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8" r:id="rId3"/>
    <p:sldId id="258" r:id="rId4"/>
    <p:sldId id="289" r:id="rId5"/>
    <p:sldId id="293" r:id="rId6"/>
    <p:sldId id="294" r:id="rId7"/>
    <p:sldId id="290" r:id="rId8"/>
    <p:sldId id="295" r:id="rId9"/>
    <p:sldId id="291" r:id="rId10"/>
    <p:sldId id="296" r:id="rId11"/>
    <p:sldId id="297" r:id="rId12"/>
    <p:sldId id="260" r:id="rId13"/>
    <p:sldId id="266" r:id="rId14"/>
    <p:sldId id="267" r:id="rId15"/>
    <p:sldId id="268" r:id="rId16"/>
    <p:sldId id="269" r:id="rId17"/>
    <p:sldId id="261" r:id="rId18"/>
    <p:sldId id="270" r:id="rId19"/>
    <p:sldId id="271" r:id="rId20"/>
    <p:sldId id="272" r:id="rId21"/>
    <p:sldId id="273" r:id="rId22"/>
    <p:sldId id="274" r:id="rId23"/>
    <p:sldId id="278" r:id="rId24"/>
    <p:sldId id="262" r:id="rId25"/>
    <p:sldId id="275" r:id="rId26"/>
    <p:sldId id="276" r:id="rId27"/>
    <p:sldId id="277" r:id="rId28"/>
    <p:sldId id="263" r:id="rId29"/>
    <p:sldId id="279" r:id="rId30"/>
    <p:sldId id="292" r:id="rId31"/>
    <p:sldId id="280" r:id="rId32"/>
    <p:sldId id="281" r:id="rId33"/>
    <p:sldId id="282" r:id="rId34"/>
    <p:sldId id="283" r:id="rId35"/>
    <p:sldId id="284" r:id="rId36"/>
    <p:sldId id="264" r:id="rId37"/>
    <p:sldId id="285" r:id="rId38"/>
    <p:sldId id="28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F39B-6659-59D7-6D7C-3C3FB15D0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AA892F-14CC-30E1-22A7-73AE0EFDE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51CEE-C3B8-BEBE-8945-12BD98439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42FDC-8993-4814-86DB-0A3F9FFC586C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99B48-B2E4-DCA0-414E-C36F4864E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144FB-3B5C-FBE7-6D0F-F4FFB5BDC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87C0-82F0-4B77-8FEC-DFC41E88F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47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CFD2B-69D4-A12D-30A0-24281B14F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5B414-D6F8-6DFB-F3EA-BE2B2BBDB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DF946-40D5-4BC9-C9F0-D8C433969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42FDC-8993-4814-86DB-0A3F9FFC586C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D66E8-82C5-14F3-3E9F-07AC5C7B1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58D5C-7BF9-59F5-4203-1DC1C6743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87C0-82F0-4B77-8FEC-DFC41E88F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9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8C086E-82D5-130D-F456-E2AAF33539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C9DBB7-04EB-27D8-7287-52A6A107B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BA37A-057A-2D99-6FCA-E332E2B69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42FDC-8993-4814-86DB-0A3F9FFC586C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B5CD8-0706-3AE3-90D2-9DFA3D817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64F1F-ED17-430F-21D7-6AD237F71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87C0-82F0-4B77-8FEC-DFC41E88F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85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074DB-7576-0813-C50A-053429678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05C94-0C82-9CEF-46EC-553E27712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BB905-AB1F-2F1D-E053-2EA919A29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42FDC-8993-4814-86DB-0A3F9FFC586C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A13AB-CEF8-0F54-D595-4D0B18C30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2D0BC-260D-EF2C-446A-40E77F57E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87C0-82F0-4B77-8FEC-DFC41E88F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0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76B98-4550-C8F0-905F-72EBEB1E5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AE237-E60D-29AD-F7B7-6369990BF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3829D-EA5E-7175-5F87-07C837A41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42FDC-8993-4814-86DB-0A3F9FFC586C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206E4-99B8-5DD9-4171-EFB26F97D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7254A-5D99-4441-4B12-2BEBD1CA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87C0-82F0-4B77-8FEC-DFC41E88F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69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1383-E1C0-17EF-69CD-DF402037D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69350-903A-DFE3-FA0C-5F252A5D9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329E4-29E9-0EA1-C142-590394F82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04881-8882-DAC1-7C26-F2A45FD01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42FDC-8993-4814-86DB-0A3F9FFC586C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10A99-C31A-33D6-C344-C81B0CF53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0C6F8-DAB7-35BA-EBB0-D66F3A23A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87C0-82F0-4B77-8FEC-DFC41E88F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0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BB8EE-D959-9749-B7C9-23B8C9517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5F7BD-128C-A451-71E4-7F254954A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161F3F-3695-A94C-045D-B31660FC1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C53793-90A8-4F45-050E-B6D9BA5A30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A16AC0-87B5-3CB6-69C4-D361DBB5B2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7C233C-7A6F-864C-6A1F-7ED444E7A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42FDC-8993-4814-86DB-0A3F9FFC586C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5A605F-69F9-963C-8BD0-F2CED535A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81AEFE-430D-B0C2-FAD6-2D07A61AB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87C0-82F0-4B77-8FEC-DFC41E88F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52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3F96E-AB11-5FD8-C19A-3A8D652A7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8F26D3-6104-7043-894F-D311E2EBD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42FDC-8993-4814-86DB-0A3F9FFC586C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1C233F-CDD8-3D1E-FB99-B9AE0FC8D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2BBE76-8125-25D1-7D70-584006ABF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87C0-82F0-4B77-8FEC-DFC41E88F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4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DD14D3-DE3E-0254-14FA-F43FACBAA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42FDC-8993-4814-86DB-0A3F9FFC586C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A378B0-6EF0-E7F4-6CF0-28E9DD54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E3E80-95E3-D66D-2B65-33BED22C4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87C0-82F0-4B77-8FEC-DFC41E88F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5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3BB97-B87E-763C-3935-276A4CCFC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0A539-E7B7-B2EE-0713-48736EEA7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6F99F-50E6-9F16-52F7-80925D958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B546D-9BAC-075E-97A5-CB84F4BF6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42FDC-8993-4814-86DB-0A3F9FFC586C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49BFF-F91E-D17F-11EE-980898355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85F57-7447-AB29-7EB1-22E710C7E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87C0-82F0-4B77-8FEC-DFC41E88F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99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D1B3F-F461-AA52-3422-0A8DDBCF8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92C3A4-C5EF-6E03-97C1-3B96F2F24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7D7810-9181-092A-5BE4-7BE6739FD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35571-A27E-8928-ECBD-ED08757A1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42FDC-8993-4814-86DB-0A3F9FFC586C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90E7F-58CD-E615-6F23-AECACC69B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24DDE-707E-AA93-41F7-1DA91E254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87C0-82F0-4B77-8FEC-DFC41E88F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10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6D78D9-7D06-D983-74DE-1A3B4E088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8E466-8D34-45B4-1037-0146665C9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D1EFE-19CC-0BE9-4FC7-E18A5BCDD2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42FDC-8993-4814-86DB-0A3F9FFC586C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17554-97AE-7528-C612-B19007A6B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A60ED-D8EE-5F00-FFA6-82BE91C4A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587C0-82F0-4B77-8FEC-DFC41E88F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71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DE0E9-F56E-DBDD-0A3E-5C99149849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95F6E7-3237-676A-D4F6-BDB128DB10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ELECTRIC VEHICLE PRICES IN THE U.S. MARKET</a:t>
            </a:r>
          </a:p>
        </p:txBody>
      </p:sp>
    </p:spTree>
    <p:extLst>
      <p:ext uri="{BB962C8B-B14F-4D97-AF65-F5344CB8AC3E}">
        <p14:creationId xmlns:p14="http://schemas.microsoft.com/office/powerpoint/2010/main" val="2155132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EF0726-B5A5-A9B6-586E-3781D1DFD426}"/>
              </a:ext>
            </a:extLst>
          </p:cNvPr>
          <p:cNvSpPr txBox="1"/>
          <p:nvPr/>
        </p:nvSpPr>
        <p:spPr>
          <a:xfrm>
            <a:off x="8006442" y="96411"/>
            <a:ext cx="3862097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3.1 THE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D6F359-6243-4E8B-422C-70610EE9D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37" y="2210236"/>
            <a:ext cx="10668925" cy="2568163"/>
          </a:xfrm>
          <a:prstGeom prst="rect">
            <a:avLst/>
          </a:prstGeo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E37BAA09-1BF0-E86B-F1A1-DB63FB95B973}"/>
              </a:ext>
            </a:extLst>
          </p:cNvPr>
          <p:cNvSpPr/>
          <p:nvPr/>
        </p:nvSpPr>
        <p:spPr>
          <a:xfrm rot="16200000">
            <a:off x="4304795" y="313737"/>
            <a:ext cx="285474" cy="3296940"/>
          </a:xfrm>
          <a:prstGeom prst="rightBrace">
            <a:avLst/>
          </a:prstGeom>
          <a:ln w="28575">
            <a:solidFill>
              <a:srgbClr val="FF0000">
                <a:alpha val="30196"/>
              </a:srgb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AE381607-F748-408C-08BA-C9AC36439006}"/>
              </a:ext>
            </a:extLst>
          </p:cNvPr>
          <p:cNvSpPr/>
          <p:nvPr/>
        </p:nvSpPr>
        <p:spPr>
          <a:xfrm rot="16200000">
            <a:off x="8176997" y="-75038"/>
            <a:ext cx="285474" cy="4074489"/>
          </a:xfrm>
          <a:prstGeom prst="rightBrace">
            <a:avLst/>
          </a:prstGeom>
          <a:ln w="28575">
            <a:solidFill>
              <a:srgbClr val="FF0000">
                <a:alpha val="30196"/>
              </a:srgb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9D85D0-DFD7-9C58-824E-61E3EB40C99A}"/>
              </a:ext>
            </a:extLst>
          </p:cNvPr>
          <p:cNvSpPr txBox="1"/>
          <p:nvPr/>
        </p:nvSpPr>
        <p:spPr>
          <a:xfrm>
            <a:off x="3106937" y="1459047"/>
            <a:ext cx="268119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QUANTITATIVE METRICS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025E0D-17E1-8540-BFE5-56988BB5864B}"/>
              </a:ext>
            </a:extLst>
          </p:cNvPr>
          <p:cNvSpPr txBox="1"/>
          <p:nvPr/>
        </p:nvSpPr>
        <p:spPr>
          <a:xfrm>
            <a:off x="6979140" y="1417368"/>
            <a:ext cx="268119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QUALITATIVE METRICS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2290B0C2-01DA-6C22-969A-946635831D32}"/>
              </a:ext>
            </a:extLst>
          </p:cNvPr>
          <p:cNvSpPr/>
          <p:nvPr/>
        </p:nvSpPr>
        <p:spPr>
          <a:xfrm rot="16200000">
            <a:off x="1693459" y="1095662"/>
            <a:ext cx="283126" cy="1735435"/>
          </a:xfrm>
          <a:prstGeom prst="rightBrace">
            <a:avLst/>
          </a:prstGeom>
          <a:ln w="28575">
            <a:solidFill>
              <a:srgbClr val="FF0000">
                <a:alpha val="30196"/>
              </a:srgb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67D2EF-9E46-E40E-A368-E307FDAF1A7A}"/>
              </a:ext>
            </a:extLst>
          </p:cNvPr>
          <p:cNvSpPr txBox="1"/>
          <p:nvPr/>
        </p:nvSpPr>
        <p:spPr>
          <a:xfrm>
            <a:off x="497506" y="1456118"/>
            <a:ext cx="268119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BRAND/MODEL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53C4668F-A688-DE26-DA67-53C6D7D0808E}"/>
              </a:ext>
            </a:extLst>
          </p:cNvPr>
          <p:cNvSpPr/>
          <p:nvPr/>
        </p:nvSpPr>
        <p:spPr>
          <a:xfrm rot="16200000">
            <a:off x="11003577" y="1616853"/>
            <a:ext cx="274434" cy="701748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BDE2D5-FF99-4191-4D9A-4958E5985291}"/>
              </a:ext>
            </a:extLst>
          </p:cNvPr>
          <p:cNvSpPr txBox="1"/>
          <p:nvPr/>
        </p:nvSpPr>
        <p:spPr>
          <a:xfrm>
            <a:off x="10780873" y="1414550"/>
            <a:ext cx="720328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PRICE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F39ED4CE-DF83-19E1-F297-0AA214E6D772}"/>
              </a:ext>
            </a:extLst>
          </p:cNvPr>
          <p:cNvSpPr txBox="1">
            <a:spLocks/>
          </p:cNvSpPr>
          <p:nvPr/>
        </p:nvSpPr>
        <p:spPr>
          <a:xfrm>
            <a:off x="838200" y="335108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METRICS: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D5001-9247-3385-B4F4-F464E7C02547}"/>
              </a:ext>
            </a:extLst>
          </p:cNvPr>
          <p:cNvSpPr txBox="1">
            <a:spLocks/>
          </p:cNvSpPr>
          <p:nvPr/>
        </p:nvSpPr>
        <p:spPr>
          <a:xfrm>
            <a:off x="758260" y="4996536"/>
            <a:ext cx="10515600" cy="1526356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Source: </a:t>
            </a:r>
            <a:r>
              <a:rPr lang="en-US" dirty="0"/>
              <a:t>US Department of Energy, International Energy Agency, Statista</a:t>
            </a:r>
          </a:p>
          <a:p>
            <a:r>
              <a:rPr lang="en-US" b="1" dirty="0"/>
              <a:t>Format: </a:t>
            </a:r>
            <a:r>
              <a:rPr lang="en-US" dirty="0"/>
              <a:t>.csv file</a:t>
            </a:r>
          </a:p>
          <a:p>
            <a:r>
              <a:rPr lang="en-US" b="1" dirty="0"/>
              <a:t>Size: </a:t>
            </a:r>
            <a:r>
              <a:rPr lang="en-US" dirty="0"/>
              <a:t>103 rows x 14 columns</a:t>
            </a:r>
          </a:p>
        </p:txBody>
      </p:sp>
    </p:spTree>
    <p:extLst>
      <p:ext uri="{BB962C8B-B14F-4D97-AF65-F5344CB8AC3E}">
        <p14:creationId xmlns:p14="http://schemas.microsoft.com/office/powerpoint/2010/main" val="2564426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B90A9C-CFA5-D3AF-B0DB-9F7486F77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1409700"/>
            <a:ext cx="8667750" cy="52197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98B3E00-5C67-3331-9864-E222F6FF50E3}"/>
              </a:ext>
            </a:extLst>
          </p:cNvPr>
          <p:cNvSpPr txBox="1">
            <a:spLocks/>
          </p:cNvSpPr>
          <p:nvPr/>
        </p:nvSpPr>
        <p:spPr>
          <a:xfrm>
            <a:off x="838200" y="335108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PRICE: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60535A-8834-ED2A-A9A4-EF8E66B8C882}"/>
              </a:ext>
            </a:extLst>
          </p:cNvPr>
          <p:cNvSpPr txBox="1"/>
          <p:nvPr/>
        </p:nvSpPr>
        <p:spPr>
          <a:xfrm>
            <a:off x="8006442" y="96411"/>
            <a:ext cx="3862097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3.1 THE DATA</a:t>
            </a:r>
          </a:p>
        </p:txBody>
      </p:sp>
    </p:spTree>
    <p:extLst>
      <p:ext uri="{BB962C8B-B14F-4D97-AF65-F5344CB8AC3E}">
        <p14:creationId xmlns:p14="http://schemas.microsoft.com/office/powerpoint/2010/main" val="2820656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DE0E9-F56E-DBDD-0A3E-5C99149849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3.2 ANALYISIS OF QUALITATIVE METRICS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95F6E7-3237-676A-D4F6-BDB128DB10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243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hart, pie chart&#10;&#10;Description automatically generated">
            <a:extLst>
              <a:ext uri="{FF2B5EF4-FFF2-40B4-BE49-F238E27FC236}">
                <a16:creationId xmlns:a16="http://schemas.microsoft.com/office/drawing/2014/main" id="{79D93B80-708C-9B04-FA13-FA02384AF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866" y="1656752"/>
            <a:ext cx="5250647" cy="4726651"/>
          </a:xfrm>
          <a:prstGeom prst="rect">
            <a:avLst/>
          </a:prstGeom>
        </p:spPr>
      </p:pic>
      <p:pic>
        <p:nvPicPr>
          <p:cNvPr id="17" name="Picture 16" descr="Chart, bar chart&#10;&#10;Description automatically generated">
            <a:extLst>
              <a:ext uri="{FF2B5EF4-FFF2-40B4-BE49-F238E27FC236}">
                <a16:creationId xmlns:a16="http://schemas.microsoft.com/office/drawing/2014/main" id="{B1702503-CDCF-7011-E2E5-F576FC7ED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7" y="2188824"/>
            <a:ext cx="6447785" cy="35943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ADD2AA-2398-D5D0-1E06-2280F1437477}"/>
              </a:ext>
            </a:extLst>
          </p:cNvPr>
          <p:cNvSpPr txBox="1"/>
          <p:nvPr/>
        </p:nvSpPr>
        <p:spPr>
          <a:xfrm>
            <a:off x="653920" y="877069"/>
            <a:ext cx="2071396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b="1" dirty="0"/>
              <a:t>POWER TRAIN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ACC49C-2123-2B63-6601-C7A894EBEE60}"/>
              </a:ext>
            </a:extLst>
          </p:cNvPr>
          <p:cNvSpPr txBox="1"/>
          <p:nvPr/>
        </p:nvSpPr>
        <p:spPr>
          <a:xfrm>
            <a:off x="3910110" y="877068"/>
            <a:ext cx="1738215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PLUG TYPE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B8E194-15D8-B1DA-AA8C-76E7FC703259}"/>
              </a:ext>
            </a:extLst>
          </p:cNvPr>
          <p:cNvSpPr txBox="1"/>
          <p:nvPr/>
        </p:nvSpPr>
        <p:spPr>
          <a:xfrm>
            <a:off x="6833120" y="877068"/>
            <a:ext cx="1738215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BODY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13A4BC-4716-461D-5F60-3CE9E79D1936}"/>
              </a:ext>
            </a:extLst>
          </p:cNvPr>
          <p:cNvSpPr txBox="1"/>
          <p:nvPr/>
        </p:nvSpPr>
        <p:spPr>
          <a:xfrm>
            <a:off x="9756130" y="877068"/>
            <a:ext cx="1551991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SEGMENT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83314D-EF48-C48E-B380-8C630D44C27F}"/>
              </a:ext>
            </a:extLst>
          </p:cNvPr>
          <p:cNvSpPr txBox="1"/>
          <p:nvPr/>
        </p:nvSpPr>
        <p:spPr>
          <a:xfrm>
            <a:off x="8006442" y="143064"/>
            <a:ext cx="3862097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3.2 ANALYSIS OF QUALITATIVE METRICS</a:t>
            </a:r>
          </a:p>
        </p:txBody>
      </p:sp>
    </p:spTree>
    <p:extLst>
      <p:ext uri="{BB962C8B-B14F-4D97-AF65-F5344CB8AC3E}">
        <p14:creationId xmlns:p14="http://schemas.microsoft.com/office/powerpoint/2010/main" val="3425461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ADD2AA-2398-D5D0-1E06-2280F1437477}"/>
              </a:ext>
            </a:extLst>
          </p:cNvPr>
          <p:cNvSpPr txBox="1"/>
          <p:nvPr/>
        </p:nvSpPr>
        <p:spPr>
          <a:xfrm>
            <a:off x="653920" y="877069"/>
            <a:ext cx="2071396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POWER TRAIN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ACC49C-2123-2B63-6601-C7A894EBEE60}"/>
              </a:ext>
            </a:extLst>
          </p:cNvPr>
          <p:cNvSpPr txBox="1"/>
          <p:nvPr/>
        </p:nvSpPr>
        <p:spPr>
          <a:xfrm>
            <a:off x="3910110" y="877068"/>
            <a:ext cx="1738215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b="1" dirty="0"/>
              <a:t>PLUG TYPE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B8E194-15D8-B1DA-AA8C-76E7FC703259}"/>
              </a:ext>
            </a:extLst>
          </p:cNvPr>
          <p:cNvSpPr txBox="1"/>
          <p:nvPr/>
        </p:nvSpPr>
        <p:spPr>
          <a:xfrm>
            <a:off x="6833120" y="877068"/>
            <a:ext cx="1738215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BODY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13A4BC-4716-461D-5F60-3CE9E79D1936}"/>
              </a:ext>
            </a:extLst>
          </p:cNvPr>
          <p:cNvSpPr txBox="1"/>
          <p:nvPr/>
        </p:nvSpPr>
        <p:spPr>
          <a:xfrm>
            <a:off x="9756130" y="877068"/>
            <a:ext cx="1551991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SEGMENT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83314D-EF48-C48E-B380-8C630D44C27F}"/>
              </a:ext>
            </a:extLst>
          </p:cNvPr>
          <p:cNvSpPr txBox="1"/>
          <p:nvPr/>
        </p:nvSpPr>
        <p:spPr>
          <a:xfrm>
            <a:off x="8006442" y="189717"/>
            <a:ext cx="3862097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3.2 ANALYSIS OF QUALITATIVE METRICS</a:t>
            </a:r>
          </a:p>
        </p:txBody>
      </p:sp>
      <p:pic>
        <p:nvPicPr>
          <p:cNvPr id="8" name="Picture 7" descr="Chart&#10;&#10;Description automatically generated with medium confidence">
            <a:extLst>
              <a:ext uri="{FF2B5EF4-FFF2-40B4-BE49-F238E27FC236}">
                <a16:creationId xmlns:a16="http://schemas.microsoft.com/office/drawing/2014/main" id="{BB194677-8573-3CC8-CAF6-35515B95B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7" y="2222913"/>
            <a:ext cx="6452290" cy="3594327"/>
          </a:xfrm>
          <a:prstGeom prst="rect">
            <a:avLst/>
          </a:prstGeom>
        </p:spPr>
      </p:pic>
      <p:pic>
        <p:nvPicPr>
          <p:cNvPr id="10" name="Picture 9" descr="Chart, pie chart&#10;&#10;Description automatically generated">
            <a:extLst>
              <a:ext uri="{FF2B5EF4-FFF2-40B4-BE49-F238E27FC236}">
                <a16:creationId xmlns:a16="http://schemas.microsoft.com/office/drawing/2014/main" id="{62BDBCE5-0614-E2FC-6BD2-CB99FF9C84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963" y="1656752"/>
            <a:ext cx="5503001" cy="448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214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ADD2AA-2398-D5D0-1E06-2280F1437477}"/>
              </a:ext>
            </a:extLst>
          </p:cNvPr>
          <p:cNvSpPr txBox="1"/>
          <p:nvPr/>
        </p:nvSpPr>
        <p:spPr>
          <a:xfrm>
            <a:off x="653920" y="877069"/>
            <a:ext cx="2071396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POWER TRAIN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ACC49C-2123-2B63-6601-C7A894EBEE60}"/>
              </a:ext>
            </a:extLst>
          </p:cNvPr>
          <p:cNvSpPr txBox="1"/>
          <p:nvPr/>
        </p:nvSpPr>
        <p:spPr>
          <a:xfrm>
            <a:off x="3910110" y="877068"/>
            <a:ext cx="1738215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PLUG TYPE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B8E194-15D8-B1DA-AA8C-76E7FC703259}"/>
              </a:ext>
            </a:extLst>
          </p:cNvPr>
          <p:cNvSpPr txBox="1"/>
          <p:nvPr/>
        </p:nvSpPr>
        <p:spPr>
          <a:xfrm>
            <a:off x="6833120" y="877068"/>
            <a:ext cx="1738215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b="1" dirty="0"/>
              <a:t>BODY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13A4BC-4716-461D-5F60-3CE9E79D1936}"/>
              </a:ext>
            </a:extLst>
          </p:cNvPr>
          <p:cNvSpPr txBox="1"/>
          <p:nvPr/>
        </p:nvSpPr>
        <p:spPr>
          <a:xfrm>
            <a:off x="9756130" y="877068"/>
            <a:ext cx="1551991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SEGMENT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83314D-EF48-C48E-B380-8C630D44C27F}"/>
              </a:ext>
            </a:extLst>
          </p:cNvPr>
          <p:cNvSpPr txBox="1"/>
          <p:nvPr/>
        </p:nvSpPr>
        <p:spPr>
          <a:xfrm>
            <a:off x="8006442" y="189717"/>
            <a:ext cx="3862097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3.2 ANALYSIS OF QUALITATIVE METRICS</a:t>
            </a:r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1A8624A7-794B-D4F0-01DD-1C4151A58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7" y="2222912"/>
            <a:ext cx="6483023" cy="3594329"/>
          </a:xfrm>
          <a:prstGeom prst="rect">
            <a:avLst/>
          </a:prstGeom>
        </p:spPr>
      </p:pic>
      <p:pic>
        <p:nvPicPr>
          <p:cNvPr id="10" name="Picture 9" descr="Chart, pie chart&#10;&#10;Description automatically generated">
            <a:extLst>
              <a:ext uri="{FF2B5EF4-FFF2-40B4-BE49-F238E27FC236}">
                <a16:creationId xmlns:a16="http://schemas.microsoft.com/office/drawing/2014/main" id="{9AA27C9C-7F37-45B9-992F-9BA46CEB7E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120" y="1637833"/>
            <a:ext cx="4819123" cy="476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884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ADD2AA-2398-D5D0-1E06-2280F1437477}"/>
              </a:ext>
            </a:extLst>
          </p:cNvPr>
          <p:cNvSpPr txBox="1"/>
          <p:nvPr/>
        </p:nvSpPr>
        <p:spPr>
          <a:xfrm>
            <a:off x="653920" y="877069"/>
            <a:ext cx="2071396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POWER TRAIN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ACC49C-2123-2B63-6601-C7A894EBEE60}"/>
              </a:ext>
            </a:extLst>
          </p:cNvPr>
          <p:cNvSpPr txBox="1"/>
          <p:nvPr/>
        </p:nvSpPr>
        <p:spPr>
          <a:xfrm>
            <a:off x="3910110" y="877068"/>
            <a:ext cx="1738215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PLUG TYPE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B8E194-15D8-B1DA-AA8C-76E7FC703259}"/>
              </a:ext>
            </a:extLst>
          </p:cNvPr>
          <p:cNvSpPr txBox="1"/>
          <p:nvPr/>
        </p:nvSpPr>
        <p:spPr>
          <a:xfrm>
            <a:off x="6833120" y="877068"/>
            <a:ext cx="1738215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BODY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13A4BC-4716-461D-5F60-3CE9E79D1936}"/>
              </a:ext>
            </a:extLst>
          </p:cNvPr>
          <p:cNvSpPr txBox="1"/>
          <p:nvPr/>
        </p:nvSpPr>
        <p:spPr>
          <a:xfrm>
            <a:off x="9756130" y="877068"/>
            <a:ext cx="1551991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b="1" dirty="0"/>
              <a:t>SEGMENT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83314D-EF48-C48E-B380-8C630D44C27F}"/>
              </a:ext>
            </a:extLst>
          </p:cNvPr>
          <p:cNvSpPr txBox="1"/>
          <p:nvPr/>
        </p:nvSpPr>
        <p:spPr>
          <a:xfrm>
            <a:off x="8006442" y="189717"/>
            <a:ext cx="3862097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3.2 ANALYSIS OF QUALITATIVE METRICS</a:t>
            </a: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EE10423D-F472-102D-3A0D-8AE0A254B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7" y="2222490"/>
            <a:ext cx="6447785" cy="3595173"/>
          </a:xfrm>
          <a:prstGeom prst="rect">
            <a:avLst/>
          </a:prstGeom>
        </p:spPr>
      </p:pic>
      <p:pic>
        <p:nvPicPr>
          <p:cNvPr id="10" name="Picture 9" descr="Chart, pie chart&#10;&#10;Description automatically generated">
            <a:extLst>
              <a:ext uri="{FF2B5EF4-FFF2-40B4-BE49-F238E27FC236}">
                <a16:creationId xmlns:a16="http://schemas.microsoft.com/office/drawing/2014/main" id="{63A97C8D-5CCE-F149-DF4D-8FACFD870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462" y="1618470"/>
            <a:ext cx="4200118" cy="480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536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DE0E9-F56E-DBDD-0A3E-5C99149849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3.3 ANALYISIS OF QUANTITATIVE METRICS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95F6E7-3237-676A-D4F6-BDB128DB10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153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ADD2AA-2398-D5D0-1E06-2280F1437477}"/>
              </a:ext>
            </a:extLst>
          </p:cNvPr>
          <p:cNvSpPr txBox="1"/>
          <p:nvPr/>
        </p:nvSpPr>
        <p:spPr>
          <a:xfrm>
            <a:off x="391892" y="877067"/>
            <a:ext cx="2115186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ACCELERATIONTIME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ACC49C-2123-2B63-6601-C7A894EBEE60}"/>
              </a:ext>
            </a:extLst>
          </p:cNvPr>
          <p:cNvSpPr txBox="1"/>
          <p:nvPr/>
        </p:nvSpPr>
        <p:spPr>
          <a:xfrm>
            <a:off x="3247695" y="877067"/>
            <a:ext cx="159976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TOP SPEED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B8E194-15D8-B1DA-AA8C-76E7FC703259}"/>
              </a:ext>
            </a:extLst>
          </p:cNvPr>
          <p:cNvSpPr txBox="1"/>
          <p:nvPr/>
        </p:nvSpPr>
        <p:spPr>
          <a:xfrm>
            <a:off x="5588074" y="881521"/>
            <a:ext cx="1125893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RANGE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13A4BC-4716-461D-5F60-3CE9E79D1936}"/>
              </a:ext>
            </a:extLst>
          </p:cNvPr>
          <p:cNvSpPr txBox="1"/>
          <p:nvPr/>
        </p:nvSpPr>
        <p:spPr>
          <a:xfrm>
            <a:off x="9933418" y="877067"/>
            <a:ext cx="1738215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FAST SPEED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83314D-EF48-C48E-B380-8C630D44C27F}"/>
              </a:ext>
            </a:extLst>
          </p:cNvPr>
          <p:cNvSpPr txBox="1"/>
          <p:nvPr/>
        </p:nvSpPr>
        <p:spPr>
          <a:xfrm>
            <a:off x="7809722" y="189717"/>
            <a:ext cx="403082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3.3 ANALYSIS OF QUANTITATIVE METRICS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099673-91EB-D63E-1E61-8F61CA8159FA}"/>
              </a:ext>
            </a:extLst>
          </p:cNvPr>
          <p:cNvSpPr txBox="1"/>
          <p:nvPr/>
        </p:nvSpPr>
        <p:spPr>
          <a:xfrm>
            <a:off x="7454585" y="881521"/>
            <a:ext cx="1738215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EFFICIENCY</a:t>
            </a:r>
          </a:p>
        </p:txBody>
      </p:sp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D89CCB17-C633-BA83-1349-5175C1122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862" y="2291337"/>
            <a:ext cx="6127604" cy="33114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43D34BD-13A3-67AB-4377-14E016873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2" y="2291337"/>
            <a:ext cx="5849690" cy="361006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66BCD1-C391-F8D6-67EF-BE18A8F0C9AE}"/>
              </a:ext>
            </a:extLst>
          </p:cNvPr>
          <p:cNvSpPr txBox="1">
            <a:spLocks/>
          </p:cNvSpPr>
          <p:nvPr/>
        </p:nvSpPr>
        <p:spPr>
          <a:xfrm>
            <a:off x="6467094" y="5639122"/>
            <a:ext cx="5639372" cy="10291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The acceleration time shows a </a:t>
            </a:r>
            <a:r>
              <a:rPr lang="en-US" sz="1800" b="1" dirty="0"/>
              <a:t>moderate negative </a:t>
            </a:r>
            <a:r>
              <a:rPr lang="en-US" sz="1800" dirty="0"/>
              <a:t>relationship with prices, with an </a:t>
            </a:r>
            <a:r>
              <a:rPr lang="en-US" sz="1800" dirty="0" err="1"/>
              <a:t>r-value</a:t>
            </a:r>
            <a:r>
              <a:rPr lang="en-US" sz="1800" dirty="0"/>
              <a:t> of -0.68 for the linear bet-fit regression line.</a:t>
            </a:r>
          </a:p>
        </p:txBody>
      </p:sp>
    </p:spTree>
    <p:extLst>
      <p:ext uri="{BB962C8B-B14F-4D97-AF65-F5344CB8AC3E}">
        <p14:creationId xmlns:p14="http://schemas.microsoft.com/office/powerpoint/2010/main" val="3262128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ADD2AA-2398-D5D0-1E06-2280F1437477}"/>
              </a:ext>
            </a:extLst>
          </p:cNvPr>
          <p:cNvSpPr txBox="1"/>
          <p:nvPr/>
        </p:nvSpPr>
        <p:spPr>
          <a:xfrm>
            <a:off x="391892" y="877067"/>
            <a:ext cx="2115186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ACCELERATIONTIME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ACC49C-2123-2B63-6601-C7A894EBEE60}"/>
              </a:ext>
            </a:extLst>
          </p:cNvPr>
          <p:cNvSpPr txBox="1"/>
          <p:nvPr/>
        </p:nvSpPr>
        <p:spPr>
          <a:xfrm>
            <a:off x="3247695" y="877067"/>
            <a:ext cx="159976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b="1" dirty="0"/>
              <a:t>TOP SPEED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B8E194-15D8-B1DA-AA8C-76E7FC703259}"/>
              </a:ext>
            </a:extLst>
          </p:cNvPr>
          <p:cNvSpPr txBox="1"/>
          <p:nvPr/>
        </p:nvSpPr>
        <p:spPr>
          <a:xfrm>
            <a:off x="5588074" y="881521"/>
            <a:ext cx="1125893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RANGE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13A4BC-4716-461D-5F60-3CE9E79D1936}"/>
              </a:ext>
            </a:extLst>
          </p:cNvPr>
          <p:cNvSpPr txBox="1"/>
          <p:nvPr/>
        </p:nvSpPr>
        <p:spPr>
          <a:xfrm>
            <a:off x="9933418" y="877067"/>
            <a:ext cx="1738215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FAST SPEED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83314D-EF48-C48E-B380-8C630D44C27F}"/>
              </a:ext>
            </a:extLst>
          </p:cNvPr>
          <p:cNvSpPr txBox="1"/>
          <p:nvPr/>
        </p:nvSpPr>
        <p:spPr>
          <a:xfrm>
            <a:off x="7809722" y="189717"/>
            <a:ext cx="403082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3.3 ANALYSIS OF QUANTITATIVE METRICS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099673-91EB-D63E-1E61-8F61CA8159FA}"/>
              </a:ext>
            </a:extLst>
          </p:cNvPr>
          <p:cNvSpPr txBox="1"/>
          <p:nvPr/>
        </p:nvSpPr>
        <p:spPr>
          <a:xfrm>
            <a:off x="7454585" y="881521"/>
            <a:ext cx="1738215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EFFICIENCY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E0D98C-DA98-5FB2-C283-87144F5B3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3" y="2318402"/>
            <a:ext cx="5947712" cy="36580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B493097-3A0F-1270-98EE-0D64C0DA6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394" y="2313525"/>
            <a:ext cx="6196958" cy="337768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1028664-7DB5-3D80-7CBD-DCC0A40F4707}"/>
              </a:ext>
            </a:extLst>
          </p:cNvPr>
          <p:cNvSpPr txBox="1">
            <a:spLocks/>
          </p:cNvSpPr>
          <p:nvPr/>
        </p:nvSpPr>
        <p:spPr>
          <a:xfrm>
            <a:off x="6467094" y="5639122"/>
            <a:ext cx="5639372" cy="10291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The top speed shows a </a:t>
            </a:r>
            <a:r>
              <a:rPr lang="en-US" sz="1800" b="1" dirty="0"/>
              <a:t>strong positive </a:t>
            </a:r>
            <a:r>
              <a:rPr lang="en-US" sz="1800" dirty="0"/>
              <a:t>relationship with prices, with an </a:t>
            </a:r>
            <a:r>
              <a:rPr lang="en-US" sz="1800" dirty="0" err="1"/>
              <a:t>r-value</a:t>
            </a:r>
            <a:r>
              <a:rPr lang="en-US" sz="1800" dirty="0"/>
              <a:t> of 0.82 for the linear bet-fit regression line.</a:t>
            </a:r>
          </a:p>
        </p:txBody>
      </p:sp>
    </p:spTree>
    <p:extLst>
      <p:ext uri="{BB962C8B-B14F-4D97-AF65-F5344CB8AC3E}">
        <p14:creationId xmlns:p14="http://schemas.microsoft.com/office/powerpoint/2010/main" val="4198460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C4DBD-748E-1733-7923-C44390DA7F8A}"/>
              </a:ext>
            </a:extLst>
          </p:cNvPr>
          <p:cNvSpPr txBox="1">
            <a:spLocks/>
          </p:cNvSpPr>
          <p:nvPr/>
        </p:nvSpPr>
        <p:spPr>
          <a:xfrm>
            <a:off x="838200" y="27181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6397C-8002-15CB-74EE-18DE3750ED4A}"/>
              </a:ext>
            </a:extLst>
          </p:cNvPr>
          <p:cNvSpPr txBox="1">
            <a:spLocks/>
          </p:cNvSpPr>
          <p:nvPr/>
        </p:nvSpPr>
        <p:spPr>
          <a:xfrm>
            <a:off x="838200" y="1778972"/>
            <a:ext cx="10515600" cy="471390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Identify what are the main performance indicators that users look for when buying an EV.</a:t>
            </a:r>
          </a:p>
          <a:p>
            <a:r>
              <a:rPr lang="en-US" dirty="0"/>
              <a:t>Determine which performance indicator has the strongest influence in the end price.</a:t>
            </a:r>
          </a:p>
          <a:p>
            <a:r>
              <a:rPr lang="en-US" dirty="0"/>
              <a:t>Develop a method for raking of EV currently available in the US market.</a:t>
            </a:r>
          </a:p>
          <a:p>
            <a:r>
              <a:rPr lang="en-US" dirty="0"/>
              <a:t>Develop a tool for forecasting the EV price based on performance indicators.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365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ADD2AA-2398-D5D0-1E06-2280F1437477}"/>
              </a:ext>
            </a:extLst>
          </p:cNvPr>
          <p:cNvSpPr txBox="1"/>
          <p:nvPr/>
        </p:nvSpPr>
        <p:spPr>
          <a:xfrm>
            <a:off x="391892" y="877067"/>
            <a:ext cx="2115186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ACCELERATIONTIME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ACC49C-2123-2B63-6601-C7A894EBEE60}"/>
              </a:ext>
            </a:extLst>
          </p:cNvPr>
          <p:cNvSpPr txBox="1"/>
          <p:nvPr/>
        </p:nvSpPr>
        <p:spPr>
          <a:xfrm>
            <a:off x="3247695" y="877067"/>
            <a:ext cx="159976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TOP SPEED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B8E194-15D8-B1DA-AA8C-76E7FC703259}"/>
              </a:ext>
            </a:extLst>
          </p:cNvPr>
          <p:cNvSpPr txBox="1"/>
          <p:nvPr/>
        </p:nvSpPr>
        <p:spPr>
          <a:xfrm>
            <a:off x="5588074" y="881521"/>
            <a:ext cx="1125893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b="1" dirty="0"/>
              <a:t>RANGE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13A4BC-4716-461D-5F60-3CE9E79D1936}"/>
              </a:ext>
            </a:extLst>
          </p:cNvPr>
          <p:cNvSpPr txBox="1"/>
          <p:nvPr/>
        </p:nvSpPr>
        <p:spPr>
          <a:xfrm>
            <a:off x="9933418" y="877067"/>
            <a:ext cx="1738215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FAST SPEED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83314D-EF48-C48E-B380-8C630D44C27F}"/>
              </a:ext>
            </a:extLst>
          </p:cNvPr>
          <p:cNvSpPr txBox="1"/>
          <p:nvPr/>
        </p:nvSpPr>
        <p:spPr>
          <a:xfrm>
            <a:off x="7809722" y="189717"/>
            <a:ext cx="403082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3.3 ANALYSIS OF QUANTITATIVE METRICS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099673-91EB-D63E-1E61-8F61CA8159FA}"/>
              </a:ext>
            </a:extLst>
          </p:cNvPr>
          <p:cNvSpPr txBox="1"/>
          <p:nvPr/>
        </p:nvSpPr>
        <p:spPr>
          <a:xfrm>
            <a:off x="7454585" y="881521"/>
            <a:ext cx="1738215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EFFICIENCY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E72229-4ADF-667E-E44C-4F795C08F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1" y="2291337"/>
            <a:ext cx="5955231" cy="3638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C516A81-F95F-55DA-72F1-C223ECB35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862" y="2295791"/>
            <a:ext cx="6168811" cy="335129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A7DA98F-BC03-7CEA-BB73-340E7384A1CF}"/>
              </a:ext>
            </a:extLst>
          </p:cNvPr>
          <p:cNvSpPr txBox="1">
            <a:spLocks/>
          </p:cNvSpPr>
          <p:nvPr/>
        </p:nvSpPr>
        <p:spPr>
          <a:xfrm>
            <a:off x="6467094" y="5639122"/>
            <a:ext cx="5639372" cy="10291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The range shows a </a:t>
            </a:r>
            <a:r>
              <a:rPr lang="en-US" sz="1800" b="1" dirty="0"/>
              <a:t>moderate positive </a:t>
            </a:r>
            <a:r>
              <a:rPr lang="en-US" sz="1800" dirty="0"/>
              <a:t>relationship with prices, with an </a:t>
            </a:r>
            <a:r>
              <a:rPr lang="en-US" sz="1800" dirty="0" err="1"/>
              <a:t>r-value</a:t>
            </a:r>
            <a:r>
              <a:rPr lang="en-US" sz="1800" dirty="0"/>
              <a:t> of 0.66 for the linear bet-fit regression line.</a:t>
            </a:r>
          </a:p>
        </p:txBody>
      </p:sp>
    </p:spTree>
    <p:extLst>
      <p:ext uri="{BB962C8B-B14F-4D97-AF65-F5344CB8AC3E}">
        <p14:creationId xmlns:p14="http://schemas.microsoft.com/office/powerpoint/2010/main" val="2646354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ADD2AA-2398-D5D0-1E06-2280F1437477}"/>
              </a:ext>
            </a:extLst>
          </p:cNvPr>
          <p:cNvSpPr txBox="1"/>
          <p:nvPr/>
        </p:nvSpPr>
        <p:spPr>
          <a:xfrm>
            <a:off x="391892" y="877067"/>
            <a:ext cx="2115186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ACCELERATIONTIME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ACC49C-2123-2B63-6601-C7A894EBEE60}"/>
              </a:ext>
            </a:extLst>
          </p:cNvPr>
          <p:cNvSpPr txBox="1"/>
          <p:nvPr/>
        </p:nvSpPr>
        <p:spPr>
          <a:xfrm>
            <a:off x="3247695" y="877067"/>
            <a:ext cx="159976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TOP SPEED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B8E194-15D8-B1DA-AA8C-76E7FC703259}"/>
              </a:ext>
            </a:extLst>
          </p:cNvPr>
          <p:cNvSpPr txBox="1"/>
          <p:nvPr/>
        </p:nvSpPr>
        <p:spPr>
          <a:xfrm>
            <a:off x="5588074" y="881521"/>
            <a:ext cx="1125893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RANGE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13A4BC-4716-461D-5F60-3CE9E79D1936}"/>
              </a:ext>
            </a:extLst>
          </p:cNvPr>
          <p:cNvSpPr txBox="1"/>
          <p:nvPr/>
        </p:nvSpPr>
        <p:spPr>
          <a:xfrm>
            <a:off x="9933418" y="877067"/>
            <a:ext cx="1738215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FAST SPEED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83314D-EF48-C48E-B380-8C630D44C27F}"/>
              </a:ext>
            </a:extLst>
          </p:cNvPr>
          <p:cNvSpPr txBox="1"/>
          <p:nvPr/>
        </p:nvSpPr>
        <p:spPr>
          <a:xfrm>
            <a:off x="7809722" y="189717"/>
            <a:ext cx="403082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3.3 ANALYSIS OF QUANTITATIVE METRICS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099673-91EB-D63E-1E61-8F61CA8159FA}"/>
              </a:ext>
            </a:extLst>
          </p:cNvPr>
          <p:cNvSpPr txBox="1"/>
          <p:nvPr/>
        </p:nvSpPr>
        <p:spPr>
          <a:xfrm>
            <a:off x="7454585" y="881521"/>
            <a:ext cx="1738215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b="1" dirty="0"/>
              <a:t>EFFICIENCY</a:t>
            </a: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8ADF5472-25A7-A09F-AFC6-2DFE6AA70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862" y="2319330"/>
            <a:ext cx="6146266" cy="32829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6A1857-B679-F3DA-11CD-546D83AF0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6" y="2282006"/>
            <a:ext cx="5947712" cy="365807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AC0E04B-A8F7-C721-F63B-39382DC57ABE}"/>
              </a:ext>
            </a:extLst>
          </p:cNvPr>
          <p:cNvSpPr txBox="1">
            <a:spLocks/>
          </p:cNvSpPr>
          <p:nvPr/>
        </p:nvSpPr>
        <p:spPr>
          <a:xfrm>
            <a:off x="6467094" y="5639122"/>
            <a:ext cx="5639372" cy="10291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The efficiency shows a </a:t>
            </a:r>
            <a:r>
              <a:rPr lang="en-US" sz="1800" b="1" dirty="0"/>
              <a:t>weak positive </a:t>
            </a:r>
            <a:r>
              <a:rPr lang="en-US" sz="1800" dirty="0"/>
              <a:t>relationship with prices, with an </a:t>
            </a:r>
            <a:r>
              <a:rPr lang="en-US" sz="1800" dirty="0" err="1"/>
              <a:t>r-value</a:t>
            </a:r>
            <a:r>
              <a:rPr lang="en-US" sz="1800" dirty="0"/>
              <a:t> of 0.38 for the linear bet-fit regression line.</a:t>
            </a:r>
          </a:p>
        </p:txBody>
      </p:sp>
    </p:spTree>
    <p:extLst>
      <p:ext uri="{BB962C8B-B14F-4D97-AF65-F5344CB8AC3E}">
        <p14:creationId xmlns:p14="http://schemas.microsoft.com/office/powerpoint/2010/main" val="2075009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ADD2AA-2398-D5D0-1E06-2280F1437477}"/>
              </a:ext>
            </a:extLst>
          </p:cNvPr>
          <p:cNvSpPr txBox="1"/>
          <p:nvPr/>
        </p:nvSpPr>
        <p:spPr>
          <a:xfrm>
            <a:off x="391892" y="877067"/>
            <a:ext cx="2115186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ACCELERATIONTIME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ACC49C-2123-2B63-6601-C7A894EBEE60}"/>
              </a:ext>
            </a:extLst>
          </p:cNvPr>
          <p:cNvSpPr txBox="1"/>
          <p:nvPr/>
        </p:nvSpPr>
        <p:spPr>
          <a:xfrm>
            <a:off x="3247695" y="877067"/>
            <a:ext cx="159976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TOP SPEED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B8E194-15D8-B1DA-AA8C-76E7FC703259}"/>
              </a:ext>
            </a:extLst>
          </p:cNvPr>
          <p:cNvSpPr txBox="1"/>
          <p:nvPr/>
        </p:nvSpPr>
        <p:spPr>
          <a:xfrm>
            <a:off x="5588074" y="881521"/>
            <a:ext cx="1125893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RANGE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13A4BC-4716-461D-5F60-3CE9E79D1936}"/>
              </a:ext>
            </a:extLst>
          </p:cNvPr>
          <p:cNvSpPr txBox="1"/>
          <p:nvPr/>
        </p:nvSpPr>
        <p:spPr>
          <a:xfrm>
            <a:off x="9933418" y="877067"/>
            <a:ext cx="1738215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b="1" dirty="0"/>
              <a:t>FAST SPEED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83314D-EF48-C48E-B380-8C630D44C27F}"/>
              </a:ext>
            </a:extLst>
          </p:cNvPr>
          <p:cNvSpPr txBox="1"/>
          <p:nvPr/>
        </p:nvSpPr>
        <p:spPr>
          <a:xfrm>
            <a:off x="7809722" y="189717"/>
            <a:ext cx="403082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3.3 ANALYSIS OF QUANTITATIVE METRICS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099673-91EB-D63E-1E61-8F61CA8159FA}"/>
              </a:ext>
            </a:extLst>
          </p:cNvPr>
          <p:cNvSpPr txBox="1"/>
          <p:nvPr/>
        </p:nvSpPr>
        <p:spPr>
          <a:xfrm>
            <a:off x="7454585" y="881521"/>
            <a:ext cx="1738215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EFFICIENCY</a:t>
            </a: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3712E62A-4EE7-79A5-42FA-F187CD676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119" y="2295791"/>
            <a:ext cx="6123885" cy="33114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2FD70C7-863A-6870-6CE9-B3934E797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3" y="2272252"/>
            <a:ext cx="5947119" cy="365771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04937FD-BB82-04D2-66AC-3785466FCD29}"/>
              </a:ext>
            </a:extLst>
          </p:cNvPr>
          <p:cNvSpPr txBox="1">
            <a:spLocks/>
          </p:cNvSpPr>
          <p:nvPr/>
        </p:nvSpPr>
        <p:spPr>
          <a:xfrm>
            <a:off x="6467094" y="5639122"/>
            <a:ext cx="5639372" cy="10291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The fast charge shows a </a:t>
            </a:r>
            <a:r>
              <a:rPr lang="en-US" sz="1800" b="1" dirty="0"/>
              <a:t>moderate positive </a:t>
            </a:r>
            <a:r>
              <a:rPr lang="en-US" sz="1800" dirty="0"/>
              <a:t>relationship with prices, with an </a:t>
            </a:r>
            <a:r>
              <a:rPr lang="en-US" sz="1800" dirty="0" err="1"/>
              <a:t>r-value</a:t>
            </a:r>
            <a:r>
              <a:rPr lang="en-US" sz="1800" dirty="0"/>
              <a:t> of 0.65 for the linear bet-fit regression line.</a:t>
            </a:r>
          </a:p>
        </p:txBody>
      </p:sp>
    </p:spTree>
    <p:extLst>
      <p:ext uri="{BB962C8B-B14F-4D97-AF65-F5344CB8AC3E}">
        <p14:creationId xmlns:p14="http://schemas.microsoft.com/office/powerpoint/2010/main" val="1304466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083314D-EF48-C48E-B380-8C630D44C27F}"/>
              </a:ext>
            </a:extLst>
          </p:cNvPr>
          <p:cNvSpPr txBox="1"/>
          <p:nvPr/>
        </p:nvSpPr>
        <p:spPr>
          <a:xfrm>
            <a:off x="7809722" y="189717"/>
            <a:ext cx="403082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3.3 ANALYSIS OF QUANTITATIVE METRICS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099673-91EB-D63E-1E61-8F61CA8159FA}"/>
              </a:ext>
            </a:extLst>
          </p:cNvPr>
          <p:cNvSpPr txBox="1"/>
          <p:nvPr/>
        </p:nvSpPr>
        <p:spPr>
          <a:xfrm>
            <a:off x="1373161" y="1708843"/>
            <a:ext cx="2913914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 err="1"/>
              <a:t>df.corr</a:t>
            </a:r>
            <a:r>
              <a:rPr lang="en-US" sz="2400" dirty="0"/>
              <a:t>()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569644-B93B-45D1-0B0C-CAB55AB4B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161" y="2457265"/>
            <a:ext cx="9445677" cy="333102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200E438-134D-F37F-C3F4-E016B61F9975}"/>
              </a:ext>
            </a:extLst>
          </p:cNvPr>
          <p:cNvSpPr/>
          <p:nvPr/>
        </p:nvSpPr>
        <p:spPr>
          <a:xfrm>
            <a:off x="9579132" y="2457265"/>
            <a:ext cx="1212981" cy="33310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86D9D3D-0463-D6B7-2639-981C06E25FD1}"/>
              </a:ext>
            </a:extLst>
          </p:cNvPr>
          <p:cNvSpPr/>
          <p:nvPr/>
        </p:nvSpPr>
        <p:spPr>
          <a:xfrm flipH="1">
            <a:off x="10928264" y="3429000"/>
            <a:ext cx="541176" cy="27991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69A52B-BCC1-65D2-C300-8F048529EB57}"/>
              </a:ext>
            </a:extLst>
          </p:cNvPr>
          <p:cNvSpPr/>
          <p:nvPr/>
        </p:nvSpPr>
        <p:spPr>
          <a:xfrm>
            <a:off x="1399888" y="3289041"/>
            <a:ext cx="9392226" cy="4616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CC82FB-EE6B-6386-8564-531187ED257E}"/>
              </a:ext>
            </a:extLst>
          </p:cNvPr>
          <p:cNvSpPr txBox="1">
            <a:spLocks/>
          </p:cNvSpPr>
          <p:nvPr/>
        </p:nvSpPr>
        <p:spPr>
          <a:xfrm>
            <a:off x="548358" y="774133"/>
            <a:ext cx="10515600" cy="64795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CORRELATION SUMMARY</a:t>
            </a:r>
          </a:p>
        </p:txBody>
      </p:sp>
    </p:spTree>
    <p:extLst>
      <p:ext uri="{BB962C8B-B14F-4D97-AF65-F5344CB8AC3E}">
        <p14:creationId xmlns:p14="http://schemas.microsoft.com/office/powerpoint/2010/main" val="41890193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DE0E9-F56E-DBDD-0A3E-5C99149849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3.4 TOP SPEED/PRICE VS KEY QUALITATIVE METRICS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95F6E7-3237-676A-D4F6-BDB128DB10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327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ADD2AA-2398-D5D0-1E06-2280F1437477}"/>
              </a:ext>
            </a:extLst>
          </p:cNvPr>
          <p:cNvSpPr txBox="1"/>
          <p:nvPr/>
        </p:nvSpPr>
        <p:spPr>
          <a:xfrm>
            <a:off x="470824" y="877066"/>
            <a:ext cx="3130791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TOP SPEED VS PRICE: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B8E194-15D8-B1DA-AA8C-76E7FC703259}"/>
              </a:ext>
            </a:extLst>
          </p:cNvPr>
          <p:cNvSpPr txBox="1"/>
          <p:nvPr/>
        </p:nvSpPr>
        <p:spPr>
          <a:xfrm>
            <a:off x="5194041" y="877064"/>
            <a:ext cx="2012783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b="1" dirty="0"/>
              <a:t>POWER TRAIN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83314D-EF48-C48E-B380-8C630D44C27F}"/>
              </a:ext>
            </a:extLst>
          </p:cNvPr>
          <p:cNvSpPr txBox="1"/>
          <p:nvPr/>
        </p:nvSpPr>
        <p:spPr>
          <a:xfrm>
            <a:off x="7427168" y="189717"/>
            <a:ext cx="441338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3.4 TOP SPEED VS KEY QUALITATIVE METRICS</a:t>
            </a:r>
          </a:p>
        </p:txBody>
      </p:sp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8170FFC6-E08A-2C13-AC89-1533F4B2D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865" y="1656744"/>
            <a:ext cx="9341607" cy="42344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AACC9AF-64A8-4409-1842-D4922E972C17}"/>
              </a:ext>
            </a:extLst>
          </p:cNvPr>
          <p:cNvSpPr txBox="1"/>
          <p:nvPr/>
        </p:nvSpPr>
        <p:spPr>
          <a:xfrm>
            <a:off x="9846216" y="877064"/>
            <a:ext cx="1425164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SEGMENT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AD111F-3D0C-C121-06A0-E58B2E64724E}"/>
              </a:ext>
            </a:extLst>
          </p:cNvPr>
          <p:cNvSpPr txBox="1"/>
          <p:nvPr/>
        </p:nvSpPr>
        <p:spPr>
          <a:xfrm>
            <a:off x="7644778" y="877064"/>
            <a:ext cx="1763484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BODY STYLE</a:t>
            </a:r>
          </a:p>
        </p:txBody>
      </p:sp>
    </p:spTree>
    <p:extLst>
      <p:ext uri="{BB962C8B-B14F-4D97-AF65-F5344CB8AC3E}">
        <p14:creationId xmlns:p14="http://schemas.microsoft.com/office/powerpoint/2010/main" val="33084025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ADD2AA-2398-D5D0-1E06-2280F1437477}"/>
              </a:ext>
            </a:extLst>
          </p:cNvPr>
          <p:cNvSpPr txBox="1"/>
          <p:nvPr/>
        </p:nvSpPr>
        <p:spPr>
          <a:xfrm>
            <a:off x="470824" y="877066"/>
            <a:ext cx="3130791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TOP SPEED VS PRICE: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B8E194-15D8-B1DA-AA8C-76E7FC703259}"/>
              </a:ext>
            </a:extLst>
          </p:cNvPr>
          <p:cNvSpPr txBox="1"/>
          <p:nvPr/>
        </p:nvSpPr>
        <p:spPr>
          <a:xfrm>
            <a:off x="5194041" y="877064"/>
            <a:ext cx="2012783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POWER TRAIN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83314D-EF48-C48E-B380-8C630D44C27F}"/>
              </a:ext>
            </a:extLst>
          </p:cNvPr>
          <p:cNvSpPr txBox="1"/>
          <p:nvPr/>
        </p:nvSpPr>
        <p:spPr>
          <a:xfrm>
            <a:off x="7427168" y="189717"/>
            <a:ext cx="441338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3.4 TOP SPEED VS KEY QUALITATIVE METRICS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ACC9AF-64A8-4409-1842-D4922E972C17}"/>
              </a:ext>
            </a:extLst>
          </p:cNvPr>
          <p:cNvSpPr txBox="1"/>
          <p:nvPr/>
        </p:nvSpPr>
        <p:spPr>
          <a:xfrm>
            <a:off x="9846216" y="877064"/>
            <a:ext cx="1425164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SEGMENT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AD111F-3D0C-C121-06A0-E58B2E64724E}"/>
              </a:ext>
            </a:extLst>
          </p:cNvPr>
          <p:cNvSpPr txBox="1"/>
          <p:nvPr/>
        </p:nvSpPr>
        <p:spPr>
          <a:xfrm>
            <a:off x="7644778" y="877064"/>
            <a:ext cx="1763484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b="1" dirty="0"/>
              <a:t>BODY STYLE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B1BA232D-78D8-CC20-37ED-B3308C3D2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389" y="1656744"/>
            <a:ext cx="8707221" cy="394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93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ADD2AA-2398-D5D0-1E06-2280F1437477}"/>
              </a:ext>
            </a:extLst>
          </p:cNvPr>
          <p:cNvSpPr txBox="1"/>
          <p:nvPr/>
        </p:nvSpPr>
        <p:spPr>
          <a:xfrm>
            <a:off x="470824" y="877066"/>
            <a:ext cx="3130791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TOP SPEED VS PRICE: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B8E194-15D8-B1DA-AA8C-76E7FC703259}"/>
              </a:ext>
            </a:extLst>
          </p:cNvPr>
          <p:cNvSpPr txBox="1"/>
          <p:nvPr/>
        </p:nvSpPr>
        <p:spPr>
          <a:xfrm>
            <a:off x="5194041" y="877064"/>
            <a:ext cx="2012783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POWER TRAIN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83314D-EF48-C48E-B380-8C630D44C27F}"/>
              </a:ext>
            </a:extLst>
          </p:cNvPr>
          <p:cNvSpPr txBox="1"/>
          <p:nvPr/>
        </p:nvSpPr>
        <p:spPr>
          <a:xfrm>
            <a:off x="7427168" y="189717"/>
            <a:ext cx="441338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3.4 TOP SPEED VS KEY QUALITATIVE METRICS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ACC9AF-64A8-4409-1842-D4922E972C17}"/>
              </a:ext>
            </a:extLst>
          </p:cNvPr>
          <p:cNvSpPr txBox="1"/>
          <p:nvPr/>
        </p:nvSpPr>
        <p:spPr>
          <a:xfrm>
            <a:off x="9846216" y="877064"/>
            <a:ext cx="1461770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b="1" dirty="0"/>
              <a:t>SEGMENT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AD111F-3D0C-C121-06A0-E58B2E64724E}"/>
              </a:ext>
            </a:extLst>
          </p:cNvPr>
          <p:cNvSpPr txBox="1"/>
          <p:nvPr/>
        </p:nvSpPr>
        <p:spPr>
          <a:xfrm>
            <a:off x="7644778" y="877064"/>
            <a:ext cx="1763484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BODY STYLE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03F79316-C0B5-E4B3-F2BF-12534185F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493" y="1670740"/>
            <a:ext cx="8543177" cy="388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9193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DE0E9-F56E-DBDD-0A3E-5C99149849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3.5 SCORECARD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95F6E7-3237-676A-D4F6-BDB128DB10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6533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50F68-3E42-2E61-3E24-560C69274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472"/>
            <a:ext cx="10515600" cy="1325563"/>
          </a:xfrm>
        </p:spPr>
        <p:txBody>
          <a:bodyPr/>
          <a:lstStyle/>
          <a:p>
            <a:r>
              <a:rPr lang="en-US" dirty="0"/>
              <a:t>INSIGHTS: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AB8B4-4222-B3A9-8318-E575B0C51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So far…</a:t>
            </a:r>
          </a:p>
          <a:p>
            <a:r>
              <a:rPr lang="en-US" dirty="0"/>
              <a:t>We have analyzed the EV data set by isolating each metric individually.</a:t>
            </a:r>
          </a:p>
          <a:p>
            <a:r>
              <a:rPr lang="en-US" dirty="0"/>
              <a:t>We have identified the EV brands that have the best performance for: acceleration time, top speed, range, efficiency, and fast charge.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Next steps…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We will compare the EV brands by considering </a:t>
            </a:r>
            <a:r>
              <a:rPr lang="en-US" u="sng" dirty="0">
                <a:solidFill>
                  <a:schemeClr val="bg1">
                    <a:lumMod val="75000"/>
                  </a:schemeClr>
                </a:solidFill>
              </a:rPr>
              <a:t>all the metrics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together.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Each EV brand will be assigned an </a:t>
            </a:r>
            <a:r>
              <a:rPr lang="en-US" u="sng" dirty="0">
                <a:solidFill>
                  <a:schemeClr val="bg1">
                    <a:lumMod val="75000"/>
                  </a:schemeClr>
                </a:solidFill>
              </a:rPr>
              <a:t>overall score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ranging from 0 to 100.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Overall score = Weighted Avg of each quantitative metric performance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Within each metric, the best performance 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i.e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max top speed, max range, etc.) will be assigned a score of 100. The remaining values will be scaled accordingly.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1EBD82-767C-4550-2C37-330B388A8885}"/>
              </a:ext>
            </a:extLst>
          </p:cNvPr>
          <p:cNvSpPr txBox="1"/>
          <p:nvPr/>
        </p:nvSpPr>
        <p:spPr>
          <a:xfrm>
            <a:off x="7427168" y="189717"/>
            <a:ext cx="441338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3.5 SCORECARD</a:t>
            </a:r>
          </a:p>
        </p:txBody>
      </p:sp>
    </p:spTree>
    <p:extLst>
      <p:ext uri="{BB962C8B-B14F-4D97-AF65-F5344CB8AC3E}">
        <p14:creationId xmlns:p14="http://schemas.microsoft.com/office/powerpoint/2010/main" val="2005555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DE0E9-F56E-DBDD-0A3E-5C99149849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3.1 THE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95F6E7-3237-676A-D4F6-BDB128DB10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8716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50F68-3E42-2E61-3E24-560C69274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472"/>
            <a:ext cx="10515600" cy="1325563"/>
          </a:xfrm>
        </p:spPr>
        <p:txBody>
          <a:bodyPr/>
          <a:lstStyle/>
          <a:p>
            <a:r>
              <a:rPr lang="en-US" dirty="0"/>
              <a:t>INSIGHTS: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AB8B4-4222-B3A9-8318-E575B0C51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So far…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We have analyzed the EV data set by isolating each metric individually.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We have identified the EV brands that have the best performance for: acceleration time, top speed, range, efficiency, and fast charge.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Next steps…</a:t>
            </a:r>
          </a:p>
          <a:p>
            <a:r>
              <a:rPr lang="en-US" dirty="0"/>
              <a:t>We will compare the EV brands by considering </a:t>
            </a:r>
            <a:r>
              <a:rPr lang="en-US" u="sng" dirty="0"/>
              <a:t>all the metrics </a:t>
            </a:r>
            <a:r>
              <a:rPr lang="en-US" dirty="0"/>
              <a:t>together.</a:t>
            </a:r>
          </a:p>
          <a:p>
            <a:r>
              <a:rPr lang="en-US" dirty="0"/>
              <a:t>Each EV brand will be assigned an </a:t>
            </a:r>
            <a:r>
              <a:rPr lang="en-US" u="sng" dirty="0"/>
              <a:t>overall score</a:t>
            </a:r>
            <a:r>
              <a:rPr lang="en-US" dirty="0"/>
              <a:t> ranging from 0 to 100.</a:t>
            </a:r>
          </a:p>
          <a:p>
            <a:r>
              <a:rPr lang="en-US" dirty="0"/>
              <a:t>Overall score = Weighted Avg of each quantitative metric performance</a:t>
            </a:r>
          </a:p>
          <a:p>
            <a:r>
              <a:rPr lang="en-US" dirty="0"/>
              <a:t>Within each metric, the best performance (</a:t>
            </a:r>
            <a:r>
              <a:rPr lang="en-US" dirty="0" err="1"/>
              <a:t>i.e</a:t>
            </a:r>
            <a:r>
              <a:rPr lang="en-US" dirty="0"/>
              <a:t> max top speed, max range, etc.) will be assigned a score of 100. The remaining values will be scaled accordingly.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1EBD82-767C-4550-2C37-330B388A8885}"/>
              </a:ext>
            </a:extLst>
          </p:cNvPr>
          <p:cNvSpPr txBox="1"/>
          <p:nvPr/>
        </p:nvSpPr>
        <p:spPr>
          <a:xfrm>
            <a:off x="7427168" y="189717"/>
            <a:ext cx="441338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3.5 SCORECARD</a:t>
            </a:r>
          </a:p>
        </p:txBody>
      </p:sp>
    </p:spTree>
    <p:extLst>
      <p:ext uri="{BB962C8B-B14F-4D97-AF65-F5344CB8AC3E}">
        <p14:creationId xmlns:p14="http://schemas.microsoft.com/office/powerpoint/2010/main" val="32526171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C7409CE2-206C-C420-E3F7-FB0939FD6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66337"/>
            <a:ext cx="5653759" cy="51731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A6FD78-BD38-60B1-8723-33C43EF1E228}"/>
              </a:ext>
            </a:extLst>
          </p:cNvPr>
          <p:cNvSpPr txBox="1"/>
          <p:nvPr/>
        </p:nvSpPr>
        <p:spPr>
          <a:xfrm>
            <a:off x="7427168" y="143063"/>
            <a:ext cx="441338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3.5 SCORECARD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73DF50-B980-2480-4914-67C0A0E30407}"/>
              </a:ext>
            </a:extLst>
          </p:cNvPr>
          <p:cNvSpPr txBox="1">
            <a:spLocks/>
          </p:cNvSpPr>
          <p:nvPr/>
        </p:nvSpPr>
        <p:spPr>
          <a:xfrm>
            <a:off x="838200" y="318472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SCRIPT:</a:t>
            </a:r>
          </a:p>
        </p:txBody>
      </p:sp>
    </p:spTree>
    <p:extLst>
      <p:ext uri="{BB962C8B-B14F-4D97-AF65-F5344CB8AC3E}">
        <p14:creationId xmlns:p14="http://schemas.microsoft.com/office/powerpoint/2010/main" val="16677061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00AB61-982D-5694-6A5F-C8161AA86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88" y="1922077"/>
            <a:ext cx="5874057" cy="39918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A3DC6C-F928-4D86-1847-DE4449D90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881" y="1922077"/>
            <a:ext cx="6012431" cy="39918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7AAA30-9730-B544-2CE5-21487D085980}"/>
              </a:ext>
            </a:extLst>
          </p:cNvPr>
          <p:cNvSpPr txBox="1"/>
          <p:nvPr/>
        </p:nvSpPr>
        <p:spPr>
          <a:xfrm>
            <a:off x="7427168" y="189717"/>
            <a:ext cx="441338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3.5 SCORECARD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B464F2-8A5D-5BD8-2333-81111A0B6ADC}"/>
              </a:ext>
            </a:extLst>
          </p:cNvPr>
          <p:cNvSpPr/>
          <p:nvPr/>
        </p:nvSpPr>
        <p:spPr>
          <a:xfrm>
            <a:off x="1276892" y="5683928"/>
            <a:ext cx="598562" cy="2299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F445C6-3AC1-0FF3-C254-2DF41B9FD55F}"/>
              </a:ext>
            </a:extLst>
          </p:cNvPr>
          <p:cNvSpPr/>
          <p:nvPr/>
        </p:nvSpPr>
        <p:spPr>
          <a:xfrm>
            <a:off x="3220770" y="5683927"/>
            <a:ext cx="598562" cy="2299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9397FF-14A3-63F4-B20C-70D87823332F}"/>
              </a:ext>
            </a:extLst>
          </p:cNvPr>
          <p:cNvSpPr/>
          <p:nvPr/>
        </p:nvSpPr>
        <p:spPr>
          <a:xfrm>
            <a:off x="8530527" y="4035520"/>
            <a:ext cx="598562" cy="2299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CA5D0B-AEA5-2679-B6A3-67AF3409A84C}"/>
              </a:ext>
            </a:extLst>
          </p:cNvPr>
          <p:cNvSpPr/>
          <p:nvPr/>
        </p:nvSpPr>
        <p:spPr>
          <a:xfrm>
            <a:off x="4297540" y="2881634"/>
            <a:ext cx="598562" cy="2299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BD1EA2-1002-8E46-1A23-F4A73840E5CE}"/>
              </a:ext>
            </a:extLst>
          </p:cNvPr>
          <p:cNvSpPr/>
          <p:nvPr/>
        </p:nvSpPr>
        <p:spPr>
          <a:xfrm>
            <a:off x="11508750" y="4035520"/>
            <a:ext cx="598562" cy="2299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C919B0-9CC5-319B-AF7B-CF61F559D34B}"/>
              </a:ext>
            </a:extLst>
          </p:cNvPr>
          <p:cNvSpPr txBox="1">
            <a:spLocks/>
          </p:cNvSpPr>
          <p:nvPr/>
        </p:nvSpPr>
        <p:spPr>
          <a:xfrm>
            <a:off x="838200" y="318472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METRIC SCORES:</a:t>
            </a:r>
          </a:p>
        </p:txBody>
      </p:sp>
    </p:spTree>
    <p:extLst>
      <p:ext uri="{BB962C8B-B14F-4D97-AF65-F5344CB8AC3E}">
        <p14:creationId xmlns:p14="http://schemas.microsoft.com/office/powerpoint/2010/main" val="36115248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B1771F-B353-356B-664E-8DF5EF6BC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842" y="3149140"/>
            <a:ext cx="7788315" cy="2987299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707E25-0F5C-552A-9555-8EED303E293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10202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Overall score: Weighted average by taking into account the </a:t>
            </a:r>
            <a:r>
              <a:rPr lang="en-US" dirty="0" err="1"/>
              <a:t>r-values</a:t>
            </a:r>
            <a:r>
              <a:rPr lang="en-US" dirty="0"/>
              <a:t> for each metric.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EF588D-A993-7C97-59C6-0AB9996ABA04}"/>
              </a:ext>
            </a:extLst>
          </p:cNvPr>
          <p:cNvSpPr txBox="1"/>
          <p:nvPr/>
        </p:nvSpPr>
        <p:spPr>
          <a:xfrm>
            <a:off x="7427168" y="143063"/>
            <a:ext cx="441338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3.5 SCORECARD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9717A-1A0F-945E-F2B6-FF8489719C58}"/>
              </a:ext>
            </a:extLst>
          </p:cNvPr>
          <p:cNvSpPr txBox="1">
            <a:spLocks/>
          </p:cNvSpPr>
          <p:nvPr/>
        </p:nvSpPr>
        <p:spPr>
          <a:xfrm>
            <a:off x="838200" y="318472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OVERALL SCORES:</a:t>
            </a:r>
          </a:p>
        </p:txBody>
      </p:sp>
    </p:spTree>
    <p:extLst>
      <p:ext uri="{BB962C8B-B14F-4D97-AF65-F5344CB8AC3E}">
        <p14:creationId xmlns:p14="http://schemas.microsoft.com/office/powerpoint/2010/main" val="39306136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2AEB53-1F50-40A2-12AB-39AA53084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382" y="1940347"/>
            <a:ext cx="4496190" cy="43209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CBF51F-0FA6-2DD4-7B92-8CB6E9199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116" y="1940347"/>
            <a:ext cx="4587638" cy="42828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1BFF22-5B24-2E6F-C94A-3FCD5E4718FB}"/>
              </a:ext>
            </a:extLst>
          </p:cNvPr>
          <p:cNvSpPr txBox="1"/>
          <p:nvPr/>
        </p:nvSpPr>
        <p:spPr>
          <a:xfrm>
            <a:off x="7427168" y="143063"/>
            <a:ext cx="441338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3.5 SCORECARD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152EBE-CC17-89C2-907F-744A3B595400}"/>
              </a:ext>
            </a:extLst>
          </p:cNvPr>
          <p:cNvSpPr txBox="1">
            <a:spLocks/>
          </p:cNvSpPr>
          <p:nvPr/>
        </p:nvSpPr>
        <p:spPr>
          <a:xfrm>
            <a:off x="838200" y="318472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OVERAL SCORES:</a:t>
            </a:r>
          </a:p>
        </p:txBody>
      </p:sp>
    </p:spTree>
    <p:extLst>
      <p:ext uri="{BB962C8B-B14F-4D97-AF65-F5344CB8AC3E}">
        <p14:creationId xmlns:p14="http://schemas.microsoft.com/office/powerpoint/2010/main" val="42444285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97E1C0-9621-B584-72BB-C742F7A69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465" y="1495237"/>
            <a:ext cx="8543925" cy="52197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46FAA3-7DFA-FD0A-F635-EF4A94BE1F91}"/>
              </a:ext>
            </a:extLst>
          </p:cNvPr>
          <p:cNvSpPr txBox="1"/>
          <p:nvPr/>
        </p:nvSpPr>
        <p:spPr>
          <a:xfrm>
            <a:off x="7427168" y="143063"/>
            <a:ext cx="441338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3.6 SCORECARD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9364A5-3E53-1638-66CE-29866A0483B0}"/>
              </a:ext>
            </a:extLst>
          </p:cNvPr>
          <p:cNvSpPr txBox="1"/>
          <p:nvPr/>
        </p:nvSpPr>
        <p:spPr>
          <a:xfrm>
            <a:off x="470824" y="877066"/>
            <a:ext cx="5463445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b="1" dirty="0"/>
              <a:t>Price/Overall Score Ratio</a:t>
            </a:r>
          </a:p>
        </p:txBody>
      </p:sp>
    </p:spTree>
    <p:extLst>
      <p:ext uri="{BB962C8B-B14F-4D97-AF65-F5344CB8AC3E}">
        <p14:creationId xmlns:p14="http://schemas.microsoft.com/office/powerpoint/2010/main" val="24955204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DE0E9-F56E-DBDD-0A3E-5C99149849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3.6 PREDICTION MODEL: MULTILINEAR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95F6E7-3237-676A-D4F6-BDB128DB10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3822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707FAA-92D8-3A21-F17E-636002406BBA}"/>
              </a:ext>
            </a:extLst>
          </p:cNvPr>
          <p:cNvSpPr txBox="1"/>
          <p:nvPr/>
        </p:nvSpPr>
        <p:spPr>
          <a:xfrm>
            <a:off x="5719665" y="143063"/>
            <a:ext cx="6120883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3.6 PREDICTION MODEL: MULTILINEAR REGRESSION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20255F-F68D-1DDD-8610-31B336EE5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439" y="3119806"/>
            <a:ext cx="4785775" cy="344453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E0CC571-F54E-3BC9-0448-AE3352C7ABF1}"/>
              </a:ext>
            </a:extLst>
          </p:cNvPr>
          <p:cNvSpPr txBox="1">
            <a:spLocks/>
          </p:cNvSpPr>
          <p:nvPr/>
        </p:nvSpPr>
        <p:spPr>
          <a:xfrm>
            <a:off x="6500788" y="2237858"/>
            <a:ext cx="5571931" cy="34445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Scikit Learn: Machine learning library</a:t>
            </a:r>
          </a:p>
          <a:p>
            <a:r>
              <a:rPr lang="en-US" sz="1800" dirty="0"/>
              <a:t>X = Independent variables (i.e. acceleration, top speed, range, efficiency, fast charge)</a:t>
            </a:r>
          </a:p>
          <a:p>
            <a:r>
              <a:rPr lang="en-US" sz="1800" dirty="0"/>
              <a:t>Y = Dependent variable (i.e. Price) </a:t>
            </a:r>
          </a:p>
          <a:p>
            <a:r>
              <a:rPr lang="en-US" sz="1800" dirty="0"/>
              <a:t>y0, c1, c2, c3, c4, c5 are obtained from linear regression</a:t>
            </a:r>
          </a:p>
          <a:p>
            <a:r>
              <a:rPr lang="en-US" sz="1800" dirty="0"/>
              <a:t>Price = y0 + c1*X1 + c2*X2 + c3*X4 + c4*X4 + c5*X5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6270E0-284E-5162-4006-A2C87F094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8924"/>
            <a:ext cx="2606266" cy="129551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0081BD6-7CE4-D9AD-9746-75998F496E19}"/>
              </a:ext>
            </a:extLst>
          </p:cNvPr>
          <p:cNvSpPr/>
          <p:nvPr/>
        </p:nvSpPr>
        <p:spPr>
          <a:xfrm>
            <a:off x="817567" y="2453756"/>
            <a:ext cx="2606265" cy="2254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C280837-86FE-9B5D-2F0F-CC70144BEFA0}"/>
              </a:ext>
            </a:extLst>
          </p:cNvPr>
          <p:cNvSpPr/>
          <p:nvPr/>
        </p:nvSpPr>
        <p:spPr>
          <a:xfrm flipH="1">
            <a:off x="3584657" y="2435096"/>
            <a:ext cx="541176" cy="27991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1B96A82-2FF3-AA77-67B1-3D0C02C55E72}"/>
              </a:ext>
            </a:extLst>
          </p:cNvPr>
          <p:cNvSpPr txBox="1">
            <a:spLocks/>
          </p:cNvSpPr>
          <p:nvPr/>
        </p:nvSpPr>
        <p:spPr>
          <a:xfrm>
            <a:off x="838200" y="295830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SCRIPT:</a:t>
            </a:r>
          </a:p>
        </p:txBody>
      </p:sp>
    </p:spTree>
    <p:extLst>
      <p:ext uri="{BB962C8B-B14F-4D97-AF65-F5344CB8AC3E}">
        <p14:creationId xmlns:p14="http://schemas.microsoft.com/office/powerpoint/2010/main" val="17976698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707FAA-92D8-3A21-F17E-636002406BBA}"/>
              </a:ext>
            </a:extLst>
          </p:cNvPr>
          <p:cNvSpPr txBox="1"/>
          <p:nvPr/>
        </p:nvSpPr>
        <p:spPr>
          <a:xfrm>
            <a:off x="5719665" y="143063"/>
            <a:ext cx="6120883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3.6 PREDICTION MODEL: MULTILINEAR REGRESSION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E0CC571-F54E-3BC9-0448-AE3352C7ABF1}"/>
              </a:ext>
            </a:extLst>
          </p:cNvPr>
          <p:cNvSpPr txBox="1">
            <a:spLocks/>
          </p:cNvSpPr>
          <p:nvPr/>
        </p:nvSpPr>
        <p:spPr>
          <a:xfrm>
            <a:off x="8725676" y="5172591"/>
            <a:ext cx="3466324" cy="15423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The r value is 0.84</a:t>
            </a:r>
          </a:p>
          <a:p>
            <a:r>
              <a:rPr lang="en-US" sz="1800" dirty="0"/>
              <a:t>84% of the dependent variable has been explained by the independent variables.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01CD84-9F1D-3DA9-625F-A8A12D367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9481" y="2114502"/>
            <a:ext cx="2728196" cy="22861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9754D8-0BF0-AC0E-FA1C-8D34D6210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37829"/>
            <a:ext cx="5334462" cy="310160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0081BD6-7CE4-D9AD-9746-75998F496E19}"/>
              </a:ext>
            </a:extLst>
          </p:cNvPr>
          <p:cNvSpPr/>
          <p:nvPr/>
        </p:nvSpPr>
        <p:spPr>
          <a:xfrm>
            <a:off x="4436732" y="3433664"/>
            <a:ext cx="1735929" cy="2446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7210BA-9268-FCD1-8191-EB43CB5D6E14}"/>
              </a:ext>
            </a:extLst>
          </p:cNvPr>
          <p:cNvSpPr/>
          <p:nvPr/>
        </p:nvSpPr>
        <p:spPr>
          <a:xfrm>
            <a:off x="4436732" y="3930839"/>
            <a:ext cx="1735929" cy="2446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39E572-E8D0-155C-5297-5EDCC7D89A3B}"/>
              </a:ext>
            </a:extLst>
          </p:cNvPr>
          <p:cNvSpPr txBox="1"/>
          <p:nvPr/>
        </p:nvSpPr>
        <p:spPr>
          <a:xfrm>
            <a:off x="838200" y="1472568"/>
            <a:ext cx="4101176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/>
              <a:t>Real Price vs Forecasted Price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01074A-FFDC-312E-407A-061A3B2A11D6}"/>
              </a:ext>
            </a:extLst>
          </p:cNvPr>
          <p:cNvSpPr txBox="1"/>
          <p:nvPr/>
        </p:nvSpPr>
        <p:spPr>
          <a:xfrm>
            <a:off x="8459481" y="1472568"/>
            <a:ext cx="2595836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/>
              <a:t>Statistics Summary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0A64E2F-639F-F45A-3DB6-73E8F2E6B5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798942"/>
            <a:ext cx="7734970" cy="50296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9E8C4B9-C842-23D6-6A01-E4516D77BF3B}"/>
              </a:ext>
            </a:extLst>
          </p:cNvPr>
          <p:cNvSpPr txBox="1">
            <a:spLocks/>
          </p:cNvSpPr>
          <p:nvPr/>
        </p:nvSpPr>
        <p:spPr>
          <a:xfrm>
            <a:off x="838200" y="342483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RESULTS:</a:t>
            </a:r>
          </a:p>
        </p:txBody>
      </p:sp>
    </p:spTree>
    <p:extLst>
      <p:ext uri="{BB962C8B-B14F-4D97-AF65-F5344CB8AC3E}">
        <p14:creationId xmlns:p14="http://schemas.microsoft.com/office/powerpoint/2010/main" val="3217794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EF0726-B5A5-A9B6-586E-3781D1DFD426}"/>
              </a:ext>
            </a:extLst>
          </p:cNvPr>
          <p:cNvSpPr txBox="1"/>
          <p:nvPr/>
        </p:nvSpPr>
        <p:spPr>
          <a:xfrm>
            <a:off x="8006442" y="96411"/>
            <a:ext cx="3862097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3.1 THE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D6F359-6243-4E8B-422C-70610EE9D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37" y="2210236"/>
            <a:ext cx="10668925" cy="2568163"/>
          </a:xfrm>
          <a:prstGeom prst="rect">
            <a:avLst/>
          </a:prstGeo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E37BAA09-1BF0-E86B-F1A1-DB63FB95B973}"/>
              </a:ext>
            </a:extLst>
          </p:cNvPr>
          <p:cNvSpPr/>
          <p:nvPr/>
        </p:nvSpPr>
        <p:spPr>
          <a:xfrm rot="16200000">
            <a:off x="4304795" y="313738"/>
            <a:ext cx="285474" cy="3296940"/>
          </a:xfrm>
          <a:prstGeom prst="rightBrace">
            <a:avLst/>
          </a:prstGeom>
          <a:ln w="28575">
            <a:solidFill>
              <a:srgbClr val="FF0000">
                <a:alpha val="30196"/>
              </a:srgb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AE381607-F748-408C-08BA-C9AC36439006}"/>
              </a:ext>
            </a:extLst>
          </p:cNvPr>
          <p:cNvSpPr/>
          <p:nvPr/>
        </p:nvSpPr>
        <p:spPr>
          <a:xfrm rot="16200000">
            <a:off x="8176997" y="-75038"/>
            <a:ext cx="285474" cy="4074489"/>
          </a:xfrm>
          <a:prstGeom prst="rightBrace">
            <a:avLst/>
          </a:prstGeom>
          <a:ln w="28575">
            <a:solidFill>
              <a:srgbClr val="FF0000">
                <a:alpha val="30196"/>
              </a:srgb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9D85D0-DFD7-9C58-824E-61E3EB40C99A}"/>
              </a:ext>
            </a:extLst>
          </p:cNvPr>
          <p:cNvSpPr txBox="1"/>
          <p:nvPr/>
        </p:nvSpPr>
        <p:spPr>
          <a:xfrm>
            <a:off x="3106937" y="1459047"/>
            <a:ext cx="268119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QUANTITATIVE METRICS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025E0D-17E1-8540-BFE5-56988BB5864B}"/>
              </a:ext>
            </a:extLst>
          </p:cNvPr>
          <p:cNvSpPr txBox="1"/>
          <p:nvPr/>
        </p:nvSpPr>
        <p:spPr>
          <a:xfrm>
            <a:off x="6979140" y="1417368"/>
            <a:ext cx="268119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QUALITATIVE METRICS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0DFE3E5-F248-3CE4-2D69-C42F8249833F}"/>
              </a:ext>
            </a:extLst>
          </p:cNvPr>
          <p:cNvSpPr txBox="1">
            <a:spLocks/>
          </p:cNvSpPr>
          <p:nvPr/>
        </p:nvSpPr>
        <p:spPr>
          <a:xfrm>
            <a:off x="758260" y="4996536"/>
            <a:ext cx="10515600" cy="1526356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Source: </a:t>
            </a:r>
            <a:r>
              <a:rPr lang="en-US" dirty="0"/>
              <a:t>US Department of Energy, International Energy Agency, Statista</a:t>
            </a:r>
          </a:p>
          <a:p>
            <a:r>
              <a:rPr lang="en-US" b="1" dirty="0"/>
              <a:t>Format: </a:t>
            </a:r>
            <a:r>
              <a:rPr lang="en-US" dirty="0"/>
              <a:t>.csv file</a:t>
            </a:r>
          </a:p>
          <a:p>
            <a:r>
              <a:rPr lang="en-US" b="1" dirty="0"/>
              <a:t>Size: </a:t>
            </a:r>
            <a:r>
              <a:rPr lang="en-US" dirty="0"/>
              <a:t>103 rows x 14 columns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2290B0C2-01DA-6C22-969A-946635831D32}"/>
              </a:ext>
            </a:extLst>
          </p:cNvPr>
          <p:cNvSpPr/>
          <p:nvPr/>
        </p:nvSpPr>
        <p:spPr>
          <a:xfrm rot="16200000">
            <a:off x="1693459" y="1095663"/>
            <a:ext cx="283126" cy="1735435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67D2EF-9E46-E40E-A368-E307FDAF1A7A}"/>
              </a:ext>
            </a:extLst>
          </p:cNvPr>
          <p:cNvSpPr txBox="1"/>
          <p:nvPr/>
        </p:nvSpPr>
        <p:spPr>
          <a:xfrm>
            <a:off x="497506" y="1456118"/>
            <a:ext cx="268119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BRAND/MODEL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53C4668F-A688-DE26-DA67-53C6D7D0808E}"/>
              </a:ext>
            </a:extLst>
          </p:cNvPr>
          <p:cNvSpPr/>
          <p:nvPr/>
        </p:nvSpPr>
        <p:spPr>
          <a:xfrm rot="16200000">
            <a:off x="11003577" y="1616853"/>
            <a:ext cx="274434" cy="701748"/>
          </a:xfrm>
          <a:prstGeom prst="rightBrace">
            <a:avLst/>
          </a:prstGeom>
          <a:ln w="28575">
            <a:solidFill>
              <a:srgbClr val="FF0000">
                <a:alpha val="30196"/>
              </a:srgb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BDE2D5-FF99-4191-4D9A-4958E5985291}"/>
              </a:ext>
            </a:extLst>
          </p:cNvPr>
          <p:cNvSpPr txBox="1"/>
          <p:nvPr/>
        </p:nvSpPr>
        <p:spPr>
          <a:xfrm>
            <a:off x="10780873" y="1414550"/>
            <a:ext cx="720328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PRICE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FEF0A40-F238-1BEC-DF3C-A59728A18E3E}"/>
              </a:ext>
            </a:extLst>
          </p:cNvPr>
          <p:cNvSpPr txBox="1">
            <a:spLocks/>
          </p:cNvSpPr>
          <p:nvPr/>
        </p:nvSpPr>
        <p:spPr>
          <a:xfrm>
            <a:off x="838200" y="318472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METRICS:</a:t>
            </a:r>
          </a:p>
        </p:txBody>
      </p:sp>
    </p:spTree>
    <p:extLst>
      <p:ext uri="{BB962C8B-B14F-4D97-AF65-F5344CB8AC3E}">
        <p14:creationId xmlns:p14="http://schemas.microsoft.com/office/powerpoint/2010/main" val="540487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4F893E-B68F-F9E4-6B6A-30FD605B3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87" y="1406394"/>
            <a:ext cx="8429625" cy="5219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ACA886-A208-BAC5-A583-973D27018C52}"/>
              </a:ext>
            </a:extLst>
          </p:cNvPr>
          <p:cNvSpPr txBox="1"/>
          <p:nvPr/>
        </p:nvSpPr>
        <p:spPr>
          <a:xfrm>
            <a:off x="8006442" y="96411"/>
            <a:ext cx="3862097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3.1 THE DATA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5780F80-50F3-6779-747B-3598F89AB4DD}"/>
              </a:ext>
            </a:extLst>
          </p:cNvPr>
          <p:cNvSpPr txBox="1">
            <a:spLocks/>
          </p:cNvSpPr>
          <p:nvPr/>
        </p:nvSpPr>
        <p:spPr>
          <a:xfrm>
            <a:off x="838200" y="318472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BRAND/MODEL:</a:t>
            </a:r>
          </a:p>
        </p:txBody>
      </p:sp>
    </p:spTree>
    <p:extLst>
      <p:ext uri="{BB962C8B-B14F-4D97-AF65-F5344CB8AC3E}">
        <p14:creationId xmlns:p14="http://schemas.microsoft.com/office/powerpoint/2010/main" val="2999756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EF0726-B5A5-A9B6-586E-3781D1DFD426}"/>
              </a:ext>
            </a:extLst>
          </p:cNvPr>
          <p:cNvSpPr txBox="1"/>
          <p:nvPr/>
        </p:nvSpPr>
        <p:spPr>
          <a:xfrm>
            <a:off x="8006442" y="96411"/>
            <a:ext cx="3862097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3.1 THE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D6F359-6243-4E8B-422C-70610EE9D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37" y="2210236"/>
            <a:ext cx="10668925" cy="2568163"/>
          </a:xfrm>
          <a:prstGeom prst="rect">
            <a:avLst/>
          </a:prstGeo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E37BAA09-1BF0-E86B-F1A1-DB63FB95B973}"/>
              </a:ext>
            </a:extLst>
          </p:cNvPr>
          <p:cNvSpPr/>
          <p:nvPr/>
        </p:nvSpPr>
        <p:spPr>
          <a:xfrm rot="16200000">
            <a:off x="4304795" y="313738"/>
            <a:ext cx="285474" cy="329694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AE381607-F748-408C-08BA-C9AC36439006}"/>
              </a:ext>
            </a:extLst>
          </p:cNvPr>
          <p:cNvSpPr/>
          <p:nvPr/>
        </p:nvSpPr>
        <p:spPr>
          <a:xfrm rot="16200000">
            <a:off x="8176997" y="-75038"/>
            <a:ext cx="285474" cy="4074489"/>
          </a:xfrm>
          <a:prstGeom prst="rightBrace">
            <a:avLst/>
          </a:prstGeom>
          <a:ln w="28575">
            <a:solidFill>
              <a:srgbClr val="FF0000">
                <a:alpha val="30196"/>
              </a:srgb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9D85D0-DFD7-9C58-824E-61E3EB40C99A}"/>
              </a:ext>
            </a:extLst>
          </p:cNvPr>
          <p:cNvSpPr txBox="1"/>
          <p:nvPr/>
        </p:nvSpPr>
        <p:spPr>
          <a:xfrm>
            <a:off x="3106937" y="1459047"/>
            <a:ext cx="268119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QUANTITATIVE METRICS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025E0D-17E1-8540-BFE5-56988BB5864B}"/>
              </a:ext>
            </a:extLst>
          </p:cNvPr>
          <p:cNvSpPr txBox="1"/>
          <p:nvPr/>
        </p:nvSpPr>
        <p:spPr>
          <a:xfrm>
            <a:off x="6979140" y="1417368"/>
            <a:ext cx="268119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QUALITATIVE METRICS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2290B0C2-01DA-6C22-969A-946635831D32}"/>
              </a:ext>
            </a:extLst>
          </p:cNvPr>
          <p:cNvSpPr/>
          <p:nvPr/>
        </p:nvSpPr>
        <p:spPr>
          <a:xfrm rot="16200000">
            <a:off x="1693460" y="1095663"/>
            <a:ext cx="283126" cy="1735435"/>
          </a:xfrm>
          <a:prstGeom prst="rightBrace">
            <a:avLst/>
          </a:prstGeom>
          <a:ln w="28575">
            <a:solidFill>
              <a:srgbClr val="FF0000">
                <a:alpha val="30196"/>
              </a:srgb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67D2EF-9E46-E40E-A368-E307FDAF1A7A}"/>
              </a:ext>
            </a:extLst>
          </p:cNvPr>
          <p:cNvSpPr txBox="1"/>
          <p:nvPr/>
        </p:nvSpPr>
        <p:spPr>
          <a:xfrm>
            <a:off x="497506" y="1456118"/>
            <a:ext cx="268119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BRAND/MODEL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53C4668F-A688-DE26-DA67-53C6D7D0808E}"/>
              </a:ext>
            </a:extLst>
          </p:cNvPr>
          <p:cNvSpPr/>
          <p:nvPr/>
        </p:nvSpPr>
        <p:spPr>
          <a:xfrm rot="16200000">
            <a:off x="11003577" y="1616853"/>
            <a:ext cx="274434" cy="701748"/>
          </a:xfrm>
          <a:prstGeom prst="rightBrace">
            <a:avLst/>
          </a:prstGeom>
          <a:ln w="28575">
            <a:solidFill>
              <a:srgbClr val="FF0000">
                <a:alpha val="30196"/>
              </a:srgb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BDE2D5-FF99-4191-4D9A-4958E5985291}"/>
              </a:ext>
            </a:extLst>
          </p:cNvPr>
          <p:cNvSpPr txBox="1"/>
          <p:nvPr/>
        </p:nvSpPr>
        <p:spPr>
          <a:xfrm>
            <a:off x="10780873" y="1414550"/>
            <a:ext cx="720328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PRICE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3F361CA-E909-3182-118C-BFC5C4A0DD82}"/>
              </a:ext>
            </a:extLst>
          </p:cNvPr>
          <p:cNvSpPr txBox="1">
            <a:spLocks/>
          </p:cNvSpPr>
          <p:nvPr/>
        </p:nvSpPr>
        <p:spPr>
          <a:xfrm>
            <a:off x="838200" y="318472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METRICS: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3FA3F-04C4-AC52-3956-01F01C716C61}"/>
              </a:ext>
            </a:extLst>
          </p:cNvPr>
          <p:cNvSpPr txBox="1">
            <a:spLocks/>
          </p:cNvSpPr>
          <p:nvPr/>
        </p:nvSpPr>
        <p:spPr>
          <a:xfrm>
            <a:off x="758260" y="4996536"/>
            <a:ext cx="10515600" cy="1526356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Source: </a:t>
            </a:r>
            <a:r>
              <a:rPr lang="en-US" dirty="0"/>
              <a:t>US Department of Energy, International Energy Agency, Statista</a:t>
            </a:r>
          </a:p>
          <a:p>
            <a:r>
              <a:rPr lang="en-US" b="1" dirty="0"/>
              <a:t>Format: </a:t>
            </a:r>
            <a:r>
              <a:rPr lang="en-US" dirty="0"/>
              <a:t>.csv file</a:t>
            </a:r>
          </a:p>
          <a:p>
            <a:r>
              <a:rPr lang="en-US" b="1" dirty="0"/>
              <a:t>Size: </a:t>
            </a:r>
            <a:r>
              <a:rPr lang="en-US" dirty="0"/>
              <a:t>103 rows x 14 columns</a:t>
            </a:r>
          </a:p>
        </p:txBody>
      </p:sp>
    </p:spTree>
    <p:extLst>
      <p:ext uri="{BB962C8B-B14F-4D97-AF65-F5344CB8AC3E}">
        <p14:creationId xmlns:p14="http://schemas.microsoft.com/office/powerpoint/2010/main" val="4282298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50F68-3E42-2E61-3E24-560C69274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819"/>
            <a:ext cx="10515600" cy="1325563"/>
          </a:xfrm>
        </p:spPr>
        <p:txBody>
          <a:bodyPr/>
          <a:lstStyle/>
          <a:p>
            <a:r>
              <a:rPr lang="en-US" dirty="0"/>
              <a:t>QUANTITATIVE METRICS: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AB8B4-4222-B3A9-8318-E575B0C51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8972"/>
            <a:ext cx="10515600" cy="4713903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Acceleration Time (secs): </a:t>
            </a:r>
            <a:r>
              <a:rPr lang="en-US" dirty="0"/>
              <a:t>Time needed to accelerate from 0 km/h to 100km/h</a:t>
            </a:r>
          </a:p>
          <a:p>
            <a:endParaRPr lang="en-US" dirty="0"/>
          </a:p>
          <a:p>
            <a:r>
              <a:rPr lang="en-US" b="1" dirty="0"/>
              <a:t>Top Speed (km/h): </a:t>
            </a:r>
            <a:r>
              <a:rPr lang="en-US" dirty="0"/>
              <a:t>Maximum speed achieved by a car</a:t>
            </a:r>
          </a:p>
          <a:p>
            <a:endParaRPr lang="en-US" dirty="0"/>
          </a:p>
          <a:p>
            <a:r>
              <a:rPr lang="en-US" b="1" dirty="0"/>
              <a:t>Range (km): </a:t>
            </a:r>
            <a:r>
              <a:rPr lang="en-US" dirty="0"/>
              <a:t>Maximum distance a vehicle can cover on one full charge</a:t>
            </a:r>
          </a:p>
          <a:p>
            <a:endParaRPr lang="en-US" dirty="0"/>
          </a:p>
          <a:p>
            <a:r>
              <a:rPr lang="en-US" b="1" dirty="0"/>
              <a:t>Efficiency (</a:t>
            </a:r>
            <a:r>
              <a:rPr lang="en-US" b="1" dirty="0" err="1"/>
              <a:t>Wh</a:t>
            </a:r>
            <a:r>
              <a:rPr lang="en-US" b="1" dirty="0"/>
              <a:t>/km): </a:t>
            </a:r>
            <a:r>
              <a:rPr lang="en-US" dirty="0"/>
              <a:t>Energy in watt-hour spent after driving 1km</a:t>
            </a:r>
          </a:p>
          <a:p>
            <a:endParaRPr lang="en-US" dirty="0"/>
          </a:p>
          <a:p>
            <a:r>
              <a:rPr lang="en-US" b="1" dirty="0"/>
              <a:t>Fast Charge (km/h): </a:t>
            </a:r>
            <a:r>
              <a:rPr lang="en-US" dirty="0"/>
              <a:t>Driving range added per hour of charge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435FF7-5558-5B2B-5124-A920970A93A9}"/>
              </a:ext>
            </a:extLst>
          </p:cNvPr>
          <p:cNvSpPr txBox="1"/>
          <p:nvPr/>
        </p:nvSpPr>
        <p:spPr>
          <a:xfrm>
            <a:off x="8006442" y="96411"/>
            <a:ext cx="3862097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3.1 THE DATA</a:t>
            </a:r>
          </a:p>
        </p:txBody>
      </p:sp>
    </p:spTree>
    <p:extLst>
      <p:ext uri="{BB962C8B-B14F-4D97-AF65-F5344CB8AC3E}">
        <p14:creationId xmlns:p14="http://schemas.microsoft.com/office/powerpoint/2010/main" val="2779913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EF0726-B5A5-A9B6-586E-3781D1DFD426}"/>
              </a:ext>
            </a:extLst>
          </p:cNvPr>
          <p:cNvSpPr txBox="1"/>
          <p:nvPr/>
        </p:nvSpPr>
        <p:spPr>
          <a:xfrm>
            <a:off x="8006442" y="96411"/>
            <a:ext cx="3862097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3.1 THE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D6F359-6243-4E8B-422C-70610EE9D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37" y="2210236"/>
            <a:ext cx="10668925" cy="2568163"/>
          </a:xfrm>
          <a:prstGeom prst="rect">
            <a:avLst/>
          </a:prstGeo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E37BAA09-1BF0-E86B-F1A1-DB63FB95B973}"/>
              </a:ext>
            </a:extLst>
          </p:cNvPr>
          <p:cNvSpPr/>
          <p:nvPr/>
        </p:nvSpPr>
        <p:spPr>
          <a:xfrm rot="16200000">
            <a:off x="4304793" y="313737"/>
            <a:ext cx="285474" cy="329694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AE381607-F748-408C-08BA-C9AC36439006}"/>
              </a:ext>
            </a:extLst>
          </p:cNvPr>
          <p:cNvSpPr/>
          <p:nvPr/>
        </p:nvSpPr>
        <p:spPr>
          <a:xfrm rot="16200000">
            <a:off x="8176997" y="-75038"/>
            <a:ext cx="285474" cy="4074489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9D85D0-DFD7-9C58-824E-61E3EB40C99A}"/>
              </a:ext>
            </a:extLst>
          </p:cNvPr>
          <p:cNvSpPr txBox="1"/>
          <p:nvPr/>
        </p:nvSpPr>
        <p:spPr>
          <a:xfrm>
            <a:off x="3106937" y="1459047"/>
            <a:ext cx="268119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QUANTITATIVE METRICS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025E0D-17E1-8540-BFE5-56988BB5864B}"/>
              </a:ext>
            </a:extLst>
          </p:cNvPr>
          <p:cNvSpPr txBox="1"/>
          <p:nvPr/>
        </p:nvSpPr>
        <p:spPr>
          <a:xfrm>
            <a:off x="6979140" y="1417368"/>
            <a:ext cx="268119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QUALITATIVE METRICS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2290B0C2-01DA-6C22-969A-946635831D32}"/>
              </a:ext>
            </a:extLst>
          </p:cNvPr>
          <p:cNvSpPr/>
          <p:nvPr/>
        </p:nvSpPr>
        <p:spPr>
          <a:xfrm rot="16200000">
            <a:off x="1693459" y="1095663"/>
            <a:ext cx="283126" cy="1735435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67D2EF-9E46-E40E-A368-E307FDAF1A7A}"/>
              </a:ext>
            </a:extLst>
          </p:cNvPr>
          <p:cNvSpPr txBox="1"/>
          <p:nvPr/>
        </p:nvSpPr>
        <p:spPr>
          <a:xfrm>
            <a:off x="497506" y="1456118"/>
            <a:ext cx="268119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BRAND/MODEL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53C4668F-A688-DE26-DA67-53C6D7D0808E}"/>
              </a:ext>
            </a:extLst>
          </p:cNvPr>
          <p:cNvSpPr/>
          <p:nvPr/>
        </p:nvSpPr>
        <p:spPr>
          <a:xfrm rot="16200000">
            <a:off x="11003577" y="1616853"/>
            <a:ext cx="274434" cy="701748"/>
          </a:xfrm>
          <a:prstGeom prst="rightBrace">
            <a:avLst/>
          </a:prstGeom>
          <a:ln w="28575">
            <a:solidFill>
              <a:srgbClr val="FF0000">
                <a:alpha val="30196"/>
              </a:srgb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BDE2D5-FF99-4191-4D9A-4958E5985291}"/>
              </a:ext>
            </a:extLst>
          </p:cNvPr>
          <p:cNvSpPr txBox="1"/>
          <p:nvPr/>
        </p:nvSpPr>
        <p:spPr>
          <a:xfrm>
            <a:off x="10780873" y="1414550"/>
            <a:ext cx="720328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PRICE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2D620A5B-E9A3-1341-CB69-BE5A5619AE5A}"/>
              </a:ext>
            </a:extLst>
          </p:cNvPr>
          <p:cNvSpPr/>
          <p:nvPr/>
        </p:nvSpPr>
        <p:spPr>
          <a:xfrm rot="16200000">
            <a:off x="4304794" y="313737"/>
            <a:ext cx="285474" cy="3296940"/>
          </a:xfrm>
          <a:prstGeom prst="rightBrace">
            <a:avLst/>
          </a:prstGeom>
          <a:ln w="28575">
            <a:solidFill>
              <a:srgbClr val="FF0000">
                <a:alpha val="30196"/>
              </a:srgb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36FA06C3-E5C7-CB5E-95C7-5B1F2B1EF994}"/>
              </a:ext>
            </a:extLst>
          </p:cNvPr>
          <p:cNvSpPr/>
          <p:nvPr/>
        </p:nvSpPr>
        <p:spPr>
          <a:xfrm rot="16200000">
            <a:off x="1693460" y="1095663"/>
            <a:ext cx="283126" cy="1735435"/>
          </a:xfrm>
          <a:prstGeom prst="rightBrace">
            <a:avLst/>
          </a:prstGeom>
          <a:ln w="28575">
            <a:solidFill>
              <a:srgbClr val="FF0000">
                <a:alpha val="30196"/>
              </a:srgb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A67486A-8BC9-938E-AA38-1BC754E80497}"/>
              </a:ext>
            </a:extLst>
          </p:cNvPr>
          <p:cNvSpPr txBox="1">
            <a:spLocks/>
          </p:cNvSpPr>
          <p:nvPr/>
        </p:nvSpPr>
        <p:spPr>
          <a:xfrm>
            <a:off x="838200" y="318472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METRICS: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A4568-4BD3-40B9-6407-2997F40F8B82}"/>
              </a:ext>
            </a:extLst>
          </p:cNvPr>
          <p:cNvSpPr txBox="1">
            <a:spLocks/>
          </p:cNvSpPr>
          <p:nvPr/>
        </p:nvSpPr>
        <p:spPr>
          <a:xfrm>
            <a:off x="758260" y="4996536"/>
            <a:ext cx="10515600" cy="1526356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Source: </a:t>
            </a:r>
            <a:r>
              <a:rPr lang="en-US" dirty="0"/>
              <a:t>US Department of Energy, International Energy Agency, Statista</a:t>
            </a:r>
          </a:p>
          <a:p>
            <a:r>
              <a:rPr lang="en-US" b="1" dirty="0"/>
              <a:t>Format: </a:t>
            </a:r>
            <a:r>
              <a:rPr lang="en-US" dirty="0"/>
              <a:t>.csv file</a:t>
            </a:r>
          </a:p>
          <a:p>
            <a:r>
              <a:rPr lang="en-US" b="1" dirty="0"/>
              <a:t>Size: </a:t>
            </a:r>
            <a:r>
              <a:rPr lang="en-US" dirty="0"/>
              <a:t>103 rows x 14 columns</a:t>
            </a:r>
          </a:p>
        </p:txBody>
      </p:sp>
    </p:spTree>
    <p:extLst>
      <p:ext uri="{BB962C8B-B14F-4D97-AF65-F5344CB8AC3E}">
        <p14:creationId xmlns:p14="http://schemas.microsoft.com/office/powerpoint/2010/main" val="868556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50F68-3E42-2E61-3E24-560C69274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472"/>
            <a:ext cx="10515600" cy="1325563"/>
          </a:xfrm>
        </p:spPr>
        <p:txBody>
          <a:bodyPr/>
          <a:lstStyle/>
          <a:p>
            <a:r>
              <a:rPr lang="en-US" dirty="0"/>
              <a:t>QUALITATIVE METRICS: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046D6F3-1059-29E6-98D5-1F170BC88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13903"/>
          </a:xfrm>
        </p:spPr>
        <p:txBody>
          <a:bodyPr>
            <a:normAutofit/>
          </a:bodyPr>
          <a:lstStyle/>
          <a:p>
            <a:r>
              <a:rPr lang="en-US" b="1" dirty="0"/>
              <a:t>Powertrain: </a:t>
            </a:r>
            <a:r>
              <a:rPr lang="en-US" dirty="0"/>
              <a:t>System that transfer energy from a car’s engine to the wheels </a:t>
            </a:r>
          </a:p>
          <a:p>
            <a:endParaRPr lang="en-US" dirty="0"/>
          </a:p>
          <a:p>
            <a:r>
              <a:rPr lang="en-US" b="1" dirty="0"/>
              <a:t>Plug Type: </a:t>
            </a:r>
            <a:r>
              <a:rPr lang="en-US" dirty="0"/>
              <a:t>Type of connector used to connect the vehicle to a charging station</a:t>
            </a:r>
          </a:p>
          <a:p>
            <a:endParaRPr lang="en-US" dirty="0"/>
          </a:p>
          <a:p>
            <a:r>
              <a:rPr lang="en-US" b="1" dirty="0"/>
              <a:t>Body Style: </a:t>
            </a:r>
            <a:r>
              <a:rPr lang="en-US" dirty="0"/>
              <a:t>Type/design of the vehicle’s body or exterior</a:t>
            </a:r>
          </a:p>
          <a:p>
            <a:endParaRPr lang="en-US" dirty="0"/>
          </a:p>
          <a:p>
            <a:r>
              <a:rPr lang="en-US" b="1" dirty="0"/>
              <a:t>Segment: </a:t>
            </a:r>
            <a:r>
              <a:rPr lang="en-US" dirty="0"/>
              <a:t>Class/category based on the size and use of the vehicle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88BE70-6702-28A5-2D21-B782823D9F72}"/>
              </a:ext>
            </a:extLst>
          </p:cNvPr>
          <p:cNvSpPr txBox="1"/>
          <p:nvPr/>
        </p:nvSpPr>
        <p:spPr>
          <a:xfrm>
            <a:off x="8006442" y="96411"/>
            <a:ext cx="3862097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3.1 THE DATA</a:t>
            </a:r>
          </a:p>
        </p:txBody>
      </p:sp>
    </p:spTree>
    <p:extLst>
      <p:ext uri="{BB962C8B-B14F-4D97-AF65-F5344CB8AC3E}">
        <p14:creationId xmlns:p14="http://schemas.microsoft.com/office/powerpoint/2010/main" val="4193157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1090</Words>
  <Application>Microsoft Office PowerPoint</Application>
  <PresentationFormat>Widescreen</PresentationFormat>
  <Paragraphs>192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PART 3</vt:lpstr>
      <vt:lpstr>PowerPoint Presentation</vt:lpstr>
      <vt:lpstr>3.1 THE DATA</vt:lpstr>
      <vt:lpstr>PowerPoint Presentation</vt:lpstr>
      <vt:lpstr>PowerPoint Presentation</vt:lpstr>
      <vt:lpstr>PowerPoint Presentation</vt:lpstr>
      <vt:lpstr>QUANTITATIVE METRICS:</vt:lpstr>
      <vt:lpstr>PowerPoint Presentation</vt:lpstr>
      <vt:lpstr>QUALITATIVE METRICS:</vt:lpstr>
      <vt:lpstr>PowerPoint Presentation</vt:lpstr>
      <vt:lpstr>PowerPoint Presentation</vt:lpstr>
      <vt:lpstr>3.2 ANALYISIS OF QUALITATIVE METRICS</vt:lpstr>
      <vt:lpstr>PowerPoint Presentation</vt:lpstr>
      <vt:lpstr>PowerPoint Presentation</vt:lpstr>
      <vt:lpstr>PowerPoint Presentation</vt:lpstr>
      <vt:lpstr>PowerPoint Presentation</vt:lpstr>
      <vt:lpstr>3.3 ANALYISIS OF QUANTITATIVE METRICS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3.4 TOP SPEED/PRICE VS KEY QUALITATIVE METRICS</vt:lpstr>
      <vt:lpstr>PowerPoint Presentation</vt:lpstr>
      <vt:lpstr>PowerPoint Presentation</vt:lpstr>
      <vt:lpstr>PowerPoint Presentation</vt:lpstr>
      <vt:lpstr>3.5 SCORECARD</vt:lpstr>
      <vt:lpstr>INSIGHTS:</vt:lpstr>
      <vt:lpstr>INSIGHTS: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3.6 PREDICTION MODEL: MULTILINEAR REGRESSION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3</dc:title>
  <dc:creator>Ari Machaca, Miguel</dc:creator>
  <cp:lastModifiedBy>Ari Machaca, Miguel</cp:lastModifiedBy>
  <cp:revision>50</cp:revision>
  <dcterms:created xsi:type="dcterms:W3CDTF">2023-02-14T14:35:25Z</dcterms:created>
  <dcterms:modified xsi:type="dcterms:W3CDTF">2023-02-15T15:39:45Z</dcterms:modified>
</cp:coreProperties>
</file>