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322" y="115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2DA4-039D-4E47-979D-A99B312B50B1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AF02-AD42-491F-82A3-EB7B971AF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1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2DA4-039D-4E47-979D-A99B312B50B1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AF02-AD42-491F-82A3-EB7B971AF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04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2DA4-039D-4E47-979D-A99B312B50B1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AF02-AD42-491F-82A3-EB7B971AF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45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2DA4-039D-4E47-979D-A99B312B50B1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AF02-AD42-491F-82A3-EB7B971AF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2DA4-039D-4E47-979D-A99B312B50B1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AF02-AD42-491F-82A3-EB7B971AF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26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2DA4-039D-4E47-979D-A99B312B50B1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AF02-AD42-491F-82A3-EB7B971AF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1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2DA4-039D-4E47-979D-A99B312B50B1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AF02-AD42-491F-82A3-EB7B971AF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99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2DA4-039D-4E47-979D-A99B312B50B1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AF02-AD42-491F-82A3-EB7B971AF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7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2DA4-039D-4E47-979D-A99B312B50B1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AF02-AD42-491F-82A3-EB7B971AF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30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2DA4-039D-4E47-979D-A99B312B50B1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AF02-AD42-491F-82A3-EB7B971AF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81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2DA4-039D-4E47-979D-A99B312B50B1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AF02-AD42-491F-82A3-EB7B971AF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E2DA4-039D-4E47-979D-A99B312B50B1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7AF02-AD42-491F-82A3-EB7B971AF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89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6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4.jpeg"/><Relationship Id="rId5" Type="http://schemas.openxmlformats.org/officeDocument/2006/relationships/image" Target="../media/image4.jpg"/><Relationship Id="rId10" Type="http://schemas.openxmlformats.org/officeDocument/2006/relationships/image" Target="../media/image13.jpe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른쪽 화살표 6"/>
          <p:cNvSpPr/>
          <p:nvPr/>
        </p:nvSpPr>
        <p:spPr>
          <a:xfrm>
            <a:off x="3521615" y="2261148"/>
            <a:ext cx="555525" cy="195725"/>
          </a:xfrm>
          <a:prstGeom prst="rightArrow">
            <a:avLst>
              <a:gd name="adj1" fmla="val 50000"/>
              <a:gd name="adj2" fmla="val 88932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대체 처리 7"/>
          <p:cNvSpPr/>
          <p:nvPr/>
        </p:nvSpPr>
        <p:spPr>
          <a:xfrm>
            <a:off x="5583056" y="3686445"/>
            <a:ext cx="1540015" cy="854294"/>
          </a:xfrm>
          <a:prstGeom prst="flowChartAlternateProcess">
            <a:avLst/>
          </a:prstGeom>
          <a:noFill/>
          <a:ln w="19050">
            <a:solidFill>
              <a:schemeClr val="accent4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C00000"/>
                </a:solidFill>
              </a:rPr>
              <a:t>개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/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고양이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C00000"/>
                </a:solidFill>
              </a:rPr>
              <a:t>분류 모델 생성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신경망 등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5079" y="498475"/>
            <a:ext cx="3328416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훈련 데이터</a:t>
            </a:r>
            <a:r>
              <a:rPr lang="en-US" altLang="ko-KR" sz="1400" b="1" dirty="0" smtClean="0"/>
              <a:t>(Training data)</a:t>
            </a:r>
            <a:endParaRPr lang="ko-KR" altLang="en-US" sz="1400" b="1" dirty="0"/>
          </a:p>
        </p:txBody>
      </p:sp>
      <p:sp>
        <p:nvSpPr>
          <p:cNvPr id="22" name="직사각형 21"/>
          <p:cNvSpPr/>
          <p:nvPr/>
        </p:nvSpPr>
        <p:spPr>
          <a:xfrm>
            <a:off x="3851846" y="497257"/>
            <a:ext cx="1543985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타겟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라벨</a:t>
            </a:r>
            <a:r>
              <a:rPr lang="en-US" altLang="ko-KR" sz="1400" b="1" dirty="0" smtClean="0"/>
              <a:t>(label)</a:t>
            </a:r>
            <a:endParaRPr lang="ko-KR" altLang="en-US" sz="1400" b="1" dirty="0"/>
          </a:p>
        </p:txBody>
      </p:sp>
      <p:grpSp>
        <p:nvGrpSpPr>
          <p:cNvPr id="26" name="그룹 25"/>
          <p:cNvGrpSpPr/>
          <p:nvPr/>
        </p:nvGrpSpPr>
        <p:grpSpPr>
          <a:xfrm>
            <a:off x="477832" y="3970215"/>
            <a:ext cx="2914089" cy="2198100"/>
            <a:chOff x="668332" y="3970215"/>
            <a:chExt cx="2914089" cy="2198100"/>
          </a:xfrm>
        </p:grpSpPr>
        <p:pic>
          <p:nvPicPr>
            <p:cNvPr id="4" name="그림 3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8" y="3970215"/>
              <a:ext cx="1440000" cy="1080000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23" name="그림 22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2421" y="3970215"/>
              <a:ext cx="1440000" cy="1080000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24" name="그림 23"/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332" y="5088315"/>
              <a:ext cx="1440000" cy="1080000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25" name="그림 24"/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2421" y="5081965"/>
              <a:ext cx="1440000" cy="1080000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</p:pic>
      </p:grpSp>
      <p:grpSp>
        <p:nvGrpSpPr>
          <p:cNvPr id="35" name="그룹 34"/>
          <p:cNvGrpSpPr/>
          <p:nvPr/>
        </p:nvGrpSpPr>
        <p:grpSpPr>
          <a:xfrm>
            <a:off x="477832" y="1273804"/>
            <a:ext cx="2906160" cy="2195016"/>
            <a:chOff x="668332" y="1273804"/>
            <a:chExt cx="2906160" cy="2195016"/>
          </a:xfrm>
        </p:grpSpPr>
        <p:pic>
          <p:nvPicPr>
            <p:cNvPr id="5" name="그림 4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332" y="1273804"/>
              <a:ext cx="1440000" cy="1080000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27" name="그림 26"/>
            <p:cNvPicPr>
              <a:picLocks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4492" y="1276888"/>
              <a:ext cx="1440000" cy="1080000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30" name="그림 29"/>
            <p:cNvPicPr>
              <a:picLocks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332" y="2388820"/>
              <a:ext cx="1440000" cy="1080000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31" name="그림 30"/>
            <p:cNvPicPr>
              <a:picLocks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222" y="2385554"/>
              <a:ext cx="1440000" cy="1080000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</p:pic>
      </p:grpSp>
      <p:sp>
        <p:nvSpPr>
          <p:cNvPr id="38" name="오른쪽 화살표 37"/>
          <p:cNvSpPr/>
          <p:nvPr/>
        </p:nvSpPr>
        <p:spPr>
          <a:xfrm>
            <a:off x="3482933" y="4989309"/>
            <a:ext cx="555525" cy="195725"/>
          </a:xfrm>
          <a:prstGeom prst="rightArrow">
            <a:avLst>
              <a:gd name="adj1" fmla="val 50000"/>
              <a:gd name="adj2" fmla="val 88932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4082085" y="4671639"/>
            <a:ext cx="1030986" cy="820651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고양이</a:t>
            </a:r>
            <a:endParaRPr lang="ko-KR" altLang="en-US" sz="1400" dirty="0"/>
          </a:p>
        </p:txBody>
      </p:sp>
      <p:sp>
        <p:nvSpPr>
          <p:cNvPr id="41" name="타원 40"/>
          <p:cNvSpPr/>
          <p:nvPr/>
        </p:nvSpPr>
        <p:spPr>
          <a:xfrm>
            <a:off x="4104210" y="1943477"/>
            <a:ext cx="1030986" cy="820651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</a:t>
            </a:r>
            <a:endParaRPr lang="ko-KR" altLang="en-US" sz="1400" dirty="0"/>
          </a:p>
        </p:txBody>
      </p:sp>
      <p:sp>
        <p:nvSpPr>
          <p:cNvPr id="42" name="줄무늬가 있는 오른쪽 화살표 41"/>
          <p:cNvSpPr/>
          <p:nvPr/>
        </p:nvSpPr>
        <p:spPr>
          <a:xfrm>
            <a:off x="3869869" y="3112436"/>
            <a:ext cx="1469996" cy="1033695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614182" y="497257"/>
            <a:ext cx="1543985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학습</a:t>
            </a:r>
            <a:r>
              <a:rPr lang="en-US" altLang="ko-KR" sz="1400" b="1" dirty="0" smtClean="0"/>
              <a:t>(train)</a:t>
            </a:r>
            <a:endParaRPr lang="ko-KR" altLang="en-US" sz="1400" b="1" dirty="0"/>
          </a:p>
        </p:txBody>
      </p:sp>
      <p:cxnSp>
        <p:nvCxnSpPr>
          <p:cNvPr id="45" name="직선 연결선 44"/>
          <p:cNvCxnSpPr/>
          <p:nvPr/>
        </p:nvCxnSpPr>
        <p:spPr>
          <a:xfrm flipH="1">
            <a:off x="7379858" y="497257"/>
            <a:ext cx="11240" cy="621757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525773" y="497257"/>
            <a:ext cx="2273354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테스트 데이터</a:t>
            </a:r>
            <a:r>
              <a:rPr lang="en-US" altLang="ko-KR" sz="1400" b="1" dirty="0" smtClean="0"/>
              <a:t>(Test data)</a:t>
            </a:r>
            <a:endParaRPr lang="ko-KR" altLang="en-US" sz="1400" b="1" dirty="0"/>
          </a:p>
        </p:txBody>
      </p:sp>
      <p:cxnSp>
        <p:nvCxnSpPr>
          <p:cNvPr id="61" name="직선 연결선 60"/>
          <p:cNvCxnSpPr>
            <a:stCxn id="47" idx="6"/>
            <a:endCxn id="55" idx="2"/>
          </p:cNvCxnSpPr>
          <p:nvPr/>
        </p:nvCxnSpPr>
        <p:spPr>
          <a:xfrm flipV="1">
            <a:off x="6022467" y="2738988"/>
            <a:ext cx="240680" cy="9235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47" idx="6"/>
            <a:endCxn id="54" idx="1"/>
          </p:cNvCxnSpPr>
          <p:nvPr/>
        </p:nvCxnSpPr>
        <p:spPr>
          <a:xfrm>
            <a:off x="6022467" y="2831346"/>
            <a:ext cx="262363" cy="58549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47" idx="6"/>
            <a:endCxn id="53" idx="1"/>
          </p:cNvCxnSpPr>
          <p:nvPr/>
        </p:nvCxnSpPr>
        <p:spPr>
          <a:xfrm>
            <a:off x="6022467" y="2831346"/>
            <a:ext cx="262362" cy="34535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47" idx="6"/>
            <a:endCxn id="52" idx="1"/>
          </p:cNvCxnSpPr>
          <p:nvPr/>
        </p:nvCxnSpPr>
        <p:spPr>
          <a:xfrm>
            <a:off x="6022467" y="2831346"/>
            <a:ext cx="262363" cy="9597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49" idx="6"/>
            <a:endCxn id="52" idx="2"/>
          </p:cNvCxnSpPr>
          <p:nvPr/>
        </p:nvCxnSpPr>
        <p:spPr>
          <a:xfrm flipV="1">
            <a:off x="6022466" y="2983746"/>
            <a:ext cx="234100" cy="9698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49" idx="6"/>
            <a:endCxn id="55" idx="3"/>
          </p:cNvCxnSpPr>
          <p:nvPr/>
        </p:nvCxnSpPr>
        <p:spPr>
          <a:xfrm flipV="1">
            <a:off x="6022466" y="2795417"/>
            <a:ext cx="268945" cy="28531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50" idx="6"/>
            <a:endCxn id="53" idx="2"/>
          </p:cNvCxnSpPr>
          <p:nvPr/>
        </p:nvCxnSpPr>
        <p:spPr>
          <a:xfrm flipV="1">
            <a:off x="6022467" y="3233128"/>
            <a:ext cx="234098" cy="8774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50" idx="7"/>
            <a:endCxn id="52" idx="3"/>
          </p:cNvCxnSpPr>
          <p:nvPr/>
        </p:nvCxnSpPr>
        <p:spPr>
          <a:xfrm flipV="1">
            <a:off x="5994203" y="3040175"/>
            <a:ext cx="290627" cy="22426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50" idx="6"/>
            <a:endCxn id="54" idx="2"/>
          </p:cNvCxnSpPr>
          <p:nvPr/>
        </p:nvCxnSpPr>
        <p:spPr>
          <a:xfrm>
            <a:off x="6022467" y="3320871"/>
            <a:ext cx="234099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50" idx="6"/>
            <a:endCxn id="55" idx="3"/>
          </p:cNvCxnSpPr>
          <p:nvPr/>
        </p:nvCxnSpPr>
        <p:spPr>
          <a:xfrm flipV="1">
            <a:off x="6022467" y="2795417"/>
            <a:ext cx="268944" cy="52545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49" idx="6"/>
            <a:endCxn id="54" idx="2"/>
          </p:cNvCxnSpPr>
          <p:nvPr/>
        </p:nvCxnSpPr>
        <p:spPr>
          <a:xfrm>
            <a:off x="6022466" y="3080728"/>
            <a:ext cx="234100" cy="39254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55" idx="6"/>
            <a:endCxn id="56" idx="2"/>
          </p:cNvCxnSpPr>
          <p:nvPr/>
        </p:nvCxnSpPr>
        <p:spPr>
          <a:xfrm>
            <a:off x="6456146" y="2738988"/>
            <a:ext cx="227516" cy="1040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55" idx="6"/>
            <a:endCxn id="57" idx="1"/>
          </p:cNvCxnSpPr>
          <p:nvPr/>
        </p:nvCxnSpPr>
        <p:spPr>
          <a:xfrm>
            <a:off x="6456146" y="2738988"/>
            <a:ext cx="255779" cy="29705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55" idx="5"/>
            <a:endCxn id="58" idx="1"/>
          </p:cNvCxnSpPr>
          <p:nvPr/>
        </p:nvCxnSpPr>
        <p:spPr>
          <a:xfrm>
            <a:off x="6427882" y="2795417"/>
            <a:ext cx="284044" cy="48076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52" idx="6"/>
            <a:endCxn id="56" idx="3"/>
          </p:cNvCxnSpPr>
          <p:nvPr/>
        </p:nvCxnSpPr>
        <p:spPr>
          <a:xfrm flipV="1">
            <a:off x="6449565" y="2899515"/>
            <a:ext cx="262361" cy="8423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52" idx="6"/>
            <a:endCxn id="57" idx="2"/>
          </p:cNvCxnSpPr>
          <p:nvPr/>
        </p:nvCxnSpPr>
        <p:spPr>
          <a:xfrm>
            <a:off x="6449565" y="2983746"/>
            <a:ext cx="234096" cy="10872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52" idx="5"/>
            <a:endCxn id="58" idx="1"/>
          </p:cNvCxnSpPr>
          <p:nvPr/>
        </p:nvCxnSpPr>
        <p:spPr>
          <a:xfrm>
            <a:off x="6421301" y="3040175"/>
            <a:ext cx="290625" cy="2360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53" idx="7"/>
            <a:endCxn id="56" idx="2"/>
          </p:cNvCxnSpPr>
          <p:nvPr/>
        </p:nvCxnSpPr>
        <p:spPr>
          <a:xfrm flipV="1">
            <a:off x="6421300" y="2843086"/>
            <a:ext cx="262362" cy="33361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53" idx="6"/>
            <a:endCxn id="57" idx="3"/>
          </p:cNvCxnSpPr>
          <p:nvPr/>
        </p:nvCxnSpPr>
        <p:spPr>
          <a:xfrm flipV="1">
            <a:off x="6449564" y="3148897"/>
            <a:ext cx="262361" cy="8423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54" idx="6"/>
            <a:endCxn id="57" idx="3"/>
          </p:cNvCxnSpPr>
          <p:nvPr/>
        </p:nvCxnSpPr>
        <p:spPr>
          <a:xfrm flipV="1">
            <a:off x="6449565" y="3148897"/>
            <a:ext cx="262360" cy="32437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54" idx="6"/>
            <a:endCxn id="58" idx="3"/>
          </p:cNvCxnSpPr>
          <p:nvPr/>
        </p:nvCxnSpPr>
        <p:spPr>
          <a:xfrm flipV="1">
            <a:off x="6449565" y="3389040"/>
            <a:ext cx="262361" cy="8423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53" idx="6"/>
            <a:endCxn id="58" idx="2"/>
          </p:cNvCxnSpPr>
          <p:nvPr/>
        </p:nvCxnSpPr>
        <p:spPr>
          <a:xfrm>
            <a:off x="6449564" y="3233128"/>
            <a:ext cx="234098" cy="9948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54" idx="7"/>
            <a:endCxn id="56" idx="3"/>
          </p:cNvCxnSpPr>
          <p:nvPr/>
        </p:nvCxnSpPr>
        <p:spPr>
          <a:xfrm flipV="1">
            <a:off x="6421301" y="2899515"/>
            <a:ext cx="290625" cy="51732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5829467" y="2659185"/>
            <a:ext cx="1047194" cy="893889"/>
            <a:chOff x="8494100" y="4773910"/>
            <a:chExt cx="781298" cy="893889"/>
          </a:xfrm>
        </p:grpSpPr>
        <p:sp>
          <p:nvSpPr>
            <p:cNvPr id="47" name="타원 46"/>
            <p:cNvSpPr/>
            <p:nvPr/>
          </p:nvSpPr>
          <p:spPr>
            <a:xfrm>
              <a:off x="8494101" y="4866268"/>
              <a:ext cx="143994" cy="159606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49" name="타원 48"/>
            <p:cNvSpPr/>
            <p:nvPr/>
          </p:nvSpPr>
          <p:spPr>
            <a:xfrm>
              <a:off x="8494100" y="5115650"/>
              <a:ext cx="143994" cy="159606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50" name="타원 49"/>
            <p:cNvSpPr/>
            <p:nvPr/>
          </p:nvSpPr>
          <p:spPr>
            <a:xfrm>
              <a:off x="8494101" y="5355793"/>
              <a:ext cx="143994" cy="159606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52" name="타원 51"/>
            <p:cNvSpPr/>
            <p:nvPr/>
          </p:nvSpPr>
          <p:spPr>
            <a:xfrm>
              <a:off x="8812753" y="5018668"/>
              <a:ext cx="143994" cy="159606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53" name="타원 52"/>
            <p:cNvSpPr/>
            <p:nvPr/>
          </p:nvSpPr>
          <p:spPr>
            <a:xfrm>
              <a:off x="8812752" y="5268050"/>
              <a:ext cx="143994" cy="159606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54" name="타원 53"/>
            <p:cNvSpPr/>
            <p:nvPr/>
          </p:nvSpPr>
          <p:spPr>
            <a:xfrm>
              <a:off x="8812753" y="5508193"/>
              <a:ext cx="143994" cy="159606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55" name="타원 54"/>
            <p:cNvSpPr/>
            <p:nvPr/>
          </p:nvSpPr>
          <p:spPr>
            <a:xfrm>
              <a:off x="8817663" y="4773910"/>
              <a:ext cx="143994" cy="159606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56" name="타원 55"/>
            <p:cNvSpPr/>
            <p:nvPr/>
          </p:nvSpPr>
          <p:spPr>
            <a:xfrm>
              <a:off x="9131404" y="4878008"/>
              <a:ext cx="143994" cy="159606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57" name="타원 56"/>
            <p:cNvSpPr/>
            <p:nvPr/>
          </p:nvSpPr>
          <p:spPr>
            <a:xfrm>
              <a:off x="9131403" y="5127390"/>
              <a:ext cx="143994" cy="159606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58" name="타원 57"/>
            <p:cNvSpPr/>
            <p:nvPr/>
          </p:nvSpPr>
          <p:spPr>
            <a:xfrm>
              <a:off x="9131404" y="5367533"/>
              <a:ext cx="143994" cy="159606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pic>
        <p:nvPicPr>
          <p:cNvPr id="149" name="그림 148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975" y="1356145"/>
            <a:ext cx="1440000" cy="1080000"/>
          </a:xfrm>
          <a:prstGeom prst="rect">
            <a:avLst/>
          </a:prstGeom>
        </p:spPr>
      </p:pic>
      <p:pic>
        <p:nvPicPr>
          <p:cNvPr id="150" name="그림 149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103" y="2571173"/>
            <a:ext cx="1440000" cy="1080000"/>
          </a:xfrm>
          <a:prstGeom prst="rect">
            <a:avLst/>
          </a:prstGeom>
        </p:spPr>
      </p:pic>
      <p:pic>
        <p:nvPicPr>
          <p:cNvPr id="152" name="그림 151"/>
          <p:cNvPicPr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975" y="3800745"/>
            <a:ext cx="1440000" cy="1080000"/>
          </a:xfrm>
          <a:prstGeom prst="rect">
            <a:avLst/>
          </a:prstGeom>
        </p:spPr>
      </p:pic>
      <p:pic>
        <p:nvPicPr>
          <p:cNvPr id="153" name="그림 152"/>
          <p:cNvPicPr>
            <a:picLocks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60" y="5011871"/>
            <a:ext cx="1440000" cy="1080000"/>
          </a:xfrm>
          <a:prstGeom prst="rect">
            <a:avLst/>
          </a:prstGeom>
        </p:spPr>
      </p:pic>
      <p:sp>
        <p:nvSpPr>
          <p:cNvPr id="154" name="오른쪽 화살표 153"/>
          <p:cNvSpPr/>
          <p:nvPr/>
        </p:nvSpPr>
        <p:spPr>
          <a:xfrm>
            <a:off x="9627909" y="1831772"/>
            <a:ext cx="555525" cy="195725"/>
          </a:xfrm>
          <a:prstGeom prst="rightArrow">
            <a:avLst>
              <a:gd name="adj1" fmla="val 50000"/>
              <a:gd name="adj2" fmla="val 88932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/>
          <p:cNvSpPr/>
          <p:nvPr/>
        </p:nvSpPr>
        <p:spPr>
          <a:xfrm>
            <a:off x="10210504" y="1514101"/>
            <a:ext cx="1030986" cy="820651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</a:t>
            </a:r>
            <a:endParaRPr lang="ko-KR" altLang="en-US" sz="1400" dirty="0"/>
          </a:p>
        </p:txBody>
      </p:sp>
      <p:sp>
        <p:nvSpPr>
          <p:cNvPr id="156" name="오른쪽 화살표 155"/>
          <p:cNvSpPr/>
          <p:nvPr/>
        </p:nvSpPr>
        <p:spPr>
          <a:xfrm>
            <a:off x="9627909" y="2999813"/>
            <a:ext cx="555525" cy="195725"/>
          </a:xfrm>
          <a:prstGeom prst="rightArrow">
            <a:avLst>
              <a:gd name="adj1" fmla="val 50000"/>
              <a:gd name="adj2" fmla="val 88932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10210504" y="2682142"/>
            <a:ext cx="1030986" cy="820651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고양이</a:t>
            </a:r>
            <a:endParaRPr lang="ko-KR" altLang="en-US" sz="1400" dirty="0"/>
          </a:p>
        </p:txBody>
      </p:sp>
      <p:sp>
        <p:nvSpPr>
          <p:cNvPr id="158" name="오른쪽 화살표 157"/>
          <p:cNvSpPr/>
          <p:nvPr/>
        </p:nvSpPr>
        <p:spPr>
          <a:xfrm>
            <a:off x="9629250" y="4168659"/>
            <a:ext cx="555525" cy="195725"/>
          </a:xfrm>
          <a:prstGeom prst="rightArrow">
            <a:avLst>
              <a:gd name="adj1" fmla="val 50000"/>
              <a:gd name="adj2" fmla="val 88932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10211845" y="3850988"/>
            <a:ext cx="1030986" cy="820651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</a:t>
            </a:r>
            <a:endParaRPr lang="ko-KR" altLang="en-US" sz="1400" dirty="0"/>
          </a:p>
        </p:txBody>
      </p:sp>
      <p:sp>
        <p:nvSpPr>
          <p:cNvPr id="160" name="오른쪽 화살표 159"/>
          <p:cNvSpPr/>
          <p:nvPr/>
        </p:nvSpPr>
        <p:spPr>
          <a:xfrm>
            <a:off x="9631680" y="5340615"/>
            <a:ext cx="555525" cy="195725"/>
          </a:xfrm>
          <a:prstGeom prst="rightArrow">
            <a:avLst>
              <a:gd name="adj1" fmla="val 50000"/>
              <a:gd name="adj2" fmla="val 88932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10214275" y="5022944"/>
            <a:ext cx="1030986" cy="820651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고양이</a:t>
            </a:r>
            <a:endParaRPr lang="ko-KR" altLang="en-US" sz="1400" dirty="0"/>
          </a:p>
        </p:txBody>
      </p:sp>
      <p:sp>
        <p:nvSpPr>
          <p:cNvPr id="162" name="직사각형 161"/>
          <p:cNvSpPr/>
          <p:nvPr/>
        </p:nvSpPr>
        <p:spPr>
          <a:xfrm>
            <a:off x="10002262" y="497257"/>
            <a:ext cx="1552732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예측</a:t>
            </a:r>
            <a:r>
              <a:rPr lang="en-US" altLang="ko-KR" sz="1400" b="1" dirty="0" smtClean="0"/>
              <a:t>(prediction)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188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포인트가 7개인 별 83"/>
          <p:cNvSpPr/>
          <p:nvPr/>
        </p:nvSpPr>
        <p:spPr>
          <a:xfrm>
            <a:off x="6778621" y="911275"/>
            <a:ext cx="3753417" cy="2639743"/>
          </a:xfrm>
          <a:prstGeom prst="star7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포인트가 7개인 별 1"/>
          <p:cNvSpPr/>
          <p:nvPr/>
        </p:nvSpPr>
        <p:spPr>
          <a:xfrm>
            <a:off x="6962844" y="3667783"/>
            <a:ext cx="3753417" cy="2639743"/>
          </a:xfrm>
          <a:prstGeom prst="star7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대체 처리 7"/>
          <p:cNvSpPr/>
          <p:nvPr/>
        </p:nvSpPr>
        <p:spPr>
          <a:xfrm>
            <a:off x="5506055" y="3229245"/>
            <a:ext cx="1694017" cy="854294"/>
          </a:xfrm>
          <a:prstGeom prst="flowChartAlternateProcess">
            <a:avLst/>
          </a:prstGeom>
          <a:noFill/>
          <a:ln w="19050">
            <a:solidFill>
              <a:schemeClr val="accent4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C00000"/>
                </a:solidFill>
              </a:rPr>
              <a:t>비지도 알고리즘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군집분석 등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05079" y="498475"/>
            <a:ext cx="3328416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데이터</a:t>
            </a:r>
            <a:r>
              <a:rPr lang="en-US" altLang="ko-KR" sz="1400" b="1" dirty="0" smtClean="0"/>
              <a:t>(data)</a:t>
            </a:r>
            <a:endParaRPr lang="ko-KR" altLang="en-US" sz="1400" b="1" dirty="0"/>
          </a:p>
        </p:txBody>
      </p:sp>
      <p:grpSp>
        <p:nvGrpSpPr>
          <p:cNvPr id="26" name="그룹 25"/>
          <p:cNvGrpSpPr/>
          <p:nvPr/>
        </p:nvGrpSpPr>
        <p:grpSpPr>
          <a:xfrm>
            <a:off x="468633" y="3559663"/>
            <a:ext cx="2914089" cy="2198100"/>
            <a:chOff x="668332" y="3970215"/>
            <a:chExt cx="2914089" cy="2198100"/>
          </a:xfrm>
        </p:grpSpPr>
        <p:pic>
          <p:nvPicPr>
            <p:cNvPr id="4" name="그림 3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8" y="3970215"/>
              <a:ext cx="1440000" cy="1080000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23" name="그림 22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2421" y="3970215"/>
              <a:ext cx="1440000" cy="1080000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24" name="그림 23"/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332" y="5088315"/>
              <a:ext cx="1440000" cy="1080000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25" name="그림 24"/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2421" y="5081965"/>
              <a:ext cx="1440000" cy="1080000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</p:pic>
      </p:grpSp>
      <p:grpSp>
        <p:nvGrpSpPr>
          <p:cNvPr id="35" name="그룹 34"/>
          <p:cNvGrpSpPr/>
          <p:nvPr/>
        </p:nvGrpSpPr>
        <p:grpSpPr>
          <a:xfrm>
            <a:off x="477832" y="1330954"/>
            <a:ext cx="2906160" cy="2195016"/>
            <a:chOff x="668332" y="1273804"/>
            <a:chExt cx="2906160" cy="2195016"/>
          </a:xfrm>
        </p:grpSpPr>
        <p:pic>
          <p:nvPicPr>
            <p:cNvPr id="5" name="그림 4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332" y="1273804"/>
              <a:ext cx="1440000" cy="1080000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27" name="그림 26"/>
            <p:cNvPicPr>
              <a:picLocks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4492" y="1276888"/>
              <a:ext cx="1440000" cy="1080000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30" name="그림 29"/>
            <p:cNvPicPr>
              <a:picLocks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332" y="2388820"/>
              <a:ext cx="1440000" cy="1080000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31" name="그림 30"/>
            <p:cNvPicPr>
              <a:picLocks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222" y="2385554"/>
              <a:ext cx="1440000" cy="1080000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</p:pic>
      </p:grpSp>
      <p:sp>
        <p:nvSpPr>
          <p:cNvPr id="42" name="줄무늬가 있는 오른쪽 화살표 41"/>
          <p:cNvSpPr/>
          <p:nvPr/>
        </p:nvSpPr>
        <p:spPr>
          <a:xfrm>
            <a:off x="3869869" y="3112436"/>
            <a:ext cx="1469996" cy="1033695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614182" y="497257"/>
            <a:ext cx="1543985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알고리즘 적용</a:t>
            </a:r>
            <a:endParaRPr lang="ko-KR" altLang="en-US" sz="1400" b="1" dirty="0"/>
          </a:p>
        </p:txBody>
      </p:sp>
      <p:sp>
        <p:nvSpPr>
          <p:cNvPr id="46" name="직사각형 45"/>
          <p:cNvSpPr/>
          <p:nvPr/>
        </p:nvSpPr>
        <p:spPr>
          <a:xfrm>
            <a:off x="7808447" y="497257"/>
            <a:ext cx="1708006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결과</a:t>
            </a:r>
            <a:endParaRPr lang="ko-KR" altLang="en-US" sz="1400" b="1" dirty="0"/>
          </a:p>
        </p:txBody>
      </p:sp>
      <p:sp>
        <p:nvSpPr>
          <p:cNvPr id="154" name="오른쪽 화살표 153"/>
          <p:cNvSpPr/>
          <p:nvPr/>
        </p:nvSpPr>
        <p:spPr>
          <a:xfrm>
            <a:off x="9856509" y="2365172"/>
            <a:ext cx="555525" cy="195725"/>
          </a:xfrm>
          <a:prstGeom prst="rightArrow">
            <a:avLst>
              <a:gd name="adj1" fmla="val 50000"/>
              <a:gd name="adj2" fmla="val 88932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/>
          <p:cNvSpPr/>
          <p:nvPr/>
        </p:nvSpPr>
        <p:spPr>
          <a:xfrm>
            <a:off x="10439103" y="2047501"/>
            <a:ext cx="1552871" cy="820651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개와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비슷함</a:t>
            </a:r>
            <a:endParaRPr lang="ko-KR" altLang="en-US" sz="1400" dirty="0"/>
          </a:p>
        </p:txBody>
      </p:sp>
      <p:sp>
        <p:nvSpPr>
          <p:cNvPr id="156" name="오른쪽 화살표 155"/>
          <p:cNvSpPr/>
          <p:nvPr/>
        </p:nvSpPr>
        <p:spPr>
          <a:xfrm>
            <a:off x="9974553" y="4989084"/>
            <a:ext cx="555525" cy="195725"/>
          </a:xfrm>
          <a:prstGeom prst="rightArrow">
            <a:avLst>
              <a:gd name="adj1" fmla="val 50000"/>
              <a:gd name="adj2" fmla="val 88932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10557147" y="4671413"/>
            <a:ext cx="1552871" cy="820651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고양이와</a:t>
            </a:r>
            <a:endParaRPr lang="en-US" altLang="ko-KR" sz="1400" dirty="0" smtClean="0"/>
          </a:p>
          <a:p>
            <a:pPr algn="ctr"/>
            <a:r>
              <a:rPr lang="ko-KR" altLang="en-US" sz="1400" dirty="0"/>
              <a:t>비</a:t>
            </a:r>
            <a:r>
              <a:rPr lang="ko-KR" altLang="en-US" sz="1400" dirty="0" smtClean="0"/>
              <a:t>슷함</a:t>
            </a:r>
            <a:endParaRPr lang="ko-KR" altLang="en-US" sz="1400" dirty="0"/>
          </a:p>
        </p:txBody>
      </p:sp>
      <p:sp>
        <p:nvSpPr>
          <p:cNvPr id="162" name="직사각형 161"/>
          <p:cNvSpPr/>
          <p:nvPr/>
        </p:nvSpPr>
        <p:spPr>
          <a:xfrm>
            <a:off x="10364212" y="497257"/>
            <a:ext cx="1552732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해석</a:t>
            </a:r>
            <a:endParaRPr lang="ko-KR" altLang="en-US" sz="1400" b="1" dirty="0"/>
          </a:p>
        </p:txBody>
      </p:sp>
      <p:grpSp>
        <p:nvGrpSpPr>
          <p:cNvPr id="70" name="그룹 69"/>
          <p:cNvGrpSpPr/>
          <p:nvPr/>
        </p:nvGrpSpPr>
        <p:grpSpPr>
          <a:xfrm>
            <a:off x="7404078" y="1249403"/>
            <a:ext cx="2464800" cy="2025923"/>
            <a:chOff x="424841" y="1273804"/>
            <a:chExt cx="3316252" cy="2470516"/>
          </a:xfrm>
        </p:grpSpPr>
        <p:pic>
          <p:nvPicPr>
            <p:cNvPr id="71" name="그림 70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332" y="1273804"/>
              <a:ext cx="1440000" cy="1080000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72" name="그림 71"/>
            <p:cNvPicPr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1092" y="1555655"/>
              <a:ext cx="1440001" cy="1079999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74" name="그림 73"/>
            <p:cNvPicPr>
              <a:picLocks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841" y="2388820"/>
              <a:ext cx="1439999" cy="1080000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75" name="그림 74"/>
            <p:cNvPicPr>
              <a:picLocks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222" y="2664321"/>
              <a:ext cx="1440000" cy="1079999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</p:pic>
      </p:grpSp>
      <p:grpSp>
        <p:nvGrpSpPr>
          <p:cNvPr id="77" name="그룹 76"/>
          <p:cNvGrpSpPr/>
          <p:nvPr/>
        </p:nvGrpSpPr>
        <p:grpSpPr>
          <a:xfrm>
            <a:off x="7506204" y="4005541"/>
            <a:ext cx="2436226" cy="1928149"/>
            <a:chOff x="475577" y="3970215"/>
            <a:chExt cx="3286748" cy="2354594"/>
          </a:xfrm>
        </p:grpSpPr>
        <p:pic>
          <p:nvPicPr>
            <p:cNvPr id="78" name="그림 77"/>
            <p:cNvPicPr>
              <a:picLocks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8" y="3970215"/>
              <a:ext cx="1440000" cy="1080000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80" name="그림 79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2326" y="4133058"/>
              <a:ext cx="1439999" cy="1080001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81" name="그림 80"/>
            <p:cNvPicPr>
              <a:picLocks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577" y="5088315"/>
              <a:ext cx="1440000" cy="1080000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83" name="그림 82"/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2421" y="5244808"/>
              <a:ext cx="1440000" cy="1080001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9100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202201" y="4424866"/>
            <a:ext cx="9221959" cy="2219325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Break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151" y="4664644"/>
            <a:ext cx="1640593" cy="171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ê°ííìµ ìí¼ë§ë¦¬ì¤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8" r="19492"/>
          <a:stretch/>
        </p:blipFill>
        <p:spPr bwMode="auto">
          <a:xfrm>
            <a:off x="8367203" y="4682202"/>
            <a:ext cx="1785036" cy="164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순서도: 대체 처리 1"/>
          <p:cNvSpPr/>
          <p:nvPr/>
        </p:nvSpPr>
        <p:spPr>
          <a:xfrm>
            <a:off x="5395992" y="1071464"/>
            <a:ext cx="1400014" cy="641845"/>
          </a:xfrm>
          <a:prstGeom prst="flowChartAlternateProcess">
            <a:avLst/>
          </a:prstGeom>
          <a:noFill/>
          <a:ln w="19050">
            <a:solidFill>
              <a:schemeClr val="accent4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</a:rPr>
              <a:t>Agent</a:t>
            </a:r>
          </a:p>
          <a:p>
            <a:pPr algn="ctr"/>
            <a:r>
              <a:rPr lang="en-US" altLang="ko-KR" sz="14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에이전트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" name="순서도: 대체 처리 2"/>
          <p:cNvSpPr/>
          <p:nvPr/>
        </p:nvSpPr>
        <p:spPr>
          <a:xfrm>
            <a:off x="5407072" y="3601301"/>
            <a:ext cx="1400014" cy="641845"/>
          </a:xfrm>
          <a:prstGeom prst="flowChartAlternateProcess">
            <a:avLst/>
          </a:prstGeom>
          <a:noFill/>
          <a:ln w="19050">
            <a:solidFill>
              <a:schemeClr val="accent4"/>
            </a:solidFill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C00000"/>
                </a:solidFill>
              </a:rPr>
              <a:t>Environment</a:t>
            </a:r>
          </a:p>
          <a:p>
            <a:pPr algn="ctr"/>
            <a:r>
              <a:rPr lang="en-US" altLang="ko-KR" sz="14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환경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5" name="꺾인 연결선 4"/>
          <p:cNvCxnSpPr>
            <a:stCxn id="2" idx="3"/>
            <a:endCxn id="3" idx="3"/>
          </p:cNvCxnSpPr>
          <p:nvPr/>
        </p:nvCxnSpPr>
        <p:spPr>
          <a:xfrm>
            <a:off x="6796006" y="1392387"/>
            <a:ext cx="11080" cy="2529837"/>
          </a:xfrm>
          <a:prstGeom prst="bentConnector3">
            <a:avLst>
              <a:gd name="adj1" fmla="val 29550731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079669" y="2607422"/>
            <a:ext cx="748869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Action</a:t>
            </a:r>
          </a:p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행동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endParaRPr lang="en-US" altLang="ko-KR" sz="1200" b="1" dirty="0">
              <a:solidFill>
                <a:srgbClr val="C00000"/>
              </a:solidFill>
            </a:endParaRPr>
          </a:p>
        </p:txBody>
      </p:sp>
      <p:cxnSp>
        <p:nvCxnSpPr>
          <p:cNvPr id="10" name="꺾인 연결선 9"/>
          <p:cNvCxnSpPr>
            <a:stCxn id="3" idx="1"/>
            <a:endCxn id="2" idx="1"/>
          </p:cNvCxnSpPr>
          <p:nvPr/>
        </p:nvCxnSpPr>
        <p:spPr>
          <a:xfrm rot="10800000">
            <a:off x="5395992" y="1392388"/>
            <a:ext cx="11080" cy="2529837"/>
          </a:xfrm>
          <a:prstGeom prst="bentConnector3">
            <a:avLst>
              <a:gd name="adj1" fmla="val 37049621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202201" y="2521892"/>
            <a:ext cx="748869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State</a:t>
            </a:r>
          </a:p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상태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endParaRPr lang="en-US" altLang="ko-KR" sz="1200" b="1" dirty="0">
              <a:solidFill>
                <a:srgbClr val="C00000"/>
              </a:solidFill>
            </a:endParaRPr>
          </a:p>
        </p:txBody>
      </p:sp>
      <p:cxnSp>
        <p:nvCxnSpPr>
          <p:cNvPr id="17" name="꺾인 연결선 16"/>
          <p:cNvCxnSpPr/>
          <p:nvPr/>
        </p:nvCxnSpPr>
        <p:spPr>
          <a:xfrm rot="10800000">
            <a:off x="5395992" y="1524005"/>
            <a:ext cx="11080" cy="2299854"/>
          </a:xfrm>
          <a:prstGeom prst="bentConnector3">
            <a:avLst>
              <a:gd name="adj1" fmla="val 23230803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851469" y="2520999"/>
            <a:ext cx="748869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Reward</a:t>
            </a:r>
          </a:p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보상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endParaRPr lang="en-US" altLang="ko-KR" sz="1200" b="1" dirty="0">
              <a:solidFill>
                <a:srgbClr val="C00000"/>
              </a:solidFill>
            </a:endParaRPr>
          </a:p>
        </p:txBody>
      </p:sp>
      <p:sp>
        <p:nvSpPr>
          <p:cNvPr id="28" name="순서도: 대체 처리 27"/>
          <p:cNvSpPr/>
          <p:nvPr/>
        </p:nvSpPr>
        <p:spPr>
          <a:xfrm>
            <a:off x="465512" y="340822"/>
            <a:ext cx="11446625" cy="469508"/>
          </a:xfrm>
          <a:prstGeom prst="flowChartAlternateProcess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상호 작용을 통해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State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에 따라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Reward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 최대가 되는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Action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을 찾는 것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25245" y="4950332"/>
            <a:ext cx="1636364" cy="1227273"/>
          </a:xfrm>
          <a:prstGeom prst="rect">
            <a:avLst/>
          </a:prstGeom>
        </p:spPr>
      </p:pic>
      <p:pic>
        <p:nvPicPr>
          <p:cNvPr id="12" name="Picture 4" descr="ìíê³  ì ë¡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245" y="4850465"/>
            <a:ext cx="2487502" cy="13681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02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94</Words>
  <Application>Microsoft Office PowerPoint</Application>
  <PresentationFormat>와이드스크린</PresentationFormat>
  <Paragraphs>35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</dc:creator>
  <cp:lastModifiedBy>Microsoft</cp:lastModifiedBy>
  <cp:revision>105</cp:revision>
  <dcterms:created xsi:type="dcterms:W3CDTF">2018-11-22T14:16:54Z</dcterms:created>
  <dcterms:modified xsi:type="dcterms:W3CDTF">2018-11-29T16:35:52Z</dcterms:modified>
</cp:coreProperties>
</file>