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7" r:id="rId5"/>
    <p:sldId id="258" r:id="rId6"/>
    <p:sldId id="259" r:id="rId7"/>
    <p:sldId id="275" r:id="rId8"/>
    <p:sldId id="276" r:id="rId9"/>
    <p:sldId id="277" r:id="rId10"/>
    <p:sldId id="271" r:id="rId11"/>
    <p:sldId id="267" r:id="rId12"/>
    <p:sldId id="273" r:id="rId13"/>
    <p:sldId id="272" r:id="rId14"/>
    <p:sldId id="278" r:id="rId15"/>
    <p:sldId id="279" r:id="rId16"/>
    <p:sldId id="280" r:id="rId17"/>
    <p:sldId id="281" r:id="rId18"/>
    <p:sldId id="282" r:id="rId19"/>
    <p:sldId id="269" r:id="rId20"/>
    <p:sldId id="283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60C692-F8B5-4E2C-F7C6-330985F028E7}" name="5838" initials="5" userId="5838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EDC6"/>
    <a:srgbClr val="363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F3D22-088D-4817-93F5-C013EF9E8794}" v="181" dt="2022-12-11T07:47:37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235" autoAdjust="0"/>
  </p:normalViewPr>
  <p:slideViewPr>
    <p:cSldViewPr snapToGrid="0">
      <p:cViewPr varScale="1">
        <p:scale>
          <a:sx n="80" d="100"/>
          <a:sy n="80" d="100"/>
        </p:scale>
        <p:origin x="55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5D3C-EFBE-4B74-BE78-49972E87952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E18D-B1B4-4B32-8811-F7C4B81E7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E18D-B1B4-4B32-8811-F7C4B81E7E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5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E18D-B1B4-4B32-8811-F7C4B81E7E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8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E18D-B1B4-4B32-8811-F7C4B81E7E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E18D-B1B4-4B32-8811-F7C4B81E7EC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3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0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7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5402DF1-D43A-7663-88FF-954412E2E11C}"/>
              </a:ext>
            </a:extLst>
          </p:cNvPr>
          <p:cNvSpPr txBox="1"/>
          <p:nvPr/>
        </p:nvSpPr>
        <p:spPr>
          <a:xfrm>
            <a:off x="9039069" y="5396629"/>
            <a:ext cx="2563675" cy="660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solidFill>
                  <a:prstClr val="white">
                    <a:lumMod val="95000"/>
                  </a:prstClr>
                </a:solidFill>
              </a:rPr>
              <a:t>컴퓨터 공학과  </a:t>
            </a:r>
            <a:r>
              <a:rPr lang="en-US" altLang="ko-KR" sz="1600" dirty="0">
                <a:solidFill>
                  <a:prstClr val="white">
                    <a:lumMod val="95000"/>
                  </a:prstClr>
                </a:solidFill>
              </a:rPr>
              <a:t>20171921</a:t>
            </a: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김태연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0" y="1"/>
            <a:ext cx="12192000" cy="5345496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영어 단어 학습 서비스</a:t>
            </a: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1450" algn="ctr">
              <a:defRPr/>
            </a:pPr>
            <a:r>
              <a:rPr lang="en-US" altLang="ko-KR" kern="0" dirty="0">
                <a:solidFill>
                  <a:prstClr val="white">
                    <a:lumMod val="95000"/>
                  </a:prstClr>
                </a:solidFill>
              </a:rPr>
              <a:t>ENGLISH WORD WORLD</a:t>
            </a:r>
            <a:endParaRPr lang="ko-KR" altLang="en-US" sz="4800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CB1F7B-2C7E-4FDF-4D58-3640324EA8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13290" y="3545498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38A7DDF-A3ED-2361-807B-7AF7A559682D}"/>
              </a:ext>
            </a:extLst>
          </p:cNvPr>
          <p:cNvCxnSpPr>
            <a:cxnSpLocks/>
          </p:cNvCxnSpPr>
          <p:nvPr/>
        </p:nvCxnSpPr>
        <p:spPr>
          <a:xfrm rot="16200000">
            <a:off x="8703249" y="4085497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1B71795-F52C-65A3-32EC-34EC6D7582AF}"/>
              </a:ext>
            </a:extLst>
          </p:cNvPr>
          <p:cNvSpPr/>
          <p:nvPr/>
        </p:nvSpPr>
        <p:spPr>
          <a:xfrm>
            <a:off x="9918388" y="5278384"/>
            <a:ext cx="179618" cy="104798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4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3.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구현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3E096F6-153F-F2CE-61A9-F02199E3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3" y="2205635"/>
            <a:ext cx="11661002" cy="31570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204E70-2AB6-BDC3-4366-980DF7BE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214689"/>
            <a:ext cx="11639550" cy="7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3.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구현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D7F4CE6-EFEA-EEB8-F0D8-80DCC021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15" y="1055707"/>
            <a:ext cx="10162770" cy="47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6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3.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구현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E9D210A-E53A-1BC3-5182-0A9CB194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274322"/>
            <a:ext cx="11639915" cy="36661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2E08C2-83EF-2547-7AF5-5567CB702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5019729"/>
            <a:ext cx="11639550" cy="13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3.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구현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98E1AA2-6A4B-89DD-BA77-324A87631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90" y="955754"/>
            <a:ext cx="8440832" cy="5194358"/>
          </a:xfrm>
          <a:prstGeom prst="rect">
            <a:avLst/>
          </a:prstGeom>
        </p:spPr>
      </p:pic>
      <p:pic>
        <p:nvPicPr>
          <p:cNvPr id="4" name="_x213241368">
            <a:extLst>
              <a:ext uri="{FF2B5EF4-FFF2-40B4-BE49-F238E27FC236}">
                <a16:creationId xmlns:a16="http://schemas.microsoft.com/office/drawing/2014/main" id="{300148E4-E630-2891-4AA8-D083D7C2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22" y="3552933"/>
            <a:ext cx="3566787" cy="111979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_x228251088">
            <a:extLst>
              <a:ext uri="{FF2B5EF4-FFF2-40B4-BE49-F238E27FC236}">
                <a16:creationId xmlns:a16="http://schemas.microsoft.com/office/drawing/2014/main" id="{097E6E80-4E5F-0AA3-B953-9A3E705F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5171201"/>
            <a:ext cx="1800225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8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3.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구현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EC117E2-3360-3493-EDFA-4CD41F486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98" y="1147483"/>
            <a:ext cx="8437603" cy="52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7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3.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구현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62B2E4-C0C8-0243-7546-A34F0262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714" y="1172435"/>
            <a:ext cx="6466572" cy="51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기대 효과 및 활용 방안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CF01E9-E129-4F06-67A9-18574853AA09}"/>
              </a:ext>
            </a:extLst>
          </p:cNvPr>
          <p:cNvSpPr txBox="1"/>
          <p:nvPr/>
        </p:nvSpPr>
        <p:spPr>
          <a:xfrm>
            <a:off x="1227324" y="1843950"/>
            <a:ext cx="973735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b="1" dirty="0">
              <a:solidFill>
                <a:prstClr val="white">
                  <a:lumMod val="95000"/>
                </a:prstClr>
              </a:solidFill>
            </a:endParaRPr>
          </a:p>
          <a:p>
            <a:r>
              <a:rPr lang="ko-KR" altLang="en-US" sz="2000" b="1" dirty="0">
                <a:solidFill>
                  <a:srgbClr val="F5DDE9"/>
                </a:solidFill>
              </a:rPr>
              <a:t>오디오</a:t>
            </a:r>
            <a:r>
              <a:rPr lang="en-US" altLang="ko-KR" sz="2000" b="1" dirty="0">
                <a:solidFill>
                  <a:srgbClr val="F5DDE9"/>
                </a:solidFill>
              </a:rPr>
              <a:t>, </a:t>
            </a:r>
            <a:r>
              <a:rPr lang="ko-KR" altLang="en-US" sz="2000" b="1" dirty="0">
                <a:solidFill>
                  <a:srgbClr val="F5DDE9"/>
                </a:solidFill>
              </a:rPr>
              <a:t>예문 등의 자료를 통해 의미를 효과적으로 이해하고 기억할 수 있다</a:t>
            </a:r>
            <a:r>
              <a:rPr lang="en-US" altLang="ko-KR" sz="2000" b="1" dirty="0">
                <a:solidFill>
                  <a:srgbClr val="F5DDE9"/>
                </a:solidFill>
              </a:rPr>
              <a:t>.</a:t>
            </a:r>
          </a:p>
          <a:p>
            <a:endParaRPr lang="en-US" altLang="ko-KR" sz="2000" b="1" dirty="0">
              <a:solidFill>
                <a:srgbClr val="F5DDE9"/>
              </a:solidFill>
            </a:endParaRPr>
          </a:p>
          <a:p>
            <a:r>
              <a:rPr lang="ko-KR" altLang="en-US" sz="2000" b="1" dirty="0">
                <a:solidFill>
                  <a:srgbClr val="F5DDE9"/>
                </a:solidFill>
              </a:rPr>
              <a:t>개인화된 복습 환경을 제공하여 취약한 단어를 반복학습 할 수 있다</a:t>
            </a:r>
            <a:endParaRPr lang="en-US" altLang="ko-KR" sz="2000" b="1" dirty="0">
              <a:solidFill>
                <a:srgbClr val="F5DDE9"/>
              </a:solidFill>
            </a:endParaRPr>
          </a:p>
          <a:p>
            <a:endParaRPr lang="en-US" altLang="ko-KR" sz="2000" b="1" dirty="0">
              <a:solidFill>
                <a:srgbClr val="F5DDE9"/>
              </a:solidFill>
            </a:endParaRPr>
          </a:p>
          <a:p>
            <a:r>
              <a:rPr lang="ko-KR" altLang="en-US" sz="2000" b="1" dirty="0">
                <a:solidFill>
                  <a:srgbClr val="F5DDE9"/>
                </a:solidFill>
              </a:rPr>
              <a:t>학습량을 확인하고 자신의 학습 계획에 따라 독립적으로 학습을 진행할 수 있다</a:t>
            </a:r>
            <a:r>
              <a:rPr lang="en-US" altLang="ko-KR" sz="2000" b="1" dirty="0">
                <a:solidFill>
                  <a:srgbClr val="F5DDE9"/>
                </a:solidFill>
              </a:rPr>
              <a:t>.</a:t>
            </a:r>
            <a:r>
              <a:rPr lang="ko-KR" altLang="en-US" sz="2000" b="1" dirty="0">
                <a:solidFill>
                  <a:srgbClr val="F5DDE9"/>
                </a:solidFill>
              </a:rPr>
              <a:t> </a:t>
            </a:r>
            <a:endParaRPr lang="en-US" altLang="ko-KR" sz="2000" b="1" dirty="0">
              <a:solidFill>
                <a:srgbClr val="F5DDE9"/>
              </a:solidFill>
            </a:endParaRPr>
          </a:p>
          <a:p>
            <a:endParaRPr lang="en-US" altLang="ko-KR" sz="2000" b="1" dirty="0">
              <a:solidFill>
                <a:prstClr val="white">
                  <a:lumMod val="95000"/>
                </a:prstClr>
              </a:solidFill>
            </a:endParaRPr>
          </a:p>
          <a:p>
            <a:r>
              <a:rPr lang="en-US" altLang="ko-KR" sz="2000" b="1" dirty="0">
                <a:solidFill>
                  <a:prstClr val="white">
                    <a:lumMod val="95000"/>
                  </a:prstClr>
                </a:solidFill>
              </a:rPr>
              <a:t>Python</a:t>
            </a:r>
            <a:r>
              <a:rPr lang="ko-KR" altLang="en-US" sz="2000" b="1" dirty="0">
                <a:solidFill>
                  <a:prstClr val="white">
                    <a:lumMod val="95000"/>
                  </a:prstClr>
                </a:solidFill>
              </a:rPr>
              <a:t>으로 데이터 처리 환경을 만들어 놓았기 때문에 데이터만 있다면</a:t>
            </a:r>
            <a:endParaRPr lang="en-US" altLang="ko-KR" sz="2000" b="1" dirty="0">
              <a:solidFill>
                <a:prstClr val="white">
                  <a:lumMod val="95000"/>
                </a:prstClr>
              </a:solidFill>
            </a:endParaRPr>
          </a:p>
          <a:p>
            <a:r>
              <a:rPr lang="ko-KR" altLang="en-US" sz="2000" b="1" dirty="0">
                <a:solidFill>
                  <a:prstClr val="white">
                    <a:lumMod val="95000"/>
                  </a:prstClr>
                </a:solidFill>
              </a:rPr>
              <a:t>수능 </a:t>
            </a:r>
            <a:r>
              <a:rPr lang="ko-KR" altLang="en-US" sz="2000" b="1" dirty="0" err="1">
                <a:solidFill>
                  <a:prstClr val="white">
                    <a:lumMod val="95000"/>
                  </a:prstClr>
                </a:solidFill>
              </a:rPr>
              <a:t>영단어</a:t>
            </a:r>
            <a:r>
              <a:rPr lang="en-US" altLang="ko-KR" sz="2000" b="1" dirty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white">
                    <a:lumMod val="95000"/>
                  </a:prstClr>
                </a:solidFill>
              </a:rPr>
              <a:t>토익 </a:t>
            </a:r>
            <a:r>
              <a:rPr lang="ko-KR" altLang="en-US" sz="2000" b="1" dirty="0" err="1">
                <a:solidFill>
                  <a:prstClr val="white">
                    <a:lumMod val="95000"/>
                  </a:prstClr>
                </a:solidFill>
              </a:rPr>
              <a:t>영단어</a:t>
            </a:r>
            <a:r>
              <a:rPr lang="ko-KR" altLang="en-US" sz="2000" b="1" dirty="0">
                <a:solidFill>
                  <a:prstClr val="white">
                    <a:lumMod val="95000"/>
                  </a:prstClr>
                </a:solidFill>
              </a:rPr>
              <a:t> 등을 추가하여 사용자의 선택에 따라 단어를 학습할 수 있도록 만들 수 있을 것</a:t>
            </a:r>
            <a:endParaRPr lang="en-US" altLang="ko-KR" sz="2000" b="1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5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개선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CF01E9-E129-4F06-67A9-18574853AA09}"/>
              </a:ext>
            </a:extLst>
          </p:cNvPr>
          <p:cNvSpPr txBox="1"/>
          <p:nvPr/>
        </p:nvSpPr>
        <p:spPr>
          <a:xfrm>
            <a:off x="3003737" y="2767280"/>
            <a:ext cx="61845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prstClr val="white">
                    <a:lumMod val="95000"/>
                  </a:prstClr>
                </a:solidFill>
              </a:rPr>
              <a:t>사전에 대한 저작권 문제로 데이터를 교체해야 함</a:t>
            </a:r>
            <a:endParaRPr lang="en-US" altLang="ko-KR" sz="2000" b="1" dirty="0">
              <a:solidFill>
                <a:prstClr val="white">
                  <a:lumMod val="95000"/>
                </a:prstClr>
              </a:solidFill>
            </a:endParaRPr>
          </a:p>
          <a:p>
            <a:endParaRPr lang="en-US" altLang="ko-KR" sz="2000" b="1" dirty="0">
              <a:solidFill>
                <a:prstClr val="white">
                  <a:lumMod val="95000"/>
                </a:prstClr>
              </a:solidFill>
            </a:endParaRPr>
          </a:p>
          <a:p>
            <a:r>
              <a:rPr lang="ko-KR" altLang="en-US" sz="2000" b="1" dirty="0">
                <a:solidFill>
                  <a:prstClr val="white">
                    <a:lumMod val="95000"/>
                  </a:prstClr>
                </a:solidFill>
              </a:rPr>
              <a:t>이미지와 예문을 더 활용할 방법을 모색해야 할 것</a:t>
            </a:r>
          </a:p>
          <a:p>
            <a:endParaRPr lang="en-US" altLang="ko-KR" sz="2000" b="1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4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4479" y="1767006"/>
            <a:ext cx="5723041" cy="6863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8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8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/>
            <a:endParaRPr lang="en-US" altLang="ko-KR" sz="8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/>
            <a:endParaRPr lang="en-US" altLang="ko-KR" sz="8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/>
            <a:endParaRPr lang="en-US" altLang="ko-KR" sz="8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/>
            <a:endParaRPr lang="en-US" altLang="ko-KR" sz="8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67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정육면체 49">
            <a:extLst>
              <a:ext uri="{FF2B5EF4-FFF2-40B4-BE49-F238E27FC236}">
                <a16:creationId xmlns:a16="http://schemas.microsoft.com/office/drawing/2014/main" id="{9B88D763-9A33-A519-2162-9C753F4185A1}"/>
              </a:ext>
            </a:extLst>
          </p:cNvPr>
          <p:cNvSpPr/>
          <p:nvPr/>
        </p:nvSpPr>
        <p:spPr>
          <a:xfrm>
            <a:off x="7582982" y="3627837"/>
            <a:ext cx="875754" cy="798994"/>
          </a:xfrm>
          <a:prstGeom prst="cube">
            <a:avLst/>
          </a:prstGeom>
          <a:solidFill>
            <a:srgbClr val="363B4E"/>
          </a:solidFill>
          <a:ln w="381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402DF1-D43A-7663-88FF-954412E2E11C}"/>
              </a:ext>
            </a:extLst>
          </p:cNvPr>
          <p:cNvSpPr txBox="1"/>
          <p:nvPr/>
        </p:nvSpPr>
        <p:spPr>
          <a:xfrm>
            <a:off x="1714546" y="2430477"/>
            <a:ext cx="1523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1. </a:t>
            </a: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목표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4CEA5-5C80-E0DD-CB2F-F21A8DC6B8BC}"/>
              </a:ext>
            </a:extLst>
          </p:cNvPr>
          <p:cNvSpPr txBox="1"/>
          <p:nvPr/>
        </p:nvSpPr>
        <p:spPr>
          <a:xfrm>
            <a:off x="1714546" y="3407327"/>
            <a:ext cx="1523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2. </a:t>
            </a: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설계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EE9634-F5E5-65B5-088A-66F0E14C49D4}"/>
              </a:ext>
            </a:extLst>
          </p:cNvPr>
          <p:cNvSpPr txBox="1"/>
          <p:nvPr/>
        </p:nvSpPr>
        <p:spPr>
          <a:xfrm>
            <a:off x="1714546" y="4380791"/>
            <a:ext cx="1523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3. </a:t>
            </a: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구현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EDAEF3-B311-493E-89D2-D105AF4FC8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24303" y="1153698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8C8E48-2C66-7997-1456-7A4FBBE4475E}"/>
              </a:ext>
            </a:extLst>
          </p:cNvPr>
          <p:cNvCxnSpPr>
            <a:cxnSpLocks/>
          </p:cNvCxnSpPr>
          <p:nvPr/>
        </p:nvCxnSpPr>
        <p:spPr>
          <a:xfrm rot="16200000">
            <a:off x="3214262" y="1693697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D6CE904-74E9-303B-88DE-A8F1A6C7B94A}"/>
              </a:ext>
            </a:extLst>
          </p:cNvPr>
          <p:cNvSpPr/>
          <p:nvPr/>
        </p:nvSpPr>
        <p:spPr>
          <a:xfrm>
            <a:off x="4504221" y="2886584"/>
            <a:ext cx="104798" cy="104798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138B58-CBBB-9B49-CED6-F98B224B173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24303" y="2128842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A7772F0-CDF2-F234-A899-7B5828BF2B5F}"/>
              </a:ext>
            </a:extLst>
          </p:cNvPr>
          <p:cNvCxnSpPr>
            <a:cxnSpLocks/>
          </p:cNvCxnSpPr>
          <p:nvPr/>
        </p:nvCxnSpPr>
        <p:spPr>
          <a:xfrm rot="16200000">
            <a:off x="3214262" y="2668841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86C65C3-1F05-CF63-E5F2-83B8BAE09EFB}"/>
              </a:ext>
            </a:extLst>
          </p:cNvPr>
          <p:cNvSpPr/>
          <p:nvPr/>
        </p:nvSpPr>
        <p:spPr>
          <a:xfrm>
            <a:off x="4504221" y="3861728"/>
            <a:ext cx="104798" cy="104798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0A2D60F-A5EB-CEB3-34B0-754F42BAE8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24303" y="3143379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E89B3A-197F-70AC-54F6-8AF6498E28BE}"/>
              </a:ext>
            </a:extLst>
          </p:cNvPr>
          <p:cNvCxnSpPr>
            <a:cxnSpLocks/>
          </p:cNvCxnSpPr>
          <p:nvPr/>
        </p:nvCxnSpPr>
        <p:spPr>
          <a:xfrm rot="16200000">
            <a:off x="3214262" y="3683378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8363159F-BE11-A524-9351-F083663E44A5}"/>
              </a:ext>
            </a:extLst>
          </p:cNvPr>
          <p:cNvSpPr/>
          <p:nvPr/>
        </p:nvSpPr>
        <p:spPr>
          <a:xfrm>
            <a:off x="4504221" y="4876265"/>
            <a:ext cx="104798" cy="104798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1E0FB4A2-4896-77A6-2843-2A6C877C67C3}"/>
              </a:ext>
            </a:extLst>
          </p:cNvPr>
          <p:cNvSpPr/>
          <p:nvPr/>
        </p:nvSpPr>
        <p:spPr>
          <a:xfrm>
            <a:off x="7582982" y="2692087"/>
            <a:ext cx="875754" cy="798994"/>
          </a:xfrm>
          <a:prstGeom prst="cube">
            <a:avLst/>
          </a:prstGeom>
          <a:solidFill>
            <a:srgbClr val="363B4E"/>
          </a:solidFill>
          <a:ln w="381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2C2069DA-077D-269E-C2E9-20BDE995AECA}"/>
              </a:ext>
            </a:extLst>
          </p:cNvPr>
          <p:cNvSpPr/>
          <p:nvPr/>
        </p:nvSpPr>
        <p:spPr>
          <a:xfrm>
            <a:off x="8530905" y="2692087"/>
            <a:ext cx="875754" cy="798994"/>
          </a:xfrm>
          <a:prstGeom prst="cube">
            <a:avLst/>
          </a:prstGeom>
          <a:solidFill>
            <a:srgbClr val="363B4E"/>
          </a:solidFill>
          <a:ln w="381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08CF3D6-1B04-AAC0-8843-1E86EEA5A611}"/>
              </a:ext>
            </a:extLst>
          </p:cNvPr>
          <p:cNvSpPr/>
          <p:nvPr/>
        </p:nvSpPr>
        <p:spPr>
          <a:xfrm>
            <a:off x="8536591" y="3595879"/>
            <a:ext cx="875754" cy="798994"/>
          </a:xfrm>
          <a:prstGeom prst="cube">
            <a:avLst/>
          </a:prstGeom>
          <a:solidFill>
            <a:srgbClr val="363B4E"/>
          </a:solidFill>
          <a:ln w="381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4E0BF990-48E9-A803-5544-EC19C5411BE1}"/>
              </a:ext>
            </a:extLst>
          </p:cNvPr>
          <p:cNvSpPr/>
          <p:nvPr/>
        </p:nvSpPr>
        <p:spPr>
          <a:xfrm>
            <a:off x="7165495" y="4094446"/>
            <a:ext cx="875754" cy="798994"/>
          </a:xfrm>
          <a:prstGeom prst="cube">
            <a:avLst/>
          </a:prstGeom>
          <a:solidFill>
            <a:srgbClr val="363B4E"/>
          </a:solidFill>
          <a:ln w="381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FC631264-87E6-F3BE-A9A8-E5D1DC1AAF87}"/>
              </a:ext>
            </a:extLst>
          </p:cNvPr>
          <p:cNvSpPr/>
          <p:nvPr/>
        </p:nvSpPr>
        <p:spPr>
          <a:xfrm>
            <a:off x="7165495" y="3158696"/>
            <a:ext cx="875754" cy="798994"/>
          </a:xfrm>
          <a:prstGeom prst="cube">
            <a:avLst/>
          </a:prstGeom>
          <a:solidFill>
            <a:srgbClr val="363B4E"/>
          </a:solidFill>
          <a:ln w="381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C14F322A-8876-2454-76E6-06C0F83DD253}"/>
              </a:ext>
            </a:extLst>
          </p:cNvPr>
          <p:cNvSpPr/>
          <p:nvPr/>
        </p:nvSpPr>
        <p:spPr>
          <a:xfrm>
            <a:off x="8113418" y="3158696"/>
            <a:ext cx="875754" cy="798994"/>
          </a:xfrm>
          <a:prstGeom prst="cube">
            <a:avLst/>
          </a:prstGeom>
          <a:solidFill>
            <a:srgbClr val="363B4E"/>
          </a:solidFill>
          <a:ln w="381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0A4CE184-14A6-BE69-B528-E89CFE242346}"/>
              </a:ext>
            </a:extLst>
          </p:cNvPr>
          <p:cNvSpPr/>
          <p:nvPr/>
        </p:nvSpPr>
        <p:spPr>
          <a:xfrm>
            <a:off x="8119104" y="4062488"/>
            <a:ext cx="875754" cy="798994"/>
          </a:xfrm>
          <a:prstGeom prst="cube">
            <a:avLst/>
          </a:prstGeom>
          <a:solidFill>
            <a:srgbClr val="363B4E"/>
          </a:solidFill>
          <a:ln w="381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목표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06923C-B1E0-2094-9E62-341FB53FAF5B}"/>
              </a:ext>
            </a:extLst>
          </p:cNvPr>
          <p:cNvSpPr txBox="1"/>
          <p:nvPr/>
        </p:nvSpPr>
        <p:spPr>
          <a:xfrm>
            <a:off x="816476" y="1626137"/>
            <a:ext cx="4890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개요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6E9C2-049F-64DE-BE38-B9253B9D8E94}"/>
              </a:ext>
            </a:extLst>
          </p:cNvPr>
          <p:cNvSpPr txBox="1"/>
          <p:nvPr/>
        </p:nvSpPr>
        <p:spPr>
          <a:xfrm>
            <a:off x="6793286" y="1605924"/>
            <a:ext cx="4591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선정 배경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C3811-E22B-D7F0-BB12-AD9073A7A5CA}"/>
              </a:ext>
            </a:extLst>
          </p:cNvPr>
          <p:cNvSpPr txBox="1"/>
          <p:nvPr/>
        </p:nvSpPr>
        <p:spPr>
          <a:xfrm>
            <a:off x="887869" y="2351074"/>
            <a:ext cx="47433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중등학생 이하를 대상으로 하는 영어 단어 학습 서비스이며</a:t>
            </a:r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게임 형식으로 단어를 학습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A47A3-BE9F-DBBA-4295-A785E6A0F94A}"/>
              </a:ext>
            </a:extLst>
          </p:cNvPr>
          <p:cNvSpPr txBox="1"/>
          <p:nvPr/>
        </p:nvSpPr>
        <p:spPr>
          <a:xfrm>
            <a:off x="6717437" y="2351074"/>
            <a:ext cx="474336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유치원부터 고등학교까지 배우고 졸업</a:t>
            </a:r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취업</a:t>
            </a:r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직장생활에도 필요한 영어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  <a:p>
            <a:pPr algn="ctr"/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그 시작은 </a:t>
            </a:r>
            <a:r>
              <a:rPr lang="ko-KR" altLang="en-US" sz="2800" b="1" dirty="0">
                <a:solidFill>
                  <a:schemeClr val="bg1"/>
                </a:solidFill>
              </a:rPr>
              <a:t>단어</a:t>
            </a: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 외우기</a:t>
            </a:r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!</a:t>
            </a:r>
          </a:p>
          <a:p>
            <a:pPr algn="ctr"/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영단어를 쉽게 많이 외우고 오래 기억하기 위한 방법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= </a:t>
            </a: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테스트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1E1F65-9E04-7545-B6CE-968D05A469E9}"/>
              </a:ext>
            </a:extLst>
          </p:cNvPr>
          <p:cNvCxnSpPr>
            <a:cxnSpLocks/>
          </p:cNvCxnSpPr>
          <p:nvPr/>
        </p:nvCxnSpPr>
        <p:spPr>
          <a:xfrm rot="16200000">
            <a:off x="3343615" y="889357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EBC58B-3040-4115-23D2-84C0B91A0ED1}"/>
              </a:ext>
            </a:extLst>
          </p:cNvPr>
          <p:cNvCxnSpPr>
            <a:cxnSpLocks/>
          </p:cNvCxnSpPr>
          <p:nvPr/>
        </p:nvCxnSpPr>
        <p:spPr>
          <a:xfrm>
            <a:off x="6096000" y="2149357"/>
            <a:ext cx="0" cy="3511978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9FD3ADE-CEAC-0400-4603-3DCFC8C024DA}"/>
              </a:ext>
            </a:extLst>
          </p:cNvPr>
          <p:cNvCxnSpPr>
            <a:cxnSpLocks/>
          </p:cNvCxnSpPr>
          <p:nvPr/>
        </p:nvCxnSpPr>
        <p:spPr>
          <a:xfrm rot="16200000">
            <a:off x="9089117" y="869144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목표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06923C-B1E0-2094-9E62-341FB53FAF5B}"/>
              </a:ext>
            </a:extLst>
          </p:cNvPr>
          <p:cNvSpPr txBox="1"/>
          <p:nvPr/>
        </p:nvSpPr>
        <p:spPr>
          <a:xfrm>
            <a:off x="1154096" y="1275502"/>
            <a:ext cx="2938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>
                <a:solidFill>
                  <a:prstClr val="white">
                    <a:lumMod val="95000"/>
                  </a:prstClr>
                </a:solidFill>
              </a:rPr>
              <a:t>유사 시스템 분석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6E9C2-049F-64DE-BE38-B9253B9D8E94}"/>
              </a:ext>
            </a:extLst>
          </p:cNvPr>
          <p:cNvSpPr txBox="1"/>
          <p:nvPr/>
        </p:nvSpPr>
        <p:spPr>
          <a:xfrm>
            <a:off x="1154096" y="5059278"/>
            <a:ext cx="4591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>
                <a:solidFill>
                  <a:prstClr val="white">
                    <a:lumMod val="95000"/>
                  </a:prstClr>
                </a:solidFill>
              </a:rPr>
              <a:t>듀오링고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7" name="_x228250608">
            <a:extLst>
              <a:ext uri="{FF2B5EF4-FFF2-40B4-BE49-F238E27FC236}">
                <a16:creationId xmlns:a16="http://schemas.microsoft.com/office/drawing/2014/main" id="{A831700D-248E-8B69-F829-E8A39385C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7" y="2274226"/>
            <a:ext cx="4591661" cy="217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13238408">
            <a:extLst>
              <a:ext uri="{FF2B5EF4-FFF2-40B4-BE49-F238E27FC236}">
                <a16:creationId xmlns:a16="http://schemas.microsoft.com/office/drawing/2014/main" id="{E30FEEF1-E095-6820-1BB0-17EFA741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06" y="1990571"/>
            <a:ext cx="4563305" cy="27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5D32C5-4A72-A84C-B744-674A615BD09B}"/>
              </a:ext>
            </a:extLst>
          </p:cNvPr>
          <p:cNvSpPr txBox="1"/>
          <p:nvPr/>
        </p:nvSpPr>
        <p:spPr>
          <a:xfrm>
            <a:off x="6357650" y="5059279"/>
            <a:ext cx="4591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>
                <a:solidFill>
                  <a:prstClr val="white">
                    <a:lumMod val="95000"/>
                  </a:prstClr>
                </a:solidFill>
              </a:rPr>
              <a:t>퀴즈렛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3B5621-682D-51D2-BCBC-4B6F75AD9173}"/>
              </a:ext>
            </a:extLst>
          </p:cNvPr>
          <p:cNvCxnSpPr>
            <a:cxnSpLocks/>
          </p:cNvCxnSpPr>
          <p:nvPr/>
        </p:nvCxnSpPr>
        <p:spPr>
          <a:xfrm>
            <a:off x="1242689" y="1798722"/>
            <a:ext cx="3249412" cy="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5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CCAB8B-2121-FEBB-53F9-2DE58E4FC4BA}"/>
              </a:ext>
            </a:extLst>
          </p:cNvPr>
          <p:cNvSpPr/>
          <p:nvPr/>
        </p:nvSpPr>
        <p:spPr>
          <a:xfrm>
            <a:off x="6965690" y="2359194"/>
            <a:ext cx="4456590" cy="2849732"/>
          </a:xfrm>
          <a:prstGeom prst="rect">
            <a:avLst/>
          </a:prstGeom>
          <a:solidFill>
            <a:schemeClr val="tx1"/>
          </a:solidFill>
          <a:ln>
            <a:solidFill>
              <a:srgbClr val="1BED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목표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06923C-B1E0-2094-9E62-341FB53FAF5B}"/>
              </a:ext>
            </a:extLst>
          </p:cNvPr>
          <p:cNvSpPr txBox="1"/>
          <p:nvPr/>
        </p:nvSpPr>
        <p:spPr>
          <a:xfrm>
            <a:off x="924637" y="1383196"/>
            <a:ext cx="4890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목표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6E9C2-049F-64DE-BE38-B9253B9D8E94}"/>
              </a:ext>
            </a:extLst>
          </p:cNvPr>
          <p:cNvSpPr txBox="1"/>
          <p:nvPr/>
        </p:nvSpPr>
        <p:spPr>
          <a:xfrm>
            <a:off x="419039" y="1906417"/>
            <a:ext cx="6673790" cy="3981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진행률</a:t>
            </a:r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보기형식을 이용한 게임을 제공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  <a:p>
            <a:pPr algn="ctr"/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ts val="4000"/>
              </a:lnSpc>
            </a:pP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테스트 이외에도 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ts val="4000"/>
              </a:lnSpc>
            </a:pP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단어를 검색하거나 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ts val="4000"/>
              </a:lnSpc>
            </a:pP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학습 히스토리를 확인</a:t>
            </a:r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, </a:t>
            </a:r>
          </a:p>
          <a:p>
            <a:pPr algn="ctr">
              <a:lnSpc>
                <a:spcPts val="4000"/>
              </a:lnSpc>
            </a:pP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학습 통계 데이터를 확인 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ts val="4000"/>
              </a:lnSpc>
            </a:pP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할 수 있는 기능들을 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ts val="4000"/>
              </a:lnSpc>
            </a:pPr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제공하는 것이 목표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F72AF-CB6E-1BEA-3FC7-83B2FFD69E90}"/>
              </a:ext>
            </a:extLst>
          </p:cNvPr>
          <p:cNvSpPr txBox="1"/>
          <p:nvPr/>
        </p:nvSpPr>
        <p:spPr>
          <a:xfrm>
            <a:off x="6755586" y="3136277"/>
            <a:ext cx="4890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단어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25FCA1-0580-0C65-6653-7B3356D3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596" y="2690907"/>
            <a:ext cx="2972215" cy="104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22DDE4-103D-3D54-321A-F5D53ADB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58" y="4053343"/>
            <a:ext cx="3686689" cy="75258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40E2469-8D6F-916C-B84E-8D7CC810F850}"/>
              </a:ext>
            </a:extLst>
          </p:cNvPr>
          <p:cNvCxnSpPr>
            <a:cxnSpLocks/>
          </p:cNvCxnSpPr>
          <p:nvPr/>
        </p:nvCxnSpPr>
        <p:spPr>
          <a:xfrm rot="16200000">
            <a:off x="4258015" y="646417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3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2.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설계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B5E18F-D15B-12F2-8718-7E8B51081122}"/>
              </a:ext>
            </a:extLst>
          </p:cNvPr>
          <p:cNvGrpSpPr/>
          <p:nvPr/>
        </p:nvGrpSpPr>
        <p:grpSpPr>
          <a:xfrm>
            <a:off x="3469702" y="1614791"/>
            <a:ext cx="5165294" cy="4657234"/>
            <a:chOff x="10882965" y="3336556"/>
            <a:chExt cx="10068377" cy="79315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79ECA8-555B-8E2A-021F-38A17516A7D6}"/>
                </a:ext>
              </a:extLst>
            </p:cNvPr>
            <p:cNvSpPr/>
            <p:nvPr/>
          </p:nvSpPr>
          <p:spPr>
            <a:xfrm>
              <a:off x="10882965" y="3336556"/>
              <a:ext cx="9591234" cy="7931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" name="Picture 18" descr="Html5 Css3 Js 아이콘 세트입니다. Html, Css 및 Javascript, 프로그래밍 기호의 웹 개발 로고 아이콘 세트  로열티 무료 사진, 그림, 이미지 그리고 스톡포토그래피. Image 139595915">
              <a:extLst>
                <a:ext uri="{FF2B5EF4-FFF2-40B4-BE49-F238E27FC236}">
                  <a16:creationId xmlns:a16="http://schemas.microsoft.com/office/drawing/2014/main" id="{922F5D20-5C6C-7A7D-B4EE-0EEE72F79B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6" t="16253" r="8408" b="17852"/>
            <a:stretch/>
          </p:blipFill>
          <p:spPr bwMode="auto">
            <a:xfrm>
              <a:off x="11007848" y="3434633"/>
              <a:ext cx="7582216" cy="3352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PHP - 위키백과, 우리 모두의 백과사전">
              <a:extLst>
                <a:ext uri="{FF2B5EF4-FFF2-40B4-BE49-F238E27FC236}">
                  <a16:creationId xmlns:a16="http://schemas.microsoft.com/office/drawing/2014/main" id="{A7908C01-7139-6F3B-5ABB-7EC9B49D5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20" y="6622918"/>
              <a:ext cx="3661363" cy="1977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TIL] MySQL Hint">
              <a:extLst>
                <a:ext uri="{FF2B5EF4-FFF2-40B4-BE49-F238E27FC236}">
                  <a16:creationId xmlns:a16="http://schemas.microsoft.com/office/drawing/2014/main" id="{40715FB2-D26F-18A4-9CAB-7BE450DAD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7509" y="4850781"/>
              <a:ext cx="6533833" cy="4355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파이썬">
              <a:extLst>
                <a:ext uri="{FF2B5EF4-FFF2-40B4-BE49-F238E27FC236}">
                  <a16:creationId xmlns:a16="http://schemas.microsoft.com/office/drawing/2014/main" id="{644C79A9-60B9-47ED-99C2-B0F574661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20" y="8534389"/>
              <a:ext cx="8191500" cy="27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7B1C0A-943A-EDF1-1F7A-2E33C359AC17}"/>
              </a:ext>
            </a:extLst>
          </p:cNvPr>
          <p:cNvSpPr txBox="1"/>
          <p:nvPr/>
        </p:nvSpPr>
        <p:spPr>
          <a:xfrm>
            <a:off x="3444101" y="1091571"/>
            <a:ext cx="4890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95000"/>
                  </a:prstClr>
                </a:solidFill>
              </a:rPr>
              <a:t>개발환경</a:t>
            </a:r>
            <a:endParaRPr lang="en-US" altLang="ko-KR" sz="2800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6146" name="Picture 2" descr="XAMPP - Wikipedia">
            <a:extLst>
              <a:ext uri="{FF2B5EF4-FFF2-40B4-BE49-F238E27FC236}">
                <a16:creationId xmlns:a16="http://schemas.microsoft.com/office/drawing/2014/main" id="{F4D29F11-3B40-8B67-D70E-92455CAA2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33" y="1958228"/>
            <a:ext cx="958604" cy="97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80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2.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설계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58F520-273C-31EB-B1AA-363367EFA3D2}"/>
              </a:ext>
            </a:extLst>
          </p:cNvPr>
          <p:cNvSpPr txBox="1"/>
          <p:nvPr/>
        </p:nvSpPr>
        <p:spPr>
          <a:xfrm>
            <a:off x="6515100" y="2501811"/>
            <a:ext cx="5400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-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회원 정보를 저장하는 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`member`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테이블</a:t>
            </a:r>
          </a:p>
          <a:p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-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단어 정보를 저장하는 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`word`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테이블</a:t>
            </a:r>
          </a:p>
          <a:p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-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단어 정보를 저장하는 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`word`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테이블</a:t>
            </a:r>
          </a:p>
          <a:p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-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사용자의 학습 이력을 저장하는 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`</a:t>
            </a:r>
            <a:r>
              <a:rPr lang="en-US" altLang="ko-KR" sz="1600" b="1" dirty="0" err="1">
                <a:solidFill>
                  <a:prstClr val="white">
                    <a:lumMod val="95000"/>
                  </a:prstClr>
                </a:solidFill>
              </a:rPr>
              <a:t>memhis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`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테이블</a:t>
            </a:r>
          </a:p>
          <a:p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-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사용자의 학습 통계를 저장하는 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`</a:t>
            </a:r>
            <a:r>
              <a:rPr lang="en-US" altLang="ko-KR" sz="1600" b="1" dirty="0" err="1">
                <a:solidFill>
                  <a:prstClr val="white">
                    <a:lumMod val="95000"/>
                  </a:prstClr>
                </a:solidFill>
              </a:rPr>
              <a:t>ganestats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`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테이블</a:t>
            </a:r>
          </a:p>
          <a:p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-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사전 데이터를 저장하는 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`dictionary`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테이블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073" name="_x213917592">
            <a:extLst>
              <a:ext uri="{FF2B5EF4-FFF2-40B4-BE49-F238E27FC236}">
                <a16:creationId xmlns:a16="http://schemas.microsoft.com/office/drawing/2014/main" id="{E02ED0B6-77B5-7A87-AB10-2E84FB9C4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58" y="1673019"/>
            <a:ext cx="6061742" cy="35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54013C-A066-089D-704B-E6CA7B2C8AE5}"/>
              </a:ext>
            </a:extLst>
          </p:cNvPr>
          <p:cNvSpPr txBox="1"/>
          <p:nvPr/>
        </p:nvSpPr>
        <p:spPr>
          <a:xfrm>
            <a:off x="453365" y="1330704"/>
            <a:ext cx="6061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DB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설계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228CD-7F5B-4898-F4C3-C9AEA2F35FBA}"/>
              </a:ext>
            </a:extLst>
          </p:cNvPr>
          <p:cNvSpPr txBox="1"/>
          <p:nvPr/>
        </p:nvSpPr>
        <p:spPr>
          <a:xfrm>
            <a:off x="3116477" y="5398023"/>
            <a:ext cx="5959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prstClr val="white">
                    <a:lumMod val="95000"/>
                  </a:prstClr>
                </a:solidFill>
              </a:rPr>
              <a:t>memhis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테이블에선 </a:t>
            </a:r>
            <a:r>
              <a:rPr lang="en-US" altLang="ko-KR" sz="1600" b="1" dirty="0" err="1">
                <a:solidFill>
                  <a:prstClr val="white">
                    <a:lumMod val="95000"/>
                  </a:prstClr>
                </a:solidFill>
              </a:rPr>
              <a:t>userid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와 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today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를 복합키로</a:t>
            </a:r>
          </a:p>
          <a:p>
            <a:r>
              <a:rPr lang="en-US" altLang="ko-KR" sz="1600" b="1" dirty="0" err="1">
                <a:solidFill>
                  <a:prstClr val="white">
                    <a:lumMod val="95000"/>
                  </a:prstClr>
                </a:solidFill>
              </a:rPr>
              <a:t>gamestats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테이블에선 </a:t>
            </a:r>
            <a:r>
              <a:rPr lang="ko-KR" altLang="en-US" sz="1600" b="1" dirty="0" err="1">
                <a:solidFill>
                  <a:prstClr val="white">
                    <a:lumMod val="95000"/>
                  </a:prstClr>
                </a:solidFill>
              </a:rPr>
              <a:t>외래키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2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개와 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chapter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를 복합키로 설정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0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2.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설계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413BCE4-1FC5-CBDF-EB3F-D3631453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75" y="2039407"/>
            <a:ext cx="4980408" cy="38127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8A5E22-0FEB-6A5B-ACE9-2463DF41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740" y="1562763"/>
            <a:ext cx="2282373" cy="4564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FB62D1-6067-9639-6D75-BDC57441781A}"/>
              </a:ext>
            </a:extLst>
          </p:cNvPr>
          <p:cNvSpPr txBox="1"/>
          <p:nvPr/>
        </p:nvSpPr>
        <p:spPr>
          <a:xfrm>
            <a:off x="1105785" y="1291862"/>
            <a:ext cx="1513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데이터 처리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1DCF9-5619-3666-BD62-5805F1E2D835}"/>
              </a:ext>
            </a:extLst>
          </p:cNvPr>
          <p:cNvSpPr txBox="1"/>
          <p:nvPr/>
        </p:nvSpPr>
        <p:spPr>
          <a:xfrm>
            <a:off x="1331675" y="5958232"/>
            <a:ext cx="1513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사전 데이터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B215C-600C-A1A7-2A55-341293198226}"/>
              </a:ext>
            </a:extLst>
          </p:cNvPr>
          <p:cNvSpPr txBox="1"/>
          <p:nvPr/>
        </p:nvSpPr>
        <p:spPr>
          <a:xfrm>
            <a:off x="6635900" y="3845136"/>
            <a:ext cx="1513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단어 데이터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2.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설계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7" name="_x228257408">
            <a:extLst>
              <a:ext uri="{FF2B5EF4-FFF2-40B4-BE49-F238E27FC236}">
                <a16:creationId xmlns:a16="http://schemas.microsoft.com/office/drawing/2014/main" id="{D7AE2E7E-F494-4D33-274C-B1F3B8E58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33" y="1594781"/>
            <a:ext cx="7727134" cy="48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38FF4-2DE6-2135-3666-A21CCE0529CF}"/>
              </a:ext>
            </a:extLst>
          </p:cNvPr>
          <p:cNvSpPr txBox="1"/>
          <p:nvPr/>
        </p:nvSpPr>
        <p:spPr>
          <a:xfrm>
            <a:off x="276225" y="1256227"/>
            <a:ext cx="6061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페이지</a:t>
            </a: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설계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737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F3E4F9D7F6248B76B27CDA96EB280" ma:contentTypeVersion="0" ma:contentTypeDescription="Create a new document." ma:contentTypeScope="" ma:versionID="3f8bf5d5a72ba0f45f737007cb4bac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aade97b7d0a0459dd3589c078c2b98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C40C5C-B494-4F84-B5CA-EF4CF69C59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907192-CA49-4BF1-8D8E-5932809AF6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4C0529-0154-4F68-A331-B6C8C5D0D8BD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299</Words>
  <Application>Microsoft Office PowerPoint</Application>
  <PresentationFormat>와이드스크린</PresentationFormat>
  <Paragraphs>76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5838</cp:lastModifiedBy>
  <cp:revision>12</cp:revision>
  <dcterms:created xsi:type="dcterms:W3CDTF">2022-11-22T02:44:33Z</dcterms:created>
  <dcterms:modified xsi:type="dcterms:W3CDTF">2023-11-09T03:56:20Z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0x010100DE9F3E4F9D7F6248B76B27CDA96EB280</vt:lpwstr>
  </property>
</Properties>
</file>