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8" r:id="rId3"/>
    <p:sldId id="259" r:id="rId4"/>
    <p:sldId id="260" r:id="rId5"/>
    <p:sldId id="261" r:id="rId6"/>
    <p:sldId id="262" r:id="rId7"/>
    <p:sldId id="263" r:id="rId8"/>
    <p:sldId id="257" r:id="rId9"/>
    <p:sldId id="264" r:id="rId10"/>
    <p:sldId id="265" r:id="rId11"/>
    <p:sldId id="266" r:id="rId12"/>
    <p:sldId id="271" r:id="rId13"/>
    <p:sldId id="27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B7E1"/>
    <a:srgbClr val="FFFFFF"/>
    <a:srgbClr val="3368AF"/>
    <a:srgbClr val="6493D2"/>
    <a:srgbClr val="437CC9"/>
    <a:srgbClr val="DFE8F5"/>
    <a:srgbClr val="C9D9EF"/>
    <a:srgbClr val="2C5A98"/>
    <a:srgbClr val="F3F6FB"/>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4" d="100"/>
          <a:sy n="114"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337731-5F70-499D-AD83-C38012159666}"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337731-5F70-499D-AD83-C38012159666}"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15878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398040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endParaRPr>
          </a:p>
        </p:txBody>
      </p:sp>
    </p:spTree>
    <p:extLst>
      <p:ext uri="{BB962C8B-B14F-4D97-AF65-F5344CB8AC3E}">
        <p14:creationId xmlns:p14="http://schemas.microsoft.com/office/powerpoint/2010/main" val="185273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8/24/2020</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www.onextrapixel.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fortawesome.github.com/Font-Awes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D6EA33-D880-4259-B846-BE475F23C997}"/>
              </a:ext>
            </a:extLst>
          </p:cNvPr>
          <p:cNvPicPr>
            <a:picLocks noChangeAspect="1"/>
          </p:cNvPicPr>
          <p:nvPr/>
        </p:nvPicPr>
        <p:blipFill>
          <a:blip r:embed="rId2"/>
          <a:stretch>
            <a:fillRect/>
          </a:stretch>
        </p:blipFill>
        <p:spPr>
          <a:xfrm>
            <a:off x="76417" y="1391974"/>
            <a:ext cx="1314212" cy="5462858"/>
          </a:xfrm>
          <a:prstGeom prst="rect">
            <a:avLst/>
          </a:prstGeom>
        </p:spPr>
      </p:pic>
      <p:pic>
        <p:nvPicPr>
          <p:cNvPr id="3" name="Picture 2">
            <a:extLst>
              <a:ext uri="{FF2B5EF4-FFF2-40B4-BE49-F238E27FC236}">
                <a16:creationId xmlns:a16="http://schemas.microsoft.com/office/drawing/2014/main" id="{53CAE021-82B8-4829-9C12-3F22A7C67475}"/>
              </a:ext>
            </a:extLst>
          </p:cNvPr>
          <p:cNvPicPr>
            <a:picLocks noChangeAspect="1"/>
          </p:cNvPicPr>
          <p:nvPr/>
        </p:nvPicPr>
        <p:blipFill rotWithShape="1">
          <a:blip r:embed="rId3"/>
          <a:srcRect l="10665" r="16703"/>
          <a:stretch/>
        </p:blipFill>
        <p:spPr>
          <a:xfrm>
            <a:off x="1602297" y="14598"/>
            <a:ext cx="9034943" cy="1351044"/>
          </a:xfrm>
          <a:prstGeom prst="rect">
            <a:avLst/>
          </a:prstGeom>
        </p:spPr>
      </p:pic>
      <p:pic>
        <p:nvPicPr>
          <p:cNvPr id="7" name="Picture 6">
            <a:extLst>
              <a:ext uri="{FF2B5EF4-FFF2-40B4-BE49-F238E27FC236}">
                <a16:creationId xmlns:a16="http://schemas.microsoft.com/office/drawing/2014/main" id="{1D678337-2EE9-4312-B59A-13C6E1D2D10B}"/>
              </a:ext>
            </a:extLst>
          </p:cNvPr>
          <p:cNvPicPr>
            <a:picLocks noChangeAspect="1"/>
          </p:cNvPicPr>
          <p:nvPr/>
        </p:nvPicPr>
        <p:blipFill>
          <a:blip r:embed="rId4"/>
          <a:stretch>
            <a:fillRect/>
          </a:stretch>
        </p:blipFill>
        <p:spPr>
          <a:xfrm>
            <a:off x="1928255" y="3218198"/>
            <a:ext cx="1886213" cy="1648055"/>
          </a:xfrm>
          <a:prstGeom prst="rect">
            <a:avLst/>
          </a:prstGeom>
        </p:spPr>
      </p:pic>
      <p:grpSp>
        <p:nvGrpSpPr>
          <p:cNvPr id="22" name="Drop-Down Button (Mini)">
            <a:extLst>
              <a:ext uri="{FF2B5EF4-FFF2-40B4-BE49-F238E27FC236}">
                <a16:creationId xmlns:a16="http://schemas.microsoft.com/office/drawing/2014/main" id="{7E5802E3-570E-4989-9C20-0BAF0FF24E51}"/>
              </a:ext>
            </a:extLst>
          </p:cNvPr>
          <p:cNvGrpSpPr/>
          <p:nvPr/>
        </p:nvGrpSpPr>
        <p:grpSpPr>
          <a:xfrm>
            <a:off x="4112830" y="3266259"/>
            <a:ext cx="903406" cy="261180"/>
            <a:chOff x="4233695" y="3383497"/>
            <a:chExt cx="751971" cy="195444"/>
          </a:xfrm>
          <a:pattFill prst="ltUpDiag">
            <a:fgClr>
              <a:srgbClr val="437CC9"/>
            </a:fgClr>
            <a:bgClr>
              <a:srgbClr val="6493D2"/>
            </a:bgClr>
          </a:pattFill>
        </p:grpSpPr>
        <p:sp>
          <p:nvSpPr>
            <p:cNvPr id="23" name="Button Shape">
              <a:extLst>
                <a:ext uri="{FF2B5EF4-FFF2-40B4-BE49-F238E27FC236}">
                  <a16:creationId xmlns:a16="http://schemas.microsoft.com/office/drawing/2014/main" id="{ACFA0329-AA51-40E4-8FC1-C6BB3788EFC1}"/>
                </a:ext>
              </a:extLst>
            </p:cNvPr>
            <p:cNvSpPr/>
            <p:nvPr/>
          </p:nvSpPr>
          <p:spPr>
            <a:xfrm>
              <a:off x="4233695" y="3383497"/>
              <a:ext cx="75197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Tail Number</a:t>
              </a:r>
            </a:p>
          </p:txBody>
        </p:sp>
        <p:sp>
          <p:nvSpPr>
            <p:cNvPr id="24" name="Arrow Down Icon">
              <a:extLst>
                <a:ext uri="{FF2B5EF4-FFF2-40B4-BE49-F238E27FC236}">
                  <a16:creationId xmlns:a16="http://schemas.microsoft.com/office/drawing/2014/main" id="{9D78C76A-AF32-4112-95EE-BDF7779CFAAB}"/>
                </a:ext>
              </a:extLst>
            </p:cNvPr>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sp>
        <p:nvSpPr>
          <p:cNvPr id="26" name="Menu Shape">
            <a:extLst>
              <a:ext uri="{FF2B5EF4-FFF2-40B4-BE49-F238E27FC236}">
                <a16:creationId xmlns:a16="http://schemas.microsoft.com/office/drawing/2014/main" id="{9DBB5CB1-C61A-4AF2-9EAE-8E0ACBA9FEA2}"/>
              </a:ext>
            </a:extLst>
          </p:cNvPr>
          <p:cNvSpPr/>
          <p:nvPr/>
        </p:nvSpPr>
        <p:spPr>
          <a:xfrm>
            <a:off x="4112830" y="3547661"/>
            <a:ext cx="753188" cy="1017975"/>
          </a:xfrm>
          <a:prstGeom prst="roundRect">
            <a:avLst>
              <a:gd name="adj" fmla="val 301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N123A</a:t>
            </a:r>
          </a:p>
          <a:p>
            <a:pPr>
              <a:lnSpc>
                <a:spcPct val="140000"/>
              </a:lnSpc>
            </a:pPr>
            <a:r>
              <a:rPr lang="en-US" sz="1050" dirty="0">
                <a:solidFill>
                  <a:srgbClr val="FFFFFF"/>
                </a:solidFill>
                <a:latin typeface="Arial" panose="020B0604020202020204" pitchFamily="34" charset="0"/>
                <a:cs typeface="Arial" panose="020B0604020202020204" pitchFamily="34" charset="0"/>
              </a:rPr>
              <a:t>N456A</a:t>
            </a:r>
          </a:p>
          <a:p>
            <a:pPr>
              <a:lnSpc>
                <a:spcPct val="140000"/>
              </a:lnSpc>
            </a:pPr>
            <a:r>
              <a:rPr lang="en-US" sz="1050" dirty="0">
                <a:solidFill>
                  <a:srgbClr val="FFFFFF"/>
                </a:solidFill>
                <a:latin typeface="Arial" panose="020B0604020202020204" pitchFamily="34" charset="0"/>
                <a:cs typeface="Arial" panose="020B0604020202020204" pitchFamily="34" charset="0"/>
              </a:rPr>
              <a:t>N789A</a:t>
            </a:r>
          </a:p>
          <a:p>
            <a:pPr>
              <a:lnSpc>
                <a:spcPct val="140000"/>
              </a:lnSpc>
            </a:pPr>
            <a:endParaRPr lang="en-US" sz="1050" dirty="0">
              <a:solidFill>
                <a:srgbClr val="FFFFFF"/>
              </a:solidFill>
              <a:latin typeface="Arial" panose="020B0604020202020204" pitchFamily="34" charset="0"/>
              <a:cs typeface="Arial" panose="020B0604020202020204" pitchFamily="34" charset="0"/>
            </a:endParaRPr>
          </a:p>
        </p:txBody>
      </p:sp>
      <p:grpSp>
        <p:nvGrpSpPr>
          <p:cNvPr id="32" name="Drop-Down Button (Mini)">
            <a:extLst>
              <a:ext uri="{FF2B5EF4-FFF2-40B4-BE49-F238E27FC236}">
                <a16:creationId xmlns:a16="http://schemas.microsoft.com/office/drawing/2014/main" id="{00570ECA-D687-4FBB-82F5-01E83B7EC1E1}"/>
              </a:ext>
            </a:extLst>
          </p:cNvPr>
          <p:cNvGrpSpPr/>
          <p:nvPr/>
        </p:nvGrpSpPr>
        <p:grpSpPr>
          <a:xfrm>
            <a:off x="5195970" y="3260143"/>
            <a:ext cx="975150" cy="276373"/>
            <a:chOff x="4233695" y="3408093"/>
            <a:chExt cx="698006" cy="146253"/>
          </a:xfrm>
          <a:pattFill prst="ltUpDiag">
            <a:fgClr>
              <a:srgbClr val="437CC9"/>
            </a:fgClr>
            <a:bgClr>
              <a:srgbClr val="6493D2"/>
            </a:bgClr>
          </a:pattFill>
        </p:grpSpPr>
        <p:sp>
          <p:nvSpPr>
            <p:cNvPr id="33" name="Button Shape">
              <a:extLst>
                <a:ext uri="{FF2B5EF4-FFF2-40B4-BE49-F238E27FC236}">
                  <a16:creationId xmlns:a16="http://schemas.microsoft.com/office/drawing/2014/main" id="{02A83565-8A69-42E9-86E5-7CC1CEE05FE3}"/>
                </a:ext>
              </a:extLst>
            </p:cNvPr>
            <p:cNvSpPr/>
            <p:nvPr/>
          </p:nvSpPr>
          <p:spPr>
            <a:xfrm>
              <a:off x="4233695" y="3408093"/>
              <a:ext cx="698006" cy="146253"/>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Flight Number</a:t>
              </a:r>
            </a:p>
          </p:txBody>
        </p:sp>
        <p:sp>
          <p:nvSpPr>
            <p:cNvPr id="34" name="Arrow Down Icon">
              <a:extLst>
                <a:ext uri="{FF2B5EF4-FFF2-40B4-BE49-F238E27FC236}">
                  <a16:creationId xmlns:a16="http://schemas.microsoft.com/office/drawing/2014/main" id="{BC24E7ED-24D1-4032-9463-A7D65DCDFF77}"/>
                </a:ext>
              </a:extLst>
            </p:cNvPr>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sp>
        <p:nvSpPr>
          <p:cNvPr id="35" name="Menu Shape">
            <a:extLst>
              <a:ext uri="{FF2B5EF4-FFF2-40B4-BE49-F238E27FC236}">
                <a16:creationId xmlns:a16="http://schemas.microsoft.com/office/drawing/2014/main" id="{38C017A9-304B-4BCA-A924-31CEE7306551}"/>
              </a:ext>
            </a:extLst>
          </p:cNvPr>
          <p:cNvSpPr/>
          <p:nvPr/>
        </p:nvSpPr>
        <p:spPr>
          <a:xfrm>
            <a:off x="5195972" y="3547661"/>
            <a:ext cx="563823" cy="1017975"/>
          </a:xfrm>
          <a:prstGeom prst="roundRect">
            <a:avLst>
              <a:gd name="adj" fmla="val 301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123</a:t>
            </a:r>
          </a:p>
          <a:p>
            <a:pPr>
              <a:lnSpc>
                <a:spcPct val="140000"/>
              </a:lnSpc>
            </a:pPr>
            <a:r>
              <a:rPr lang="en-US" sz="1050" dirty="0">
                <a:solidFill>
                  <a:srgbClr val="FFFFFF"/>
                </a:solidFill>
                <a:latin typeface="Arial" panose="020B0604020202020204" pitchFamily="34" charset="0"/>
                <a:cs typeface="Arial" panose="020B0604020202020204" pitchFamily="34" charset="0"/>
              </a:rPr>
              <a:t>456</a:t>
            </a:r>
          </a:p>
          <a:p>
            <a:pPr>
              <a:lnSpc>
                <a:spcPct val="140000"/>
              </a:lnSpc>
            </a:pPr>
            <a:r>
              <a:rPr lang="en-US" sz="1050" dirty="0">
                <a:solidFill>
                  <a:srgbClr val="FFFFFF"/>
                </a:solidFill>
                <a:latin typeface="Arial" panose="020B0604020202020204" pitchFamily="34" charset="0"/>
                <a:cs typeface="Arial" panose="020B0604020202020204" pitchFamily="34" charset="0"/>
              </a:rPr>
              <a:t>789</a:t>
            </a:r>
          </a:p>
          <a:p>
            <a:pPr>
              <a:lnSpc>
                <a:spcPct val="140000"/>
              </a:lnSpc>
            </a:pPr>
            <a:endParaRPr lang="en-US" sz="1050" dirty="0">
              <a:solidFill>
                <a:srgbClr val="FFFFFF"/>
              </a:solidFill>
              <a:latin typeface="Arial" panose="020B0604020202020204" pitchFamily="34" charset="0"/>
              <a:cs typeface="Arial" panose="020B0604020202020204" pitchFamily="34" charset="0"/>
            </a:endParaRPr>
          </a:p>
        </p:txBody>
      </p:sp>
      <p:grpSp>
        <p:nvGrpSpPr>
          <p:cNvPr id="36" name="Textarea">
            <a:extLst>
              <a:ext uri="{FF2B5EF4-FFF2-40B4-BE49-F238E27FC236}">
                <a16:creationId xmlns:a16="http://schemas.microsoft.com/office/drawing/2014/main" id="{BAC8C059-E454-481E-A9CA-94AC2F941F83}"/>
              </a:ext>
            </a:extLst>
          </p:cNvPr>
          <p:cNvGrpSpPr/>
          <p:nvPr/>
        </p:nvGrpSpPr>
        <p:grpSpPr>
          <a:xfrm>
            <a:off x="1905842" y="5223087"/>
            <a:ext cx="2090738" cy="822104"/>
            <a:chOff x="746297" y="963834"/>
            <a:chExt cx="2090738" cy="822104"/>
          </a:xfrm>
          <a:solidFill>
            <a:schemeClr val="bg1"/>
          </a:solidFill>
        </p:grpSpPr>
        <p:sp>
          <p:nvSpPr>
            <p:cNvPr id="37" name="Textarea Shape">
              <a:extLst>
                <a:ext uri="{FF2B5EF4-FFF2-40B4-BE49-F238E27FC236}">
                  <a16:creationId xmlns:a16="http://schemas.microsoft.com/office/drawing/2014/main" id="{BD776A5B-CC11-45CC-9339-33E6AC4958AD}"/>
                </a:ext>
              </a:extLst>
            </p:cNvPr>
            <p:cNvSpPr/>
            <p:nvPr/>
          </p:nvSpPr>
          <p:spPr>
            <a:xfrm>
              <a:off x="746297" y="963834"/>
              <a:ext cx="2090738" cy="822104"/>
            </a:xfrm>
            <a:prstGeom prst="roundRect">
              <a:avLst>
                <a:gd name="adj" fmla="val 5081"/>
              </a:avLst>
            </a:prstGeom>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a:solidFill>
                    <a:srgbClr val="3368AF"/>
                  </a:solidFill>
                  <a:latin typeface="Arial" panose="020B0604020202020204" pitchFamily="34" charset="0"/>
                  <a:cs typeface="Arial" panose="020B0604020202020204" pitchFamily="34" charset="0"/>
                </a:rPr>
                <a:t>Textarea</a:t>
              </a:r>
            </a:p>
          </p:txBody>
        </p:sp>
        <p:sp>
          <p:nvSpPr>
            <p:cNvPr id="38" name="Resize Handle">
              <a:extLst>
                <a:ext uri="{FF2B5EF4-FFF2-40B4-BE49-F238E27FC236}">
                  <a16:creationId xmlns:a16="http://schemas.microsoft.com/office/drawing/2014/main" id="{B9DB87B2-1BD1-4B35-9F0A-58F804F0DB44}"/>
                </a:ext>
              </a:extLst>
            </p:cNvPr>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sp>
        <p:nvSpPr>
          <p:cNvPr id="39" name="Rectangle 38">
            <a:extLst>
              <a:ext uri="{FF2B5EF4-FFF2-40B4-BE49-F238E27FC236}">
                <a16:creationId xmlns:a16="http://schemas.microsoft.com/office/drawing/2014/main" id="{A16B522B-CCA2-4AC9-BAE8-B9B38A9DADEA}"/>
              </a:ext>
            </a:extLst>
          </p:cNvPr>
          <p:cNvSpPr/>
          <p:nvPr/>
        </p:nvSpPr>
        <p:spPr>
          <a:xfrm>
            <a:off x="1903799" y="4930320"/>
            <a:ext cx="1670650" cy="292388"/>
          </a:xfrm>
          <a:prstGeom prst="rect">
            <a:avLst/>
          </a:prstGeom>
        </p:spPr>
        <p:txBody>
          <a:bodyPr wrap="none">
            <a:spAutoFit/>
          </a:bodyPr>
          <a:lstStyle/>
          <a:p>
            <a:r>
              <a:rPr lang="en-US" sz="1300" dirty="0">
                <a:latin typeface="Arial" panose="020B0604020202020204" pitchFamily="34" charset="0"/>
                <a:cs typeface="Arial" panose="020B0604020202020204" pitchFamily="34" charset="0"/>
              </a:rPr>
              <a:t>Reason for Request</a:t>
            </a:r>
          </a:p>
        </p:txBody>
      </p:sp>
      <p:grpSp>
        <p:nvGrpSpPr>
          <p:cNvPr id="44" name="Drop-Down Button (Mini)">
            <a:extLst>
              <a:ext uri="{FF2B5EF4-FFF2-40B4-BE49-F238E27FC236}">
                <a16:creationId xmlns:a16="http://schemas.microsoft.com/office/drawing/2014/main" id="{9379740A-F8E7-4C17-971B-F0C4A22F6489}"/>
              </a:ext>
            </a:extLst>
          </p:cNvPr>
          <p:cNvGrpSpPr/>
          <p:nvPr/>
        </p:nvGrpSpPr>
        <p:grpSpPr>
          <a:xfrm>
            <a:off x="4521370" y="5012032"/>
            <a:ext cx="1586719" cy="261180"/>
            <a:chOff x="4233695" y="3383497"/>
            <a:chExt cx="1269233" cy="195444"/>
          </a:xfrm>
          <a:pattFill prst="ltUpDiag">
            <a:fgClr>
              <a:srgbClr val="437CC9"/>
            </a:fgClr>
            <a:bgClr>
              <a:srgbClr val="6493D2"/>
            </a:bgClr>
          </a:pattFill>
        </p:grpSpPr>
        <p:sp>
          <p:nvSpPr>
            <p:cNvPr id="45" name="Button Shape">
              <a:extLst>
                <a:ext uri="{FF2B5EF4-FFF2-40B4-BE49-F238E27FC236}">
                  <a16:creationId xmlns:a16="http://schemas.microsoft.com/office/drawing/2014/main" id="{9DACF6C9-5004-4724-A95F-3BBAD2D6ECAF}"/>
                </a:ext>
              </a:extLst>
            </p:cNvPr>
            <p:cNvSpPr/>
            <p:nvPr/>
          </p:nvSpPr>
          <p:spPr>
            <a:xfrm>
              <a:off x="4233695" y="3383497"/>
              <a:ext cx="1269233"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Where the data is going</a:t>
              </a:r>
            </a:p>
          </p:txBody>
        </p:sp>
        <p:sp>
          <p:nvSpPr>
            <p:cNvPr id="46" name="Arrow Down Icon">
              <a:extLst>
                <a:ext uri="{FF2B5EF4-FFF2-40B4-BE49-F238E27FC236}">
                  <a16:creationId xmlns:a16="http://schemas.microsoft.com/office/drawing/2014/main" id="{A697B747-57ED-4003-A135-6BA06A5B8DC1}"/>
                </a:ext>
              </a:extLst>
            </p:cNvPr>
            <p:cNvSpPr>
              <a:spLocks noChangeAspect="1"/>
            </p:cNvSpPr>
            <p:nvPr/>
          </p:nvSpPr>
          <p:spPr>
            <a:xfrm rot="10800000">
              <a:off x="5253496" y="346293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47" name="Down-Down Menu">
            <a:extLst>
              <a:ext uri="{FF2B5EF4-FFF2-40B4-BE49-F238E27FC236}">
                <a16:creationId xmlns:a16="http://schemas.microsoft.com/office/drawing/2014/main" id="{4726468B-90FE-47F5-9605-9FF6216647C0}"/>
              </a:ext>
            </a:extLst>
          </p:cNvPr>
          <p:cNvGrpSpPr/>
          <p:nvPr/>
        </p:nvGrpSpPr>
        <p:grpSpPr>
          <a:xfrm>
            <a:off x="4503567" y="5297635"/>
            <a:ext cx="1622326" cy="963594"/>
            <a:chOff x="4664027" y="4829099"/>
            <a:chExt cx="1622326" cy="963594"/>
          </a:xfrm>
          <a:pattFill prst="ltUpDiag">
            <a:fgClr>
              <a:srgbClr val="437CC9"/>
            </a:fgClr>
            <a:bgClr>
              <a:srgbClr val="6493D2"/>
            </a:bgClr>
          </a:pattFill>
        </p:grpSpPr>
        <p:sp>
          <p:nvSpPr>
            <p:cNvPr id="48" name="Menu Shape">
              <a:extLst>
                <a:ext uri="{FF2B5EF4-FFF2-40B4-BE49-F238E27FC236}">
                  <a16:creationId xmlns:a16="http://schemas.microsoft.com/office/drawing/2014/main" id="{9BC54220-91F1-4420-9945-DFB560DCF626}"/>
                </a:ext>
              </a:extLst>
            </p:cNvPr>
            <p:cNvSpPr/>
            <p:nvPr/>
          </p:nvSpPr>
          <p:spPr>
            <a:xfrm>
              <a:off x="4664027" y="4829099"/>
              <a:ext cx="1622326" cy="96359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CFM</a:t>
              </a:r>
            </a:p>
            <a:p>
              <a:pPr>
                <a:lnSpc>
                  <a:spcPct val="140000"/>
                </a:lnSpc>
              </a:pPr>
              <a:r>
                <a:rPr lang="en-US" sz="1050" dirty="0">
                  <a:solidFill>
                    <a:srgbClr val="FFFFFF"/>
                  </a:solidFill>
                  <a:latin typeface="Arial" panose="020B0604020202020204" pitchFamily="34" charset="0"/>
                  <a:cs typeface="Arial" panose="020B0604020202020204" pitchFamily="34" charset="0"/>
                </a:rPr>
                <a:t>Boeing</a:t>
              </a:r>
            </a:p>
            <a:p>
              <a:pPr>
                <a:lnSpc>
                  <a:spcPct val="140000"/>
                </a:lnSpc>
              </a:pPr>
              <a:endParaRPr lang="en-US" sz="800" dirty="0">
                <a:solidFill>
                  <a:srgbClr val="FFFFFF"/>
                </a:solidFill>
                <a:latin typeface="Arial" panose="020B0604020202020204" pitchFamily="34" charset="0"/>
                <a:cs typeface="Arial" panose="020B0604020202020204" pitchFamily="34" charset="0"/>
              </a:endParaRPr>
            </a:p>
            <a:p>
              <a:pPr>
                <a:lnSpc>
                  <a:spcPct val="140000"/>
                </a:lnSpc>
              </a:pPr>
              <a:r>
                <a:rPr lang="en-US" sz="1050" dirty="0">
                  <a:solidFill>
                    <a:srgbClr val="FFFFFF"/>
                  </a:solidFill>
                  <a:latin typeface="Arial" panose="020B0604020202020204" pitchFamily="34" charset="0"/>
                  <a:cs typeface="Arial" panose="020B0604020202020204" pitchFamily="34" charset="0"/>
                </a:rPr>
                <a:t>Other: Separated link</a:t>
              </a:r>
            </a:p>
          </p:txBody>
        </p:sp>
        <p:cxnSp>
          <p:nvCxnSpPr>
            <p:cNvPr id="49" name="Separator">
              <a:extLst>
                <a:ext uri="{FF2B5EF4-FFF2-40B4-BE49-F238E27FC236}">
                  <a16:creationId xmlns:a16="http://schemas.microsoft.com/office/drawing/2014/main" id="{D55E7F19-043F-432C-B695-2473A4646610}"/>
                </a:ext>
              </a:extLst>
            </p:cNvP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51" name="Button Shape">
            <a:extLst>
              <a:ext uri="{FF2B5EF4-FFF2-40B4-BE49-F238E27FC236}">
                <a16:creationId xmlns:a16="http://schemas.microsoft.com/office/drawing/2014/main" id="{A231CB2E-61A8-4593-9CBB-956291CDAA24}"/>
              </a:ext>
            </a:extLst>
          </p:cNvPr>
          <p:cNvSpPr/>
          <p:nvPr/>
        </p:nvSpPr>
        <p:spPr>
          <a:xfrm>
            <a:off x="1928255" y="1550776"/>
            <a:ext cx="1910670"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7432" rIns="13716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Aircraft/Engine Download Type</a:t>
            </a:r>
          </a:p>
        </p:txBody>
      </p:sp>
      <p:sp>
        <p:nvSpPr>
          <p:cNvPr id="53" name="Menu Shape">
            <a:extLst>
              <a:ext uri="{FF2B5EF4-FFF2-40B4-BE49-F238E27FC236}">
                <a16:creationId xmlns:a16="http://schemas.microsoft.com/office/drawing/2014/main" id="{83281F25-6EC4-44D6-9322-54FB40B05A5F}"/>
              </a:ext>
            </a:extLst>
          </p:cNvPr>
          <p:cNvSpPr/>
          <p:nvPr/>
        </p:nvSpPr>
        <p:spPr>
          <a:xfrm>
            <a:off x="1928254" y="1763676"/>
            <a:ext cx="4556635" cy="1246379"/>
          </a:xfrm>
          <a:prstGeom prst="roundRect">
            <a:avLst>
              <a:gd name="adj" fmla="val 301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1. Line Replaceable Unit (LRU) removal for off-aircraft download</a:t>
            </a:r>
          </a:p>
          <a:p>
            <a:pPr>
              <a:lnSpc>
                <a:spcPct val="140000"/>
              </a:lnSpc>
            </a:pPr>
            <a:r>
              <a:rPr lang="en-US" sz="1050" dirty="0">
                <a:solidFill>
                  <a:srgbClr val="FFFFFF"/>
                </a:solidFill>
                <a:latin typeface="Arial" panose="020B0604020202020204" pitchFamily="34" charset="0"/>
                <a:cs typeface="Arial" panose="020B0604020202020204" pitchFamily="34" charset="0"/>
              </a:rPr>
              <a:t>2. Line Replaceable Unit (LRU) on-aircraft download (Boeing)</a:t>
            </a:r>
          </a:p>
          <a:p>
            <a:pPr>
              <a:lnSpc>
                <a:spcPct val="140000"/>
              </a:lnSpc>
            </a:pPr>
            <a:r>
              <a:rPr lang="en-US" sz="1050" dirty="0">
                <a:solidFill>
                  <a:srgbClr val="FFFFFF"/>
                </a:solidFill>
                <a:latin typeface="Arial" panose="020B0604020202020204" pitchFamily="34" charset="0"/>
                <a:cs typeface="Arial" panose="020B0604020202020204" pitchFamily="34" charset="0"/>
              </a:rPr>
              <a:t>3. Removal of Quick Access Recorder (QAR) Media</a:t>
            </a:r>
          </a:p>
          <a:p>
            <a:pPr>
              <a:lnSpc>
                <a:spcPct val="140000"/>
              </a:lnSpc>
            </a:pPr>
            <a:r>
              <a:rPr lang="en-US" sz="1050" dirty="0">
                <a:solidFill>
                  <a:srgbClr val="FFFFFF"/>
                </a:solidFill>
                <a:latin typeface="Arial" panose="020B0604020202020204" pitchFamily="34" charset="0"/>
                <a:cs typeface="Arial" panose="020B0604020202020204" pitchFamily="34" charset="0"/>
              </a:rPr>
              <a:t>4. Digital Flight Data Recorder (DFDR) on-aircraft download (Airbus)</a:t>
            </a:r>
          </a:p>
          <a:p>
            <a:pPr>
              <a:lnSpc>
                <a:spcPct val="140000"/>
              </a:lnSpc>
            </a:pPr>
            <a:r>
              <a:rPr lang="en-US" sz="1050" dirty="0">
                <a:solidFill>
                  <a:srgbClr val="FFFFFF"/>
                </a:solidFill>
                <a:latin typeface="Arial" panose="020B0604020202020204" pitchFamily="34" charset="0"/>
                <a:cs typeface="Arial" panose="020B0604020202020204" pitchFamily="34" charset="0"/>
              </a:rPr>
              <a:t>5. Leap-1A/1B Engine Electronic Control (EEC) Download</a:t>
            </a:r>
          </a:p>
        </p:txBody>
      </p:sp>
      <p:sp>
        <p:nvSpPr>
          <p:cNvPr id="28" name="Arrow Down Icon">
            <a:extLst>
              <a:ext uri="{FF2B5EF4-FFF2-40B4-BE49-F238E27FC236}">
                <a16:creationId xmlns:a16="http://schemas.microsoft.com/office/drawing/2014/main" id="{C6A418AF-9553-401A-8D76-33FDF81616D0}"/>
              </a:ext>
            </a:extLst>
          </p:cNvPr>
          <p:cNvSpPr>
            <a:spLocks noChangeAspect="1"/>
          </p:cNvSpPr>
          <p:nvPr/>
        </p:nvSpPr>
        <p:spPr>
          <a:xfrm rot="10800000">
            <a:off x="3536690" y="1599620"/>
            <a:ext cx="83795" cy="4887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29" name="Straight Arrow Connector 28">
            <a:extLst>
              <a:ext uri="{FF2B5EF4-FFF2-40B4-BE49-F238E27FC236}">
                <a16:creationId xmlns:a16="http://schemas.microsoft.com/office/drawing/2014/main" id="{EDD87B50-E292-4ACE-8FAF-8FF1D806761E}"/>
              </a:ext>
            </a:extLst>
          </p:cNvPr>
          <p:cNvCxnSpPr>
            <a:cxnSpLocks/>
          </p:cNvCxnSpPr>
          <p:nvPr/>
        </p:nvCxnSpPr>
        <p:spPr>
          <a:xfrm>
            <a:off x="6747909" y="3068221"/>
            <a:ext cx="369854" cy="225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Checkbox">
            <a:extLst>
              <a:ext uri="{FF2B5EF4-FFF2-40B4-BE49-F238E27FC236}">
                <a16:creationId xmlns:a16="http://schemas.microsoft.com/office/drawing/2014/main" id="{C0A0779D-5341-4539-862B-145E600EC6E7}"/>
              </a:ext>
            </a:extLst>
          </p:cNvPr>
          <p:cNvGrpSpPr/>
          <p:nvPr/>
        </p:nvGrpSpPr>
        <p:grpSpPr>
          <a:xfrm>
            <a:off x="7745944" y="3223654"/>
            <a:ext cx="2841735" cy="253916"/>
            <a:chOff x="982028" y="1967412"/>
            <a:chExt cx="2841735" cy="253916"/>
          </a:xfrm>
        </p:grpSpPr>
        <p:sp>
          <p:nvSpPr>
            <p:cNvPr id="31" name="Checkbox Check">
              <a:extLst>
                <a:ext uri="{FF2B5EF4-FFF2-40B4-BE49-F238E27FC236}">
                  <a16:creationId xmlns:a16="http://schemas.microsoft.com/office/drawing/2014/main" id="{024FCD82-FE02-43F4-BF2F-1958C0371BE8}"/>
                </a:ext>
              </a:extLst>
            </p:cNvPr>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40" name="Checkbox Shape">
              <a:extLst>
                <a:ext uri="{FF2B5EF4-FFF2-40B4-BE49-F238E27FC236}">
                  <a16:creationId xmlns:a16="http://schemas.microsoft.com/office/drawing/2014/main" id="{BA87BA81-2EA5-425B-B107-E8364E34AC6F}"/>
                </a:ext>
              </a:extLst>
            </p:cNvPr>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solidFill>
                <a:schemeClr val="tx2"/>
              </a:solid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Checkbox Text">
              <a:extLst>
                <a:ext uri="{FF2B5EF4-FFF2-40B4-BE49-F238E27FC236}">
                  <a16:creationId xmlns:a16="http://schemas.microsoft.com/office/drawing/2014/main" id="{89C161E2-F48E-4E37-8DE6-6E7F7AD5F1FA}"/>
                </a:ext>
              </a:extLst>
            </p:cNvPr>
            <p:cNvSpPr txBox="1"/>
            <p:nvPr/>
          </p:nvSpPr>
          <p:spPr>
            <a:xfrm>
              <a:off x="1120138" y="1967412"/>
              <a:ext cx="2703625" cy="253916"/>
            </a:xfrm>
            <a:prstGeom prst="rect">
              <a:avLst/>
            </a:prstGeom>
            <a:noFill/>
            <a:ln>
              <a:noFill/>
            </a:ln>
          </p:spPr>
          <p:txBody>
            <a:bodyPr wrap="none" lIns="45720" tIns="45720" rIns="45720" bIns="45720" rtlCol="0">
              <a:spAutoFit/>
            </a:bodyPr>
            <a:lstStyle/>
            <a:p>
              <a:r>
                <a:rPr lang="en-US" sz="1050" dirty="0">
                  <a:solidFill>
                    <a:schemeClr val="bg2"/>
                  </a:solidFill>
                  <a:latin typeface="Arial" panose="020B0604020202020204" pitchFamily="34" charset="0"/>
                  <a:cs typeface="Arial" panose="020B0604020202020204" pitchFamily="34" charset="0"/>
                </a:rPr>
                <a:t>Continuous Engine Operating Data (CEOD)</a:t>
              </a:r>
            </a:p>
          </p:txBody>
        </p:sp>
      </p:grpSp>
      <p:grpSp>
        <p:nvGrpSpPr>
          <p:cNvPr id="42" name="Checkbox">
            <a:extLst>
              <a:ext uri="{FF2B5EF4-FFF2-40B4-BE49-F238E27FC236}">
                <a16:creationId xmlns:a16="http://schemas.microsoft.com/office/drawing/2014/main" id="{ADB1563F-74AD-47E6-B91B-0FB867C06C83}"/>
              </a:ext>
            </a:extLst>
          </p:cNvPr>
          <p:cNvGrpSpPr/>
          <p:nvPr/>
        </p:nvGrpSpPr>
        <p:grpSpPr>
          <a:xfrm>
            <a:off x="7745944" y="3492312"/>
            <a:ext cx="2761585" cy="253916"/>
            <a:chOff x="982028" y="1967412"/>
            <a:chExt cx="2761585" cy="253916"/>
          </a:xfrm>
        </p:grpSpPr>
        <p:sp>
          <p:nvSpPr>
            <p:cNvPr id="43" name="Checkbox Check">
              <a:extLst>
                <a:ext uri="{FF2B5EF4-FFF2-40B4-BE49-F238E27FC236}">
                  <a16:creationId xmlns:a16="http://schemas.microsoft.com/office/drawing/2014/main" id="{C8399D23-F0A0-40D2-897D-C05D69FAB2AA}"/>
                </a:ext>
              </a:extLst>
            </p:cNvPr>
            <p:cNvSpPr>
              <a:spLocks noChangeAspect="1"/>
            </p:cNvSpPr>
            <p:nvPr/>
          </p:nvSpPr>
          <p:spPr>
            <a:xfrm>
              <a:off x="982028" y="2033648"/>
              <a:ext cx="121444" cy="121444"/>
            </a:xfrm>
            <a:prstGeom prst="rect">
              <a:avLst/>
            </a:prstGeom>
            <a:solidFill>
              <a:srgbClr val="FFFFFF"/>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chemeClr val="bg2"/>
                </a:solidFill>
                <a:latin typeface="Arial" panose="020B0604020202020204" pitchFamily="34" charset="0"/>
                <a:cs typeface="Arial" panose="020B0604020202020204" pitchFamily="34" charset="0"/>
              </a:endParaRPr>
            </a:p>
          </p:txBody>
        </p:sp>
        <p:sp>
          <p:nvSpPr>
            <p:cNvPr id="54" name="Checkbox Shape" hidden="1">
              <a:extLst>
                <a:ext uri="{FF2B5EF4-FFF2-40B4-BE49-F238E27FC236}">
                  <a16:creationId xmlns:a16="http://schemas.microsoft.com/office/drawing/2014/main" id="{F9BA2BF0-16E0-43CD-8848-03BEA2060135}"/>
                </a:ext>
              </a:extLst>
            </p:cNvPr>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Arial" panose="020B0604020202020204" pitchFamily="34" charset="0"/>
                <a:cs typeface="Arial" panose="020B0604020202020204" pitchFamily="34" charset="0"/>
              </a:endParaRPr>
            </a:p>
          </p:txBody>
        </p:sp>
        <p:sp>
          <p:nvSpPr>
            <p:cNvPr id="55" name="Checkbox Text">
              <a:extLst>
                <a:ext uri="{FF2B5EF4-FFF2-40B4-BE49-F238E27FC236}">
                  <a16:creationId xmlns:a16="http://schemas.microsoft.com/office/drawing/2014/main" id="{6835DEC4-325A-4861-BE0E-7A1BE1714D15}"/>
                </a:ext>
              </a:extLst>
            </p:cNvPr>
            <p:cNvSpPr txBox="1"/>
            <p:nvPr/>
          </p:nvSpPr>
          <p:spPr>
            <a:xfrm>
              <a:off x="1120138" y="1967412"/>
              <a:ext cx="2623475" cy="253916"/>
            </a:xfrm>
            <a:prstGeom prst="rect">
              <a:avLst/>
            </a:prstGeom>
            <a:noFill/>
            <a:ln>
              <a:noFill/>
            </a:ln>
          </p:spPr>
          <p:txBody>
            <a:bodyPr wrap="none" lIns="45720" tIns="45720" rIns="45720" bIns="45720" rtlCol="0">
              <a:spAutoFit/>
            </a:bodyPr>
            <a:lstStyle/>
            <a:p>
              <a:r>
                <a:rPr lang="en-US" sz="1050" dirty="0">
                  <a:solidFill>
                    <a:schemeClr val="bg2"/>
                  </a:solidFill>
                  <a:latin typeface="Arial" panose="020B0604020202020204" pitchFamily="34" charset="0"/>
                  <a:cs typeface="Arial" panose="020B0604020202020204" pitchFamily="34" charset="0"/>
                </a:rPr>
                <a:t>Diagnostics Trend Data Manual Download</a:t>
              </a:r>
            </a:p>
          </p:txBody>
        </p:sp>
      </p:grpSp>
      <p:sp>
        <p:nvSpPr>
          <p:cNvPr id="2" name="Rectangle 1">
            <a:extLst>
              <a:ext uri="{FF2B5EF4-FFF2-40B4-BE49-F238E27FC236}">
                <a16:creationId xmlns:a16="http://schemas.microsoft.com/office/drawing/2014/main" id="{BC6A8614-2333-4DE2-8FBE-D103BCFD43A1}"/>
              </a:ext>
            </a:extLst>
          </p:cNvPr>
          <p:cNvSpPr/>
          <p:nvPr/>
        </p:nvSpPr>
        <p:spPr>
          <a:xfrm>
            <a:off x="7117763" y="2898046"/>
            <a:ext cx="4471096" cy="340350"/>
          </a:xfrm>
          <a:prstGeom prst="rect">
            <a:avLst/>
          </a:prstGeom>
        </p:spPr>
        <p:txBody>
          <a:bodyPr wrap="none">
            <a:spAutoFit/>
          </a:bodyPr>
          <a:lstStyle/>
          <a:p>
            <a:pPr>
              <a:lnSpc>
                <a:spcPct val="140000"/>
              </a:lnSpc>
            </a:pPr>
            <a:r>
              <a:rPr lang="en-US" sz="1300" dirty="0">
                <a:solidFill>
                  <a:schemeClr val="bg2"/>
                </a:solidFill>
                <a:latin typeface="Arial" panose="020B0604020202020204" pitchFamily="34" charset="0"/>
                <a:cs typeface="Arial" panose="020B0604020202020204" pitchFamily="34" charset="0"/>
              </a:rPr>
              <a:t>5. Leap-1A/1B Engine Electronic Control (EEC) Download</a:t>
            </a:r>
          </a:p>
        </p:txBody>
      </p:sp>
      <p:sp>
        <p:nvSpPr>
          <p:cNvPr id="19" name="Rectangle 18">
            <a:extLst>
              <a:ext uri="{FF2B5EF4-FFF2-40B4-BE49-F238E27FC236}">
                <a16:creationId xmlns:a16="http://schemas.microsoft.com/office/drawing/2014/main" id="{14C366B4-16EC-4D28-9761-24AB64695353}"/>
              </a:ext>
            </a:extLst>
          </p:cNvPr>
          <p:cNvSpPr/>
          <p:nvPr/>
        </p:nvSpPr>
        <p:spPr>
          <a:xfrm>
            <a:off x="158686" y="4649235"/>
            <a:ext cx="1149674" cy="292388"/>
          </a:xfrm>
          <a:prstGeom prst="rect">
            <a:avLst/>
          </a:prstGeom>
        </p:spPr>
        <p:txBody>
          <a:bodyPr wrap="none">
            <a:spAutoFit/>
          </a:bodyPr>
          <a:lstStyle/>
          <a:p>
            <a:r>
              <a:rPr lang="en-US" sz="1300" u="sng" dirty="0" err="1">
                <a:solidFill>
                  <a:schemeClr val="bg2"/>
                </a:solidFill>
                <a:latin typeface="Arial" panose="020B0604020202020204" pitchFamily="34" charset="0"/>
                <a:cs typeface="Arial" panose="020B0604020202020204" pitchFamily="34" charset="0"/>
              </a:rPr>
              <a:t>Eng</a:t>
            </a:r>
            <a:r>
              <a:rPr lang="en-US" sz="1300" u="sng" dirty="0">
                <a:solidFill>
                  <a:schemeClr val="bg2"/>
                </a:solidFill>
                <a:latin typeface="Arial" panose="020B0604020202020204" pitchFamily="34" charset="0"/>
                <a:cs typeface="Arial" panose="020B0604020202020204" pitchFamily="34" charset="0"/>
              </a:rPr>
              <a:t> Request</a:t>
            </a:r>
          </a:p>
        </p:txBody>
      </p:sp>
      <p:sp>
        <p:nvSpPr>
          <p:cNvPr id="56" name="Button 2">
            <a:extLst>
              <a:ext uri="{FF2B5EF4-FFF2-40B4-BE49-F238E27FC236}">
                <a16:creationId xmlns:a16="http://schemas.microsoft.com/office/drawing/2014/main" id="{1ADA31DD-B22C-47BA-8B68-98847C8A3760}"/>
              </a:ext>
            </a:extLst>
          </p:cNvPr>
          <p:cNvSpPr/>
          <p:nvPr/>
        </p:nvSpPr>
        <p:spPr>
          <a:xfrm>
            <a:off x="1928255" y="6505590"/>
            <a:ext cx="1192565" cy="280928"/>
          </a:xfrm>
          <a:prstGeom prst="round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Save changes</a:t>
            </a:r>
          </a:p>
        </p:txBody>
      </p:sp>
      <p:sp>
        <p:nvSpPr>
          <p:cNvPr id="50" name="Tooltip Right">
            <a:extLst>
              <a:ext uri="{FF2B5EF4-FFF2-40B4-BE49-F238E27FC236}">
                <a16:creationId xmlns:a16="http://schemas.microsoft.com/office/drawing/2014/main" id="{E7A42DC6-CE3F-4764-9AFC-DEC1C9DC27DD}"/>
              </a:ext>
            </a:extLst>
          </p:cNvPr>
          <p:cNvSpPr/>
          <p:nvPr/>
        </p:nvSpPr>
        <p:spPr>
          <a:xfrm>
            <a:off x="9303571" y="4941623"/>
            <a:ext cx="1414572"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What is urgent? </a:t>
            </a:r>
          </a:p>
        </p:txBody>
      </p:sp>
      <p:cxnSp>
        <p:nvCxnSpPr>
          <p:cNvPr id="5" name="Straight Connector 4">
            <a:extLst>
              <a:ext uri="{FF2B5EF4-FFF2-40B4-BE49-F238E27FC236}">
                <a16:creationId xmlns:a16="http://schemas.microsoft.com/office/drawing/2014/main" id="{AD789C04-1B9B-4374-ADEF-5AC89EBA96FD}"/>
              </a:ext>
            </a:extLst>
          </p:cNvPr>
          <p:cNvCxnSpPr>
            <a:cxnSpLocks/>
          </p:cNvCxnSpPr>
          <p:nvPr/>
        </p:nvCxnSpPr>
        <p:spPr>
          <a:xfrm>
            <a:off x="6747909" y="2386865"/>
            <a:ext cx="0" cy="68135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E2FCEB-E4F7-43C4-83CB-0B94CEC27C11}"/>
              </a:ext>
            </a:extLst>
          </p:cNvPr>
          <p:cNvCxnSpPr>
            <a:stCxn id="53" idx="3"/>
          </p:cNvCxnSpPr>
          <p:nvPr/>
        </p:nvCxnSpPr>
        <p:spPr>
          <a:xfrm flipV="1">
            <a:off x="6484889" y="2386865"/>
            <a:ext cx="263020" cy="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52" name="Drop-Down Box">
            <a:extLst>
              <a:ext uri="{FF2B5EF4-FFF2-40B4-BE49-F238E27FC236}">
                <a16:creationId xmlns:a16="http://schemas.microsoft.com/office/drawing/2014/main" id="{80AA8293-E840-41FB-99D0-64054E534CD5}"/>
              </a:ext>
            </a:extLst>
          </p:cNvPr>
          <p:cNvGrpSpPr/>
          <p:nvPr/>
        </p:nvGrpSpPr>
        <p:grpSpPr>
          <a:xfrm>
            <a:off x="6761297" y="4959437"/>
            <a:ext cx="2090738" cy="280928"/>
            <a:chOff x="3808412" y="466151"/>
            <a:chExt cx="2090738" cy="280928"/>
          </a:xfrm>
        </p:grpSpPr>
        <p:sp>
          <p:nvSpPr>
            <p:cNvPr id="57" name="Input Shape">
              <a:extLst>
                <a:ext uri="{FF2B5EF4-FFF2-40B4-BE49-F238E27FC236}">
                  <a16:creationId xmlns:a16="http://schemas.microsoft.com/office/drawing/2014/main" id="{F2F42F38-05E0-4F27-8338-3A9C70576A3B}"/>
                </a:ext>
              </a:extLst>
            </p:cNvPr>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Deadline</a:t>
              </a:r>
            </a:p>
          </p:txBody>
        </p:sp>
        <p:sp>
          <p:nvSpPr>
            <p:cNvPr id="58" name="Drop-Down Button">
              <a:extLst>
                <a:ext uri="{FF2B5EF4-FFF2-40B4-BE49-F238E27FC236}">
                  <a16:creationId xmlns:a16="http://schemas.microsoft.com/office/drawing/2014/main" id="{88A63491-B1E9-469A-91F6-02A6EE3A4BD1}"/>
                </a:ext>
              </a:extLst>
            </p:cNvPr>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59" name="Chevron">
              <a:extLst>
                <a:ext uri="{FF2B5EF4-FFF2-40B4-BE49-F238E27FC236}">
                  <a16:creationId xmlns:a16="http://schemas.microsoft.com/office/drawing/2014/main" id="{2B4FA093-C8FB-4256-B761-A3C3B620BE34}"/>
                </a:ext>
              </a:extLst>
            </p:cNvPr>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sp>
        <p:nvSpPr>
          <p:cNvPr id="61" name="Menu Shape">
            <a:extLst>
              <a:ext uri="{FF2B5EF4-FFF2-40B4-BE49-F238E27FC236}">
                <a16:creationId xmlns:a16="http://schemas.microsoft.com/office/drawing/2014/main" id="{39A19607-6C33-401B-BD2C-04FF5810D585}"/>
              </a:ext>
            </a:extLst>
          </p:cNvPr>
          <p:cNvSpPr/>
          <p:nvPr/>
        </p:nvSpPr>
        <p:spPr>
          <a:xfrm>
            <a:off x="6747909" y="5278783"/>
            <a:ext cx="1414573" cy="561168"/>
          </a:xfrm>
          <a:prstGeom prst="roundRect">
            <a:avLst>
              <a:gd name="adj" fmla="val 301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Urgent</a:t>
            </a:r>
          </a:p>
          <a:p>
            <a:pPr>
              <a:lnSpc>
                <a:spcPct val="140000"/>
              </a:lnSpc>
            </a:pPr>
            <a:r>
              <a:rPr lang="en-US" sz="1050" dirty="0">
                <a:solidFill>
                  <a:srgbClr val="FFFFFF"/>
                </a:solidFill>
                <a:latin typeface="Arial" panose="020B0604020202020204" pitchFamily="34" charset="0"/>
                <a:cs typeface="Arial" panose="020B0604020202020204" pitchFamily="34" charset="0"/>
              </a:rPr>
              <a:t>Date?</a:t>
            </a:r>
          </a:p>
        </p:txBody>
      </p:sp>
      <p:sp>
        <p:nvSpPr>
          <p:cNvPr id="63" name="Info Sign Icon">
            <a:extLst>
              <a:ext uri="{FF2B5EF4-FFF2-40B4-BE49-F238E27FC236}">
                <a16:creationId xmlns:a16="http://schemas.microsoft.com/office/drawing/2014/main" id="{E3F2F7E3-CFE5-4C1E-8C2E-2D09D2FC4998}"/>
              </a:ext>
            </a:extLst>
          </p:cNvPr>
          <p:cNvSpPr>
            <a:spLocks noChangeAspect="1" noEditPoints="1"/>
          </p:cNvSpPr>
          <p:nvPr/>
        </p:nvSpPr>
        <p:spPr bwMode="auto">
          <a:xfrm>
            <a:off x="8936958" y="4965757"/>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54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940 Grid</a:t>
            </a:r>
          </a:p>
        </p:txBody>
      </p:sp>
    </p:spTree>
    <p:extLst>
      <p:ext uri="{BB962C8B-B14F-4D97-AF65-F5344CB8AC3E}">
        <p14:creationId xmlns:p14="http://schemas.microsoft.com/office/powerpoint/2010/main" val="399000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724 Grid</a:t>
            </a:r>
          </a:p>
        </p:txBody>
      </p:sp>
    </p:spTree>
    <p:extLst>
      <p:ext uri="{BB962C8B-B14F-4D97-AF65-F5344CB8AC3E}">
        <p14:creationId xmlns:p14="http://schemas.microsoft.com/office/powerpoint/2010/main" val="343409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grpSp>
        <p:nvGrpSpPr>
          <p:cNvPr id="30" name="Span"/>
          <p:cNvGrpSpPr/>
          <p:nvPr/>
        </p:nvGrpSpPr>
        <p:grpSpPr>
          <a:xfrm>
            <a:off x="4333309" y="3918317"/>
            <a:ext cx="3474845" cy="1818056"/>
            <a:chOff x="519639" y="3918317"/>
            <a:chExt cx="3474845" cy="1818056"/>
          </a:xfrm>
        </p:grpSpPr>
        <p:sp>
          <p:nvSpPr>
            <p:cNvPr id="3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a:solidFill>
                    <a:srgbClr val="FFFFFF"/>
                  </a:solidFill>
                  <a:latin typeface="Arial" panose="020B0604020202020204" pitchFamily="34" charset="0"/>
                  <a:cs typeface="Arial" panose="020B0604020202020204" pitchFamily="34" charset="0"/>
                </a:rPr>
                <a:t>Heading</a:t>
              </a: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sharing</a:t>
            </a:r>
            <a:br>
              <a:rPr lang="en-US" dirty="0"/>
            </a:br>
            <a:r>
              <a:rPr lang="en-US" dirty="0"/>
              <a:t>custom shapes 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a:t>Give it a try: </a:t>
            </a:r>
            <a:r>
              <a:rPr lang="en-US" dirty="0">
                <a:hlinkClick r:id="rId3"/>
              </a:rPr>
              <a:t>http://www.powermockup.com/</a:t>
            </a:r>
            <a:endParaRPr lang="en-US" dirty="0"/>
          </a:p>
          <a:p>
            <a:pPr marL="346075" indent="-346075">
              <a:lnSpc>
                <a:spcPct val="120000"/>
              </a:lnSpc>
              <a:spcBef>
                <a:spcPts val="2400"/>
              </a:spcBef>
              <a:buFont typeface="Arial" panose="020B0604020202020204" pitchFamily="34" charset="0"/>
              <a:buChar char="►"/>
            </a:pPr>
            <a:r>
              <a:rPr lang="en-US" dirty="0"/>
              <a:t>Created for: </a:t>
            </a:r>
            <a:r>
              <a:rPr lang="en-US" dirty="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a:t>.</a:t>
            </a:r>
          </a:p>
          <a:p>
            <a:pPr>
              <a:lnSpc>
                <a:spcPct val="120000"/>
              </a:lnSpc>
            </a:pPr>
            <a:endParaRPr lang="en-US" dirty="0"/>
          </a:p>
          <a:p>
            <a:pPr>
              <a:lnSpc>
                <a:spcPct val="120000"/>
              </a:lnSpc>
            </a:pPr>
            <a:r>
              <a:rPr lang="en-US" dirty="0"/>
              <a:t>Please link back to </a:t>
            </a:r>
            <a:r>
              <a:rPr lang="en-US" dirty="0">
                <a:hlinkClick r:id="rId3"/>
              </a:rPr>
              <a:t>http://www.powermockup.com/</a:t>
            </a:r>
            <a:r>
              <a:rPr lang="en-US" dirty="0"/>
              <a:t> when used.</a:t>
            </a:r>
          </a:p>
          <a:p>
            <a:pPr>
              <a:lnSpc>
                <a:spcPct val="120000"/>
              </a:lnSpc>
            </a:pPr>
            <a:r>
              <a:rPr lang="en-US" dirty="0"/>
              <a:t>Attribution:</a:t>
            </a:r>
          </a:p>
          <a:p>
            <a:pPr lvl="1">
              <a:lnSpc>
                <a:spcPct val="120000"/>
              </a:lnSpc>
            </a:pPr>
            <a:r>
              <a:rPr lang="en-US" dirty="0"/>
              <a:t>Icons: Based on the “Font Awesome” font by Dave Gandy, </a:t>
            </a:r>
            <a:r>
              <a:rPr lang="en-US" dirty="0">
                <a:hlinkClick r:id="rId4"/>
              </a:rPr>
              <a:t>http://fortawesome.github.com/Font-Awesome</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a:t>
            </a:r>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a:solidFill>
                  <a:srgbClr val="FFFFFF"/>
                </a:solidFill>
                <a:latin typeface="Arial" panose="020B0604020202020204" pitchFamily="34" charset="0"/>
                <a:cs typeface="Arial" panose="020B0604020202020204" pitchFamily="34" charset="0"/>
              </a:rPr>
              <a:t>h2. Heading 2</a:t>
            </a: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a:solidFill>
                  <a:srgbClr val="FFFFFF"/>
                </a:solidFill>
                <a:latin typeface="Arial" panose="020B0604020202020204" pitchFamily="34" charset="0"/>
                <a:cs typeface="Arial" panose="020B0604020202020204" pitchFamily="34" charset="0"/>
              </a:rPr>
              <a:t>h3. Heading 3</a:t>
            </a: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a:solidFill>
                  <a:srgbClr val="FFFFFF"/>
                </a:solidFill>
                <a:latin typeface="Arial" panose="020B0604020202020204" pitchFamily="34" charset="0"/>
                <a:cs typeface="Arial" panose="020B0604020202020204" pitchFamily="34" charset="0"/>
              </a:rPr>
              <a:t>h4. Heading 4</a:t>
            </a: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a:solidFill>
                  <a:srgbClr val="FFFFFF"/>
                </a:solidFill>
                <a:latin typeface="Arial" panose="020B0604020202020204" pitchFamily="34" charset="0"/>
                <a:cs typeface="Arial" panose="020B0604020202020204" pitchFamily="34" charset="0"/>
              </a:rPr>
              <a:t>h5. Heading 5</a:t>
            </a: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a:solidFill>
                  <a:srgbClr val="FFFFFF"/>
                </a:solidFill>
                <a:latin typeface="Arial" panose="020B0604020202020204" pitchFamily="34" charset="0"/>
                <a:cs typeface="Arial" panose="020B0604020202020204" pitchFamily="34" charset="0"/>
              </a:rPr>
              <a:t>h6. Heading 6</a:t>
            </a: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a:solidFill>
                  <a:srgbClr val="FFFFFF"/>
                </a:solidFill>
                <a:latin typeface="Arial" panose="020B0604020202020204" pitchFamily="34" charset="0"/>
                <a:cs typeface="Arial" panose="020B0604020202020204" pitchFamily="34" charset="0"/>
              </a:rPr>
              <a:t>This line of text is meant to be treated as fine print.</a:t>
            </a: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402282"/>
            <a:ext cx="2904962" cy="253916"/>
          </a:xfrm>
          <a:prstGeom prst="rect">
            <a:avLst/>
          </a:prstGeom>
          <a:noFill/>
          <a:ln w="9525">
            <a:noFill/>
          </a:ln>
        </p:spPr>
        <p:txBody>
          <a:bodyPr wrap="none" rtlCol="0">
            <a:spAutoFit/>
          </a:bodyPr>
          <a:lstStyle/>
          <a:p>
            <a:r>
              <a:rPr lang="en-US" sz="1050" dirty="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Tooltips, Labels, Alerts, Popovers</a:t>
            </a:r>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a:solidFill>
                  <a:srgbClr val="FFFFFF"/>
                </a:solidFill>
                <a:latin typeface="Arial" panose="020B0604020202020204" pitchFamily="34" charset="0"/>
                <a:cs typeface="Arial" panose="020B0604020202020204" pitchFamily="34" charset="0"/>
              </a:rPr>
              <a:t>Unordered List Item 3</a:t>
            </a: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a:solidFill>
                  <a:srgbClr val="FFFFFF"/>
                </a:solidFill>
                <a:latin typeface="Arial" panose="020B0604020202020204" pitchFamily="34" charset="0"/>
                <a:cs typeface="Arial" panose="020B0604020202020204" pitchFamily="34" charset="0"/>
              </a:rPr>
              <a:t>Ordered List Item 3</a:t>
            </a: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Label</a:t>
            </a: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a:solidFill>
                    <a:srgbClr val="FFFFFF"/>
                  </a:solidFill>
                  <a:latin typeface="Arial" panose="020B0604020202020204" pitchFamily="34" charset="0"/>
                  <a:cs typeface="Arial" panose="020B0604020202020204" pitchFamily="34" charset="0"/>
                </a:rPr>
                <a:t>Alert!</a:t>
              </a:r>
            </a:p>
            <a:p>
              <a:r>
                <a:rPr lang="en-US" sz="1050" noProof="1">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a:solidFill>
                    <a:srgbClr val="FFFFFF"/>
                  </a:solidFill>
                  <a:latin typeface="Arial" panose="020B0604020202020204" pitchFamily="34" charset="0"/>
                  <a:cs typeface="Arial" panose="020B0604020202020204" pitchFamily="34" charset="0"/>
                </a:rPr>
                <a:t>Alert!</a:t>
              </a:r>
              <a:r>
                <a:rPr lang="en-US" sz="1050" noProof="1">
                  <a:solidFill>
                    <a:srgbClr val="FFFFFF"/>
                  </a:solidFill>
                  <a:latin typeface="Arial" panose="020B0604020202020204" pitchFamily="34" charset="0"/>
                  <a:cs typeface="Arial" panose="020B0604020202020204" pitchFamily="34" charset="0"/>
                </a:rPr>
                <a:t> This is an alert. This is an alert. This is an alert.</a:t>
              </a:r>
              <a:endParaRPr lang="en-US" sz="1050" b="1" noProof="1">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a:solidFill>
                  <a:srgbClr val="3368AF"/>
                </a:solidFill>
                <a:latin typeface="Arial" panose="020B0604020202020204" pitchFamily="34" charset="0"/>
                <a:cs typeface="Arial" panose="020B0604020202020204" pitchFamily="34" charset="0"/>
              </a:rPr>
              <a:t>Tooltip</a:t>
            </a: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bottom</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right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left</a:t>
              </a: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 Form Controls</a:t>
            </a:r>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a:solidFill>
                  <a:srgbClr val="FFFFFF"/>
                </a:solidFill>
                <a:latin typeface="Arial" panose="020B0604020202020204" pitchFamily="34" charset="0"/>
                <a:cs typeface="Arial" panose="020B0604020202020204" pitchFamily="34" charset="0"/>
              </a:endParaRPr>
            </a:p>
            <a:p>
              <a:pPr>
                <a:lnSpc>
                  <a:spcPct val="140000"/>
                </a:lnSpc>
              </a:pPr>
              <a:r>
                <a:rPr lang="en-US" sz="1050" dirty="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a:solidFill>
                    <a:srgbClr val="3368AF"/>
                  </a:solidFill>
                  <a:latin typeface="Arial" panose="020B0604020202020204" pitchFamily="34" charset="0"/>
                  <a:cs typeface="Arial" panose="020B0604020202020204" pitchFamily="34" charset="0"/>
                </a:rPr>
                <a:t>1</a:t>
              </a:r>
            </a:p>
            <a:p>
              <a:r>
                <a:rPr lang="en-US" sz="1050" dirty="0">
                  <a:solidFill>
                    <a:srgbClr val="3368AF"/>
                  </a:solidFill>
                  <a:latin typeface="Arial" panose="020B0604020202020204" pitchFamily="34" charset="0"/>
                  <a:cs typeface="Arial" panose="020B0604020202020204" pitchFamily="34" charset="0"/>
                </a:rPr>
                <a:t>2</a:t>
              </a:r>
            </a:p>
            <a:p>
              <a:r>
                <a:rPr lang="en-US" sz="1050" dirty="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Navigation Controls</a:t>
            </a:r>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extLst>
                    <a:ext uri="{9D8B030D-6E8A-4147-A177-3AD203B41FA5}">
                      <a16:colId xmlns:a16="http://schemas.microsoft.com/office/drawing/2014/main" val="20000"/>
                    </a:ext>
                  </a:extLst>
                </a:gridCol>
                <a:gridCol w="2449442">
                  <a:extLst>
                    <a:ext uri="{9D8B030D-6E8A-4147-A177-3AD203B41FA5}">
                      <a16:colId xmlns:a16="http://schemas.microsoft.com/office/drawing/2014/main" val="20001"/>
                    </a:ext>
                  </a:extLst>
                </a:gridCol>
                <a:gridCol w="2477814">
                  <a:extLst>
                    <a:ext uri="{9D8B030D-6E8A-4147-A177-3AD203B41FA5}">
                      <a16:colId xmlns:a16="http://schemas.microsoft.com/office/drawing/2014/main" val="20002"/>
                    </a:ext>
                  </a:extLst>
                </a:gridCol>
                <a:gridCol w="2350771">
                  <a:extLst>
                    <a:ext uri="{9D8B030D-6E8A-4147-A177-3AD203B41FA5}">
                      <a16:colId xmlns:a16="http://schemas.microsoft.com/office/drawing/2014/main" val="20003"/>
                    </a:ext>
                  </a:extLst>
                </a:gridCol>
              </a:tblGrid>
              <a:tr h="341578">
                <a:tc>
                  <a:txBody>
                    <a:bodyPr/>
                    <a:lstStyle/>
                    <a:p>
                      <a:r>
                        <a:rPr lang="en-US" sz="1050" noProof="1">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1</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Mark</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Otto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@mdo</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2</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Jacob</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Thornton</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@fat</a:t>
                      </a: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1578">
                <a:tc>
                  <a:txBody>
                    <a:bodyPr/>
                    <a:lstStyle/>
                    <a:p>
                      <a:r>
                        <a:rPr lang="en-US" sz="1050" noProof="1">
                          <a:solidFill>
                            <a:srgbClr val="FFFFFF"/>
                          </a:solidFill>
                          <a:latin typeface="Arial" panose="020B0604020202020204" pitchFamily="34" charset="0"/>
                          <a:cs typeface="Arial" panose="020B0604020202020204" pitchFamily="34" charset="0"/>
                        </a:rPr>
                        <a:t>3</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Larry</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the Bird</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a:solidFill>
                            <a:srgbClr val="FFFFFF"/>
                          </a:solidFill>
                          <a:latin typeface="Arial" panose="020B0604020202020204" pitchFamily="34" charset="0"/>
                          <a:cs typeface="Arial" panose="020B0604020202020204" pitchFamily="34" charset="0"/>
                        </a:rPr>
                        <a:t>@twitter</a:t>
                      </a: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Library   </a:t>
            </a:r>
            <a:r>
              <a:rPr lang="en-US" sz="1050" dirty="0">
                <a:solidFill>
                  <a:srgbClr val="97B7E1"/>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a:solidFill>
                    <a:srgbClr val="C9D9EF"/>
                  </a:solidFill>
                  <a:latin typeface="Arial" panose="020B0604020202020204" pitchFamily="34" charset="0"/>
                  <a:cs typeface="Arial" panose="020B0604020202020204" pitchFamily="34" charset="0"/>
                </a:rPr>
                <a:t>Section 2</a:t>
              </a:r>
            </a:p>
            <a:p>
              <a:pPr algn="r">
                <a:spcAft>
                  <a:spcPts val="1800"/>
                </a:spcAft>
              </a:pPr>
              <a:r>
                <a:rPr lang="en-US" sz="1050" dirty="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Nav</a:t>
            </a:r>
            <a:r>
              <a:rPr lang="en-US" dirty="0"/>
              <a:t> List, Modal, Images</a:t>
            </a:r>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Home</a:t>
              </a:r>
            </a:p>
            <a:p>
              <a:pPr>
                <a:lnSpc>
                  <a:spcPct val="150000"/>
                </a:lnSpc>
              </a:pPr>
              <a:r>
                <a:rPr lang="en-US" sz="1050" dirty="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a:solidFill>
                  <a:srgbClr val="FFFFFF"/>
                </a:solidFill>
                <a:latin typeface="Arial" panose="020B0604020202020204" pitchFamily="34" charset="0"/>
                <a:cs typeface="Arial" panose="020B0604020202020204" pitchFamily="34" charset="0"/>
              </a:endParaRPr>
            </a:p>
            <a:p>
              <a:pPr>
                <a:lnSpc>
                  <a:spcPct val="150000"/>
                </a:lnSpc>
              </a:pPr>
              <a:r>
                <a:rPr lang="en-US" sz="1050" dirty="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6610"/>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Thumbnail, Carousel</a:t>
            </a:r>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a:t>
              </a:r>
              <a:endParaRPr lang="en-US" sz="1050" dirty="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Icons</a:t>
            </a:r>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a:t>1170 Grid</a:t>
            </a:r>
          </a:p>
        </p:txBody>
      </p:sp>
    </p:spTree>
    <p:extLst>
      <p:ext uri="{BB962C8B-B14F-4D97-AF65-F5344CB8AC3E}">
        <p14:creationId xmlns:p14="http://schemas.microsoft.com/office/powerpoint/2010/main" val="1572263635"/>
      </p:ext>
    </p:extLst>
  </p:cSld>
  <p:clrMapOvr>
    <a:masterClrMapping/>
  </p:clrMapOvr>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747</TotalTime>
  <Words>1105</Words>
  <Application>Microsoft Office PowerPoint</Application>
  <PresentationFormat>Widescreen</PresentationFormat>
  <Paragraphs>236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Courier New</vt:lpstr>
      <vt:lpstr>Segoe Print</vt:lpstr>
      <vt:lpstr>Wingdings</vt:lpstr>
      <vt:lpstr>Office Theme</vt:lpstr>
      <vt:lpstr>PowerPoint Presentation</vt:lpstr>
      <vt:lpstr>Typography</vt:lpstr>
      <vt:lpstr>Lists, Tooltips, Labels, Alerts, Popovers</vt:lpstr>
      <vt:lpstr>Buttons, Form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Andreas</dc:creator>
  <cp:lastModifiedBy>Irene Jaramillo</cp:lastModifiedBy>
  <cp:revision>87</cp:revision>
  <dcterms:created xsi:type="dcterms:W3CDTF">2013-04-23T21:07:24Z</dcterms:created>
  <dcterms:modified xsi:type="dcterms:W3CDTF">2020-08-25T00:24:54Z</dcterms:modified>
</cp:coreProperties>
</file>