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84" r:id="rId3"/>
    <p:sldId id="295" r:id="rId4"/>
    <p:sldId id="296" r:id="rId5"/>
    <p:sldId id="318" r:id="rId6"/>
    <p:sldId id="286" r:id="rId7"/>
    <p:sldId id="290" r:id="rId8"/>
    <p:sldId id="293" r:id="rId9"/>
    <p:sldId id="294" r:id="rId10"/>
    <p:sldId id="287" r:id="rId11"/>
    <p:sldId id="319" r:id="rId12"/>
    <p:sldId id="289" r:id="rId13"/>
    <p:sldId id="320" r:id="rId14"/>
    <p:sldId id="321" r:id="rId15"/>
    <p:sldId id="322" r:id="rId16"/>
    <p:sldId id="323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059F"/>
    <a:srgbClr val="112F54"/>
    <a:srgbClr val="D0CEFF"/>
    <a:srgbClr val="1D0A93"/>
    <a:srgbClr val="C02E81"/>
    <a:srgbClr val="461B06"/>
    <a:srgbClr val="F48C00"/>
    <a:srgbClr val="929292"/>
    <a:srgbClr val="C1F500"/>
    <a:srgbClr val="768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11"/>
    <p:restoredTop sz="94856"/>
  </p:normalViewPr>
  <p:slideViewPr>
    <p:cSldViewPr snapToGrid="0" snapToObjects="1">
      <p:cViewPr>
        <p:scale>
          <a:sx n="130" d="100"/>
          <a:sy n="130" d="100"/>
        </p:scale>
        <p:origin x="4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ECA69-CACB-3A4D-92E2-4B0572172F27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3D5A6-B58A-DF4C-B438-F1B43C0FC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54B16-60F2-D845-AD20-33D715B4F4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54B16-60F2-D845-AD20-33D715B4F4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9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9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00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8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54B16-60F2-D845-AD20-33D715B4F4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98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89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17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54B16-60F2-D845-AD20-33D715B4F4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0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3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54B16-60F2-D845-AD20-33D715B4F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3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54B16-60F2-D845-AD20-33D715B4F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0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7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05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9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A26D-E140-A941-9B43-7768E8788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7FC19-E2E5-CC49-A016-0E0C7C3FB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4B7D-0785-C04F-99FB-03BFC0EE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CBF4-6BE0-AD46-A34D-19958C301966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95FA-91FC-1F46-B151-7BE6CE9D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7E9A2-80DD-B844-BA09-1EED9394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9291-E112-7A42-826E-9D9FCA85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5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F463-0A05-D243-89B9-2B94F942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66FF7-AAD7-414E-8B30-89B44C1E6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05B2B-A745-DE4B-8EB6-17FF14BD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CBF4-6BE0-AD46-A34D-19958C301966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CE2FD-63A3-6B40-9AB5-7AD6FBE7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5945-AE5F-C041-AC90-CF6B207B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9291-E112-7A42-826E-9D9FCA85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2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99650-EB05-3341-97B7-5094A446D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CF016-2331-9143-A8C4-CB36D09B9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9AE7-82CF-7548-A25D-56CB5B4C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CBF4-6BE0-AD46-A34D-19958C301966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93961-323B-7941-9D6A-BF93CD05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02A9-4DE2-7C49-9FEA-997C0682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9291-E112-7A42-826E-9D9FCA85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6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B51B-C632-7046-B7FB-B029A4E3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2C65-3501-AE48-9329-B33B264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60D4D-A951-4649-8A00-DB80F34F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CBF4-6BE0-AD46-A34D-19958C301966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F0808-A944-6A43-919D-F5816973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5717-9514-0646-81EA-E93DB85F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9291-E112-7A42-826E-9D9FCA85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9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A237-19F3-9943-B40A-2923B4C4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47BC-A4D6-1F4B-9E5D-8305A7BC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BDE1-2DE9-B74A-916E-00E855F3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CBF4-6BE0-AD46-A34D-19958C301966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48808-0890-354C-B5EB-9728E512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B059F-34A5-C841-8C04-6F0F0594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9291-E112-7A42-826E-9D9FCA85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2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BB3F-86B7-3346-B4A6-E05BBA5A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02E1-2E25-0942-9469-31E8D5CDE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82BE2-6DCA-9043-82A9-2493BD7A3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BE173-354F-964F-B47C-9CC2F384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CBF4-6BE0-AD46-A34D-19958C301966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8EE7C-94F1-A344-8B0D-0DD2E1E0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6CF83-F370-0D47-B276-1A655B79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9291-E112-7A42-826E-9D9FCA85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FC65-CF7D-9544-A77E-5739D5C7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92077-4B58-094F-A7F6-BBECD6B7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9F69C-5D77-7A4C-A3CB-638A46C5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495CA-CED6-0E4A-9CAC-B8CB2216B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DEB22-CD7A-6C4C-9A8C-613F20CE5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F0952-1870-2C40-BC96-E058082F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CBF4-6BE0-AD46-A34D-19958C301966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789D6-EE00-8146-B0D9-1D17D091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7FB46-5D14-5F4A-84BF-BB13B86D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9291-E112-7A42-826E-9D9FCA85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9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D4FB-3242-884F-A154-40B85AC9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4E4A4-598E-D04B-84D7-6FD5BF5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CBF4-6BE0-AD46-A34D-19958C301966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8EB23-759F-634F-8670-4A731417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76EF0-8405-164A-9F1D-813073D9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9291-E112-7A42-826E-9D9FCA85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12481-DBDE-3544-8A52-FA4A9054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CBF4-6BE0-AD46-A34D-19958C301966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8A89C-10A7-BF40-B127-A4A3709E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A0159-9FF4-DC45-A8A2-5C3AED17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9291-E112-7A42-826E-9D9FCA85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AC3D-C082-494E-BBC2-14680796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631A-758A-724D-9EE9-7488C239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F7EF3-10A3-EE41-9CC6-5258A24AE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50139-C6A2-C54E-A370-D7939F35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CBF4-6BE0-AD46-A34D-19958C301966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3D348-2EBA-AB47-A253-9F746662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58466-4014-EE4D-B24D-4E39846E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9291-E112-7A42-826E-9D9FCA85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B53F-CCFF-1A43-9CDD-7BF71577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FF8E5-379A-CD4B-B398-D5271B512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ABBA1-5EA9-E542-A51D-3728D46B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5EDD7-1C80-454E-BE8C-1F1606BE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CBF4-6BE0-AD46-A34D-19958C301966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A7F71-9659-9743-8452-5E2759D6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51CE-CD59-EB4D-935F-6ADA812D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9291-E112-7A42-826E-9D9FCA85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6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1F6E4-4082-4F4F-8606-F0916CA0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1A595-74E4-1A47-857E-057F09CC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7E9D-1671-6546-BDED-1DAEABA00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CBF4-6BE0-AD46-A34D-19958C301966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59189-06F7-FB45-82DA-AB4AB73D2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A260-5510-5449-8F66-48E1B04EC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89291-E112-7A42-826E-9D9FCA85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ancer.org/cancer/cancer-basics/lifetime-probability-of-developing-or-dying-from-cancer.htm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1435C-FFFA-324F-A3CB-C36221BF4551}"/>
              </a:ext>
            </a:extLst>
          </p:cNvPr>
          <p:cNvSpPr txBox="1"/>
          <p:nvPr/>
        </p:nvSpPr>
        <p:spPr>
          <a:xfrm>
            <a:off x="105508" y="0"/>
            <a:ext cx="11992707" cy="69249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5400" dirty="0">
                <a:latin typeface="Garamond" panose="02020404030301010803" pitchFamily="18" charset="0"/>
              </a:rPr>
              <a:t>protein language models:</a:t>
            </a:r>
            <a:endParaRPr lang="en-US" sz="54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	a case study with erbb2 and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pertuzumab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16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16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16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16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16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16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16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16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16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16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16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16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16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isaac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stier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robson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unc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 @ chapel hill</a:t>
            </a:r>
          </a:p>
          <a:p>
            <a:pPr algn="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3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dec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0115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1435C-FFFA-324F-A3CB-C36221BF4551}"/>
              </a:ext>
            </a:extLst>
          </p:cNvPr>
          <p:cNvSpPr txBox="1"/>
          <p:nvPr/>
        </p:nvSpPr>
        <p:spPr>
          <a:xfrm>
            <a:off x="99646" y="2967335"/>
            <a:ext cx="1199270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13014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3 </a:t>
            </a:r>
            <a:r>
              <a:rPr lang="en-US" sz="1400" dirty="0" err="1"/>
              <a:t>dec</a:t>
            </a:r>
            <a:r>
              <a:rPr lang="en-US" sz="1400" dirty="0"/>
              <a:t> 2019	</a:t>
            </a:r>
            <a:fld id="{90527963-89C1-4E4A-850F-2B4E8AF3BD28}" type="slidenum">
              <a:rPr lang="en-US" sz="1400" smtClean="0"/>
              <a:pPr algn="ctr"/>
              <a:t>11</a:t>
            </a:fld>
            <a:r>
              <a:rPr lang="en-US" sz="1400" dirty="0"/>
              <a:t> / 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protein language models: a case study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language models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context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C9B338-B959-F743-8FBE-0EEE58D9413B}"/>
              </a:ext>
            </a:extLst>
          </p:cNvPr>
          <p:cNvSpPr txBox="1">
            <a:spLocks/>
          </p:cNvSpPr>
          <p:nvPr/>
        </p:nvSpPr>
        <p:spPr>
          <a:xfrm>
            <a:off x="419100" y="1545599"/>
            <a:ext cx="11353800" cy="1215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3200" dirty="0">
                <a:latin typeface="Helvetica" pitchFamily="2" charset="0"/>
              </a:rPr>
              <a:t>fill in the blanks!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dirty="0">
              <a:latin typeface="Helvetica" pitchFamily="2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>
                <a:latin typeface="Helvetica" pitchFamily="2" charset="0"/>
              </a:rPr>
              <a:t>the cat is out of the _______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>
                <a:latin typeface="Helvetica" pitchFamily="2" charset="0"/>
              </a:rPr>
              <a:t>o </a:t>
            </a:r>
            <a:r>
              <a:rPr lang="en-US" dirty="0" err="1">
                <a:latin typeface="Helvetica" pitchFamily="2" charset="0"/>
              </a:rPr>
              <a:t>romeo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romeo</a:t>
            </a:r>
            <a:r>
              <a:rPr lang="en-US" dirty="0">
                <a:latin typeface="Helvetica" pitchFamily="2" charset="0"/>
              </a:rPr>
              <a:t>, wherefore art _______ </a:t>
            </a:r>
            <a:r>
              <a:rPr lang="en-US" dirty="0" err="1">
                <a:latin typeface="Helvetica" pitchFamily="2" charset="0"/>
              </a:rPr>
              <a:t>romeo</a:t>
            </a:r>
            <a:r>
              <a:rPr lang="en-US" dirty="0">
                <a:latin typeface="Helvetica" pitchFamily="2" charset="0"/>
              </a:rPr>
              <a:t>?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dirty="0">
              <a:latin typeface="Helvetica" pitchFamily="2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latin typeface="Helvetica" pitchFamily="2" charset="0"/>
              </a:rPr>
              <a:t>how can we infer the blank?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latin typeface="Helvetica" pitchFamily="2" charset="0"/>
              </a:rPr>
              <a:t>via context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latin typeface="Helvetica" pitchFamily="2" charset="0"/>
              </a:rPr>
              <a:t>…and an ai algorithm can do the same!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dirty="0">
              <a:latin typeface="Helvetica" pitchFamily="2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endParaRPr lang="en-US" dirty="0">
              <a:latin typeface="Helvetica" pitchFamily="2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endParaRPr lang="en-US" dirty="0">
              <a:latin typeface="Helvetica" pitchFamily="2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endParaRPr lang="en-US" dirty="0">
              <a:latin typeface="Helvetica" pitchFamily="2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27C04-0E66-F64C-844F-C6DC9AB1B6DA}"/>
              </a:ext>
            </a:extLst>
          </p:cNvPr>
          <p:cNvSpPr txBox="1"/>
          <p:nvPr/>
        </p:nvSpPr>
        <p:spPr>
          <a:xfrm>
            <a:off x="7134195" y="2788423"/>
            <a:ext cx="95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Helvetica" pitchFamily="2" charset="0"/>
              </a:rPr>
              <a:t>bag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F3FE2-224C-1343-B9E9-A784AF522BC6}"/>
              </a:ext>
            </a:extLst>
          </p:cNvPr>
          <p:cNvSpPr txBox="1"/>
          <p:nvPr/>
        </p:nvSpPr>
        <p:spPr>
          <a:xfrm>
            <a:off x="7353651" y="3429000"/>
            <a:ext cx="95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Helvetica" pitchFamily="2" charset="0"/>
              </a:rPr>
              <a:t>thou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C21155-6476-0348-8051-7C547A542D86}"/>
              </a:ext>
            </a:extLst>
          </p:cNvPr>
          <p:cNvSpPr/>
          <p:nvPr/>
        </p:nvSpPr>
        <p:spPr>
          <a:xfrm rot="20700000">
            <a:off x="10490157" y="5773458"/>
            <a:ext cx="1582484" cy="384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dirty="0">
                <a:latin typeface="Helvetica" pitchFamily="2" charset="0"/>
              </a:rPr>
              <a:t>smartphones!</a:t>
            </a:r>
          </a:p>
        </p:txBody>
      </p:sp>
    </p:spTree>
    <p:extLst>
      <p:ext uri="{BB962C8B-B14F-4D97-AF65-F5344CB8AC3E}">
        <p14:creationId xmlns:p14="http://schemas.microsoft.com/office/powerpoint/2010/main" val="351618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5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rapezoid 101">
            <a:extLst>
              <a:ext uri="{FF2B5EF4-FFF2-40B4-BE49-F238E27FC236}">
                <a16:creationId xmlns:a16="http://schemas.microsoft.com/office/drawing/2014/main" id="{59143745-8991-824F-8EF0-8440483E8368}"/>
              </a:ext>
            </a:extLst>
          </p:cNvPr>
          <p:cNvSpPr/>
          <p:nvPr/>
        </p:nvSpPr>
        <p:spPr>
          <a:xfrm rot="5400000">
            <a:off x="1729732" y="1512507"/>
            <a:ext cx="1331259" cy="676181"/>
          </a:xfrm>
          <a:prstGeom prst="trapezoid">
            <a:avLst/>
          </a:prstGeom>
          <a:solidFill>
            <a:srgbClr val="7030A0"/>
          </a:solidFill>
          <a:ln>
            <a:solidFill>
              <a:srgbClr val="83A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rapezoid 103">
            <a:extLst>
              <a:ext uri="{FF2B5EF4-FFF2-40B4-BE49-F238E27FC236}">
                <a16:creationId xmlns:a16="http://schemas.microsoft.com/office/drawing/2014/main" id="{9B160366-FB93-184A-82A8-221B75D34B49}"/>
              </a:ext>
            </a:extLst>
          </p:cNvPr>
          <p:cNvSpPr/>
          <p:nvPr/>
        </p:nvSpPr>
        <p:spPr>
          <a:xfrm rot="5400000">
            <a:off x="2278321" y="1512507"/>
            <a:ext cx="1331259" cy="676181"/>
          </a:xfrm>
          <a:prstGeom prst="trapezoid">
            <a:avLst/>
          </a:prstGeom>
          <a:solidFill>
            <a:srgbClr val="7030A0"/>
          </a:solidFill>
          <a:ln>
            <a:solidFill>
              <a:srgbClr val="83A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rapezoid 102">
            <a:extLst>
              <a:ext uri="{FF2B5EF4-FFF2-40B4-BE49-F238E27FC236}">
                <a16:creationId xmlns:a16="http://schemas.microsoft.com/office/drawing/2014/main" id="{A4B35C8B-D0A5-4F4A-ADD9-F75684854652}"/>
              </a:ext>
            </a:extLst>
          </p:cNvPr>
          <p:cNvSpPr/>
          <p:nvPr/>
        </p:nvSpPr>
        <p:spPr>
          <a:xfrm rot="5400000">
            <a:off x="2826910" y="1512507"/>
            <a:ext cx="1331259" cy="676181"/>
          </a:xfrm>
          <a:prstGeom prst="trapezoid">
            <a:avLst/>
          </a:prstGeom>
          <a:solidFill>
            <a:srgbClr val="7030A0"/>
          </a:solidFill>
          <a:ln>
            <a:solidFill>
              <a:srgbClr val="83A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3 </a:t>
            </a:r>
            <a:r>
              <a:rPr lang="en-US" sz="1400" dirty="0" err="1"/>
              <a:t>dec</a:t>
            </a:r>
            <a:r>
              <a:rPr lang="en-US" sz="1400" dirty="0"/>
              <a:t> 2019	</a:t>
            </a:r>
            <a:fld id="{90527963-89C1-4E4A-850F-2B4E8AF3BD28}" type="slidenum">
              <a:rPr lang="en-US" sz="1400" smtClean="0"/>
              <a:pPr algn="ctr"/>
              <a:t>12</a:t>
            </a:fld>
            <a:r>
              <a:rPr lang="en-US" sz="1400" dirty="0"/>
              <a:t> / 17</a:t>
            </a:r>
          </a:p>
        </p:txBody>
      </p:sp>
      <p:sp>
        <p:nvSpPr>
          <p:cNvPr id="105" name="Trapezoid 104">
            <a:extLst>
              <a:ext uri="{FF2B5EF4-FFF2-40B4-BE49-F238E27FC236}">
                <a16:creationId xmlns:a16="http://schemas.microsoft.com/office/drawing/2014/main" id="{0B9593AD-0E5F-1C4E-8523-0EF3E70343A6}"/>
              </a:ext>
            </a:extLst>
          </p:cNvPr>
          <p:cNvSpPr/>
          <p:nvPr/>
        </p:nvSpPr>
        <p:spPr>
          <a:xfrm rot="5400000">
            <a:off x="3375499" y="1512507"/>
            <a:ext cx="1331259" cy="676181"/>
          </a:xfrm>
          <a:prstGeom prst="trapezoid">
            <a:avLst/>
          </a:prstGeom>
          <a:solidFill>
            <a:srgbClr val="7030A0"/>
          </a:solidFill>
          <a:ln>
            <a:solidFill>
              <a:srgbClr val="83A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rapezoid 105">
            <a:extLst>
              <a:ext uri="{FF2B5EF4-FFF2-40B4-BE49-F238E27FC236}">
                <a16:creationId xmlns:a16="http://schemas.microsoft.com/office/drawing/2014/main" id="{6C642F2F-5D9C-D941-BCAA-D5A5EF1A759D}"/>
              </a:ext>
            </a:extLst>
          </p:cNvPr>
          <p:cNvSpPr/>
          <p:nvPr/>
        </p:nvSpPr>
        <p:spPr>
          <a:xfrm rot="5400000">
            <a:off x="3924088" y="1512507"/>
            <a:ext cx="1331259" cy="676181"/>
          </a:xfrm>
          <a:prstGeom prst="trapezoid">
            <a:avLst/>
          </a:prstGeom>
          <a:solidFill>
            <a:srgbClr val="7030A0"/>
          </a:solidFill>
          <a:ln>
            <a:solidFill>
              <a:srgbClr val="83A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rapezoid 106">
            <a:extLst>
              <a:ext uri="{FF2B5EF4-FFF2-40B4-BE49-F238E27FC236}">
                <a16:creationId xmlns:a16="http://schemas.microsoft.com/office/drawing/2014/main" id="{48E1C623-D9F2-7842-9DC3-0D2634116E89}"/>
              </a:ext>
            </a:extLst>
          </p:cNvPr>
          <p:cNvSpPr/>
          <p:nvPr/>
        </p:nvSpPr>
        <p:spPr>
          <a:xfrm rot="5400000">
            <a:off x="4472677" y="1512507"/>
            <a:ext cx="1331259" cy="676181"/>
          </a:xfrm>
          <a:prstGeom prst="trapezoid">
            <a:avLst/>
          </a:prstGeom>
          <a:solidFill>
            <a:srgbClr val="7030A0"/>
          </a:solidFill>
          <a:ln>
            <a:solidFill>
              <a:srgbClr val="83A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rapezoid 107">
            <a:extLst>
              <a:ext uri="{FF2B5EF4-FFF2-40B4-BE49-F238E27FC236}">
                <a16:creationId xmlns:a16="http://schemas.microsoft.com/office/drawing/2014/main" id="{4DCA7161-C993-B94D-8AFA-E9E04603EDAB}"/>
              </a:ext>
            </a:extLst>
          </p:cNvPr>
          <p:cNvSpPr/>
          <p:nvPr/>
        </p:nvSpPr>
        <p:spPr>
          <a:xfrm rot="5400000">
            <a:off x="5021266" y="1512507"/>
            <a:ext cx="1331259" cy="676181"/>
          </a:xfrm>
          <a:prstGeom prst="trapezoid">
            <a:avLst/>
          </a:prstGeom>
          <a:solidFill>
            <a:srgbClr val="7030A0"/>
          </a:solidFill>
          <a:ln>
            <a:solidFill>
              <a:srgbClr val="83A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rapezoid 108">
            <a:extLst>
              <a:ext uri="{FF2B5EF4-FFF2-40B4-BE49-F238E27FC236}">
                <a16:creationId xmlns:a16="http://schemas.microsoft.com/office/drawing/2014/main" id="{C766E3AF-6FFC-C344-9AC7-20102AC10032}"/>
              </a:ext>
            </a:extLst>
          </p:cNvPr>
          <p:cNvSpPr/>
          <p:nvPr/>
        </p:nvSpPr>
        <p:spPr>
          <a:xfrm rot="5400000">
            <a:off x="5569855" y="1512507"/>
            <a:ext cx="1331259" cy="676181"/>
          </a:xfrm>
          <a:prstGeom prst="trapezoid">
            <a:avLst/>
          </a:prstGeom>
          <a:solidFill>
            <a:srgbClr val="7030A0"/>
          </a:solidFill>
          <a:ln>
            <a:solidFill>
              <a:srgbClr val="83A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rapezoid 109">
            <a:extLst>
              <a:ext uri="{FF2B5EF4-FFF2-40B4-BE49-F238E27FC236}">
                <a16:creationId xmlns:a16="http://schemas.microsoft.com/office/drawing/2014/main" id="{CCC2F806-DCB2-6E4D-A1E1-59E92053F1A1}"/>
              </a:ext>
            </a:extLst>
          </p:cNvPr>
          <p:cNvSpPr/>
          <p:nvPr/>
        </p:nvSpPr>
        <p:spPr>
          <a:xfrm rot="5400000">
            <a:off x="6118444" y="1512507"/>
            <a:ext cx="1331259" cy="676181"/>
          </a:xfrm>
          <a:prstGeom prst="trapezoid">
            <a:avLst/>
          </a:prstGeom>
          <a:solidFill>
            <a:srgbClr val="7030A0"/>
          </a:solidFill>
          <a:ln>
            <a:solidFill>
              <a:srgbClr val="83A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rapezoid 110">
            <a:extLst>
              <a:ext uri="{FF2B5EF4-FFF2-40B4-BE49-F238E27FC236}">
                <a16:creationId xmlns:a16="http://schemas.microsoft.com/office/drawing/2014/main" id="{A7FEB8B1-31A6-1C48-8888-D5FDF1801C8D}"/>
              </a:ext>
            </a:extLst>
          </p:cNvPr>
          <p:cNvSpPr/>
          <p:nvPr/>
        </p:nvSpPr>
        <p:spPr>
          <a:xfrm rot="5400000">
            <a:off x="6667034" y="1512507"/>
            <a:ext cx="1331259" cy="676181"/>
          </a:xfrm>
          <a:prstGeom prst="trapezoid">
            <a:avLst/>
          </a:prstGeom>
          <a:solidFill>
            <a:srgbClr val="7030A0"/>
          </a:solidFill>
          <a:ln>
            <a:solidFill>
              <a:srgbClr val="83A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protein language models: a case study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language models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16463C-CCEF-B24B-A4A3-3F774D372F7E}"/>
              </a:ext>
            </a:extLst>
          </p:cNvPr>
          <p:cNvSpPr>
            <a:spLocks noChangeAspect="1"/>
          </p:cNvSpPr>
          <p:nvPr/>
        </p:nvSpPr>
        <p:spPr>
          <a:xfrm>
            <a:off x="2664132" y="1544862"/>
            <a:ext cx="548640" cy="548640"/>
          </a:xfrm>
          <a:prstGeom prst="rect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AE7E36-ADD6-5148-B5D7-6E9EBA8D26B6}"/>
              </a:ext>
            </a:extLst>
          </p:cNvPr>
          <p:cNvSpPr>
            <a:spLocks noChangeAspect="1"/>
          </p:cNvSpPr>
          <p:nvPr/>
        </p:nvSpPr>
        <p:spPr>
          <a:xfrm>
            <a:off x="3212772" y="1544862"/>
            <a:ext cx="548640" cy="548640"/>
          </a:xfrm>
          <a:prstGeom prst="rect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AD79CF-5213-FD4C-B0B6-3454DC879E03}"/>
              </a:ext>
            </a:extLst>
          </p:cNvPr>
          <p:cNvSpPr>
            <a:spLocks noChangeAspect="1"/>
          </p:cNvSpPr>
          <p:nvPr/>
        </p:nvSpPr>
        <p:spPr>
          <a:xfrm>
            <a:off x="3761412" y="1544862"/>
            <a:ext cx="548640" cy="548640"/>
          </a:xfrm>
          <a:prstGeom prst="rect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6DBBA-F5D5-7547-87DA-53F30EE75405}"/>
              </a:ext>
            </a:extLst>
          </p:cNvPr>
          <p:cNvSpPr>
            <a:spLocks noChangeAspect="1"/>
          </p:cNvSpPr>
          <p:nvPr/>
        </p:nvSpPr>
        <p:spPr>
          <a:xfrm>
            <a:off x="4310052" y="1544862"/>
            <a:ext cx="548640" cy="548640"/>
          </a:xfrm>
          <a:prstGeom prst="rect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6ED70-03E5-5B4F-B662-9D360E4B0BCB}"/>
              </a:ext>
            </a:extLst>
          </p:cNvPr>
          <p:cNvSpPr>
            <a:spLocks noChangeAspect="1"/>
          </p:cNvSpPr>
          <p:nvPr/>
        </p:nvSpPr>
        <p:spPr>
          <a:xfrm>
            <a:off x="4858692" y="1544862"/>
            <a:ext cx="548640" cy="548640"/>
          </a:xfrm>
          <a:prstGeom prst="rect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857B6-68E2-0E40-ACEF-EBB19DD6266C}"/>
              </a:ext>
            </a:extLst>
          </p:cNvPr>
          <p:cNvSpPr>
            <a:spLocks noChangeAspect="1"/>
          </p:cNvSpPr>
          <p:nvPr/>
        </p:nvSpPr>
        <p:spPr>
          <a:xfrm>
            <a:off x="5407332" y="1544862"/>
            <a:ext cx="548640" cy="548640"/>
          </a:xfrm>
          <a:prstGeom prst="rect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9AF989-E0FA-8743-A9DC-87B836EC1524}"/>
              </a:ext>
            </a:extLst>
          </p:cNvPr>
          <p:cNvSpPr>
            <a:spLocks noChangeAspect="1"/>
          </p:cNvSpPr>
          <p:nvPr/>
        </p:nvSpPr>
        <p:spPr>
          <a:xfrm>
            <a:off x="5955972" y="1544862"/>
            <a:ext cx="548640" cy="548640"/>
          </a:xfrm>
          <a:prstGeom prst="rect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293526-6ECC-5F49-97F0-4F6E3DB298A9}"/>
              </a:ext>
            </a:extLst>
          </p:cNvPr>
          <p:cNvSpPr/>
          <p:nvPr/>
        </p:nvSpPr>
        <p:spPr>
          <a:xfrm>
            <a:off x="1979750" y="5182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</a:rPr>
              <a:t>1axc</a:t>
            </a:r>
          </a:p>
          <a:p>
            <a:pPr algn="ctr"/>
            <a:r>
              <a:rPr lang="en-US" dirty="0">
                <a:latin typeface="Helvetica Neue" panose="02000503000000020004" pitchFamily="2" charset="0"/>
              </a:rPr>
              <a:t>human </a:t>
            </a:r>
            <a:r>
              <a:rPr lang="en-US" dirty="0" err="1">
                <a:latin typeface="Helvetica Neue" panose="02000503000000020004" pitchFamily="2" charset="0"/>
              </a:rPr>
              <a:t>pcna</a:t>
            </a:r>
            <a:endParaRPr lang="en-US" b="0" i="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E91B1-7C80-A443-A213-97B68262A1F6}"/>
              </a:ext>
            </a:extLst>
          </p:cNvPr>
          <p:cNvSpPr>
            <a:spLocks noChangeAspect="1"/>
          </p:cNvSpPr>
          <p:nvPr/>
        </p:nvSpPr>
        <p:spPr>
          <a:xfrm>
            <a:off x="6504612" y="1544862"/>
            <a:ext cx="548640" cy="548640"/>
          </a:xfrm>
          <a:prstGeom prst="rect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312CF6-8EA8-334A-A658-A774B209B9C9}"/>
              </a:ext>
            </a:extLst>
          </p:cNvPr>
          <p:cNvSpPr>
            <a:spLocks noChangeAspect="1"/>
          </p:cNvSpPr>
          <p:nvPr/>
        </p:nvSpPr>
        <p:spPr>
          <a:xfrm>
            <a:off x="7053252" y="1544862"/>
            <a:ext cx="548640" cy="548640"/>
          </a:xfrm>
          <a:prstGeom prst="rect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007400-DCE6-1141-B0BE-A8F85F70966E}"/>
              </a:ext>
            </a:extLst>
          </p:cNvPr>
          <p:cNvGrpSpPr/>
          <p:nvPr/>
        </p:nvGrpSpPr>
        <p:grpSpPr>
          <a:xfrm>
            <a:off x="7727850" y="1745041"/>
            <a:ext cx="612895" cy="148281"/>
            <a:chOff x="6343878" y="1950101"/>
            <a:chExt cx="612895" cy="14828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277962F-4D0A-DB40-8C08-424AC992C28C}"/>
                </a:ext>
              </a:extLst>
            </p:cNvPr>
            <p:cNvSpPr/>
            <p:nvPr/>
          </p:nvSpPr>
          <p:spPr>
            <a:xfrm>
              <a:off x="6343878" y="1950101"/>
              <a:ext cx="148281" cy="148281"/>
            </a:xfrm>
            <a:prstGeom prst="ellipse">
              <a:avLst/>
            </a:prstGeom>
            <a:solidFill>
              <a:srgbClr val="768DA7"/>
            </a:solidFill>
            <a:ln>
              <a:solidFill>
                <a:srgbClr val="606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D7E5C6A-3F17-AA42-8FF1-E194AF47B652}"/>
                </a:ext>
              </a:extLst>
            </p:cNvPr>
            <p:cNvSpPr/>
            <p:nvPr/>
          </p:nvSpPr>
          <p:spPr>
            <a:xfrm>
              <a:off x="6576185" y="1950101"/>
              <a:ext cx="148281" cy="148281"/>
            </a:xfrm>
            <a:prstGeom prst="ellipse">
              <a:avLst/>
            </a:prstGeom>
            <a:solidFill>
              <a:srgbClr val="768DA7"/>
            </a:solidFill>
            <a:ln>
              <a:solidFill>
                <a:srgbClr val="606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6DAF23-8379-3D4F-8827-6E98E6A3307C}"/>
                </a:ext>
              </a:extLst>
            </p:cNvPr>
            <p:cNvSpPr/>
            <p:nvPr/>
          </p:nvSpPr>
          <p:spPr>
            <a:xfrm>
              <a:off x="6808492" y="1950101"/>
              <a:ext cx="148281" cy="148281"/>
            </a:xfrm>
            <a:prstGeom prst="ellipse">
              <a:avLst/>
            </a:prstGeom>
            <a:solidFill>
              <a:srgbClr val="768DA7"/>
            </a:solidFill>
            <a:ln>
              <a:solidFill>
                <a:srgbClr val="606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E24692C-DE1B-334A-B708-2468E647D820}"/>
              </a:ext>
            </a:extLst>
          </p:cNvPr>
          <p:cNvGrpSpPr/>
          <p:nvPr/>
        </p:nvGrpSpPr>
        <p:grpSpPr>
          <a:xfrm>
            <a:off x="2115492" y="2923735"/>
            <a:ext cx="548640" cy="3251224"/>
            <a:chOff x="731520" y="2876635"/>
            <a:chExt cx="548640" cy="32512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668467-8FF8-8540-A914-8A66C80BF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429000"/>
              <a:ext cx="548640" cy="54864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A18DBE-AC0A-A947-89DD-8DCDAC5A0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970190"/>
              <a:ext cx="548640" cy="54864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A639CE-AFE5-3340-BE8B-E3E8909203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4481938"/>
              <a:ext cx="548640" cy="54864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9407B2-714F-7749-8881-DA9418F779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5030578"/>
              <a:ext cx="548640" cy="54864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Snip Single Corner Rectangle 34">
              <a:extLst>
                <a:ext uri="{FF2B5EF4-FFF2-40B4-BE49-F238E27FC236}">
                  <a16:creationId xmlns:a16="http://schemas.microsoft.com/office/drawing/2014/main" id="{3F4AD900-8341-E948-9353-0F23E0D3BA5B}"/>
                </a:ext>
              </a:extLst>
            </p:cNvPr>
            <p:cNvSpPr/>
            <p:nvPr/>
          </p:nvSpPr>
          <p:spPr>
            <a:xfrm>
              <a:off x="731520" y="2876635"/>
              <a:ext cx="548640" cy="548640"/>
            </a:xfrm>
            <a:prstGeom prst="snip1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nip Single Corner Rectangle 35">
              <a:extLst>
                <a:ext uri="{FF2B5EF4-FFF2-40B4-BE49-F238E27FC236}">
                  <a16:creationId xmlns:a16="http://schemas.microsoft.com/office/drawing/2014/main" id="{EA6B9DC9-B8BC-C84E-A1D6-1995524FF7B7}"/>
                </a:ext>
              </a:extLst>
            </p:cNvPr>
            <p:cNvSpPr/>
            <p:nvPr/>
          </p:nvSpPr>
          <p:spPr>
            <a:xfrm rot="10800000">
              <a:off x="731520" y="5579219"/>
              <a:ext cx="548640" cy="548640"/>
            </a:xfrm>
            <a:prstGeom prst="snip1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44F333F-ADF1-BC4C-AF42-5FAD9835E720}"/>
              </a:ext>
            </a:extLst>
          </p:cNvPr>
          <p:cNvSpPr txBox="1"/>
          <p:nvPr/>
        </p:nvSpPr>
        <p:spPr>
          <a:xfrm rot="16200000">
            <a:off x="590593" y="4342932"/>
            <a:ext cx="208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context vector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1E965B-5B6B-4C42-8AC7-61208B65C7E3}"/>
              </a:ext>
            </a:extLst>
          </p:cNvPr>
          <p:cNvGrpSpPr/>
          <p:nvPr/>
        </p:nvGrpSpPr>
        <p:grpSpPr>
          <a:xfrm>
            <a:off x="2664132" y="2923735"/>
            <a:ext cx="548640" cy="3251224"/>
            <a:chOff x="731520" y="2876635"/>
            <a:chExt cx="548640" cy="325122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0E3377-5D2B-0244-B337-8DA60B0B25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429000"/>
              <a:ext cx="548640" cy="5486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2AAEF3A-BCE6-F647-9557-35E974E5D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970190"/>
              <a:ext cx="548640" cy="54864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77B2C6-1DDC-7A4A-A47A-908EDC3DE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4481938"/>
              <a:ext cx="548640" cy="54864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D47B97-EBF8-054D-BD25-2CF841613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5030578"/>
              <a:ext cx="548640" cy="54864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Snip Single Corner Rectangle 43">
              <a:extLst>
                <a:ext uri="{FF2B5EF4-FFF2-40B4-BE49-F238E27FC236}">
                  <a16:creationId xmlns:a16="http://schemas.microsoft.com/office/drawing/2014/main" id="{37D11CAE-17AB-9342-9D90-CB7B2D217406}"/>
                </a:ext>
              </a:extLst>
            </p:cNvPr>
            <p:cNvSpPr/>
            <p:nvPr/>
          </p:nvSpPr>
          <p:spPr>
            <a:xfrm>
              <a:off x="731520" y="2876635"/>
              <a:ext cx="548640" cy="548640"/>
            </a:xfrm>
            <a:prstGeom prst="snip1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nip Single Corner Rectangle 44">
              <a:extLst>
                <a:ext uri="{FF2B5EF4-FFF2-40B4-BE49-F238E27FC236}">
                  <a16:creationId xmlns:a16="http://schemas.microsoft.com/office/drawing/2014/main" id="{048C05B4-1E4D-394B-9F6E-E140401C495D}"/>
                </a:ext>
              </a:extLst>
            </p:cNvPr>
            <p:cNvSpPr/>
            <p:nvPr/>
          </p:nvSpPr>
          <p:spPr>
            <a:xfrm rot="10800000">
              <a:off x="731520" y="5579219"/>
              <a:ext cx="548640" cy="548640"/>
            </a:xfrm>
            <a:prstGeom prst="snip1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4B4CA0-BE4C-4647-87F7-C4367924C351}"/>
              </a:ext>
            </a:extLst>
          </p:cNvPr>
          <p:cNvGrpSpPr/>
          <p:nvPr/>
        </p:nvGrpSpPr>
        <p:grpSpPr>
          <a:xfrm>
            <a:off x="3217712" y="2923735"/>
            <a:ext cx="548640" cy="3251224"/>
            <a:chOff x="731520" y="2876635"/>
            <a:chExt cx="548640" cy="32512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CE16122-AC00-8E40-94B0-3C48D7773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429000"/>
              <a:ext cx="548640" cy="5486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F001C44-4C8C-9449-AD92-C86F931C3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970190"/>
              <a:ext cx="548640" cy="54864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8F68AE0-B840-284F-AAF1-A92A35ED46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4481938"/>
              <a:ext cx="548640" cy="54864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314938-C788-2B4F-987F-2CCEDFBB1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5030578"/>
              <a:ext cx="548640" cy="5486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Snip Single Corner Rectangle 50">
              <a:extLst>
                <a:ext uri="{FF2B5EF4-FFF2-40B4-BE49-F238E27FC236}">
                  <a16:creationId xmlns:a16="http://schemas.microsoft.com/office/drawing/2014/main" id="{C50FEEAB-C6AD-3D42-ADE5-9BC6BC177A98}"/>
                </a:ext>
              </a:extLst>
            </p:cNvPr>
            <p:cNvSpPr/>
            <p:nvPr/>
          </p:nvSpPr>
          <p:spPr>
            <a:xfrm>
              <a:off x="731520" y="2876635"/>
              <a:ext cx="548640" cy="548640"/>
            </a:xfrm>
            <a:prstGeom prst="snip1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nip Single Corner Rectangle 51">
              <a:extLst>
                <a:ext uri="{FF2B5EF4-FFF2-40B4-BE49-F238E27FC236}">
                  <a16:creationId xmlns:a16="http://schemas.microsoft.com/office/drawing/2014/main" id="{8FFFB096-F3ED-F44B-9719-7A0C78E3BACC}"/>
                </a:ext>
              </a:extLst>
            </p:cNvPr>
            <p:cNvSpPr/>
            <p:nvPr/>
          </p:nvSpPr>
          <p:spPr>
            <a:xfrm rot="10800000">
              <a:off x="731520" y="5579219"/>
              <a:ext cx="548640" cy="548640"/>
            </a:xfrm>
            <a:prstGeom prst="snip1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217AC28-262B-054F-A24D-FF4297E8BAB6}"/>
              </a:ext>
            </a:extLst>
          </p:cNvPr>
          <p:cNvGrpSpPr/>
          <p:nvPr/>
        </p:nvGrpSpPr>
        <p:grpSpPr>
          <a:xfrm>
            <a:off x="3756472" y="2923735"/>
            <a:ext cx="548640" cy="3251224"/>
            <a:chOff x="731520" y="2876635"/>
            <a:chExt cx="548640" cy="325122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5A19AA8-DAE2-8049-9C64-86FA3F3AC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429000"/>
              <a:ext cx="548640" cy="5486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0B74A00-69E8-FE4B-AF51-921F19B1E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970190"/>
              <a:ext cx="548640" cy="5486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C8F7D93-6E55-1447-B0AF-2EAE53AAC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4481938"/>
              <a:ext cx="548640" cy="54864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783174-43C6-8F46-AFF8-34D9673435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5030578"/>
              <a:ext cx="548640" cy="5486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Snip Single Corner Rectangle 57">
              <a:extLst>
                <a:ext uri="{FF2B5EF4-FFF2-40B4-BE49-F238E27FC236}">
                  <a16:creationId xmlns:a16="http://schemas.microsoft.com/office/drawing/2014/main" id="{3067ABAF-70D2-6A47-B450-82A53C7E5E1B}"/>
                </a:ext>
              </a:extLst>
            </p:cNvPr>
            <p:cNvSpPr/>
            <p:nvPr/>
          </p:nvSpPr>
          <p:spPr>
            <a:xfrm>
              <a:off x="731520" y="2876635"/>
              <a:ext cx="548640" cy="548640"/>
            </a:xfrm>
            <a:prstGeom prst="snip1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nip Single Corner Rectangle 58">
              <a:extLst>
                <a:ext uri="{FF2B5EF4-FFF2-40B4-BE49-F238E27FC236}">
                  <a16:creationId xmlns:a16="http://schemas.microsoft.com/office/drawing/2014/main" id="{8F94B509-A2F5-DC4F-8785-16347DFE2882}"/>
                </a:ext>
              </a:extLst>
            </p:cNvPr>
            <p:cNvSpPr/>
            <p:nvPr/>
          </p:nvSpPr>
          <p:spPr>
            <a:xfrm rot="10800000">
              <a:off x="731520" y="5579219"/>
              <a:ext cx="548640" cy="548640"/>
            </a:xfrm>
            <a:prstGeom prst="snip1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FA15370-F0AB-AD44-82AD-528CAF1EDA19}"/>
              </a:ext>
            </a:extLst>
          </p:cNvPr>
          <p:cNvGrpSpPr/>
          <p:nvPr/>
        </p:nvGrpSpPr>
        <p:grpSpPr>
          <a:xfrm>
            <a:off x="4305112" y="2923735"/>
            <a:ext cx="548640" cy="3251224"/>
            <a:chOff x="731520" y="2876635"/>
            <a:chExt cx="548640" cy="325122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E39BB9-56AB-B143-A57B-482B62393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429000"/>
              <a:ext cx="548640" cy="54864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FAAEB91-D339-3E41-B913-55A6DD125A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970190"/>
              <a:ext cx="548640" cy="54864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6251DA9-CA53-374C-82F0-BD9333D10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4481938"/>
              <a:ext cx="548640" cy="54864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2903DB-AEA1-DF49-BB2B-E7D34CC3FD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5030578"/>
              <a:ext cx="548640" cy="5486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Snip Single Corner Rectangle 64">
              <a:extLst>
                <a:ext uri="{FF2B5EF4-FFF2-40B4-BE49-F238E27FC236}">
                  <a16:creationId xmlns:a16="http://schemas.microsoft.com/office/drawing/2014/main" id="{1D04D094-8756-B54A-A6D4-CBA5F9371AF9}"/>
                </a:ext>
              </a:extLst>
            </p:cNvPr>
            <p:cNvSpPr/>
            <p:nvPr/>
          </p:nvSpPr>
          <p:spPr>
            <a:xfrm>
              <a:off x="731520" y="2876635"/>
              <a:ext cx="548640" cy="548640"/>
            </a:xfrm>
            <a:prstGeom prst="snip1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nip Single Corner Rectangle 65">
              <a:extLst>
                <a:ext uri="{FF2B5EF4-FFF2-40B4-BE49-F238E27FC236}">
                  <a16:creationId xmlns:a16="http://schemas.microsoft.com/office/drawing/2014/main" id="{F246C501-8702-0E41-95E6-0FD96659B564}"/>
                </a:ext>
              </a:extLst>
            </p:cNvPr>
            <p:cNvSpPr/>
            <p:nvPr/>
          </p:nvSpPr>
          <p:spPr>
            <a:xfrm rot="10800000">
              <a:off x="731520" y="5579219"/>
              <a:ext cx="548640" cy="548640"/>
            </a:xfrm>
            <a:prstGeom prst="snip1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59DFED-CCAE-8D4D-82EA-7D7E88BE01F4}"/>
              </a:ext>
            </a:extLst>
          </p:cNvPr>
          <p:cNvGrpSpPr/>
          <p:nvPr/>
        </p:nvGrpSpPr>
        <p:grpSpPr>
          <a:xfrm>
            <a:off x="4858692" y="2923735"/>
            <a:ext cx="548640" cy="3251224"/>
            <a:chOff x="731520" y="2876635"/>
            <a:chExt cx="548640" cy="325122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C0973C-E07F-9749-A7DF-36B5F90F7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429000"/>
              <a:ext cx="548640" cy="5486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FF8AE0-82A0-7646-ADD9-F74B1F447C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970190"/>
              <a:ext cx="548640" cy="548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2A1430F-D04A-0247-956F-B9CD2B3C9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4481938"/>
              <a:ext cx="548640" cy="54864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8599E52-B241-AD41-AFD9-1B0B34579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5030578"/>
              <a:ext cx="548640" cy="5486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Snip Single Corner Rectangle 71">
              <a:extLst>
                <a:ext uri="{FF2B5EF4-FFF2-40B4-BE49-F238E27FC236}">
                  <a16:creationId xmlns:a16="http://schemas.microsoft.com/office/drawing/2014/main" id="{5E9BFFD1-7AF0-E34F-B63B-BEF1F3D06320}"/>
                </a:ext>
              </a:extLst>
            </p:cNvPr>
            <p:cNvSpPr/>
            <p:nvPr/>
          </p:nvSpPr>
          <p:spPr>
            <a:xfrm>
              <a:off x="731520" y="2876635"/>
              <a:ext cx="548640" cy="548640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nip Single Corner Rectangle 72">
              <a:extLst>
                <a:ext uri="{FF2B5EF4-FFF2-40B4-BE49-F238E27FC236}">
                  <a16:creationId xmlns:a16="http://schemas.microsoft.com/office/drawing/2014/main" id="{0FE3D9F0-8662-5046-92B2-27D28D8FD96F}"/>
                </a:ext>
              </a:extLst>
            </p:cNvPr>
            <p:cNvSpPr/>
            <p:nvPr/>
          </p:nvSpPr>
          <p:spPr>
            <a:xfrm rot="10800000">
              <a:off x="731520" y="5579219"/>
              <a:ext cx="548640" cy="54864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4B29694-6890-AF4E-AD30-9D5621114C0C}"/>
              </a:ext>
            </a:extLst>
          </p:cNvPr>
          <p:cNvGrpSpPr/>
          <p:nvPr/>
        </p:nvGrpSpPr>
        <p:grpSpPr>
          <a:xfrm>
            <a:off x="5412271" y="2923735"/>
            <a:ext cx="548640" cy="3251224"/>
            <a:chOff x="731520" y="2876635"/>
            <a:chExt cx="548640" cy="325122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DB1DE1B-3777-1C43-865D-B90A2AE04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429000"/>
              <a:ext cx="548640" cy="5486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10547EA-99FE-AB4B-B1DF-DA5EAE60D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970190"/>
              <a:ext cx="548640" cy="5486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A8E32C2-3FF4-0F49-A8FC-46010D2A0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4481938"/>
              <a:ext cx="548640" cy="54864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4CEE3BD-A662-6044-8CD6-2C87DDA7E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5030578"/>
              <a:ext cx="548640" cy="5486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Snip Single Corner Rectangle 78">
              <a:extLst>
                <a:ext uri="{FF2B5EF4-FFF2-40B4-BE49-F238E27FC236}">
                  <a16:creationId xmlns:a16="http://schemas.microsoft.com/office/drawing/2014/main" id="{932A7AE7-E7A0-2E47-A287-2C45D35AE437}"/>
                </a:ext>
              </a:extLst>
            </p:cNvPr>
            <p:cNvSpPr/>
            <p:nvPr/>
          </p:nvSpPr>
          <p:spPr>
            <a:xfrm>
              <a:off x="731520" y="2876635"/>
              <a:ext cx="548640" cy="548640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nip Single Corner Rectangle 79">
              <a:extLst>
                <a:ext uri="{FF2B5EF4-FFF2-40B4-BE49-F238E27FC236}">
                  <a16:creationId xmlns:a16="http://schemas.microsoft.com/office/drawing/2014/main" id="{ED9173FC-302E-2F41-BA7C-A7F4519D9160}"/>
                </a:ext>
              </a:extLst>
            </p:cNvPr>
            <p:cNvSpPr/>
            <p:nvPr/>
          </p:nvSpPr>
          <p:spPr>
            <a:xfrm rot="10800000">
              <a:off x="731520" y="5579219"/>
              <a:ext cx="548640" cy="548640"/>
            </a:xfrm>
            <a:prstGeom prst="snip1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B967D3C-E379-794C-9C99-B550DB3F21AA}"/>
              </a:ext>
            </a:extLst>
          </p:cNvPr>
          <p:cNvGrpSpPr/>
          <p:nvPr/>
        </p:nvGrpSpPr>
        <p:grpSpPr>
          <a:xfrm>
            <a:off x="5960911" y="2923735"/>
            <a:ext cx="548640" cy="3251224"/>
            <a:chOff x="731520" y="2876635"/>
            <a:chExt cx="548640" cy="325122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9E2CCC8-2E5D-194A-B699-7E9BB67BF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429000"/>
              <a:ext cx="548640" cy="5486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E952B4-B0B4-9846-86B9-94C3110BDC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970190"/>
              <a:ext cx="548640" cy="54864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98E8BC5-686C-AA47-B273-DCD95E41E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4481938"/>
              <a:ext cx="548640" cy="5486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A793495-17B2-2040-BBEB-0458379F0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5030578"/>
              <a:ext cx="548640" cy="5486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Snip Single Corner Rectangle 85">
              <a:extLst>
                <a:ext uri="{FF2B5EF4-FFF2-40B4-BE49-F238E27FC236}">
                  <a16:creationId xmlns:a16="http://schemas.microsoft.com/office/drawing/2014/main" id="{EF68D4FD-AC33-4B4E-98B6-2F7E0EE84398}"/>
                </a:ext>
              </a:extLst>
            </p:cNvPr>
            <p:cNvSpPr/>
            <p:nvPr/>
          </p:nvSpPr>
          <p:spPr>
            <a:xfrm>
              <a:off x="731520" y="2876635"/>
              <a:ext cx="548640" cy="548640"/>
            </a:xfrm>
            <a:prstGeom prst="snip1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nip Single Corner Rectangle 86">
              <a:extLst>
                <a:ext uri="{FF2B5EF4-FFF2-40B4-BE49-F238E27FC236}">
                  <a16:creationId xmlns:a16="http://schemas.microsoft.com/office/drawing/2014/main" id="{C767C8B5-412B-EE40-9F96-0C028946F7F2}"/>
                </a:ext>
              </a:extLst>
            </p:cNvPr>
            <p:cNvSpPr/>
            <p:nvPr/>
          </p:nvSpPr>
          <p:spPr>
            <a:xfrm rot="10800000">
              <a:off x="731520" y="5579219"/>
              <a:ext cx="548640" cy="548640"/>
            </a:xfrm>
            <a:prstGeom prst="snip1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FCF1445-D97B-EA48-9FE0-80356BC395C6}"/>
              </a:ext>
            </a:extLst>
          </p:cNvPr>
          <p:cNvGrpSpPr/>
          <p:nvPr/>
        </p:nvGrpSpPr>
        <p:grpSpPr>
          <a:xfrm>
            <a:off x="6514491" y="2923735"/>
            <a:ext cx="548640" cy="3251224"/>
            <a:chOff x="731520" y="2876635"/>
            <a:chExt cx="548640" cy="325122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ABDF0B5-50EE-1244-A0BB-EA75EAB537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429000"/>
              <a:ext cx="548640" cy="54864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7B558FF-5D97-8A49-A11B-DF182C8E6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970190"/>
              <a:ext cx="548640" cy="54864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8544884-ADD1-BC42-8636-5FF6FE1229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4481938"/>
              <a:ext cx="548640" cy="548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01A236-A9F0-2C4D-94F4-F9032164A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5030578"/>
              <a:ext cx="548640" cy="548641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Snip Single Corner Rectangle 92">
              <a:extLst>
                <a:ext uri="{FF2B5EF4-FFF2-40B4-BE49-F238E27FC236}">
                  <a16:creationId xmlns:a16="http://schemas.microsoft.com/office/drawing/2014/main" id="{F9165BC1-50B1-D046-A50B-41C78CE3A370}"/>
                </a:ext>
              </a:extLst>
            </p:cNvPr>
            <p:cNvSpPr/>
            <p:nvPr/>
          </p:nvSpPr>
          <p:spPr>
            <a:xfrm>
              <a:off x="731520" y="2876635"/>
              <a:ext cx="548640" cy="548640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nip Single Corner Rectangle 93">
              <a:extLst>
                <a:ext uri="{FF2B5EF4-FFF2-40B4-BE49-F238E27FC236}">
                  <a16:creationId xmlns:a16="http://schemas.microsoft.com/office/drawing/2014/main" id="{1E3A0D0E-C306-5D4A-8539-2E5789305EBB}"/>
                </a:ext>
              </a:extLst>
            </p:cNvPr>
            <p:cNvSpPr/>
            <p:nvPr/>
          </p:nvSpPr>
          <p:spPr>
            <a:xfrm rot="10800000">
              <a:off x="731520" y="5579219"/>
              <a:ext cx="548640" cy="548640"/>
            </a:xfrm>
            <a:prstGeom prst="snip1Rect">
              <a:avLst/>
            </a:prstGeom>
            <a:solidFill>
              <a:srgbClr val="E487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6293A83-DE50-8745-B14B-6DEC43B0C583}"/>
              </a:ext>
            </a:extLst>
          </p:cNvPr>
          <p:cNvGrpSpPr/>
          <p:nvPr/>
        </p:nvGrpSpPr>
        <p:grpSpPr>
          <a:xfrm>
            <a:off x="7068070" y="2923735"/>
            <a:ext cx="548640" cy="3251224"/>
            <a:chOff x="731520" y="2876635"/>
            <a:chExt cx="548640" cy="325122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36B4409-BC06-8D49-B203-DCE6F64FF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429000"/>
              <a:ext cx="548640" cy="54864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0235B9-581D-924A-B7AD-6390297FC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970190"/>
              <a:ext cx="548640" cy="5486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9759DD4-2409-F643-956C-92EDC2E3B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4481938"/>
              <a:ext cx="548640" cy="5486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81E87EF-E97A-4A4D-8E27-DD58F6855D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5030578"/>
              <a:ext cx="548640" cy="548641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Snip Single Corner Rectangle 99">
              <a:extLst>
                <a:ext uri="{FF2B5EF4-FFF2-40B4-BE49-F238E27FC236}">
                  <a16:creationId xmlns:a16="http://schemas.microsoft.com/office/drawing/2014/main" id="{1D7096DF-9A7F-134E-9AC5-85C41A8A96F6}"/>
                </a:ext>
              </a:extLst>
            </p:cNvPr>
            <p:cNvSpPr/>
            <p:nvPr/>
          </p:nvSpPr>
          <p:spPr>
            <a:xfrm>
              <a:off x="731520" y="2876635"/>
              <a:ext cx="548640" cy="548640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Snip Single Corner Rectangle 100">
              <a:extLst>
                <a:ext uri="{FF2B5EF4-FFF2-40B4-BE49-F238E27FC236}">
                  <a16:creationId xmlns:a16="http://schemas.microsoft.com/office/drawing/2014/main" id="{7E7BF5EF-04CD-DA44-9C21-9FE99D9DE693}"/>
                </a:ext>
              </a:extLst>
            </p:cNvPr>
            <p:cNvSpPr/>
            <p:nvPr/>
          </p:nvSpPr>
          <p:spPr>
            <a:xfrm rot="10800000">
              <a:off x="731520" y="5579219"/>
              <a:ext cx="548640" cy="548640"/>
            </a:xfrm>
            <a:prstGeom prst="snip1Rect">
              <a:avLst/>
            </a:prstGeom>
            <a:solidFill>
              <a:srgbClr val="E487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12FEB72-7435-7C41-90AB-24533E1FD92F}"/>
              </a:ext>
            </a:extLst>
          </p:cNvPr>
          <p:cNvSpPr txBox="1"/>
          <p:nvPr/>
        </p:nvSpPr>
        <p:spPr>
          <a:xfrm rot="16200000">
            <a:off x="537529" y="1704337"/>
            <a:ext cx="208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language model</a:t>
            </a:r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36E5B086-1C88-4A44-A00C-47124BD7C5BF}"/>
              </a:ext>
            </a:extLst>
          </p:cNvPr>
          <p:cNvSpPr/>
          <p:nvPr/>
        </p:nvSpPr>
        <p:spPr>
          <a:xfrm rot="18000000">
            <a:off x="2253753" y="2618967"/>
            <a:ext cx="365760" cy="182880"/>
          </a:xfrm>
          <a:prstGeom prst="rightArrow">
            <a:avLst/>
          </a:prstGeom>
          <a:solidFill>
            <a:srgbClr val="83A169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808FFB06-B21C-544E-9A56-7BBD8DE25790}"/>
              </a:ext>
            </a:extLst>
          </p:cNvPr>
          <p:cNvSpPr/>
          <p:nvPr/>
        </p:nvSpPr>
        <p:spPr>
          <a:xfrm rot="18000000">
            <a:off x="2801317" y="2618967"/>
            <a:ext cx="365760" cy="182880"/>
          </a:xfrm>
          <a:prstGeom prst="rightArrow">
            <a:avLst/>
          </a:prstGeom>
          <a:solidFill>
            <a:srgbClr val="83A169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C41A0361-3B1E-6448-9EE3-46D1E1306B00}"/>
              </a:ext>
            </a:extLst>
          </p:cNvPr>
          <p:cNvSpPr/>
          <p:nvPr/>
        </p:nvSpPr>
        <p:spPr>
          <a:xfrm rot="18000000">
            <a:off x="3348881" y="2618967"/>
            <a:ext cx="365760" cy="182880"/>
          </a:xfrm>
          <a:prstGeom prst="rightArrow">
            <a:avLst/>
          </a:prstGeom>
          <a:solidFill>
            <a:srgbClr val="83A169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71A64874-24F5-3847-BCA3-65C0B2D44DE7}"/>
              </a:ext>
            </a:extLst>
          </p:cNvPr>
          <p:cNvSpPr/>
          <p:nvPr/>
        </p:nvSpPr>
        <p:spPr>
          <a:xfrm rot="18000000">
            <a:off x="3896445" y="2618967"/>
            <a:ext cx="365760" cy="182880"/>
          </a:xfrm>
          <a:prstGeom prst="rightArrow">
            <a:avLst/>
          </a:prstGeom>
          <a:solidFill>
            <a:srgbClr val="83A169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>
            <a:extLst>
              <a:ext uri="{FF2B5EF4-FFF2-40B4-BE49-F238E27FC236}">
                <a16:creationId xmlns:a16="http://schemas.microsoft.com/office/drawing/2014/main" id="{0C1CEEFF-EB19-E340-B11B-7AFF4E1980E2}"/>
              </a:ext>
            </a:extLst>
          </p:cNvPr>
          <p:cNvSpPr/>
          <p:nvPr/>
        </p:nvSpPr>
        <p:spPr>
          <a:xfrm rot="18000000">
            <a:off x="4444009" y="2618967"/>
            <a:ext cx="365760" cy="182880"/>
          </a:xfrm>
          <a:prstGeom prst="rightArrow">
            <a:avLst/>
          </a:prstGeom>
          <a:solidFill>
            <a:srgbClr val="83A169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>
            <a:extLst>
              <a:ext uri="{FF2B5EF4-FFF2-40B4-BE49-F238E27FC236}">
                <a16:creationId xmlns:a16="http://schemas.microsoft.com/office/drawing/2014/main" id="{707515BC-0D49-0642-B0E6-D03114782BE1}"/>
              </a:ext>
            </a:extLst>
          </p:cNvPr>
          <p:cNvSpPr/>
          <p:nvPr/>
        </p:nvSpPr>
        <p:spPr>
          <a:xfrm rot="18000000">
            <a:off x="4991573" y="2618967"/>
            <a:ext cx="365760" cy="182880"/>
          </a:xfrm>
          <a:prstGeom prst="rightArrow">
            <a:avLst/>
          </a:prstGeom>
          <a:solidFill>
            <a:srgbClr val="83A169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1D8D20E2-2416-F949-AEEA-5F25AE8ECC0B}"/>
              </a:ext>
            </a:extLst>
          </p:cNvPr>
          <p:cNvSpPr/>
          <p:nvPr/>
        </p:nvSpPr>
        <p:spPr>
          <a:xfrm rot="18000000">
            <a:off x="5539137" y="2618967"/>
            <a:ext cx="365760" cy="182880"/>
          </a:xfrm>
          <a:prstGeom prst="rightArrow">
            <a:avLst/>
          </a:prstGeom>
          <a:solidFill>
            <a:srgbClr val="83A169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Arrow 120">
            <a:extLst>
              <a:ext uri="{FF2B5EF4-FFF2-40B4-BE49-F238E27FC236}">
                <a16:creationId xmlns:a16="http://schemas.microsoft.com/office/drawing/2014/main" id="{219B8E5E-FA3E-3342-8DE3-2BBF74A4ACB5}"/>
              </a:ext>
            </a:extLst>
          </p:cNvPr>
          <p:cNvSpPr/>
          <p:nvPr/>
        </p:nvSpPr>
        <p:spPr>
          <a:xfrm rot="18000000">
            <a:off x="6086701" y="2618967"/>
            <a:ext cx="365760" cy="182880"/>
          </a:xfrm>
          <a:prstGeom prst="rightArrow">
            <a:avLst/>
          </a:prstGeom>
          <a:solidFill>
            <a:srgbClr val="83A169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9E943FC7-4406-A04D-93A5-A5FF0D9291C1}"/>
              </a:ext>
            </a:extLst>
          </p:cNvPr>
          <p:cNvSpPr/>
          <p:nvPr/>
        </p:nvSpPr>
        <p:spPr>
          <a:xfrm rot="18000000">
            <a:off x="6634267" y="2618967"/>
            <a:ext cx="365760" cy="182880"/>
          </a:xfrm>
          <a:prstGeom prst="rightArrow">
            <a:avLst/>
          </a:prstGeom>
          <a:solidFill>
            <a:srgbClr val="83A169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E83C8907-6050-A747-95F5-46116079834F}"/>
              </a:ext>
            </a:extLst>
          </p:cNvPr>
          <p:cNvSpPr/>
          <p:nvPr/>
        </p:nvSpPr>
        <p:spPr>
          <a:xfrm rot="5400000">
            <a:off x="2769182" y="2619971"/>
            <a:ext cx="365760" cy="18288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>
            <a:extLst>
              <a:ext uri="{FF2B5EF4-FFF2-40B4-BE49-F238E27FC236}">
                <a16:creationId xmlns:a16="http://schemas.microsoft.com/office/drawing/2014/main" id="{D8CB7496-C772-BC4D-B28D-4E390419744E}"/>
              </a:ext>
            </a:extLst>
          </p:cNvPr>
          <p:cNvSpPr/>
          <p:nvPr/>
        </p:nvSpPr>
        <p:spPr>
          <a:xfrm rot="5400000">
            <a:off x="3316746" y="2619971"/>
            <a:ext cx="365760" cy="18288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>
            <a:extLst>
              <a:ext uri="{FF2B5EF4-FFF2-40B4-BE49-F238E27FC236}">
                <a16:creationId xmlns:a16="http://schemas.microsoft.com/office/drawing/2014/main" id="{4BCDCEDF-E410-6845-98D0-EC1CE56C0D9E}"/>
              </a:ext>
            </a:extLst>
          </p:cNvPr>
          <p:cNvSpPr/>
          <p:nvPr/>
        </p:nvSpPr>
        <p:spPr>
          <a:xfrm rot="5400000">
            <a:off x="3864310" y="2619971"/>
            <a:ext cx="365760" cy="18288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6EAAD222-1288-034B-B9C7-7B321ECF9F1E}"/>
              </a:ext>
            </a:extLst>
          </p:cNvPr>
          <p:cNvSpPr/>
          <p:nvPr/>
        </p:nvSpPr>
        <p:spPr>
          <a:xfrm rot="5400000">
            <a:off x="4411874" y="2619971"/>
            <a:ext cx="365760" cy="18288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F8E4D389-B494-874D-AF0B-BB6C3F1779F8}"/>
              </a:ext>
            </a:extLst>
          </p:cNvPr>
          <p:cNvSpPr/>
          <p:nvPr/>
        </p:nvSpPr>
        <p:spPr>
          <a:xfrm rot="5400000">
            <a:off x="4959438" y="2619971"/>
            <a:ext cx="365760" cy="18288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Arrow 128">
            <a:extLst>
              <a:ext uri="{FF2B5EF4-FFF2-40B4-BE49-F238E27FC236}">
                <a16:creationId xmlns:a16="http://schemas.microsoft.com/office/drawing/2014/main" id="{EB303897-CCD4-0E46-A73B-537BE4764A31}"/>
              </a:ext>
            </a:extLst>
          </p:cNvPr>
          <p:cNvSpPr/>
          <p:nvPr/>
        </p:nvSpPr>
        <p:spPr>
          <a:xfrm rot="5400000">
            <a:off x="5507002" y="2619971"/>
            <a:ext cx="365760" cy="18288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4311DB6E-BA5B-8746-BD78-4990E89B433E}"/>
              </a:ext>
            </a:extLst>
          </p:cNvPr>
          <p:cNvSpPr/>
          <p:nvPr/>
        </p:nvSpPr>
        <p:spPr>
          <a:xfrm rot="5400000">
            <a:off x="6054566" y="2619971"/>
            <a:ext cx="365760" cy="18288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6309DE15-9B62-CD4D-A10B-24AA33E31988}"/>
              </a:ext>
            </a:extLst>
          </p:cNvPr>
          <p:cNvSpPr/>
          <p:nvPr/>
        </p:nvSpPr>
        <p:spPr>
          <a:xfrm rot="5400000">
            <a:off x="6602130" y="2619971"/>
            <a:ext cx="365760" cy="18288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>
            <a:extLst>
              <a:ext uri="{FF2B5EF4-FFF2-40B4-BE49-F238E27FC236}">
                <a16:creationId xmlns:a16="http://schemas.microsoft.com/office/drawing/2014/main" id="{8F50CC2C-17B7-8445-B94C-A533131D49BD}"/>
              </a:ext>
            </a:extLst>
          </p:cNvPr>
          <p:cNvSpPr/>
          <p:nvPr/>
        </p:nvSpPr>
        <p:spPr>
          <a:xfrm rot="5400000">
            <a:off x="7149696" y="2619971"/>
            <a:ext cx="365760" cy="18288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0.04506 2.59259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04493 4.07407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04492 2.59259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0.04544 4.07407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04505 2.59259E-6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04414 4.07407E-6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4492 2.59259E-6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04505 4.07407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04505 2.59259E-6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0"/>
                            </p:stCondLst>
                            <p:childTnLst>
                              <p:par>
                                <p:cTn id="1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4544 4.07407E-6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000"/>
                            </p:stCondLst>
                            <p:childTnLst>
                              <p:par>
                                <p:cTn id="1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600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04506 2.59259E-6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500"/>
                            </p:stCondLst>
                            <p:childTnLst>
                              <p:par>
                                <p:cTn id="1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6500"/>
                            </p:stCondLst>
                            <p:childTnLst>
                              <p:par>
                                <p:cTn id="1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04532 4.07407E-6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500"/>
                            </p:stCondLst>
                            <p:childTnLst>
                              <p:par>
                                <p:cTn id="1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500"/>
                            </p:stCondLst>
                            <p:childTnLst>
                              <p:par>
                                <p:cTn id="17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04492 2.59259E-6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000"/>
                            </p:stCondLst>
                            <p:childTnLst>
                              <p:par>
                                <p:cTn id="1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80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8000"/>
                            </p:stCondLst>
                            <p:childTnLst>
                              <p:par>
                                <p:cTn id="18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04505 4.07407E-6 " pathEditMode="relative" rAng="0" ptsTypes="AA">
                                      <p:cBhvr>
                                        <p:cTn id="19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9000"/>
                            </p:stCondLst>
                            <p:childTnLst>
                              <p:par>
                                <p:cTn id="2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9000"/>
                            </p:stCondLst>
                            <p:childTnLst>
                              <p:par>
                                <p:cTn id="20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04505 2.59259E-6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5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9500"/>
                            </p:stCondLst>
                            <p:childTnLst>
                              <p:par>
                                <p:cTn id="21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9500"/>
                            </p:stCondLst>
                            <p:childTnLst>
                              <p:par>
                                <p:cTn id="2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950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04544 4.07407E-6 " pathEditMode="relative" rAng="0" ptsTypes="AA">
                                      <p:cBhvr>
                                        <p:cTn id="2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2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4505 -0.00278 " pathEditMode="relative" rAng="0" ptsTypes="AA">
                                      <p:cBhvr>
                                        <p:cTn id="2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4505 0.00231 " pathEditMode="relative" rAng="0" ptsTypes="AA">
                                      <p:cBhvr>
                                        <p:cTn id="2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116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2" grpId="2" animBg="1"/>
      <p:bldP spid="104" grpId="0" animBg="1"/>
      <p:bldP spid="104" grpId="1" animBg="1"/>
      <p:bldP spid="104" grpId="2" animBg="1"/>
      <p:bldP spid="103" grpId="0" animBg="1"/>
      <p:bldP spid="103" grpId="1" animBg="1"/>
      <p:bldP spid="103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8" grpId="0" animBg="1"/>
      <p:bldP spid="108" grpId="1" animBg="1"/>
      <p:bldP spid="108" grpId="2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 animBg="1"/>
      <p:bldP spid="38" grpId="0"/>
      <p:bldP spid="112" grpId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3 </a:t>
            </a:r>
            <a:r>
              <a:rPr lang="en-US" sz="1400" dirty="0" err="1"/>
              <a:t>dec</a:t>
            </a:r>
            <a:r>
              <a:rPr lang="en-US" sz="1400" dirty="0"/>
              <a:t> 2019	</a:t>
            </a:r>
            <a:fld id="{90527963-89C1-4E4A-850F-2B4E8AF3BD28}" type="slidenum">
              <a:rPr lang="en-US" sz="1400" smtClean="0"/>
              <a:pPr algn="ctr"/>
              <a:t>13</a:t>
            </a:fld>
            <a:r>
              <a:rPr lang="en-US" sz="1400" dirty="0"/>
              <a:t> / 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protein language models: a case study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language models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…what do?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4ABC435-3603-FC4E-B4B1-DCD4A09754B8}"/>
              </a:ext>
            </a:extLst>
          </p:cNvPr>
          <p:cNvSpPr txBox="1"/>
          <p:nvPr/>
        </p:nvSpPr>
        <p:spPr>
          <a:xfrm rot="16200000">
            <a:off x="-222758" y="3404281"/>
            <a:ext cx="208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context vector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BA89F52-9AD6-9342-800B-70E83235AAC1}"/>
              </a:ext>
            </a:extLst>
          </p:cNvPr>
          <p:cNvGrpSpPr/>
          <p:nvPr/>
        </p:nvGrpSpPr>
        <p:grpSpPr>
          <a:xfrm>
            <a:off x="1124713" y="1963335"/>
            <a:ext cx="548640" cy="3251224"/>
            <a:chOff x="731520" y="2876635"/>
            <a:chExt cx="548640" cy="325122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E9BA745-D2B2-F246-ADB5-1986DD9979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429000"/>
              <a:ext cx="548640" cy="54864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6FFBA3A-3D78-4F42-A0B8-7CE5E2775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970190"/>
              <a:ext cx="548640" cy="5486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D78D826-067E-CB49-9A9D-1E3AEC876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4481938"/>
              <a:ext cx="548640" cy="5486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731175E-9602-3743-97CE-74A6904BB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5030578"/>
              <a:ext cx="548640" cy="548641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Snip Single Corner Rectangle 137">
              <a:extLst>
                <a:ext uri="{FF2B5EF4-FFF2-40B4-BE49-F238E27FC236}">
                  <a16:creationId xmlns:a16="http://schemas.microsoft.com/office/drawing/2014/main" id="{E5CF6D21-4586-6E41-BB69-4384BA3B4B5E}"/>
                </a:ext>
              </a:extLst>
            </p:cNvPr>
            <p:cNvSpPr/>
            <p:nvPr/>
          </p:nvSpPr>
          <p:spPr>
            <a:xfrm>
              <a:off x="731520" y="2876635"/>
              <a:ext cx="548640" cy="548640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Snip Single Corner Rectangle 138">
              <a:extLst>
                <a:ext uri="{FF2B5EF4-FFF2-40B4-BE49-F238E27FC236}">
                  <a16:creationId xmlns:a16="http://schemas.microsoft.com/office/drawing/2014/main" id="{7177B4F7-B1AD-964A-BFE2-AF5B990018E0}"/>
                </a:ext>
              </a:extLst>
            </p:cNvPr>
            <p:cNvSpPr/>
            <p:nvPr/>
          </p:nvSpPr>
          <p:spPr>
            <a:xfrm rot="10800000">
              <a:off x="731520" y="5579219"/>
              <a:ext cx="548640" cy="548640"/>
            </a:xfrm>
            <a:prstGeom prst="snip1Rect">
              <a:avLst/>
            </a:prstGeom>
            <a:solidFill>
              <a:srgbClr val="E487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7012BB4-E172-474A-824B-1AC1A50A5107}"/>
              </a:ext>
            </a:extLst>
          </p:cNvPr>
          <p:cNvGrpSpPr/>
          <p:nvPr/>
        </p:nvGrpSpPr>
        <p:grpSpPr>
          <a:xfrm>
            <a:off x="1912266" y="3496620"/>
            <a:ext cx="612895" cy="148281"/>
            <a:chOff x="6343878" y="1950101"/>
            <a:chExt cx="612895" cy="148281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BE97042-D8E9-FD46-B5C6-12D9A5145102}"/>
                </a:ext>
              </a:extLst>
            </p:cNvPr>
            <p:cNvSpPr/>
            <p:nvPr/>
          </p:nvSpPr>
          <p:spPr>
            <a:xfrm>
              <a:off x="6343878" y="1950101"/>
              <a:ext cx="148281" cy="148281"/>
            </a:xfrm>
            <a:prstGeom prst="ellipse">
              <a:avLst/>
            </a:prstGeom>
            <a:solidFill>
              <a:srgbClr val="768DA7"/>
            </a:solidFill>
            <a:ln>
              <a:solidFill>
                <a:srgbClr val="606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BD9F0F2-6136-A549-BB46-3F86BC954D9C}"/>
                </a:ext>
              </a:extLst>
            </p:cNvPr>
            <p:cNvSpPr/>
            <p:nvPr/>
          </p:nvSpPr>
          <p:spPr>
            <a:xfrm>
              <a:off x="6576185" y="1950101"/>
              <a:ext cx="148281" cy="148281"/>
            </a:xfrm>
            <a:prstGeom prst="ellipse">
              <a:avLst/>
            </a:prstGeom>
            <a:solidFill>
              <a:srgbClr val="768DA7"/>
            </a:solidFill>
            <a:ln>
              <a:solidFill>
                <a:srgbClr val="606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BCEE6F2-337C-AD42-BA52-88471CA55DA4}"/>
                </a:ext>
              </a:extLst>
            </p:cNvPr>
            <p:cNvSpPr/>
            <p:nvPr/>
          </p:nvSpPr>
          <p:spPr>
            <a:xfrm>
              <a:off x="6808492" y="1950101"/>
              <a:ext cx="148281" cy="148281"/>
            </a:xfrm>
            <a:prstGeom prst="ellipse">
              <a:avLst/>
            </a:prstGeom>
            <a:solidFill>
              <a:srgbClr val="768DA7"/>
            </a:solidFill>
            <a:ln>
              <a:solidFill>
                <a:srgbClr val="606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ight Arrow 143">
            <a:extLst>
              <a:ext uri="{FF2B5EF4-FFF2-40B4-BE49-F238E27FC236}">
                <a16:creationId xmlns:a16="http://schemas.microsoft.com/office/drawing/2014/main" id="{5590D679-62AB-894E-B70D-A2FE960EEE76}"/>
              </a:ext>
            </a:extLst>
          </p:cNvPr>
          <p:cNvSpPr>
            <a:spLocks noChangeAspect="1"/>
          </p:cNvSpPr>
          <p:nvPr/>
        </p:nvSpPr>
        <p:spPr>
          <a:xfrm>
            <a:off x="3049418" y="1963408"/>
            <a:ext cx="731520" cy="36576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E63FF030-D34B-864D-9CE4-09246281BED4}"/>
              </a:ext>
            </a:extLst>
          </p:cNvPr>
          <p:cNvSpPr>
            <a:spLocks noChangeAspect="1"/>
          </p:cNvSpPr>
          <p:nvPr/>
        </p:nvSpPr>
        <p:spPr>
          <a:xfrm>
            <a:off x="3049418" y="2647309"/>
            <a:ext cx="731520" cy="36576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A1C3DD36-01DD-6646-ACB2-93A856BD4FCA}"/>
              </a:ext>
            </a:extLst>
          </p:cNvPr>
          <p:cNvSpPr>
            <a:spLocks noChangeAspect="1"/>
          </p:cNvSpPr>
          <p:nvPr/>
        </p:nvSpPr>
        <p:spPr>
          <a:xfrm>
            <a:off x="3049418" y="3331210"/>
            <a:ext cx="731520" cy="36576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ight Arrow 146">
            <a:extLst>
              <a:ext uri="{FF2B5EF4-FFF2-40B4-BE49-F238E27FC236}">
                <a16:creationId xmlns:a16="http://schemas.microsoft.com/office/drawing/2014/main" id="{DC534B92-1C76-4F48-8AC7-7C2AF9066DBD}"/>
              </a:ext>
            </a:extLst>
          </p:cNvPr>
          <p:cNvSpPr>
            <a:spLocks noChangeAspect="1"/>
          </p:cNvSpPr>
          <p:nvPr/>
        </p:nvSpPr>
        <p:spPr>
          <a:xfrm>
            <a:off x="3049418" y="4017765"/>
            <a:ext cx="731520" cy="36576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F5C9B8EA-3F5F-D746-B400-6943CFE52225}"/>
              </a:ext>
            </a:extLst>
          </p:cNvPr>
          <p:cNvSpPr>
            <a:spLocks noChangeAspect="1"/>
          </p:cNvSpPr>
          <p:nvPr/>
        </p:nvSpPr>
        <p:spPr>
          <a:xfrm>
            <a:off x="3049418" y="4707869"/>
            <a:ext cx="731520" cy="36576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BCB9C6D-4F97-4A44-BB7A-771AD797FDE4}"/>
              </a:ext>
            </a:extLst>
          </p:cNvPr>
          <p:cNvSpPr txBox="1"/>
          <p:nvPr/>
        </p:nvSpPr>
        <p:spPr>
          <a:xfrm>
            <a:off x="3905906" y="1963335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predict secondary structure (</a:t>
            </a:r>
            <a:r>
              <a:rPr lang="en-US" dirty="0" err="1">
                <a:latin typeface="Helvetica" pitchFamily="2" charset="0"/>
              </a:rPr>
              <a:t>bepler</a:t>
            </a:r>
            <a:r>
              <a:rPr lang="en-US" dirty="0">
                <a:latin typeface="Helvetica" pitchFamily="2" charset="0"/>
              </a:rPr>
              <a:t> &amp; </a:t>
            </a:r>
            <a:r>
              <a:rPr lang="en-US" dirty="0" err="1">
                <a:latin typeface="Helvetica" pitchFamily="2" charset="0"/>
              </a:rPr>
              <a:t>berger</a:t>
            </a:r>
            <a:r>
              <a:rPr lang="en-US" dirty="0">
                <a:latin typeface="Helvetica" pitchFamily="2" charset="0"/>
              </a:rPr>
              <a:t> 2019)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643D958-277D-A14E-B683-4543ACADA286}"/>
              </a:ext>
            </a:extLst>
          </p:cNvPr>
          <p:cNvSpPr txBox="1"/>
          <p:nvPr/>
        </p:nvSpPr>
        <p:spPr>
          <a:xfrm>
            <a:off x="3905905" y="2628573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optimize thermostability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A48412E-74F8-4945-8A9A-5DCD881942B7}"/>
              </a:ext>
            </a:extLst>
          </p:cNvPr>
          <p:cNvSpPr txBox="1"/>
          <p:nvPr/>
        </p:nvSpPr>
        <p:spPr>
          <a:xfrm>
            <a:off x="3901225" y="3329080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increase functionality (alley et al. 2019)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4D9B1A0-4902-A54C-8D2A-0C381D8550A6}"/>
              </a:ext>
            </a:extLst>
          </p:cNvPr>
          <p:cNvSpPr txBox="1"/>
          <p:nvPr/>
        </p:nvSpPr>
        <p:spPr>
          <a:xfrm>
            <a:off x="3901225" y="4705739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physical interactions (…we’ll see :) 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6EDB657-39B4-4341-9144-2053BE68B471}"/>
              </a:ext>
            </a:extLst>
          </p:cNvPr>
          <p:cNvSpPr txBox="1"/>
          <p:nvPr/>
        </p:nvSpPr>
        <p:spPr>
          <a:xfrm>
            <a:off x="3901225" y="3997506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protein family classification (</a:t>
            </a:r>
            <a:r>
              <a:rPr lang="en-US" dirty="0" err="1">
                <a:latin typeface="Helvetica" pitchFamily="2" charset="0"/>
              </a:rPr>
              <a:t>bileschi</a:t>
            </a:r>
            <a:r>
              <a:rPr lang="en-US" dirty="0">
                <a:latin typeface="Helvetica" pitchFamily="2" charset="0"/>
              </a:rPr>
              <a:t> et al. 2019)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D252D9F-AEFE-C646-986E-1E3406C11A77}"/>
              </a:ext>
            </a:extLst>
          </p:cNvPr>
          <p:cNvSpPr txBox="1"/>
          <p:nvPr/>
        </p:nvSpPr>
        <p:spPr>
          <a:xfrm rot="20700000">
            <a:off x="7438070" y="5361950"/>
            <a:ext cx="704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full disclaimer:</a:t>
            </a:r>
          </a:p>
          <a:p>
            <a:pPr algn="ctr"/>
            <a:r>
              <a:rPr lang="en-US" dirty="0">
                <a:latin typeface="Helvetica" pitchFamily="2" charset="0"/>
              </a:rPr>
              <a:t>the ai is bad and needs 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some help but it’s k</a:t>
            </a:r>
          </a:p>
        </p:txBody>
      </p:sp>
    </p:spTree>
    <p:extLst>
      <p:ext uri="{BB962C8B-B14F-4D97-AF65-F5344CB8AC3E}">
        <p14:creationId xmlns:p14="http://schemas.microsoft.com/office/powerpoint/2010/main" val="345957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47" grpId="0" animBg="1"/>
      <p:bldP spid="148" grpId="0" animBg="1"/>
      <p:bldP spid="149" grpId="0"/>
      <p:bldP spid="150" grpId="0"/>
      <p:bldP spid="151" grpId="0"/>
      <p:bldP spid="152" grpId="0"/>
      <p:bldP spid="153" grpId="0"/>
      <p:bldP spid="1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1435C-FFFA-324F-A3CB-C36221BF4551}"/>
              </a:ext>
            </a:extLst>
          </p:cNvPr>
          <p:cNvSpPr txBox="1"/>
          <p:nvPr/>
        </p:nvSpPr>
        <p:spPr>
          <a:xfrm>
            <a:off x="99646" y="2967335"/>
            <a:ext cx="1199270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research goals</a:t>
            </a:r>
          </a:p>
        </p:txBody>
      </p:sp>
    </p:spTree>
    <p:extLst>
      <p:ext uri="{BB962C8B-B14F-4D97-AF65-F5344CB8AC3E}">
        <p14:creationId xmlns:p14="http://schemas.microsoft.com/office/powerpoint/2010/main" val="367876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3 </a:t>
            </a:r>
            <a:r>
              <a:rPr lang="en-US" sz="1400" dirty="0" err="1"/>
              <a:t>dec</a:t>
            </a:r>
            <a:r>
              <a:rPr lang="en-US" sz="1400" dirty="0"/>
              <a:t> 2019	</a:t>
            </a:r>
            <a:fld id="{90527963-89C1-4E4A-850F-2B4E8AF3BD28}" type="slidenum">
              <a:rPr lang="en-US" sz="1400" smtClean="0"/>
              <a:pPr algn="ctr"/>
              <a:t>15</a:t>
            </a:fld>
            <a:r>
              <a:rPr lang="en-US" sz="1400" dirty="0"/>
              <a:t> / 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protein language models: a case study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research goals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4ABC435-3603-FC4E-B4B1-DCD4A09754B8}"/>
              </a:ext>
            </a:extLst>
          </p:cNvPr>
          <p:cNvSpPr txBox="1"/>
          <p:nvPr/>
        </p:nvSpPr>
        <p:spPr>
          <a:xfrm rot="16200000">
            <a:off x="2872022" y="3355674"/>
            <a:ext cx="208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language model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BA89F52-9AD6-9342-800B-70E83235AAC1}"/>
              </a:ext>
            </a:extLst>
          </p:cNvPr>
          <p:cNvGrpSpPr/>
          <p:nvPr/>
        </p:nvGrpSpPr>
        <p:grpSpPr>
          <a:xfrm>
            <a:off x="5599755" y="1089321"/>
            <a:ext cx="384863" cy="2280686"/>
            <a:chOff x="731520" y="2876635"/>
            <a:chExt cx="548640" cy="325122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E9BA745-D2B2-F246-ADB5-1986DD9979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429000"/>
              <a:ext cx="548640" cy="5486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6FFBA3A-3D78-4F42-A0B8-7CE5E2775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970190"/>
              <a:ext cx="548640" cy="54864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D78D826-067E-CB49-9A9D-1E3AEC876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4481938"/>
              <a:ext cx="548640" cy="54864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731175E-9602-3743-97CE-74A6904BB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5030578"/>
              <a:ext cx="548640" cy="54864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Snip Single Corner Rectangle 137">
              <a:extLst>
                <a:ext uri="{FF2B5EF4-FFF2-40B4-BE49-F238E27FC236}">
                  <a16:creationId xmlns:a16="http://schemas.microsoft.com/office/drawing/2014/main" id="{E5CF6D21-4586-6E41-BB69-4384BA3B4B5E}"/>
                </a:ext>
              </a:extLst>
            </p:cNvPr>
            <p:cNvSpPr/>
            <p:nvPr/>
          </p:nvSpPr>
          <p:spPr>
            <a:xfrm>
              <a:off x="731520" y="2876635"/>
              <a:ext cx="548640" cy="548640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Snip Single Corner Rectangle 138">
              <a:extLst>
                <a:ext uri="{FF2B5EF4-FFF2-40B4-BE49-F238E27FC236}">
                  <a16:creationId xmlns:a16="http://schemas.microsoft.com/office/drawing/2014/main" id="{7177B4F7-B1AD-964A-BFE2-AF5B990018E0}"/>
                </a:ext>
              </a:extLst>
            </p:cNvPr>
            <p:cNvSpPr/>
            <p:nvPr/>
          </p:nvSpPr>
          <p:spPr>
            <a:xfrm rot="10800000">
              <a:off x="731520" y="5579219"/>
              <a:ext cx="548640" cy="548640"/>
            </a:xfrm>
            <a:prstGeom prst="snip1Rect">
              <a:avLst/>
            </a:prstGeom>
            <a:solidFill>
              <a:srgbClr val="9305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ight Arrow 143">
            <a:extLst>
              <a:ext uri="{FF2B5EF4-FFF2-40B4-BE49-F238E27FC236}">
                <a16:creationId xmlns:a16="http://schemas.microsoft.com/office/drawing/2014/main" id="{5590D679-62AB-894E-B70D-A2FE960EEE76}"/>
              </a:ext>
            </a:extLst>
          </p:cNvPr>
          <p:cNvSpPr>
            <a:spLocks noChangeAspect="1"/>
          </p:cNvSpPr>
          <p:nvPr/>
        </p:nvSpPr>
        <p:spPr>
          <a:xfrm rot="18900000">
            <a:off x="4746470" y="2405408"/>
            <a:ext cx="731520" cy="36576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E63FF030-D34B-864D-9CE4-09246281BED4}"/>
              </a:ext>
            </a:extLst>
          </p:cNvPr>
          <p:cNvSpPr>
            <a:spLocks noChangeAspect="1"/>
          </p:cNvSpPr>
          <p:nvPr/>
        </p:nvSpPr>
        <p:spPr>
          <a:xfrm rot="18900000">
            <a:off x="3160461" y="4546211"/>
            <a:ext cx="731520" cy="36576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F7EBC-E427-F945-A6E6-FAA4F3F94C00}"/>
              </a:ext>
            </a:extLst>
          </p:cNvPr>
          <p:cNvGrpSpPr/>
          <p:nvPr/>
        </p:nvGrpSpPr>
        <p:grpSpPr>
          <a:xfrm>
            <a:off x="5599755" y="3612706"/>
            <a:ext cx="384863" cy="2280686"/>
            <a:chOff x="731520" y="2876635"/>
            <a:chExt cx="548640" cy="325122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7A6357-EB97-834D-9830-0536A7D45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429000"/>
              <a:ext cx="548640" cy="54864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F271F0-48D5-CA4D-82C7-1A85F97A88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3970190"/>
              <a:ext cx="548640" cy="54864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D74E4D-7717-4E4F-8BFE-B4BD785D6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4481938"/>
              <a:ext cx="548640" cy="54864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CED9737-1F72-174C-9719-4B229C659E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" y="5030578"/>
              <a:ext cx="548640" cy="54864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Snip Single Corner Rectangle 32">
              <a:extLst>
                <a:ext uri="{FF2B5EF4-FFF2-40B4-BE49-F238E27FC236}">
                  <a16:creationId xmlns:a16="http://schemas.microsoft.com/office/drawing/2014/main" id="{BB01F6E2-4C64-FB4F-9FFA-071AA3B00800}"/>
                </a:ext>
              </a:extLst>
            </p:cNvPr>
            <p:cNvSpPr/>
            <p:nvPr/>
          </p:nvSpPr>
          <p:spPr>
            <a:xfrm>
              <a:off x="731520" y="2876635"/>
              <a:ext cx="548640" cy="548640"/>
            </a:xfrm>
            <a:prstGeom prst="snip1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Single Corner Rectangle 33">
              <a:extLst>
                <a:ext uri="{FF2B5EF4-FFF2-40B4-BE49-F238E27FC236}">
                  <a16:creationId xmlns:a16="http://schemas.microsoft.com/office/drawing/2014/main" id="{481DBF9B-5F22-A440-A0CA-6DFAF5759916}"/>
                </a:ext>
              </a:extLst>
            </p:cNvPr>
            <p:cNvSpPr/>
            <p:nvPr/>
          </p:nvSpPr>
          <p:spPr>
            <a:xfrm rot="10800000">
              <a:off x="731520" y="5579219"/>
              <a:ext cx="548640" cy="548640"/>
            </a:xfrm>
            <a:prstGeom prst="snip1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rapezoid 35">
            <a:extLst>
              <a:ext uri="{FF2B5EF4-FFF2-40B4-BE49-F238E27FC236}">
                <a16:creationId xmlns:a16="http://schemas.microsoft.com/office/drawing/2014/main" id="{69F68B1F-EB93-AE44-B44C-B5BD584AE24D}"/>
              </a:ext>
            </a:extLst>
          </p:cNvPr>
          <p:cNvSpPr/>
          <p:nvPr/>
        </p:nvSpPr>
        <p:spPr>
          <a:xfrm rot="5400000">
            <a:off x="3771296" y="3202251"/>
            <a:ext cx="1331259" cy="676181"/>
          </a:xfrm>
          <a:prstGeom prst="trapezoid">
            <a:avLst/>
          </a:prstGeom>
          <a:solidFill>
            <a:srgbClr val="7030A0"/>
          </a:solidFill>
          <a:ln>
            <a:solidFill>
              <a:srgbClr val="83A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4A603A-E754-5F46-BAE3-9C71C190DF70}"/>
              </a:ext>
            </a:extLst>
          </p:cNvPr>
          <p:cNvSpPr/>
          <p:nvPr/>
        </p:nvSpPr>
        <p:spPr>
          <a:xfrm>
            <a:off x="2323034" y="1908823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erbb2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919ACF-F175-CF40-8863-4B03CBEE67C6}"/>
              </a:ext>
            </a:extLst>
          </p:cNvPr>
          <p:cNvSpPr/>
          <p:nvPr/>
        </p:nvSpPr>
        <p:spPr>
          <a:xfrm>
            <a:off x="1871194" y="487488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pertuzumab</a:t>
            </a:r>
            <a:endParaRPr lang="en-US" dirty="0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4FE614AD-E8AE-7B4D-803D-A5A6623EDE04}"/>
              </a:ext>
            </a:extLst>
          </p:cNvPr>
          <p:cNvSpPr>
            <a:spLocks noChangeAspect="1"/>
          </p:cNvSpPr>
          <p:nvPr/>
        </p:nvSpPr>
        <p:spPr>
          <a:xfrm rot="1800000">
            <a:off x="3066591" y="2221884"/>
            <a:ext cx="731520" cy="36576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B9CB02C-2C4C-764E-B16E-381625D8AD84}"/>
              </a:ext>
            </a:extLst>
          </p:cNvPr>
          <p:cNvSpPr>
            <a:spLocks noChangeAspect="1"/>
          </p:cNvSpPr>
          <p:nvPr/>
        </p:nvSpPr>
        <p:spPr>
          <a:xfrm rot="2700000">
            <a:off x="4737183" y="4302537"/>
            <a:ext cx="731520" cy="36576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19B20784-C10C-384E-A771-BA3A24012CB5}"/>
              </a:ext>
            </a:extLst>
          </p:cNvPr>
          <p:cNvSpPr/>
          <p:nvPr/>
        </p:nvSpPr>
        <p:spPr>
          <a:xfrm rot="5400000">
            <a:off x="6868287" y="2904166"/>
            <a:ext cx="2504990" cy="1272349"/>
          </a:xfrm>
          <a:prstGeom prst="trapezoid">
            <a:avLst/>
          </a:prstGeom>
          <a:solidFill>
            <a:srgbClr val="C00000"/>
          </a:solidFill>
          <a:ln>
            <a:solidFill>
              <a:srgbClr val="83A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43C64B-16EA-C94C-98AA-23638DCE4339}"/>
              </a:ext>
            </a:extLst>
          </p:cNvPr>
          <p:cNvSpPr txBox="1"/>
          <p:nvPr/>
        </p:nvSpPr>
        <p:spPr>
          <a:xfrm rot="16200000">
            <a:off x="6306041" y="3356555"/>
            <a:ext cx="208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interaction model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1A53A769-D9A5-B74E-A2D4-BA104869A6F9}"/>
              </a:ext>
            </a:extLst>
          </p:cNvPr>
          <p:cNvSpPr>
            <a:spLocks noChangeAspect="1"/>
          </p:cNvSpPr>
          <p:nvPr/>
        </p:nvSpPr>
        <p:spPr>
          <a:xfrm rot="900000">
            <a:off x="6340573" y="2070224"/>
            <a:ext cx="731520" cy="36576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435C03F3-6F1A-A04D-8BD6-BDEAC39D9F1C}"/>
              </a:ext>
            </a:extLst>
          </p:cNvPr>
          <p:cNvSpPr>
            <a:spLocks noChangeAspect="1"/>
          </p:cNvSpPr>
          <p:nvPr/>
        </p:nvSpPr>
        <p:spPr>
          <a:xfrm rot="20700000">
            <a:off x="6336565" y="4468639"/>
            <a:ext cx="731520" cy="36576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0743AC-D36A-D940-8255-9DF2FC3040DD}"/>
              </a:ext>
            </a:extLst>
          </p:cNvPr>
          <p:cNvSpPr/>
          <p:nvPr/>
        </p:nvSpPr>
        <p:spPr>
          <a:xfrm>
            <a:off x="9799189" y="343580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?????</a:t>
            </a:r>
            <a:endParaRPr lang="en-US" dirty="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33CC169B-A124-5549-889F-31C64444F17D}"/>
              </a:ext>
            </a:extLst>
          </p:cNvPr>
          <p:cNvSpPr>
            <a:spLocks noChangeAspect="1"/>
          </p:cNvSpPr>
          <p:nvPr/>
        </p:nvSpPr>
        <p:spPr>
          <a:xfrm>
            <a:off x="8961474" y="3429826"/>
            <a:ext cx="731520" cy="365760"/>
          </a:xfrm>
          <a:prstGeom prst="rightArrow">
            <a:avLst/>
          </a:prstGeom>
          <a:solidFill>
            <a:srgbClr val="768DA7"/>
          </a:solidFill>
          <a:ln>
            <a:solidFill>
              <a:srgbClr val="60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75FAEC-10DD-FD41-8799-2A615D7895B2}"/>
              </a:ext>
            </a:extLst>
          </p:cNvPr>
          <p:cNvSpPr txBox="1"/>
          <p:nvPr/>
        </p:nvSpPr>
        <p:spPr>
          <a:xfrm>
            <a:off x="4758581" y="706226"/>
            <a:ext cx="208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context vectors</a:t>
            </a:r>
          </a:p>
        </p:txBody>
      </p:sp>
    </p:spTree>
    <p:extLst>
      <p:ext uri="{BB962C8B-B14F-4D97-AF65-F5344CB8AC3E}">
        <p14:creationId xmlns:p14="http://schemas.microsoft.com/office/powerpoint/2010/main" val="384390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44" grpId="0" animBg="1"/>
      <p:bldP spid="145" grpId="0" animBg="1"/>
      <p:bldP spid="36" grpId="0" animBg="1"/>
      <p:bldP spid="2" grpId="0"/>
      <p:bldP spid="38" grpId="0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6" grpId="0"/>
      <p:bldP spid="47" grpId="0" animBg="1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3 </a:t>
            </a:r>
            <a:r>
              <a:rPr lang="en-US" sz="1400" dirty="0" err="1"/>
              <a:t>dec</a:t>
            </a:r>
            <a:r>
              <a:rPr lang="en-US" sz="1400" dirty="0"/>
              <a:t> 2019	</a:t>
            </a:r>
            <a:fld id="{90527963-89C1-4E4A-850F-2B4E8AF3BD28}" type="slidenum">
              <a:rPr lang="en-US" sz="1400" smtClean="0"/>
              <a:pPr algn="ctr"/>
              <a:t>16</a:t>
            </a:fld>
            <a:r>
              <a:rPr lang="en-US" sz="1400" dirty="0"/>
              <a:t> / 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protein language models: a case study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research goals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something to actually see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E9A0E-AF5C-A64F-A984-C23AFAAB3864}"/>
              </a:ext>
            </a:extLst>
          </p:cNvPr>
          <p:cNvSpPr/>
          <p:nvPr/>
        </p:nvSpPr>
        <p:spPr>
          <a:xfrm>
            <a:off x="3742246" y="4982963"/>
            <a:ext cx="470750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gfp</a:t>
            </a:r>
            <a:r>
              <a:rPr lang="en-US" dirty="0">
                <a:latin typeface="Helvetica" pitchFamily="2" charset="0"/>
              </a:rPr>
              <a:t> mutations on a manifold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colored by log-fluorescence</a:t>
            </a:r>
          </a:p>
          <a:p>
            <a:pPr algn="ctr"/>
            <a:r>
              <a:rPr lang="en-US" dirty="0">
                <a:latin typeface="Helvetica" pitchFamily="2" charset="0"/>
              </a:rPr>
              <a:t>(each dot &lt;&gt; mutated sequence)</a:t>
            </a:r>
          </a:p>
          <a:p>
            <a:pPr algn="ctr"/>
            <a:endParaRPr lang="en-US" dirty="0">
              <a:latin typeface="Helvetica" pitchFamily="2" charset="0"/>
            </a:endParaRPr>
          </a:p>
          <a:p>
            <a:r>
              <a:rPr lang="en-US" dirty="0" err="1">
                <a:latin typeface="Helvetica" pitchFamily="2" charset="0"/>
              </a:rPr>
              <a:t>rao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bhattacharya</a:t>
            </a:r>
            <a:r>
              <a:rPr lang="en-US" dirty="0">
                <a:latin typeface="Helvetica" pitchFamily="2" charset="0"/>
              </a:rPr>
              <a:t>, and </a:t>
            </a:r>
            <a:r>
              <a:rPr lang="en-US" dirty="0" err="1">
                <a:latin typeface="Helvetica" pitchFamily="2" charset="0"/>
              </a:rPr>
              <a:t>thomas</a:t>
            </a:r>
            <a:r>
              <a:rPr lang="en-US" dirty="0">
                <a:latin typeface="Helvetica" pitchFamily="2" charset="0"/>
              </a:rPr>
              <a:t> et al. 2019</a:t>
            </a:r>
          </a:p>
          <a:p>
            <a:pPr algn="ctr"/>
            <a:endParaRPr lang="en-US" dirty="0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40E5E-F655-494C-AAF3-87E478A46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253" y="1171140"/>
            <a:ext cx="5075494" cy="39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7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1435C-FFFA-324F-A3CB-C36221BF4551}"/>
              </a:ext>
            </a:extLst>
          </p:cNvPr>
          <p:cNvSpPr txBox="1"/>
          <p:nvPr/>
        </p:nvSpPr>
        <p:spPr>
          <a:xfrm>
            <a:off x="99646" y="2967335"/>
            <a:ext cx="1199270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&lt;/end&gt;</a:t>
            </a:r>
          </a:p>
        </p:txBody>
      </p:sp>
    </p:spTree>
    <p:extLst>
      <p:ext uri="{BB962C8B-B14F-4D97-AF65-F5344CB8AC3E}">
        <p14:creationId xmlns:p14="http://schemas.microsoft.com/office/powerpoint/2010/main" val="201072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3 </a:t>
            </a:r>
            <a:r>
              <a:rPr lang="en-US" sz="1400" dirty="0" err="1"/>
              <a:t>dec</a:t>
            </a:r>
            <a:r>
              <a:rPr lang="en-US" sz="1400" dirty="0"/>
              <a:t> 2019	</a:t>
            </a:r>
            <a:fld id="{90527963-89C1-4E4A-850F-2B4E8AF3BD28}" type="slidenum">
              <a:rPr lang="en-US" sz="1400" smtClean="0"/>
              <a:pPr algn="ctr"/>
              <a:t>2</a:t>
            </a:fld>
            <a:r>
              <a:rPr lang="en-US" sz="1400" dirty="0"/>
              <a:t> / 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protein language models: a case study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7E014-C23E-DE4D-A7F1-A158E2FCE475}"/>
              </a:ext>
            </a:extLst>
          </p:cNvPr>
          <p:cNvSpPr txBox="1"/>
          <p:nvPr/>
        </p:nvSpPr>
        <p:spPr>
          <a:xfrm>
            <a:off x="419100" y="2090172"/>
            <a:ext cx="1135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eriod"/>
            </a:pP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tl;dr</a:t>
            </a:r>
            <a:r>
              <a:rPr lang="en-US" sz="2400" dirty="0">
                <a:latin typeface="Helvetica" pitchFamily="2" charset="0"/>
              </a:rPr>
              <a:t> </a:t>
            </a:r>
          </a:p>
          <a:p>
            <a:pPr marL="400050" indent="-400050">
              <a:buAutoNum type="romanLcPeriod"/>
            </a:pPr>
            <a:endParaRPr lang="en-US" sz="2400" dirty="0">
              <a:latin typeface="Helvetica" pitchFamily="2" charset="0"/>
            </a:endParaRPr>
          </a:p>
          <a:p>
            <a:pPr marL="400050" indent="-400050">
              <a:buAutoNum type="romanLcPeriod"/>
            </a:pPr>
            <a:r>
              <a:rPr lang="en-US" sz="2400" dirty="0">
                <a:latin typeface="Helvetica" pitchFamily="2" charset="0"/>
              </a:rPr>
              <a:t> molecules </a:t>
            </a:r>
          </a:p>
          <a:p>
            <a:pPr marL="400050" indent="-400050">
              <a:buAutoNum type="romanLcPeriod"/>
            </a:pPr>
            <a:endParaRPr lang="en-US" sz="2400" dirty="0">
              <a:latin typeface="Helvetica" pitchFamily="2" charset="0"/>
            </a:endParaRPr>
          </a:p>
          <a:p>
            <a:pPr marL="400050" indent="-400050">
              <a:buFontTx/>
              <a:buAutoNum type="romanLcPeriod"/>
            </a:pPr>
            <a:r>
              <a:rPr lang="en-US" sz="2400" dirty="0">
                <a:latin typeface="Helvetica" pitchFamily="2" charset="0"/>
              </a:rPr>
              <a:t> language models &amp; attention</a:t>
            </a:r>
          </a:p>
          <a:p>
            <a:pPr marL="400050" indent="-400050">
              <a:buFontTx/>
              <a:buAutoNum type="romanLcPeriod"/>
            </a:pPr>
            <a:endParaRPr lang="en-US" sz="2400" dirty="0">
              <a:latin typeface="Helvetica" pitchFamily="2" charset="0"/>
            </a:endParaRPr>
          </a:p>
          <a:p>
            <a:pPr marL="400050" indent="-400050">
              <a:buFontTx/>
              <a:buAutoNum type="romanLcPeriod"/>
            </a:pPr>
            <a:r>
              <a:rPr lang="en-US" sz="2400" dirty="0">
                <a:latin typeface="Helvetica" pitchFamily="2" charset="0"/>
              </a:rPr>
              <a:t> research goals</a:t>
            </a:r>
          </a:p>
          <a:p>
            <a:pPr marL="400050" indent="-400050">
              <a:buFontTx/>
              <a:buAutoNum type="romanLcPeriod"/>
            </a:pPr>
            <a:endParaRPr lang="en-US" sz="2400" dirty="0">
              <a:latin typeface="Helvetica" pitchFamily="2" charset="0"/>
            </a:endParaRPr>
          </a:p>
          <a:p>
            <a:pPr marL="400050" indent="-400050">
              <a:buFontTx/>
              <a:buAutoNum type="romanLcPeriod"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0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1435C-FFFA-324F-A3CB-C36221BF4551}"/>
              </a:ext>
            </a:extLst>
          </p:cNvPr>
          <p:cNvSpPr txBox="1"/>
          <p:nvPr/>
        </p:nvSpPr>
        <p:spPr>
          <a:xfrm>
            <a:off x="99646" y="2967335"/>
            <a:ext cx="1199270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tl;dr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9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4 </a:t>
            </a:r>
            <a:r>
              <a:rPr lang="en-US" sz="1400" dirty="0" err="1"/>
              <a:t>nov</a:t>
            </a:r>
            <a:r>
              <a:rPr lang="en-US" sz="1400" dirty="0"/>
              <a:t> 2019	</a:t>
            </a:r>
            <a:fld id="{90527963-89C1-4E4A-850F-2B4E8AF3BD28}" type="slidenum">
              <a:rPr lang="en-US" sz="1400" smtClean="0"/>
              <a:pPr algn="ctr"/>
              <a:t>4</a:t>
            </a:fld>
            <a:r>
              <a:rPr lang="en-US" sz="1400" dirty="0"/>
              <a:t> / 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protein language models: a case study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lifetime risk of cancer in xx and </a:t>
            </a:r>
            <a:r>
              <a:rPr lang="en-US" dirty="0" err="1">
                <a:latin typeface="Garamond" panose="02020404030301010803" pitchFamily="18" charset="0"/>
              </a:rPr>
              <a:t>xy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1800" dirty="0" err="1">
                <a:latin typeface="Garamond" panose="02020404030301010803" pitchFamily="18" charset="0"/>
              </a:rPr>
              <a:t>american</a:t>
            </a:r>
            <a:r>
              <a:rPr lang="en-US" sz="1800" dirty="0">
                <a:latin typeface="Garamond" panose="02020404030301010803" pitchFamily="18" charset="0"/>
              </a:rPr>
              <a:t> cancer society</a:t>
            </a:r>
            <a:br>
              <a:rPr lang="en-US" sz="1800" dirty="0">
                <a:latin typeface="Garamond" panose="02020404030301010803" pitchFamily="18" charset="0"/>
              </a:rPr>
            </a:br>
            <a:endParaRPr lang="en-US" sz="1800" dirty="0">
              <a:latin typeface="Garamond" panose="020204040303010108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070F0C-538D-1140-8BEC-51F1BAAA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91" y="1296621"/>
            <a:ext cx="4694615" cy="4911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9418A7-52E5-4442-A246-A32502B09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237" y="1370717"/>
            <a:ext cx="4559191" cy="47628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EB8ED8-32DD-EE4B-AFD3-CCD1615FCAFD}"/>
              </a:ext>
            </a:extLst>
          </p:cNvPr>
          <p:cNvSpPr/>
          <p:nvPr/>
        </p:nvSpPr>
        <p:spPr>
          <a:xfrm>
            <a:off x="755302" y="6143541"/>
            <a:ext cx="10922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https://www.cancer.org/cancer/cancer-basics/lifetime-probability-of-developing-or-dying-from-cancer.html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315C1B-694B-EE45-8BE6-79682E863C91}"/>
              </a:ext>
            </a:extLst>
          </p:cNvPr>
          <p:cNvSpPr/>
          <p:nvPr/>
        </p:nvSpPr>
        <p:spPr>
          <a:xfrm>
            <a:off x="956791" y="1465327"/>
            <a:ext cx="2151517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12F54"/>
                </a:solidFill>
                <a:latin typeface="Garamond" panose="02020404030301010803" pitchFamily="18" charset="0"/>
              </a:rPr>
              <a:t>xx</a:t>
            </a:r>
            <a:endParaRPr lang="en-US" sz="3200" dirty="0">
              <a:solidFill>
                <a:srgbClr val="112F5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721ED-4233-604E-B03F-9D5C8A46327D}"/>
              </a:ext>
            </a:extLst>
          </p:cNvPr>
          <p:cNvSpPr/>
          <p:nvPr/>
        </p:nvSpPr>
        <p:spPr>
          <a:xfrm>
            <a:off x="6382883" y="1465326"/>
            <a:ext cx="2151517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112F54"/>
                </a:solidFill>
                <a:latin typeface="Garamond" panose="02020404030301010803" pitchFamily="18" charset="0"/>
              </a:rPr>
              <a:t>xy</a:t>
            </a:r>
            <a:endParaRPr lang="en-US" sz="3200" dirty="0">
              <a:solidFill>
                <a:srgbClr val="112F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05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4 </a:t>
            </a:r>
            <a:r>
              <a:rPr lang="en-US" sz="1400" dirty="0" err="1"/>
              <a:t>nov</a:t>
            </a:r>
            <a:r>
              <a:rPr lang="en-US" sz="1400" dirty="0"/>
              <a:t> 2019	</a:t>
            </a:r>
            <a:fld id="{90527963-89C1-4E4A-850F-2B4E8AF3BD28}" type="slidenum">
              <a:rPr lang="en-US" sz="1400" smtClean="0"/>
              <a:pPr algn="ctr"/>
              <a:t>5</a:t>
            </a:fld>
            <a:r>
              <a:rPr lang="en-US" sz="1400" dirty="0"/>
              <a:t> / 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/>
              <a:t>darwin</a:t>
            </a:r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lifetime risk of cancer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883846-472B-5848-9EB3-D29602D19310}"/>
              </a:ext>
            </a:extLst>
          </p:cNvPr>
          <p:cNvSpPr/>
          <p:nvPr/>
        </p:nvSpPr>
        <p:spPr>
          <a:xfrm>
            <a:off x="2323172" y="2844225"/>
            <a:ext cx="762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“you could say </a:t>
            </a:r>
            <a:r>
              <a:rPr lang="en-US" sz="3200" dirty="0">
                <a:latin typeface="Helvetica" pitchFamily="2" charset="0"/>
              </a:rPr>
              <a:t>aging</a:t>
            </a:r>
            <a:r>
              <a:rPr lang="en-US" sz="2800" dirty="0">
                <a:latin typeface="Helvetica" pitchFamily="2" charset="0"/>
              </a:rPr>
              <a:t> is </a:t>
            </a:r>
            <a:r>
              <a:rPr lang="en-US" sz="3200" i="1" dirty="0">
                <a:latin typeface="Helvetica" pitchFamily="2" charset="0"/>
              </a:rPr>
              <a:t>the</a:t>
            </a:r>
            <a:r>
              <a:rPr lang="en-US" sz="3200" dirty="0">
                <a:latin typeface="Helvetica" pitchFamily="2" charset="0"/>
              </a:rPr>
              <a:t> </a:t>
            </a:r>
            <a:r>
              <a:rPr lang="en-US" sz="2800" dirty="0">
                <a:latin typeface="Helvetica" pitchFamily="2" charset="0"/>
              </a:rPr>
              <a:t>major carcinogen”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3957C8-0765-1142-A34A-2009F0F1DB00}"/>
              </a:ext>
            </a:extLst>
          </p:cNvPr>
          <p:cNvSpPr/>
          <p:nvPr/>
        </p:nvSpPr>
        <p:spPr>
          <a:xfrm>
            <a:off x="8180622" y="4618758"/>
            <a:ext cx="32656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latin typeface="Helvetica" pitchFamily="2" charset="0"/>
              </a:rPr>
              <a:t>- </a:t>
            </a:r>
            <a:r>
              <a:rPr lang="en-US" sz="2800" dirty="0" err="1">
                <a:latin typeface="Helvetica" pitchFamily="2" charset="0"/>
              </a:rPr>
              <a:t>norman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 err="1">
                <a:latin typeface="Helvetica" pitchFamily="2" charset="0"/>
              </a:rPr>
              <a:t>sharpless</a:t>
            </a:r>
            <a:endParaRPr lang="en-US" sz="2800" dirty="0">
              <a:latin typeface="Helvetica" pitchFamily="2" charset="0"/>
            </a:endParaRPr>
          </a:p>
          <a:p>
            <a:pPr algn="r"/>
            <a:r>
              <a:rPr lang="en-US" sz="2800" dirty="0">
                <a:latin typeface="Helvetica" pitchFamily="2" charset="0"/>
              </a:rPr>
              <a:t>	</a:t>
            </a:r>
            <a:r>
              <a:rPr lang="en-US" sz="2800" dirty="0" err="1">
                <a:latin typeface="Helvetica" pitchFamily="2" charset="0"/>
              </a:rPr>
              <a:t>nci</a:t>
            </a:r>
            <a:r>
              <a:rPr lang="en-US" sz="2800" dirty="0">
                <a:latin typeface="Helvetica" pitchFamily="2" charset="0"/>
              </a:rPr>
              <a:t> director</a:t>
            </a:r>
          </a:p>
        </p:txBody>
      </p:sp>
    </p:spTree>
    <p:extLst>
      <p:ext uri="{BB962C8B-B14F-4D97-AF65-F5344CB8AC3E}">
        <p14:creationId xmlns:p14="http://schemas.microsoft.com/office/powerpoint/2010/main" val="8150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1435C-FFFA-324F-A3CB-C36221BF4551}"/>
              </a:ext>
            </a:extLst>
          </p:cNvPr>
          <p:cNvSpPr txBox="1"/>
          <p:nvPr/>
        </p:nvSpPr>
        <p:spPr>
          <a:xfrm>
            <a:off x="99646" y="2967335"/>
            <a:ext cx="1199270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molecules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3 </a:t>
            </a:r>
            <a:r>
              <a:rPr lang="en-US" sz="1400" dirty="0" err="1"/>
              <a:t>dec</a:t>
            </a:r>
            <a:r>
              <a:rPr lang="en-US" sz="1400" dirty="0"/>
              <a:t> 2019	</a:t>
            </a:r>
            <a:fld id="{90527963-89C1-4E4A-850F-2B4E8AF3BD28}" type="slidenum">
              <a:rPr lang="en-US" sz="1400" smtClean="0"/>
              <a:pPr algn="ctr"/>
              <a:t>7</a:t>
            </a:fld>
            <a:r>
              <a:rPr lang="en-US" sz="1400" dirty="0"/>
              <a:t> / 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protein language models: a case study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molecules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erbb2 &amp;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pertuzumab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C91EE-FF0C-FD4F-957F-94B4E416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54" y="1776408"/>
            <a:ext cx="3123958" cy="303669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3F3A21-1717-EE45-91E2-8C0266AD48F8}"/>
              </a:ext>
            </a:extLst>
          </p:cNvPr>
          <p:cNvSpPr txBox="1">
            <a:spLocks/>
          </p:cNvSpPr>
          <p:nvPr/>
        </p:nvSpPr>
        <p:spPr>
          <a:xfrm>
            <a:off x="188439" y="4957330"/>
            <a:ext cx="5625414" cy="12546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Helvetica" pitchFamily="2" charset="0"/>
              </a:rPr>
              <a:t>erbb2 ectodomain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protein receptor kinase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highlight>
                  <a:srgbClr val="00FF00"/>
                </a:highlight>
                <a:latin typeface="Helvetica" pitchFamily="2" charset="0"/>
              </a:rPr>
              <a:t>main amino chain</a:t>
            </a:r>
            <a:r>
              <a:rPr lang="en-US" sz="1600" dirty="0">
                <a:latin typeface="Helvetica" pitchFamily="2" charset="0"/>
              </a:rPr>
              <a:t>  </a:t>
            </a:r>
            <a:r>
              <a:rPr lang="en-US" sz="1600" dirty="0">
                <a:highlight>
                  <a:srgbClr val="FFFF00"/>
                </a:highlight>
                <a:latin typeface="Helvetica" pitchFamily="2" charset="0"/>
              </a:rPr>
              <a:t>disulfide bonds</a:t>
            </a:r>
          </a:p>
          <a:p>
            <a:pPr marL="0" indent="0" algn="ctr">
              <a:buNone/>
            </a:pPr>
            <a:r>
              <a:rPr lang="en-US" sz="1600" b="1" dirty="0">
                <a:latin typeface="Helvetica" pitchFamily="2" charset="0"/>
              </a:rPr>
              <a:t>2a91 </a:t>
            </a:r>
            <a:r>
              <a:rPr lang="en-US" sz="1600" dirty="0">
                <a:latin typeface="Helvetica" pitchFamily="2" charset="0"/>
              </a:rPr>
              <a:t>– x-ray of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residues 22-530 @ 2.50</a:t>
            </a:r>
            <a:r>
              <a:rPr lang="en-US" sz="1600" b="1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å</a:t>
            </a:r>
            <a:r>
              <a:rPr lang="en-US" sz="1600" dirty="0">
                <a:latin typeface="Helvetica" pitchFamily="2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DF8D9F-387F-914F-A676-9015C4A3F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085" y="1776408"/>
            <a:ext cx="3397540" cy="303580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B91F34-9FB7-5844-9B9D-FA9D32E6D783}"/>
              </a:ext>
            </a:extLst>
          </p:cNvPr>
          <p:cNvSpPr txBox="1">
            <a:spLocks/>
          </p:cNvSpPr>
          <p:nvPr/>
        </p:nvSpPr>
        <p:spPr>
          <a:xfrm>
            <a:off x="6378149" y="4957329"/>
            <a:ext cx="5625414" cy="12546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err="1">
                <a:latin typeface="Helvetica" pitchFamily="2" charset="0"/>
              </a:rPr>
              <a:t>pertuzumab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monoclonal antibody antagonist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highlight>
                  <a:srgbClr val="C1F500"/>
                </a:highlight>
                <a:latin typeface="Helvetica" pitchFamily="2" charset="0"/>
              </a:rPr>
              <a:t>mutated heavy chain</a:t>
            </a:r>
            <a:r>
              <a:rPr lang="en-US" sz="1600" dirty="0">
                <a:latin typeface="Helvetica" pitchFamily="2" charset="0"/>
              </a:rPr>
              <a:t>  </a:t>
            </a:r>
            <a:r>
              <a:rPr lang="en-US" sz="1600" dirty="0">
                <a:highlight>
                  <a:srgbClr val="93059F"/>
                </a:highlight>
                <a:latin typeface="Helvetica" pitchFamily="2" charset="0"/>
              </a:rPr>
              <a:t>light chain </a:t>
            </a:r>
            <a:r>
              <a:rPr lang="en-US" sz="1600" dirty="0" err="1">
                <a:highlight>
                  <a:srgbClr val="93059F"/>
                </a:highlight>
                <a:latin typeface="Helvetica" pitchFamily="2" charset="0"/>
              </a:rPr>
              <a:t>clambda</a:t>
            </a:r>
            <a:endParaRPr lang="en-US" sz="1600" dirty="0">
              <a:highlight>
                <a:srgbClr val="93059F"/>
              </a:highlight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sz="1600" b="1" dirty="0">
                <a:latin typeface="Helvetica" pitchFamily="2" charset="0"/>
              </a:rPr>
              <a:t>4llw </a:t>
            </a:r>
            <a:r>
              <a:rPr lang="en-US" sz="1600" dirty="0">
                <a:latin typeface="Helvetica" pitchFamily="2" charset="0"/>
              </a:rPr>
              <a:t>– x-ray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@ 1.95</a:t>
            </a:r>
            <a:r>
              <a:rPr lang="en-US" sz="1600" b="1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å</a:t>
            </a:r>
            <a:r>
              <a:rPr lang="en-US" sz="1600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67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3 </a:t>
            </a:r>
            <a:r>
              <a:rPr lang="en-US" sz="1400" dirty="0" err="1"/>
              <a:t>dec</a:t>
            </a:r>
            <a:r>
              <a:rPr lang="en-US" sz="1400" dirty="0"/>
              <a:t> 2019	</a:t>
            </a:r>
            <a:fld id="{90527963-89C1-4E4A-850F-2B4E8AF3BD28}" type="slidenum">
              <a:rPr lang="en-US" sz="1400" smtClean="0"/>
              <a:pPr algn="ctr"/>
              <a:t>8</a:t>
            </a:fld>
            <a:r>
              <a:rPr lang="en-US" sz="1400" dirty="0"/>
              <a:t> / 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protein language models: a case study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molecules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erbb2 &amp;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pertuzumab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B91F34-9FB7-5844-9B9D-FA9D32E6D783}"/>
              </a:ext>
            </a:extLst>
          </p:cNvPr>
          <p:cNvSpPr txBox="1">
            <a:spLocks/>
          </p:cNvSpPr>
          <p:nvPr/>
        </p:nvSpPr>
        <p:spPr>
          <a:xfrm>
            <a:off x="-506972" y="2280166"/>
            <a:ext cx="5625414" cy="1254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br>
              <a:rPr lang="en-US" sz="1600" dirty="0">
                <a:latin typeface="Helvetica" pitchFamily="2" charset="0"/>
              </a:rPr>
            </a:br>
            <a:r>
              <a:rPr lang="en-US" sz="1600" dirty="0" err="1">
                <a:latin typeface="Helvetica" pitchFamily="2" charset="0"/>
              </a:rPr>
              <a:t>pertuzumab</a:t>
            </a:r>
            <a:r>
              <a:rPr lang="en-US" sz="1600" dirty="0">
                <a:latin typeface="Helvetica" pitchFamily="2" charset="0"/>
              </a:rPr>
              <a:t>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solidFill>
                  <a:schemeClr val="bg1"/>
                </a:solidFill>
                <a:highlight>
                  <a:srgbClr val="461B06"/>
                </a:highlight>
                <a:latin typeface="Helvetica" pitchFamily="2" charset="0"/>
              </a:rPr>
              <a:t>heavy chain</a:t>
            </a:r>
            <a:br>
              <a:rPr lang="en-US" sz="1600" dirty="0">
                <a:solidFill>
                  <a:schemeClr val="bg1"/>
                </a:solidFill>
                <a:highlight>
                  <a:srgbClr val="461B06"/>
                </a:highlight>
                <a:latin typeface="Helvetica" pitchFamily="2" charset="0"/>
              </a:rPr>
            </a:br>
            <a:r>
              <a:rPr lang="en-US" sz="1600" dirty="0">
                <a:highlight>
                  <a:srgbClr val="C02E81"/>
                </a:highlight>
                <a:latin typeface="Helvetica" pitchFamily="2" charset="0"/>
              </a:rPr>
              <a:t>light chain</a:t>
            </a:r>
          </a:p>
        </p:txBody>
      </p:sp>
      <p:pic>
        <p:nvPicPr>
          <p:cNvPr id="4" name="Picture 3" descr="A picture containing dark, animal&#10;&#10;Description automatically generated">
            <a:extLst>
              <a:ext uri="{FF2B5EF4-FFF2-40B4-BE49-F238E27FC236}">
                <a16:creationId xmlns:a16="http://schemas.microsoft.com/office/drawing/2014/main" id="{2165DB1F-4894-2743-B76C-F0585417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375" y="413707"/>
            <a:ext cx="5987250" cy="47912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210582-64BD-E043-90B6-AAE42E69F891}"/>
              </a:ext>
            </a:extLst>
          </p:cNvPr>
          <p:cNvSpPr txBox="1">
            <a:spLocks/>
          </p:cNvSpPr>
          <p:nvPr/>
        </p:nvSpPr>
        <p:spPr>
          <a:xfrm>
            <a:off x="7073560" y="1042211"/>
            <a:ext cx="5625414" cy="1254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trastuzumab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solidFill>
                  <a:schemeClr val="bg1"/>
                </a:solidFill>
                <a:highlight>
                  <a:srgbClr val="1D0A93"/>
                </a:highlight>
                <a:latin typeface="Helvetica" pitchFamily="2" charset="0"/>
              </a:rPr>
              <a:t>heavy chain</a:t>
            </a:r>
            <a:br>
              <a:rPr lang="en-US" sz="1600" dirty="0">
                <a:highlight>
                  <a:srgbClr val="1D0A93"/>
                </a:highlight>
                <a:latin typeface="Helvetica" pitchFamily="2" charset="0"/>
              </a:rPr>
            </a:br>
            <a:r>
              <a:rPr lang="en-US" sz="1600" dirty="0">
                <a:highlight>
                  <a:srgbClr val="D0CEFF"/>
                </a:highlight>
                <a:latin typeface="Helvetica" pitchFamily="2" charset="0"/>
              </a:rPr>
              <a:t>light chain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A67391D-42FB-374B-8189-CCB56A5A4EF0}"/>
              </a:ext>
            </a:extLst>
          </p:cNvPr>
          <p:cNvSpPr txBox="1">
            <a:spLocks/>
          </p:cNvSpPr>
          <p:nvPr/>
        </p:nvSpPr>
        <p:spPr>
          <a:xfrm>
            <a:off x="3283293" y="5313795"/>
            <a:ext cx="5625414" cy="12546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highlight>
                  <a:srgbClr val="F48C00"/>
                </a:highlight>
                <a:latin typeface="Helvetica" pitchFamily="2" charset="0"/>
              </a:rPr>
              <a:t>erbb2 ectodomain</a:t>
            </a:r>
            <a:br>
              <a:rPr lang="en-US" sz="1600" dirty="0">
                <a:highlight>
                  <a:srgbClr val="F48C00"/>
                </a:highlight>
                <a:latin typeface="Helvetica" pitchFamily="2" charset="0"/>
              </a:rPr>
            </a:br>
            <a:endParaRPr lang="en-US" sz="1600" dirty="0">
              <a:highlight>
                <a:srgbClr val="F48C00"/>
              </a:highlight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sz="1600" b="1" dirty="0">
                <a:latin typeface="Helvetica" pitchFamily="2" charset="0"/>
              </a:rPr>
              <a:t>6oge </a:t>
            </a:r>
            <a:r>
              <a:rPr lang="en-US" sz="1600" dirty="0">
                <a:latin typeface="Helvetica" pitchFamily="2" charset="0"/>
              </a:rPr>
              <a:t>– x-ray of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erbb2 trastuzumab </a:t>
            </a:r>
            <a:r>
              <a:rPr lang="en-US" sz="1600" dirty="0" err="1">
                <a:latin typeface="Helvetica" pitchFamily="2" charset="0"/>
              </a:rPr>
              <a:t>pertuzumab</a:t>
            </a:r>
            <a:r>
              <a:rPr lang="en-US" sz="1600" dirty="0">
                <a:latin typeface="Helvetica" pitchFamily="2" charset="0"/>
              </a:rPr>
              <a:t> complex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@ 4.36</a:t>
            </a:r>
            <a:r>
              <a:rPr lang="en-US" sz="1600" b="1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å</a:t>
            </a:r>
            <a:r>
              <a:rPr lang="en-US" sz="1600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662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3 </a:t>
            </a:r>
            <a:r>
              <a:rPr lang="en-US" sz="1400" dirty="0" err="1"/>
              <a:t>dec</a:t>
            </a:r>
            <a:r>
              <a:rPr lang="en-US" sz="1400" dirty="0"/>
              <a:t> 2019	</a:t>
            </a:r>
            <a:fld id="{90527963-89C1-4E4A-850F-2B4E8AF3BD28}" type="slidenum">
              <a:rPr lang="en-US" sz="1400" smtClean="0"/>
              <a:pPr algn="ctr"/>
              <a:t>9</a:t>
            </a:fld>
            <a:r>
              <a:rPr lang="en-US" sz="1400" dirty="0"/>
              <a:t> / 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protein language models: a case study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molecules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erbb2 &amp;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pertuzumab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5DB1F-4894-2743-B76C-F0585417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24867" y="1600200"/>
            <a:ext cx="3742266" cy="36576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E3106-04BB-5743-8613-27C9E61707A8}"/>
              </a:ext>
            </a:extLst>
          </p:cNvPr>
          <p:cNvSpPr txBox="1">
            <a:spLocks/>
          </p:cNvSpPr>
          <p:nvPr/>
        </p:nvSpPr>
        <p:spPr>
          <a:xfrm>
            <a:off x="3283293" y="5313795"/>
            <a:ext cx="5625414" cy="12546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highlight>
                  <a:srgbClr val="F48C00"/>
                </a:highlight>
                <a:latin typeface="Helvetica" pitchFamily="2" charset="0"/>
              </a:rPr>
              <a:t>erbb2 ectodomain</a:t>
            </a:r>
            <a:br>
              <a:rPr lang="en-US" sz="1600" dirty="0">
                <a:highlight>
                  <a:srgbClr val="F48C00"/>
                </a:highlight>
                <a:latin typeface="Helvetica" pitchFamily="2" charset="0"/>
              </a:rPr>
            </a:br>
            <a:endParaRPr lang="en-US" sz="1600" dirty="0">
              <a:highlight>
                <a:srgbClr val="F48C00"/>
              </a:highlight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sz="1600" b="1" dirty="0">
                <a:latin typeface="Helvetica" pitchFamily="2" charset="0"/>
              </a:rPr>
              <a:t>6oge </a:t>
            </a:r>
            <a:r>
              <a:rPr lang="en-US" sz="1600" dirty="0">
                <a:latin typeface="Helvetica" pitchFamily="2" charset="0"/>
              </a:rPr>
              <a:t>– x-ray of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erbb2 trastuzumab </a:t>
            </a:r>
            <a:r>
              <a:rPr lang="en-US" sz="1600" dirty="0" err="1">
                <a:latin typeface="Helvetica" pitchFamily="2" charset="0"/>
              </a:rPr>
              <a:t>pertuzumab</a:t>
            </a:r>
            <a:r>
              <a:rPr lang="en-US" sz="1600" dirty="0">
                <a:latin typeface="Helvetica" pitchFamily="2" charset="0"/>
              </a:rPr>
              <a:t> complex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@ 4.36</a:t>
            </a:r>
            <a:r>
              <a:rPr lang="en-US" sz="1600" b="1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å</a:t>
            </a:r>
            <a:r>
              <a:rPr lang="en-US" sz="1600" dirty="0">
                <a:latin typeface="Helvetica" pitchFamily="2" charset="0"/>
              </a:rPr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74BDE9-9650-A84C-B128-4E056FCD4F0B}"/>
              </a:ext>
            </a:extLst>
          </p:cNvPr>
          <p:cNvSpPr txBox="1">
            <a:spLocks/>
          </p:cNvSpPr>
          <p:nvPr/>
        </p:nvSpPr>
        <p:spPr>
          <a:xfrm>
            <a:off x="4051345" y="289554"/>
            <a:ext cx="5625414" cy="1254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br>
              <a:rPr lang="en-US" sz="1600" dirty="0">
                <a:latin typeface="Helvetica" pitchFamily="2" charset="0"/>
              </a:rPr>
            </a:br>
            <a:r>
              <a:rPr lang="en-US" sz="1600" dirty="0" err="1">
                <a:latin typeface="Helvetica" pitchFamily="2" charset="0"/>
              </a:rPr>
              <a:t>pertuzumab</a:t>
            </a:r>
            <a:r>
              <a:rPr lang="en-US" sz="1600" dirty="0">
                <a:latin typeface="Helvetica" pitchFamily="2" charset="0"/>
              </a:rPr>
              <a:t>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solidFill>
                  <a:schemeClr val="bg1"/>
                </a:solidFill>
                <a:highlight>
                  <a:srgbClr val="461B06"/>
                </a:highlight>
                <a:latin typeface="Helvetica" pitchFamily="2" charset="0"/>
              </a:rPr>
              <a:t>heavy chain</a:t>
            </a:r>
            <a:br>
              <a:rPr lang="en-US" sz="1600" dirty="0">
                <a:solidFill>
                  <a:schemeClr val="bg1"/>
                </a:solidFill>
                <a:highlight>
                  <a:srgbClr val="461B06"/>
                </a:highlight>
                <a:latin typeface="Helvetica" pitchFamily="2" charset="0"/>
              </a:rPr>
            </a:br>
            <a:r>
              <a:rPr lang="en-US" sz="1600" dirty="0">
                <a:highlight>
                  <a:srgbClr val="C02E81"/>
                </a:highlight>
                <a:latin typeface="Helvetica" pitchFamily="2" charset="0"/>
              </a:rPr>
              <a:t>light chain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164915-A257-5F40-89C3-8A59B0E39B9B}"/>
              </a:ext>
            </a:extLst>
          </p:cNvPr>
          <p:cNvSpPr txBox="1">
            <a:spLocks/>
          </p:cNvSpPr>
          <p:nvPr/>
        </p:nvSpPr>
        <p:spPr>
          <a:xfrm>
            <a:off x="625271" y="2247590"/>
            <a:ext cx="5625414" cy="1254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trastuzumab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solidFill>
                  <a:schemeClr val="bg1"/>
                </a:solidFill>
                <a:highlight>
                  <a:srgbClr val="1D0A93"/>
                </a:highlight>
                <a:latin typeface="Helvetica" pitchFamily="2" charset="0"/>
              </a:rPr>
              <a:t>heavy chain</a:t>
            </a:r>
            <a:br>
              <a:rPr lang="en-US" sz="1600" dirty="0">
                <a:highlight>
                  <a:srgbClr val="1D0A93"/>
                </a:highlight>
                <a:latin typeface="Helvetica" pitchFamily="2" charset="0"/>
              </a:rPr>
            </a:br>
            <a:r>
              <a:rPr lang="en-US" sz="1600" dirty="0">
                <a:highlight>
                  <a:srgbClr val="D0CEFF"/>
                </a:highlight>
                <a:latin typeface="Helvetica" pitchFamily="2" charset="0"/>
              </a:rPr>
              <a:t>light chain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22B631-9672-E54D-9F69-76C364E1424B}"/>
              </a:ext>
            </a:extLst>
          </p:cNvPr>
          <p:cNvSpPr txBox="1">
            <a:spLocks/>
          </p:cNvSpPr>
          <p:nvPr/>
        </p:nvSpPr>
        <p:spPr>
          <a:xfrm>
            <a:off x="9286833" y="1539546"/>
            <a:ext cx="2812707" cy="1254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>
                <a:latin typeface="Helvetica" pitchFamily="2" charset="0"/>
              </a:rPr>
              <a:t>why two?</a:t>
            </a:r>
          </a:p>
          <a:p>
            <a:pPr marL="0" indent="0" algn="r"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 algn="r">
              <a:buNone/>
            </a:pPr>
            <a:r>
              <a:rPr lang="en-US" sz="2000" dirty="0">
                <a:latin typeface="Helvetica" pitchFamily="2" charset="0"/>
              </a:rPr>
              <a:t>cancer can also mutate biomolecules and change their structure</a:t>
            </a:r>
          </a:p>
          <a:p>
            <a:pPr marL="0" indent="0" algn="r"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 algn="r">
              <a:buNone/>
            </a:pPr>
            <a:r>
              <a:rPr lang="en-US" sz="2000" dirty="0">
                <a:latin typeface="Helvetica" pitchFamily="2" charset="0"/>
              </a:rPr>
              <a:t>unless we can mutate solutions faster than cancer…</a:t>
            </a:r>
          </a:p>
          <a:p>
            <a:pPr marL="0" indent="0" algn="r"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 algn="r">
              <a:buNone/>
            </a:pPr>
            <a:r>
              <a:rPr lang="en-US" sz="2000" dirty="0">
                <a:latin typeface="Helvetica" pitchFamily="2" charset="0"/>
              </a:rPr>
              <a:t>we have a problem!</a:t>
            </a:r>
          </a:p>
        </p:txBody>
      </p:sp>
    </p:spTree>
    <p:extLst>
      <p:ext uri="{BB962C8B-B14F-4D97-AF65-F5344CB8AC3E}">
        <p14:creationId xmlns:p14="http://schemas.microsoft.com/office/powerpoint/2010/main" val="39533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647</Words>
  <Application>Microsoft Macintosh PowerPoint</Application>
  <PresentationFormat>Widescreen</PresentationFormat>
  <Paragraphs>162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Helvetica</vt:lpstr>
      <vt:lpstr>Helvetica Neue</vt:lpstr>
      <vt:lpstr>Office Theme</vt:lpstr>
      <vt:lpstr>PowerPoint Presentation</vt:lpstr>
      <vt:lpstr>outline</vt:lpstr>
      <vt:lpstr>PowerPoint Presentation</vt:lpstr>
      <vt:lpstr>lifetime risk of cancer in xx and xy american cancer society </vt:lpstr>
      <vt:lpstr>lifetime risk of cancer</vt:lpstr>
      <vt:lpstr>PowerPoint Presentation</vt:lpstr>
      <vt:lpstr>molecules erbb2 &amp; pertuzumab</vt:lpstr>
      <vt:lpstr>molecules erbb2 &amp; pertuzumab</vt:lpstr>
      <vt:lpstr>molecules erbb2 &amp; pertuzumab</vt:lpstr>
      <vt:lpstr>PowerPoint Presentation</vt:lpstr>
      <vt:lpstr>language models context</vt:lpstr>
      <vt:lpstr>language models</vt:lpstr>
      <vt:lpstr>language models …what do?</vt:lpstr>
      <vt:lpstr>PowerPoint Presentation</vt:lpstr>
      <vt:lpstr>research goals</vt:lpstr>
      <vt:lpstr>research goals something to actually see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Robson, Isaac S</dc:creator>
  <cp:lastModifiedBy>Robson, Isaac S</cp:lastModifiedBy>
  <cp:revision>159</cp:revision>
  <cp:lastPrinted>2019-11-19T19:46:14Z</cp:lastPrinted>
  <dcterms:created xsi:type="dcterms:W3CDTF">2019-11-19T19:45:48Z</dcterms:created>
  <dcterms:modified xsi:type="dcterms:W3CDTF">2019-12-02T03:57:35Z</dcterms:modified>
</cp:coreProperties>
</file>