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3" autoAdjust="0"/>
    <p:restoredTop sz="94660"/>
  </p:normalViewPr>
  <p:slideViewPr>
    <p:cSldViewPr snapToGrid="0">
      <p:cViewPr>
        <p:scale>
          <a:sx n="66" d="100"/>
          <a:sy n="66" d="100"/>
        </p:scale>
        <p:origin x="32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37445-017B-4E60-828D-C5336DAEDB9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B7E6A0-4D9D-4F49-83F5-FD9645FB679B}">
      <dgm:prSet custT="1"/>
      <dgm:spPr/>
      <dgm:t>
        <a:bodyPr/>
        <a:lstStyle/>
        <a:p>
          <a:pPr algn="l"/>
          <a:r>
            <a:rPr lang="zh-CN" sz="1200" dirty="0"/>
            <a:t>通过轴率比（</a:t>
          </a:r>
          <a:r>
            <a:rPr lang="en-US" sz="1200" dirty="0"/>
            <a:t>AL/CR</a:t>
          </a:r>
          <a:r>
            <a:rPr lang="zh-CN" sz="1200" dirty="0"/>
            <a:t>）预测等效球径（</a:t>
          </a:r>
          <a:r>
            <a:rPr lang="en-US" sz="1200" dirty="0"/>
            <a:t>SE</a:t>
          </a:r>
          <a:r>
            <a:rPr lang="zh-CN" sz="1200" dirty="0"/>
            <a:t>）</a:t>
          </a:r>
          <a:endParaRPr lang="en-US" sz="1200" dirty="0"/>
        </a:p>
      </dgm:t>
    </dgm:pt>
    <dgm:pt modelId="{DB9D3BF8-36DD-4E83-8847-999CA54900DD}" type="parTrans" cxnId="{6FA269D9-817B-4849-8C80-6F17970F5F4E}">
      <dgm:prSet/>
      <dgm:spPr/>
      <dgm:t>
        <a:bodyPr/>
        <a:lstStyle/>
        <a:p>
          <a:endParaRPr lang="en-US"/>
        </a:p>
      </dgm:t>
    </dgm:pt>
    <dgm:pt modelId="{BEE5EC56-6DF7-4629-A2A3-269E88031FE1}" type="sibTrans" cxnId="{6FA269D9-817B-4849-8C80-6F17970F5F4E}">
      <dgm:prSet/>
      <dgm:spPr/>
      <dgm:t>
        <a:bodyPr/>
        <a:lstStyle/>
        <a:p>
          <a:endParaRPr lang="en-US" sz="1600"/>
        </a:p>
      </dgm:t>
    </dgm:pt>
    <dgm:pt modelId="{D11BB60F-2D97-4445-90B4-315520341684}">
      <dgm:prSet custT="1"/>
      <dgm:spPr/>
      <dgm:t>
        <a:bodyPr/>
        <a:lstStyle/>
        <a:p>
          <a:r>
            <a:rPr lang="zh-CN" sz="1200" dirty="0"/>
            <a:t>通过大用户数据，给出特定个体（年龄、性别、</a:t>
          </a:r>
          <a:r>
            <a:rPr lang="en-US" sz="1200" dirty="0"/>
            <a:t>AL</a:t>
          </a:r>
          <a:r>
            <a:rPr lang="zh-CN" sz="1200" dirty="0"/>
            <a:t>、</a:t>
          </a:r>
          <a:r>
            <a:rPr lang="en-US" sz="1200" dirty="0"/>
            <a:t>CR</a:t>
          </a:r>
          <a:r>
            <a:rPr lang="zh-CN" sz="1200" dirty="0"/>
            <a:t>、</a:t>
          </a:r>
          <a:r>
            <a:rPr lang="en-US" sz="1200" dirty="0"/>
            <a:t>SE</a:t>
          </a:r>
          <a:r>
            <a:rPr lang="zh-CN" sz="1200" dirty="0"/>
            <a:t>）的当前近视预警级别</a:t>
          </a:r>
          <a:endParaRPr lang="en-US" sz="1200" dirty="0"/>
        </a:p>
      </dgm:t>
    </dgm:pt>
    <dgm:pt modelId="{7E92B6F5-8565-491C-8372-A5FD25CEDAA6}" type="parTrans" cxnId="{EAB639E0-7CC2-4FD7-A8C8-D5406EE87223}">
      <dgm:prSet/>
      <dgm:spPr/>
      <dgm:t>
        <a:bodyPr/>
        <a:lstStyle/>
        <a:p>
          <a:endParaRPr lang="en-US"/>
        </a:p>
      </dgm:t>
    </dgm:pt>
    <dgm:pt modelId="{40A74061-2AD1-4536-A296-B58E1BE9CEE5}" type="sibTrans" cxnId="{EAB639E0-7CC2-4FD7-A8C8-D5406EE87223}">
      <dgm:prSet/>
      <dgm:spPr/>
      <dgm:t>
        <a:bodyPr/>
        <a:lstStyle/>
        <a:p>
          <a:endParaRPr lang="en-US" sz="1600"/>
        </a:p>
      </dgm:t>
    </dgm:pt>
    <dgm:pt modelId="{5ECFE2F5-5FF6-4904-A1DB-96504775E3A6}">
      <dgm:prSet custT="1"/>
      <dgm:spPr/>
      <dgm:t>
        <a:bodyPr/>
        <a:lstStyle/>
        <a:p>
          <a:r>
            <a:rPr lang="zh-CN" sz="1200" dirty="0"/>
            <a:t>通过大用户数据，预测特定个体直到</a:t>
          </a:r>
          <a:r>
            <a:rPr lang="en-US" sz="1200" dirty="0"/>
            <a:t>18</a:t>
          </a:r>
          <a:r>
            <a:rPr lang="zh-CN" sz="1200" dirty="0"/>
            <a:t>岁的近视发展趋势图</a:t>
          </a:r>
          <a:endParaRPr lang="en-US" sz="1200" dirty="0"/>
        </a:p>
      </dgm:t>
    </dgm:pt>
    <dgm:pt modelId="{7C6039C0-F83B-4FD4-8641-32DA661CB1FF}" type="parTrans" cxnId="{8353B0C1-FAEE-4486-8DEA-0F0B104F8BE3}">
      <dgm:prSet/>
      <dgm:spPr/>
      <dgm:t>
        <a:bodyPr/>
        <a:lstStyle/>
        <a:p>
          <a:endParaRPr lang="en-US"/>
        </a:p>
      </dgm:t>
    </dgm:pt>
    <dgm:pt modelId="{82B95020-5EE0-4351-BD24-044E01943E92}" type="sibTrans" cxnId="{8353B0C1-FAEE-4486-8DEA-0F0B104F8BE3}">
      <dgm:prSet/>
      <dgm:spPr/>
      <dgm:t>
        <a:bodyPr/>
        <a:lstStyle/>
        <a:p>
          <a:endParaRPr lang="en-US" sz="1600"/>
        </a:p>
      </dgm:t>
    </dgm:pt>
    <dgm:pt modelId="{402864BF-6054-485A-9A29-4E6F246520A8}">
      <dgm:prSet custT="1"/>
      <dgm:spPr/>
      <dgm:t>
        <a:bodyPr/>
        <a:lstStyle/>
        <a:p>
          <a:r>
            <a:rPr lang="zh-CN" sz="1200" dirty="0"/>
            <a:t>通过特定用户的历时数据（至少间隔</a:t>
          </a:r>
          <a:r>
            <a:rPr lang="en-US" sz="1200" dirty="0"/>
            <a:t>6</a:t>
          </a:r>
          <a:r>
            <a:rPr lang="zh-CN" sz="1200" dirty="0"/>
            <a:t>个月的两个数据点），给出用户近视发展预警</a:t>
          </a:r>
          <a:endParaRPr lang="en-US" sz="1200" dirty="0"/>
        </a:p>
      </dgm:t>
    </dgm:pt>
    <dgm:pt modelId="{D2E3B3EC-A309-4A2A-8CA3-12B7A2494E6C}" type="parTrans" cxnId="{3198BC33-93ED-4B7D-B3CC-E2872AAAFFE4}">
      <dgm:prSet/>
      <dgm:spPr/>
      <dgm:t>
        <a:bodyPr/>
        <a:lstStyle/>
        <a:p>
          <a:endParaRPr lang="en-US"/>
        </a:p>
      </dgm:t>
    </dgm:pt>
    <dgm:pt modelId="{FA3A3C91-F2F8-4172-9D3C-E297AC9673F6}" type="sibTrans" cxnId="{3198BC33-93ED-4B7D-B3CC-E2872AAAFFE4}">
      <dgm:prSet/>
      <dgm:spPr/>
      <dgm:t>
        <a:bodyPr/>
        <a:lstStyle/>
        <a:p>
          <a:endParaRPr lang="en-US" sz="1600"/>
        </a:p>
      </dgm:t>
    </dgm:pt>
    <dgm:pt modelId="{C13C72F5-94AC-4C7E-AC1D-909B09DC451F}">
      <dgm:prSet custT="1"/>
      <dgm:spPr/>
      <dgm:t>
        <a:bodyPr/>
        <a:lstStyle/>
        <a:p>
          <a:r>
            <a:rPr lang="zh-CN" sz="1200" dirty="0"/>
            <a:t>根据特定用户在大数据中的位置，给出近视防治的“专家建议”</a:t>
          </a:r>
          <a:endParaRPr lang="en-US" sz="1200" dirty="0"/>
        </a:p>
      </dgm:t>
    </dgm:pt>
    <dgm:pt modelId="{FBD682C6-C094-4631-8152-93957DF319F6}" type="parTrans" cxnId="{6C031D54-31B8-4D1D-BDB5-3C74ACB76FBC}">
      <dgm:prSet/>
      <dgm:spPr/>
      <dgm:t>
        <a:bodyPr/>
        <a:lstStyle/>
        <a:p>
          <a:endParaRPr lang="en-US"/>
        </a:p>
      </dgm:t>
    </dgm:pt>
    <dgm:pt modelId="{B0868AD9-50F3-4F3A-9999-70855FAAC04B}" type="sibTrans" cxnId="{6C031D54-31B8-4D1D-BDB5-3C74ACB76FBC}">
      <dgm:prSet/>
      <dgm:spPr/>
      <dgm:t>
        <a:bodyPr/>
        <a:lstStyle/>
        <a:p>
          <a:endParaRPr lang="en-US" sz="1600"/>
        </a:p>
      </dgm:t>
    </dgm:pt>
    <dgm:pt modelId="{7D78E4C9-C655-41DE-9301-526BCFC4BD3F}">
      <dgm:prSet custT="1"/>
      <dgm:spPr/>
      <dgm:t>
        <a:bodyPr/>
        <a:lstStyle/>
        <a:p>
          <a:pPr algn="l"/>
          <a:r>
            <a:rPr lang="zh-CN" sz="1200" dirty="0"/>
            <a:t>在系统上线之后，使用真实数据来调整模型结构与精度</a:t>
          </a:r>
          <a:endParaRPr lang="en-US" sz="1200" dirty="0"/>
        </a:p>
      </dgm:t>
    </dgm:pt>
    <dgm:pt modelId="{66480768-696D-4CB9-A342-FBE3EED501FF}" type="parTrans" cxnId="{2B503B64-29E8-4D26-A62F-FF564765C4BD}">
      <dgm:prSet/>
      <dgm:spPr/>
      <dgm:t>
        <a:bodyPr/>
        <a:lstStyle/>
        <a:p>
          <a:endParaRPr lang="en-US"/>
        </a:p>
      </dgm:t>
    </dgm:pt>
    <dgm:pt modelId="{4DD62883-DE02-4B5E-AC52-E02FB53069CE}" type="sibTrans" cxnId="{2B503B64-29E8-4D26-A62F-FF564765C4BD}">
      <dgm:prSet/>
      <dgm:spPr/>
      <dgm:t>
        <a:bodyPr/>
        <a:lstStyle/>
        <a:p>
          <a:endParaRPr lang="en-US" sz="1600"/>
        </a:p>
      </dgm:t>
    </dgm:pt>
    <dgm:pt modelId="{AB77057A-8E80-4A4A-ABF5-5C64B43060DB}" type="pres">
      <dgm:prSet presAssocID="{BEF37445-017B-4E60-828D-C5336DAEDB97}" presName="cycle" presStyleCnt="0">
        <dgm:presLayoutVars>
          <dgm:dir/>
          <dgm:resizeHandles val="exact"/>
        </dgm:presLayoutVars>
      </dgm:prSet>
      <dgm:spPr/>
    </dgm:pt>
    <dgm:pt modelId="{21EAD5CD-D959-4732-B7DD-CE0CB3DA2EEF}" type="pres">
      <dgm:prSet presAssocID="{3DB7E6A0-4D9D-4F49-83F5-FD9645FB679B}" presName="dummy" presStyleCnt="0"/>
      <dgm:spPr/>
    </dgm:pt>
    <dgm:pt modelId="{5B3A10CE-4084-4B7C-BAF3-AA76D5214B55}" type="pres">
      <dgm:prSet presAssocID="{3DB7E6A0-4D9D-4F49-83F5-FD9645FB679B}" presName="node" presStyleLbl="revTx" presStyleIdx="0" presStyleCnt="6">
        <dgm:presLayoutVars>
          <dgm:bulletEnabled val="1"/>
        </dgm:presLayoutVars>
      </dgm:prSet>
      <dgm:spPr/>
    </dgm:pt>
    <dgm:pt modelId="{52D7338E-18F8-42A4-954E-2DDE77D02F0A}" type="pres">
      <dgm:prSet presAssocID="{BEE5EC56-6DF7-4629-A2A3-269E88031FE1}" presName="sibTrans" presStyleLbl="node1" presStyleIdx="0" presStyleCnt="6"/>
      <dgm:spPr/>
    </dgm:pt>
    <dgm:pt modelId="{531E67CD-5E57-439E-846A-59000ED7D70F}" type="pres">
      <dgm:prSet presAssocID="{D11BB60F-2D97-4445-90B4-315520341684}" presName="dummy" presStyleCnt="0"/>
      <dgm:spPr/>
    </dgm:pt>
    <dgm:pt modelId="{4C4DEC3F-0679-43CD-9140-AB56B24137B4}" type="pres">
      <dgm:prSet presAssocID="{D11BB60F-2D97-4445-90B4-315520341684}" presName="node" presStyleLbl="revTx" presStyleIdx="1" presStyleCnt="6" custScaleX="233291">
        <dgm:presLayoutVars>
          <dgm:bulletEnabled val="1"/>
        </dgm:presLayoutVars>
      </dgm:prSet>
      <dgm:spPr/>
    </dgm:pt>
    <dgm:pt modelId="{150D0ED6-6889-4567-91DB-5B16ADB2134B}" type="pres">
      <dgm:prSet presAssocID="{40A74061-2AD1-4536-A296-B58E1BE9CEE5}" presName="sibTrans" presStyleLbl="node1" presStyleIdx="1" presStyleCnt="6"/>
      <dgm:spPr/>
    </dgm:pt>
    <dgm:pt modelId="{7919A643-E9A3-4F15-B115-624ACA1482B1}" type="pres">
      <dgm:prSet presAssocID="{5ECFE2F5-5FF6-4904-A1DB-96504775E3A6}" presName="dummy" presStyleCnt="0"/>
      <dgm:spPr/>
    </dgm:pt>
    <dgm:pt modelId="{8E78C49E-86D4-4E2D-87E9-CB9FE2376CEA}" type="pres">
      <dgm:prSet presAssocID="{5ECFE2F5-5FF6-4904-A1DB-96504775E3A6}" presName="node" presStyleLbl="revTx" presStyleIdx="2" presStyleCnt="6" custScaleX="158188">
        <dgm:presLayoutVars>
          <dgm:bulletEnabled val="1"/>
        </dgm:presLayoutVars>
      </dgm:prSet>
      <dgm:spPr/>
    </dgm:pt>
    <dgm:pt modelId="{7FA3E8C4-B68D-4817-99FD-754573A40D6E}" type="pres">
      <dgm:prSet presAssocID="{82B95020-5EE0-4351-BD24-044E01943E92}" presName="sibTrans" presStyleLbl="node1" presStyleIdx="2" presStyleCnt="6"/>
      <dgm:spPr/>
    </dgm:pt>
    <dgm:pt modelId="{2EF42C36-5587-4DB2-B467-707374F9D0D8}" type="pres">
      <dgm:prSet presAssocID="{402864BF-6054-485A-9A29-4E6F246520A8}" presName="dummy" presStyleCnt="0"/>
      <dgm:spPr/>
    </dgm:pt>
    <dgm:pt modelId="{A0F59A8A-3656-424B-8FBF-3C1158DB3800}" type="pres">
      <dgm:prSet presAssocID="{402864BF-6054-485A-9A29-4E6F246520A8}" presName="node" presStyleLbl="revTx" presStyleIdx="3" presStyleCnt="6" custScaleX="252014" custRadScaleRad="96877" custRadScaleInc="44288">
        <dgm:presLayoutVars>
          <dgm:bulletEnabled val="1"/>
        </dgm:presLayoutVars>
      </dgm:prSet>
      <dgm:spPr/>
    </dgm:pt>
    <dgm:pt modelId="{38024959-5166-4757-A79E-B2CE4EC297AA}" type="pres">
      <dgm:prSet presAssocID="{FA3A3C91-F2F8-4172-9D3C-E297AC9673F6}" presName="sibTrans" presStyleLbl="node1" presStyleIdx="3" presStyleCnt="6"/>
      <dgm:spPr/>
    </dgm:pt>
    <dgm:pt modelId="{FA4C5252-D77D-4475-8349-5E5656DB96D7}" type="pres">
      <dgm:prSet presAssocID="{C13C72F5-94AC-4C7E-AC1D-909B09DC451F}" presName="dummy" presStyleCnt="0"/>
      <dgm:spPr/>
    </dgm:pt>
    <dgm:pt modelId="{646A822D-5ECC-40E7-9738-D5146E287362}" type="pres">
      <dgm:prSet presAssocID="{C13C72F5-94AC-4C7E-AC1D-909B09DC451F}" presName="node" presStyleLbl="revTx" presStyleIdx="4" presStyleCnt="6" custScaleX="229207">
        <dgm:presLayoutVars>
          <dgm:bulletEnabled val="1"/>
        </dgm:presLayoutVars>
      </dgm:prSet>
      <dgm:spPr/>
    </dgm:pt>
    <dgm:pt modelId="{CBE1A7F2-24DC-4142-8BA6-67AF7122C1BC}" type="pres">
      <dgm:prSet presAssocID="{B0868AD9-50F3-4F3A-9999-70855FAAC04B}" presName="sibTrans" presStyleLbl="node1" presStyleIdx="4" presStyleCnt="6"/>
      <dgm:spPr/>
    </dgm:pt>
    <dgm:pt modelId="{FC85EF22-68C0-41E0-8CDA-6429DD40A643}" type="pres">
      <dgm:prSet presAssocID="{7D78E4C9-C655-41DE-9301-526BCFC4BD3F}" presName="dummy" presStyleCnt="0"/>
      <dgm:spPr/>
    </dgm:pt>
    <dgm:pt modelId="{6DF9A8E1-DFA8-4E5F-9E8F-28CE03C99FE1}" type="pres">
      <dgm:prSet presAssocID="{7D78E4C9-C655-41DE-9301-526BCFC4BD3F}" presName="node" presStyleLbl="revTx" presStyleIdx="5" presStyleCnt="6">
        <dgm:presLayoutVars>
          <dgm:bulletEnabled val="1"/>
        </dgm:presLayoutVars>
      </dgm:prSet>
      <dgm:spPr/>
    </dgm:pt>
    <dgm:pt modelId="{36E7DA8E-32C8-43DB-B6F1-6FF7DE707B4B}" type="pres">
      <dgm:prSet presAssocID="{4DD62883-DE02-4B5E-AC52-E02FB53069CE}" presName="sibTrans" presStyleLbl="node1" presStyleIdx="5" presStyleCnt="6"/>
      <dgm:spPr/>
    </dgm:pt>
  </dgm:ptLst>
  <dgm:cxnLst>
    <dgm:cxn modelId="{6C36A402-A8C0-408D-B43F-2BBF1C2C9515}" type="presOf" srcId="{BEF37445-017B-4E60-828D-C5336DAEDB97}" destId="{AB77057A-8E80-4A4A-ABF5-5C64B43060DB}" srcOrd="0" destOrd="0" presId="urn:microsoft.com/office/officeart/2005/8/layout/cycle1"/>
    <dgm:cxn modelId="{3198BC33-93ED-4B7D-B3CC-E2872AAAFFE4}" srcId="{BEF37445-017B-4E60-828D-C5336DAEDB97}" destId="{402864BF-6054-485A-9A29-4E6F246520A8}" srcOrd="3" destOrd="0" parTransId="{D2E3B3EC-A309-4A2A-8CA3-12B7A2494E6C}" sibTransId="{FA3A3C91-F2F8-4172-9D3C-E297AC9673F6}"/>
    <dgm:cxn modelId="{7E29673C-E7B5-42EE-8D48-0BE6C05A4784}" type="presOf" srcId="{82B95020-5EE0-4351-BD24-044E01943E92}" destId="{7FA3E8C4-B68D-4817-99FD-754573A40D6E}" srcOrd="0" destOrd="0" presId="urn:microsoft.com/office/officeart/2005/8/layout/cycle1"/>
    <dgm:cxn modelId="{2B503B64-29E8-4D26-A62F-FF564765C4BD}" srcId="{BEF37445-017B-4E60-828D-C5336DAEDB97}" destId="{7D78E4C9-C655-41DE-9301-526BCFC4BD3F}" srcOrd="5" destOrd="0" parTransId="{66480768-696D-4CB9-A342-FBE3EED501FF}" sibTransId="{4DD62883-DE02-4B5E-AC52-E02FB53069CE}"/>
    <dgm:cxn modelId="{348A5C64-FE4B-4BE6-ABA6-36243234859A}" type="presOf" srcId="{40A74061-2AD1-4536-A296-B58E1BE9CEE5}" destId="{150D0ED6-6889-4567-91DB-5B16ADB2134B}" srcOrd="0" destOrd="0" presId="urn:microsoft.com/office/officeart/2005/8/layout/cycle1"/>
    <dgm:cxn modelId="{24A0D365-3434-4ED2-A281-23A5DBB4F9BF}" type="presOf" srcId="{C13C72F5-94AC-4C7E-AC1D-909B09DC451F}" destId="{646A822D-5ECC-40E7-9738-D5146E287362}" srcOrd="0" destOrd="0" presId="urn:microsoft.com/office/officeart/2005/8/layout/cycle1"/>
    <dgm:cxn modelId="{57D4326C-FD98-4EA1-BA4A-A21B98F2C3F9}" type="presOf" srcId="{B0868AD9-50F3-4F3A-9999-70855FAAC04B}" destId="{CBE1A7F2-24DC-4142-8BA6-67AF7122C1BC}" srcOrd="0" destOrd="0" presId="urn:microsoft.com/office/officeart/2005/8/layout/cycle1"/>
    <dgm:cxn modelId="{739A904E-DF04-445C-86F1-C25D1E6B0AC4}" type="presOf" srcId="{5ECFE2F5-5FF6-4904-A1DB-96504775E3A6}" destId="{8E78C49E-86D4-4E2D-87E9-CB9FE2376CEA}" srcOrd="0" destOrd="0" presId="urn:microsoft.com/office/officeart/2005/8/layout/cycle1"/>
    <dgm:cxn modelId="{6C031D54-31B8-4D1D-BDB5-3C74ACB76FBC}" srcId="{BEF37445-017B-4E60-828D-C5336DAEDB97}" destId="{C13C72F5-94AC-4C7E-AC1D-909B09DC451F}" srcOrd="4" destOrd="0" parTransId="{FBD682C6-C094-4631-8152-93957DF319F6}" sibTransId="{B0868AD9-50F3-4F3A-9999-70855FAAC04B}"/>
    <dgm:cxn modelId="{73B5127B-E128-4C12-9C87-F24C7CA2AFBB}" type="presOf" srcId="{3DB7E6A0-4D9D-4F49-83F5-FD9645FB679B}" destId="{5B3A10CE-4084-4B7C-BAF3-AA76D5214B55}" srcOrd="0" destOrd="0" presId="urn:microsoft.com/office/officeart/2005/8/layout/cycle1"/>
    <dgm:cxn modelId="{9F5CBF7D-1AF3-48E7-9494-44E563EBFB2F}" type="presOf" srcId="{BEE5EC56-6DF7-4629-A2A3-269E88031FE1}" destId="{52D7338E-18F8-42A4-954E-2DDE77D02F0A}" srcOrd="0" destOrd="0" presId="urn:microsoft.com/office/officeart/2005/8/layout/cycle1"/>
    <dgm:cxn modelId="{0457009C-E6C8-4F1A-AF2C-D9B6002BCFA2}" type="presOf" srcId="{402864BF-6054-485A-9A29-4E6F246520A8}" destId="{A0F59A8A-3656-424B-8FBF-3C1158DB3800}" srcOrd="0" destOrd="0" presId="urn:microsoft.com/office/officeart/2005/8/layout/cycle1"/>
    <dgm:cxn modelId="{98D808A3-31D4-4803-A7CF-C625A521E342}" type="presOf" srcId="{7D78E4C9-C655-41DE-9301-526BCFC4BD3F}" destId="{6DF9A8E1-DFA8-4E5F-9E8F-28CE03C99FE1}" srcOrd="0" destOrd="0" presId="urn:microsoft.com/office/officeart/2005/8/layout/cycle1"/>
    <dgm:cxn modelId="{D83719AF-00DF-4D2A-B405-F0F25113D95D}" type="presOf" srcId="{D11BB60F-2D97-4445-90B4-315520341684}" destId="{4C4DEC3F-0679-43CD-9140-AB56B24137B4}" srcOrd="0" destOrd="0" presId="urn:microsoft.com/office/officeart/2005/8/layout/cycle1"/>
    <dgm:cxn modelId="{8353B0C1-FAEE-4486-8DEA-0F0B104F8BE3}" srcId="{BEF37445-017B-4E60-828D-C5336DAEDB97}" destId="{5ECFE2F5-5FF6-4904-A1DB-96504775E3A6}" srcOrd="2" destOrd="0" parTransId="{7C6039C0-F83B-4FD4-8641-32DA661CB1FF}" sibTransId="{82B95020-5EE0-4351-BD24-044E01943E92}"/>
    <dgm:cxn modelId="{6FA269D9-817B-4849-8C80-6F17970F5F4E}" srcId="{BEF37445-017B-4E60-828D-C5336DAEDB97}" destId="{3DB7E6A0-4D9D-4F49-83F5-FD9645FB679B}" srcOrd="0" destOrd="0" parTransId="{DB9D3BF8-36DD-4E83-8847-999CA54900DD}" sibTransId="{BEE5EC56-6DF7-4629-A2A3-269E88031FE1}"/>
    <dgm:cxn modelId="{EAB639E0-7CC2-4FD7-A8C8-D5406EE87223}" srcId="{BEF37445-017B-4E60-828D-C5336DAEDB97}" destId="{D11BB60F-2D97-4445-90B4-315520341684}" srcOrd="1" destOrd="0" parTransId="{7E92B6F5-8565-491C-8372-A5FD25CEDAA6}" sibTransId="{40A74061-2AD1-4536-A296-B58E1BE9CEE5}"/>
    <dgm:cxn modelId="{C47531E6-DEEF-446A-8C2B-937C63AEEED2}" type="presOf" srcId="{FA3A3C91-F2F8-4172-9D3C-E297AC9673F6}" destId="{38024959-5166-4757-A79E-B2CE4EC297AA}" srcOrd="0" destOrd="0" presId="urn:microsoft.com/office/officeart/2005/8/layout/cycle1"/>
    <dgm:cxn modelId="{AA3E60E6-A8F8-45B5-B22B-8CC3838609CF}" type="presOf" srcId="{4DD62883-DE02-4B5E-AC52-E02FB53069CE}" destId="{36E7DA8E-32C8-43DB-B6F1-6FF7DE707B4B}" srcOrd="0" destOrd="0" presId="urn:microsoft.com/office/officeart/2005/8/layout/cycle1"/>
    <dgm:cxn modelId="{1F0C0A77-B3FE-4FF2-A52D-F3747BFD8AFE}" type="presParOf" srcId="{AB77057A-8E80-4A4A-ABF5-5C64B43060DB}" destId="{21EAD5CD-D959-4732-B7DD-CE0CB3DA2EEF}" srcOrd="0" destOrd="0" presId="urn:microsoft.com/office/officeart/2005/8/layout/cycle1"/>
    <dgm:cxn modelId="{857E3B65-3091-42E4-A046-19839CFD58F9}" type="presParOf" srcId="{AB77057A-8E80-4A4A-ABF5-5C64B43060DB}" destId="{5B3A10CE-4084-4B7C-BAF3-AA76D5214B55}" srcOrd="1" destOrd="0" presId="urn:microsoft.com/office/officeart/2005/8/layout/cycle1"/>
    <dgm:cxn modelId="{0DE5AEC2-4A2A-46EF-9A5C-5EA2E2AE81C4}" type="presParOf" srcId="{AB77057A-8E80-4A4A-ABF5-5C64B43060DB}" destId="{52D7338E-18F8-42A4-954E-2DDE77D02F0A}" srcOrd="2" destOrd="0" presId="urn:microsoft.com/office/officeart/2005/8/layout/cycle1"/>
    <dgm:cxn modelId="{772C00A2-B33E-4206-AE7B-0994FDEEDDAD}" type="presParOf" srcId="{AB77057A-8E80-4A4A-ABF5-5C64B43060DB}" destId="{531E67CD-5E57-439E-846A-59000ED7D70F}" srcOrd="3" destOrd="0" presId="urn:microsoft.com/office/officeart/2005/8/layout/cycle1"/>
    <dgm:cxn modelId="{B6849D7B-4E90-4E96-AECB-7D42452C5E14}" type="presParOf" srcId="{AB77057A-8E80-4A4A-ABF5-5C64B43060DB}" destId="{4C4DEC3F-0679-43CD-9140-AB56B24137B4}" srcOrd="4" destOrd="0" presId="urn:microsoft.com/office/officeart/2005/8/layout/cycle1"/>
    <dgm:cxn modelId="{59308DFC-961B-48C5-8D09-FF3D82132BFC}" type="presParOf" srcId="{AB77057A-8E80-4A4A-ABF5-5C64B43060DB}" destId="{150D0ED6-6889-4567-91DB-5B16ADB2134B}" srcOrd="5" destOrd="0" presId="urn:microsoft.com/office/officeart/2005/8/layout/cycle1"/>
    <dgm:cxn modelId="{2065D44E-8E61-4D91-AB64-4F894D315B9E}" type="presParOf" srcId="{AB77057A-8E80-4A4A-ABF5-5C64B43060DB}" destId="{7919A643-E9A3-4F15-B115-624ACA1482B1}" srcOrd="6" destOrd="0" presId="urn:microsoft.com/office/officeart/2005/8/layout/cycle1"/>
    <dgm:cxn modelId="{265417BC-689A-4D38-8B98-82B937DC0167}" type="presParOf" srcId="{AB77057A-8E80-4A4A-ABF5-5C64B43060DB}" destId="{8E78C49E-86D4-4E2D-87E9-CB9FE2376CEA}" srcOrd="7" destOrd="0" presId="urn:microsoft.com/office/officeart/2005/8/layout/cycle1"/>
    <dgm:cxn modelId="{AEB8B3B8-4F1A-4EBE-9272-C2F8EA762A5A}" type="presParOf" srcId="{AB77057A-8E80-4A4A-ABF5-5C64B43060DB}" destId="{7FA3E8C4-B68D-4817-99FD-754573A40D6E}" srcOrd="8" destOrd="0" presId="urn:microsoft.com/office/officeart/2005/8/layout/cycle1"/>
    <dgm:cxn modelId="{738D94B8-B5BF-4B71-AAC4-5262D5B8C2DA}" type="presParOf" srcId="{AB77057A-8E80-4A4A-ABF5-5C64B43060DB}" destId="{2EF42C36-5587-4DB2-B467-707374F9D0D8}" srcOrd="9" destOrd="0" presId="urn:microsoft.com/office/officeart/2005/8/layout/cycle1"/>
    <dgm:cxn modelId="{BCDE021C-206E-4D7C-88BC-DFBC2CD1D886}" type="presParOf" srcId="{AB77057A-8E80-4A4A-ABF5-5C64B43060DB}" destId="{A0F59A8A-3656-424B-8FBF-3C1158DB3800}" srcOrd="10" destOrd="0" presId="urn:microsoft.com/office/officeart/2005/8/layout/cycle1"/>
    <dgm:cxn modelId="{AA810473-E1F9-45BF-A05B-826576E7275A}" type="presParOf" srcId="{AB77057A-8E80-4A4A-ABF5-5C64B43060DB}" destId="{38024959-5166-4757-A79E-B2CE4EC297AA}" srcOrd="11" destOrd="0" presId="urn:microsoft.com/office/officeart/2005/8/layout/cycle1"/>
    <dgm:cxn modelId="{F9EFFBC5-0554-45D9-8465-A1FEAEF05B9A}" type="presParOf" srcId="{AB77057A-8E80-4A4A-ABF5-5C64B43060DB}" destId="{FA4C5252-D77D-4475-8349-5E5656DB96D7}" srcOrd="12" destOrd="0" presId="urn:microsoft.com/office/officeart/2005/8/layout/cycle1"/>
    <dgm:cxn modelId="{E17DEDAD-31A5-4627-8AE2-953EAD8B0FD1}" type="presParOf" srcId="{AB77057A-8E80-4A4A-ABF5-5C64B43060DB}" destId="{646A822D-5ECC-40E7-9738-D5146E287362}" srcOrd="13" destOrd="0" presId="urn:microsoft.com/office/officeart/2005/8/layout/cycle1"/>
    <dgm:cxn modelId="{AE6FF252-589B-40E4-B8BB-0E231D6B5A3A}" type="presParOf" srcId="{AB77057A-8E80-4A4A-ABF5-5C64B43060DB}" destId="{CBE1A7F2-24DC-4142-8BA6-67AF7122C1BC}" srcOrd="14" destOrd="0" presId="urn:microsoft.com/office/officeart/2005/8/layout/cycle1"/>
    <dgm:cxn modelId="{CEF67724-25D3-4B3C-AAA0-906FFA3F3CD6}" type="presParOf" srcId="{AB77057A-8E80-4A4A-ABF5-5C64B43060DB}" destId="{FC85EF22-68C0-41E0-8CDA-6429DD40A643}" srcOrd="15" destOrd="0" presId="urn:microsoft.com/office/officeart/2005/8/layout/cycle1"/>
    <dgm:cxn modelId="{C07E02D4-758B-4FDE-929F-C39FFE40BA23}" type="presParOf" srcId="{AB77057A-8E80-4A4A-ABF5-5C64B43060DB}" destId="{6DF9A8E1-DFA8-4E5F-9E8F-28CE03C99FE1}" srcOrd="16" destOrd="0" presId="urn:microsoft.com/office/officeart/2005/8/layout/cycle1"/>
    <dgm:cxn modelId="{D469AC44-10E4-42B2-8362-6D4F89F906DC}" type="presParOf" srcId="{AB77057A-8E80-4A4A-ABF5-5C64B43060DB}" destId="{36E7DA8E-32C8-43DB-B6F1-6FF7DE707B4B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8821E9-0CE9-4361-99F3-3621FD8BAC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EC8691-D1F7-407E-8705-54E5804C3D4D}">
      <dgm:prSet/>
      <dgm:spPr/>
      <dgm:t>
        <a:bodyPr/>
        <a:lstStyle/>
        <a:p>
          <a:pPr>
            <a:defRPr cap="all"/>
          </a:pPr>
          <a:r>
            <a:rPr lang="en-US"/>
            <a:t>14,000</a:t>
          </a:r>
          <a:r>
            <a:rPr lang="zh-CN"/>
            <a:t>条学校普查数据</a:t>
          </a:r>
          <a:endParaRPr lang="en-US"/>
        </a:p>
      </dgm:t>
    </dgm:pt>
    <dgm:pt modelId="{F7934591-1763-4D2B-8552-458E033A3DAC}" type="parTrans" cxnId="{FC9C04E7-7E11-419A-93B1-A0A2AA3FCCEA}">
      <dgm:prSet/>
      <dgm:spPr/>
      <dgm:t>
        <a:bodyPr/>
        <a:lstStyle/>
        <a:p>
          <a:endParaRPr lang="en-US"/>
        </a:p>
      </dgm:t>
    </dgm:pt>
    <dgm:pt modelId="{E66C9BF4-1505-43F8-99DA-49E3B3071518}" type="sibTrans" cxnId="{FC9C04E7-7E11-419A-93B1-A0A2AA3FCCEA}">
      <dgm:prSet/>
      <dgm:spPr/>
      <dgm:t>
        <a:bodyPr/>
        <a:lstStyle/>
        <a:p>
          <a:endParaRPr lang="en-US"/>
        </a:p>
      </dgm:t>
    </dgm:pt>
    <dgm:pt modelId="{3EE7098F-C3C0-48F1-A63E-E103B2F380E9}">
      <dgm:prSet/>
      <dgm:spPr/>
      <dgm:t>
        <a:bodyPr/>
        <a:lstStyle/>
        <a:p>
          <a:pPr>
            <a:defRPr cap="all"/>
          </a:pPr>
          <a:r>
            <a:rPr lang="en-US"/>
            <a:t>4,000</a:t>
          </a:r>
          <a:r>
            <a:rPr lang="zh-CN"/>
            <a:t>条医院数据</a:t>
          </a:r>
          <a:endParaRPr lang="en-US"/>
        </a:p>
      </dgm:t>
    </dgm:pt>
    <dgm:pt modelId="{F52CD6AD-1D4C-47EF-A7ED-5B872C0CE457}" type="parTrans" cxnId="{17ECBFD3-A771-4C7A-AAD1-074CA0E91392}">
      <dgm:prSet/>
      <dgm:spPr/>
      <dgm:t>
        <a:bodyPr/>
        <a:lstStyle/>
        <a:p>
          <a:endParaRPr lang="en-US"/>
        </a:p>
      </dgm:t>
    </dgm:pt>
    <dgm:pt modelId="{5752365B-42EA-4C93-AF92-90D5C3412837}" type="sibTrans" cxnId="{17ECBFD3-A771-4C7A-AAD1-074CA0E91392}">
      <dgm:prSet/>
      <dgm:spPr/>
      <dgm:t>
        <a:bodyPr/>
        <a:lstStyle/>
        <a:p>
          <a:endParaRPr lang="en-US"/>
        </a:p>
      </dgm:t>
    </dgm:pt>
    <dgm:pt modelId="{7DCED4FD-9CFD-4894-85EF-1BB67B9870F2}" type="pres">
      <dgm:prSet presAssocID="{688821E9-0CE9-4361-99F3-3621FD8BAC2E}" presName="root" presStyleCnt="0">
        <dgm:presLayoutVars>
          <dgm:dir/>
          <dgm:resizeHandles val="exact"/>
        </dgm:presLayoutVars>
      </dgm:prSet>
      <dgm:spPr/>
    </dgm:pt>
    <dgm:pt modelId="{41488F23-0FFD-4947-92DE-FDBBCD0A0F33}" type="pres">
      <dgm:prSet presAssocID="{28EC8691-D1F7-407E-8705-54E5804C3D4D}" presName="compNode" presStyleCnt="0"/>
      <dgm:spPr/>
    </dgm:pt>
    <dgm:pt modelId="{8BFF0674-D84F-47FC-9DAD-907888055D55}" type="pres">
      <dgm:prSet presAssocID="{28EC8691-D1F7-407E-8705-54E5804C3D4D}" presName="iconBgRect" presStyleLbl="bgShp" presStyleIdx="0" presStyleCnt="2"/>
      <dgm:spPr/>
    </dgm:pt>
    <dgm:pt modelId="{E751108A-E38A-484C-BD1C-2830EB639F9B}" type="pres">
      <dgm:prSet presAssocID="{28EC8691-D1F7-407E-8705-54E5804C3D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34542DA-8C17-441D-B866-A55119F724C1}" type="pres">
      <dgm:prSet presAssocID="{28EC8691-D1F7-407E-8705-54E5804C3D4D}" presName="spaceRect" presStyleCnt="0"/>
      <dgm:spPr/>
    </dgm:pt>
    <dgm:pt modelId="{34740CB8-71F8-4D42-ABB3-C0F0A19FD757}" type="pres">
      <dgm:prSet presAssocID="{28EC8691-D1F7-407E-8705-54E5804C3D4D}" presName="textRect" presStyleLbl="revTx" presStyleIdx="0" presStyleCnt="2">
        <dgm:presLayoutVars>
          <dgm:chMax val="1"/>
          <dgm:chPref val="1"/>
        </dgm:presLayoutVars>
      </dgm:prSet>
      <dgm:spPr/>
    </dgm:pt>
    <dgm:pt modelId="{2C974BD5-F479-4965-A52C-81606A645C9B}" type="pres">
      <dgm:prSet presAssocID="{E66C9BF4-1505-43F8-99DA-49E3B3071518}" presName="sibTrans" presStyleCnt="0"/>
      <dgm:spPr/>
    </dgm:pt>
    <dgm:pt modelId="{2C78B4A7-40F5-4B5A-96DC-A4804B80F1DC}" type="pres">
      <dgm:prSet presAssocID="{3EE7098F-C3C0-48F1-A63E-E103B2F380E9}" presName="compNode" presStyleCnt="0"/>
      <dgm:spPr/>
    </dgm:pt>
    <dgm:pt modelId="{7D8D58E9-A8CA-4808-ABAC-276CEDCC314F}" type="pres">
      <dgm:prSet presAssocID="{3EE7098F-C3C0-48F1-A63E-E103B2F380E9}" presName="iconBgRect" presStyleLbl="bgShp" presStyleIdx="1" presStyleCnt="2"/>
      <dgm:spPr/>
    </dgm:pt>
    <dgm:pt modelId="{6B068122-D6A5-4A28-9FBC-ACD050623360}" type="pres">
      <dgm:prSet presAssocID="{3EE7098F-C3C0-48F1-A63E-E103B2F380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医院"/>
        </a:ext>
      </dgm:extLst>
    </dgm:pt>
    <dgm:pt modelId="{78593A11-DBB3-40E2-9306-769262D9F582}" type="pres">
      <dgm:prSet presAssocID="{3EE7098F-C3C0-48F1-A63E-E103B2F380E9}" presName="spaceRect" presStyleCnt="0"/>
      <dgm:spPr/>
    </dgm:pt>
    <dgm:pt modelId="{0A9CA249-2FA5-4EF1-90D6-E748F37776AB}" type="pres">
      <dgm:prSet presAssocID="{3EE7098F-C3C0-48F1-A63E-E103B2F380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352921-F725-4451-93CE-60B08C33F86A}" type="presOf" srcId="{28EC8691-D1F7-407E-8705-54E5804C3D4D}" destId="{34740CB8-71F8-4D42-ABB3-C0F0A19FD757}" srcOrd="0" destOrd="0" presId="urn:microsoft.com/office/officeart/2018/5/layout/IconCircleLabelList"/>
    <dgm:cxn modelId="{4DE6B124-2FE7-47FB-8316-625DC96E8C18}" type="presOf" srcId="{688821E9-0CE9-4361-99F3-3621FD8BAC2E}" destId="{7DCED4FD-9CFD-4894-85EF-1BB67B9870F2}" srcOrd="0" destOrd="0" presId="urn:microsoft.com/office/officeart/2018/5/layout/IconCircleLabelList"/>
    <dgm:cxn modelId="{D6ED5B45-13AC-484A-ADEF-77F0459B2F0A}" type="presOf" srcId="{3EE7098F-C3C0-48F1-A63E-E103B2F380E9}" destId="{0A9CA249-2FA5-4EF1-90D6-E748F37776AB}" srcOrd="0" destOrd="0" presId="urn:microsoft.com/office/officeart/2018/5/layout/IconCircleLabelList"/>
    <dgm:cxn modelId="{17ECBFD3-A771-4C7A-AAD1-074CA0E91392}" srcId="{688821E9-0CE9-4361-99F3-3621FD8BAC2E}" destId="{3EE7098F-C3C0-48F1-A63E-E103B2F380E9}" srcOrd="1" destOrd="0" parTransId="{F52CD6AD-1D4C-47EF-A7ED-5B872C0CE457}" sibTransId="{5752365B-42EA-4C93-AF92-90D5C3412837}"/>
    <dgm:cxn modelId="{FC9C04E7-7E11-419A-93B1-A0A2AA3FCCEA}" srcId="{688821E9-0CE9-4361-99F3-3621FD8BAC2E}" destId="{28EC8691-D1F7-407E-8705-54E5804C3D4D}" srcOrd="0" destOrd="0" parTransId="{F7934591-1763-4D2B-8552-458E033A3DAC}" sibTransId="{E66C9BF4-1505-43F8-99DA-49E3B3071518}"/>
    <dgm:cxn modelId="{37A20242-4797-4110-91A8-32FC551B59C2}" type="presParOf" srcId="{7DCED4FD-9CFD-4894-85EF-1BB67B9870F2}" destId="{41488F23-0FFD-4947-92DE-FDBBCD0A0F33}" srcOrd="0" destOrd="0" presId="urn:microsoft.com/office/officeart/2018/5/layout/IconCircleLabelList"/>
    <dgm:cxn modelId="{1CE0AE91-DAE2-45DA-A94D-F5165D228EF5}" type="presParOf" srcId="{41488F23-0FFD-4947-92DE-FDBBCD0A0F33}" destId="{8BFF0674-D84F-47FC-9DAD-907888055D55}" srcOrd="0" destOrd="0" presId="urn:microsoft.com/office/officeart/2018/5/layout/IconCircleLabelList"/>
    <dgm:cxn modelId="{2D63720A-5490-4916-93DC-E4F29ABF7402}" type="presParOf" srcId="{41488F23-0FFD-4947-92DE-FDBBCD0A0F33}" destId="{E751108A-E38A-484C-BD1C-2830EB639F9B}" srcOrd="1" destOrd="0" presId="urn:microsoft.com/office/officeart/2018/5/layout/IconCircleLabelList"/>
    <dgm:cxn modelId="{FC03E6AF-12D2-47D7-AF62-DCF45FBC0FF9}" type="presParOf" srcId="{41488F23-0FFD-4947-92DE-FDBBCD0A0F33}" destId="{234542DA-8C17-441D-B866-A55119F724C1}" srcOrd="2" destOrd="0" presId="urn:microsoft.com/office/officeart/2018/5/layout/IconCircleLabelList"/>
    <dgm:cxn modelId="{43F5E5C3-E078-40D4-8933-2DAA19DFC9A0}" type="presParOf" srcId="{41488F23-0FFD-4947-92DE-FDBBCD0A0F33}" destId="{34740CB8-71F8-4D42-ABB3-C0F0A19FD757}" srcOrd="3" destOrd="0" presId="urn:microsoft.com/office/officeart/2018/5/layout/IconCircleLabelList"/>
    <dgm:cxn modelId="{00E0AB61-2A95-4F58-A115-018833709018}" type="presParOf" srcId="{7DCED4FD-9CFD-4894-85EF-1BB67B9870F2}" destId="{2C974BD5-F479-4965-A52C-81606A645C9B}" srcOrd="1" destOrd="0" presId="urn:microsoft.com/office/officeart/2018/5/layout/IconCircleLabelList"/>
    <dgm:cxn modelId="{8DA4D74D-9B24-454D-990B-D6BC433016FB}" type="presParOf" srcId="{7DCED4FD-9CFD-4894-85EF-1BB67B9870F2}" destId="{2C78B4A7-40F5-4B5A-96DC-A4804B80F1DC}" srcOrd="2" destOrd="0" presId="urn:microsoft.com/office/officeart/2018/5/layout/IconCircleLabelList"/>
    <dgm:cxn modelId="{64F78A66-C377-40E3-B306-EFF985EC7BFD}" type="presParOf" srcId="{2C78B4A7-40F5-4B5A-96DC-A4804B80F1DC}" destId="{7D8D58E9-A8CA-4808-ABAC-276CEDCC314F}" srcOrd="0" destOrd="0" presId="urn:microsoft.com/office/officeart/2018/5/layout/IconCircleLabelList"/>
    <dgm:cxn modelId="{FF613D7F-96D0-4A19-8968-A766DC2E3D05}" type="presParOf" srcId="{2C78B4A7-40F5-4B5A-96DC-A4804B80F1DC}" destId="{6B068122-D6A5-4A28-9FBC-ACD050623360}" srcOrd="1" destOrd="0" presId="urn:microsoft.com/office/officeart/2018/5/layout/IconCircleLabelList"/>
    <dgm:cxn modelId="{2C3AE3EC-E01C-4CF9-B823-4EE905D63B50}" type="presParOf" srcId="{2C78B4A7-40F5-4B5A-96DC-A4804B80F1DC}" destId="{78593A11-DBB3-40E2-9306-769262D9F582}" srcOrd="2" destOrd="0" presId="urn:microsoft.com/office/officeart/2018/5/layout/IconCircleLabelList"/>
    <dgm:cxn modelId="{908C02DC-AB30-4AA2-B479-3E66091583DB}" type="presParOf" srcId="{2C78B4A7-40F5-4B5A-96DC-A4804B80F1DC}" destId="{0A9CA249-2FA5-4EF1-90D6-E748F37776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1F497D-CC31-416C-A114-3D4ACEAE62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0790A4-2585-472C-9258-BA66D4ECA241}">
      <dgm:prSet/>
      <dgm:spPr/>
      <dgm:t>
        <a:bodyPr/>
        <a:lstStyle/>
        <a:p>
          <a:r>
            <a:rPr lang="zh-CN"/>
            <a:t>电子验光的设备误差和测量误差：处理为正态分布，在大数据之下相互抵消</a:t>
          </a:r>
          <a:endParaRPr lang="en-US"/>
        </a:p>
      </dgm:t>
    </dgm:pt>
    <dgm:pt modelId="{12F8F38C-CB8C-4D44-A734-368A7FFDFF2E}" type="parTrans" cxnId="{BEE3C09B-726C-46A9-86F7-423DCBCF1E53}">
      <dgm:prSet/>
      <dgm:spPr/>
      <dgm:t>
        <a:bodyPr/>
        <a:lstStyle/>
        <a:p>
          <a:endParaRPr lang="en-US"/>
        </a:p>
      </dgm:t>
    </dgm:pt>
    <dgm:pt modelId="{4E996700-DB80-4A54-8204-3A5F17BE72E6}" type="sibTrans" cxnId="{BEE3C09B-726C-46A9-86F7-423DCBCF1E53}">
      <dgm:prSet/>
      <dgm:spPr/>
      <dgm:t>
        <a:bodyPr/>
        <a:lstStyle/>
        <a:p>
          <a:endParaRPr lang="en-US"/>
        </a:p>
      </dgm:t>
    </dgm:pt>
    <dgm:pt modelId="{6CD2004E-8A36-4C9A-BC94-92FF594FC60C}">
      <dgm:prSet/>
      <dgm:spPr/>
      <dgm:t>
        <a:bodyPr/>
        <a:lstStyle/>
        <a:p>
          <a:r>
            <a:rPr lang="zh-CN"/>
            <a:t>因此，我们暂时将</a:t>
          </a:r>
          <a:r>
            <a:rPr lang="en-US"/>
            <a:t>AL</a:t>
          </a:r>
          <a:r>
            <a:rPr lang="zh-CN"/>
            <a:t>的系统误差理解为没有散瞳验光之下的</a:t>
          </a:r>
          <a:r>
            <a:rPr lang="zh-CN" b="1"/>
            <a:t>调节误差</a:t>
          </a:r>
          <a:endParaRPr lang="en-US"/>
        </a:p>
      </dgm:t>
    </dgm:pt>
    <dgm:pt modelId="{E6C4AE7E-3E0C-467D-92E7-94463CC304EC}" type="parTrans" cxnId="{12DDB233-FAB8-4BE7-8376-5555112056DD}">
      <dgm:prSet/>
      <dgm:spPr/>
      <dgm:t>
        <a:bodyPr/>
        <a:lstStyle/>
        <a:p>
          <a:endParaRPr lang="en-US"/>
        </a:p>
      </dgm:t>
    </dgm:pt>
    <dgm:pt modelId="{47BFE65F-3F7E-4030-A49F-ABBC08BB7B71}" type="sibTrans" cxnId="{12DDB233-FAB8-4BE7-8376-5555112056DD}">
      <dgm:prSet/>
      <dgm:spPr/>
      <dgm:t>
        <a:bodyPr/>
        <a:lstStyle/>
        <a:p>
          <a:endParaRPr lang="en-US"/>
        </a:p>
      </dgm:t>
    </dgm:pt>
    <dgm:pt modelId="{704BCDA6-92CB-4D17-B2E9-D1B33A42BC8E}" type="pres">
      <dgm:prSet presAssocID="{F71F497D-CC31-416C-A114-3D4ACEAE62CF}" presName="root" presStyleCnt="0">
        <dgm:presLayoutVars>
          <dgm:dir/>
          <dgm:resizeHandles val="exact"/>
        </dgm:presLayoutVars>
      </dgm:prSet>
      <dgm:spPr/>
    </dgm:pt>
    <dgm:pt modelId="{7226A6BB-5AC5-46B7-ACC0-F086B2C773E6}" type="pres">
      <dgm:prSet presAssocID="{F71F497D-CC31-416C-A114-3D4ACEAE62CF}" presName="container" presStyleCnt="0">
        <dgm:presLayoutVars>
          <dgm:dir/>
          <dgm:resizeHandles val="exact"/>
        </dgm:presLayoutVars>
      </dgm:prSet>
      <dgm:spPr/>
    </dgm:pt>
    <dgm:pt modelId="{D9C24BE6-7E91-49DE-8851-078840ADCB1E}" type="pres">
      <dgm:prSet presAssocID="{0D0790A4-2585-472C-9258-BA66D4ECA241}" presName="compNode" presStyleCnt="0"/>
      <dgm:spPr/>
    </dgm:pt>
    <dgm:pt modelId="{DC9CDE3D-C065-4AA9-BB74-58BF163A46BF}" type="pres">
      <dgm:prSet presAssocID="{0D0790A4-2585-472C-9258-BA66D4ECA241}" presName="iconBgRect" presStyleLbl="bgShp" presStyleIdx="0" presStyleCnt="2"/>
      <dgm:spPr/>
    </dgm:pt>
    <dgm:pt modelId="{40CAD5F5-558C-41F9-9C5E-ACC8064FAD54}" type="pres">
      <dgm:prSet presAssocID="{0D0790A4-2585-472C-9258-BA66D4ECA2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Pencil"/>
        </a:ext>
      </dgm:extLst>
    </dgm:pt>
    <dgm:pt modelId="{041F4C2E-EFDE-4B31-A850-E0137F2D83ED}" type="pres">
      <dgm:prSet presAssocID="{0D0790A4-2585-472C-9258-BA66D4ECA241}" presName="spaceRect" presStyleCnt="0"/>
      <dgm:spPr/>
    </dgm:pt>
    <dgm:pt modelId="{9597B189-AE73-4856-843A-0278D348B4B1}" type="pres">
      <dgm:prSet presAssocID="{0D0790A4-2585-472C-9258-BA66D4ECA241}" presName="textRect" presStyleLbl="revTx" presStyleIdx="0" presStyleCnt="2">
        <dgm:presLayoutVars>
          <dgm:chMax val="1"/>
          <dgm:chPref val="1"/>
        </dgm:presLayoutVars>
      </dgm:prSet>
      <dgm:spPr/>
    </dgm:pt>
    <dgm:pt modelId="{E9286EFE-2FCF-4E14-B5BF-E4344213A443}" type="pres">
      <dgm:prSet presAssocID="{4E996700-DB80-4A54-8204-3A5F17BE72E6}" presName="sibTrans" presStyleLbl="sibTrans2D1" presStyleIdx="0" presStyleCnt="0"/>
      <dgm:spPr/>
    </dgm:pt>
    <dgm:pt modelId="{15A7A48A-41E9-4067-93F3-09C129B9EC3D}" type="pres">
      <dgm:prSet presAssocID="{6CD2004E-8A36-4C9A-BC94-92FF594FC60C}" presName="compNode" presStyleCnt="0"/>
      <dgm:spPr/>
    </dgm:pt>
    <dgm:pt modelId="{B80F9DCD-C094-4F2F-918A-E93F22CA64D9}" type="pres">
      <dgm:prSet presAssocID="{6CD2004E-8A36-4C9A-BC94-92FF594FC60C}" presName="iconBgRect" presStyleLbl="bgShp" presStyleIdx="1" presStyleCnt="2"/>
      <dgm:spPr/>
    </dgm:pt>
    <dgm:pt modelId="{C854208E-E427-4163-A02E-8446D80FDCA6}" type="pres">
      <dgm:prSet presAssocID="{6CD2004E-8A36-4C9A-BC94-92FF594FC6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眼睛"/>
        </a:ext>
      </dgm:extLst>
    </dgm:pt>
    <dgm:pt modelId="{43C6591C-BAE0-4495-930C-ABA171966D35}" type="pres">
      <dgm:prSet presAssocID="{6CD2004E-8A36-4C9A-BC94-92FF594FC60C}" presName="spaceRect" presStyleCnt="0"/>
      <dgm:spPr/>
    </dgm:pt>
    <dgm:pt modelId="{E725A48D-A815-41CA-B0D5-F7DDB6892C73}" type="pres">
      <dgm:prSet presAssocID="{6CD2004E-8A36-4C9A-BC94-92FF594FC60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DDB233-FAB8-4BE7-8376-5555112056DD}" srcId="{F71F497D-CC31-416C-A114-3D4ACEAE62CF}" destId="{6CD2004E-8A36-4C9A-BC94-92FF594FC60C}" srcOrd="1" destOrd="0" parTransId="{E6C4AE7E-3E0C-467D-92E7-94463CC304EC}" sibTransId="{47BFE65F-3F7E-4030-A49F-ABBC08BB7B71}"/>
    <dgm:cxn modelId="{C168AE69-EAE5-4D58-A306-E996530132CB}" type="presOf" srcId="{4E996700-DB80-4A54-8204-3A5F17BE72E6}" destId="{E9286EFE-2FCF-4E14-B5BF-E4344213A443}" srcOrd="0" destOrd="0" presId="urn:microsoft.com/office/officeart/2018/2/layout/IconCircleList"/>
    <dgm:cxn modelId="{07E3524A-D346-4DCF-BDAE-22D9B395896F}" type="presOf" srcId="{6CD2004E-8A36-4C9A-BC94-92FF594FC60C}" destId="{E725A48D-A815-41CA-B0D5-F7DDB6892C73}" srcOrd="0" destOrd="0" presId="urn:microsoft.com/office/officeart/2018/2/layout/IconCircleList"/>
    <dgm:cxn modelId="{BEE3C09B-726C-46A9-86F7-423DCBCF1E53}" srcId="{F71F497D-CC31-416C-A114-3D4ACEAE62CF}" destId="{0D0790A4-2585-472C-9258-BA66D4ECA241}" srcOrd="0" destOrd="0" parTransId="{12F8F38C-CB8C-4D44-A734-368A7FFDFF2E}" sibTransId="{4E996700-DB80-4A54-8204-3A5F17BE72E6}"/>
    <dgm:cxn modelId="{92D7A0BB-AE1A-4686-8D01-6BD99282D43F}" type="presOf" srcId="{F71F497D-CC31-416C-A114-3D4ACEAE62CF}" destId="{704BCDA6-92CB-4D17-B2E9-D1B33A42BC8E}" srcOrd="0" destOrd="0" presId="urn:microsoft.com/office/officeart/2018/2/layout/IconCircleList"/>
    <dgm:cxn modelId="{C13D7EEA-B156-461D-ADD2-0B9FD86B41A8}" type="presOf" srcId="{0D0790A4-2585-472C-9258-BA66D4ECA241}" destId="{9597B189-AE73-4856-843A-0278D348B4B1}" srcOrd="0" destOrd="0" presId="urn:microsoft.com/office/officeart/2018/2/layout/IconCircleList"/>
    <dgm:cxn modelId="{E6F7AB91-87EE-410E-B841-513AA90F301B}" type="presParOf" srcId="{704BCDA6-92CB-4D17-B2E9-D1B33A42BC8E}" destId="{7226A6BB-5AC5-46B7-ACC0-F086B2C773E6}" srcOrd="0" destOrd="0" presId="urn:microsoft.com/office/officeart/2018/2/layout/IconCircleList"/>
    <dgm:cxn modelId="{C903AE98-1B3F-4E66-B111-0011B4CA26BE}" type="presParOf" srcId="{7226A6BB-5AC5-46B7-ACC0-F086B2C773E6}" destId="{D9C24BE6-7E91-49DE-8851-078840ADCB1E}" srcOrd="0" destOrd="0" presId="urn:microsoft.com/office/officeart/2018/2/layout/IconCircleList"/>
    <dgm:cxn modelId="{7385FAC7-D2AC-42E4-AD6A-016D64A0C7EC}" type="presParOf" srcId="{D9C24BE6-7E91-49DE-8851-078840ADCB1E}" destId="{DC9CDE3D-C065-4AA9-BB74-58BF163A46BF}" srcOrd="0" destOrd="0" presId="urn:microsoft.com/office/officeart/2018/2/layout/IconCircleList"/>
    <dgm:cxn modelId="{65D51FF3-41B2-48F0-943B-04D5D4B31FA2}" type="presParOf" srcId="{D9C24BE6-7E91-49DE-8851-078840ADCB1E}" destId="{40CAD5F5-558C-41F9-9C5E-ACC8064FAD54}" srcOrd="1" destOrd="0" presId="urn:microsoft.com/office/officeart/2018/2/layout/IconCircleList"/>
    <dgm:cxn modelId="{842667E5-812A-45CD-AB6B-C55A8ED4F80D}" type="presParOf" srcId="{D9C24BE6-7E91-49DE-8851-078840ADCB1E}" destId="{041F4C2E-EFDE-4B31-A850-E0137F2D83ED}" srcOrd="2" destOrd="0" presId="urn:microsoft.com/office/officeart/2018/2/layout/IconCircleList"/>
    <dgm:cxn modelId="{A511FBBC-9509-416F-9A76-37254E4AB3A6}" type="presParOf" srcId="{D9C24BE6-7E91-49DE-8851-078840ADCB1E}" destId="{9597B189-AE73-4856-843A-0278D348B4B1}" srcOrd="3" destOrd="0" presId="urn:microsoft.com/office/officeart/2018/2/layout/IconCircleList"/>
    <dgm:cxn modelId="{2AB57782-2241-4F22-87CB-11F796C60041}" type="presParOf" srcId="{7226A6BB-5AC5-46B7-ACC0-F086B2C773E6}" destId="{E9286EFE-2FCF-4E14-B5BF-E4344213A443}" srcOrd="1" destOrd="0" presId="urn:microsoft.com/office/officeart/2018/2/layout/IconCircleList"/>
    <dgm:cxn modelId="{38BBC49D-EC5B-41DF-9813-5EB8B037A641}" type="presParOf" srcId="{7226A6BB-5AC5-46B7-ACC0-F086B2C773E6}" destId="{15A7A48A-41E9-4067-93F3-09C129B9EC3D}" srcOrd="2" destOrd="0" presId="urn:microsoft.com/office/officeart/2018/2/layout/IconCircleList"/>
    <dgm:cxn modelId="{7FF6A631-0883-432B-8497-C6AF8FBAA1EA}" type="presParOf" srcId="{15A7A48A-41E9-4067-93F3-09C129B9EC3D}" destId="{B80F9DCD-C094-4F2F-918A-E93F22CA64D9}" srcOrd="0" destOrd="0" presId="urn:microsoft.com/office/officeart/2018/2/layout/IconCircleList"/>
    <dgm:cxn modelId="{10C5A326-2585-4134-B775-6E122BF2D92D}" type="presParOf" srcId="{15A7A48A-41E9-4067-93F3-09C129B9EC3D}" destId="{C854208E-E427-4163-A02E-8446D80FDCA6}" srcOrd="1" destOrd="0" presId="urn:microsoft.com/office/officeart/2018/2/layout/IconCircleList"/>
    <dgm:cxn modelId="{B18225BC-38CE-4423-ABCE-9CB704F67033}" type="presParOf" srcId="{15A7A48A-41E9-4067-93F3-09C129B9EC3D}" destId="{43C6591C-BAE0-4495-930C-ABA171966D35}" srcOrd="2" destOrd="0" presId="urn:microsoft.com/office/officeart/2018/2/layout/IconCircleList"/>
    <dgm:cxn modelId="{2F74C5D6-07C2-4C04-A7F6-EA7F74AAD9E7}" type="presParOf" srcId="{15A7A48A-41E9-4067-93F3-09C129B9EC3D}" destId="{E725A48D-A815-41CA-B0D5-F7DDB6892C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A10CE-4084-4B7C-BAF3-AA76D5214B55}">
      <dsp:nvSpPr>
        <dsp:cNvPr id="0" name=""/>
        <dsp:cNvSpPr/>
      </dsp:nvSpPr>
      <dsp:spPr>
        <a:xfrm>
          <a:off x="5541354" y="13780"/>
          <a:ext cx="1097756" cy="10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通过轴率比（</a:t>
          </a:r>
          <a:r>
            <a:rPr lang="en-US" sz="1200" kern="1200" dirty="0"/>
            <a:t>AL/CR</a:t>
          </a:r>
          <a:r>
            <a:rPr lang="zh-CN" sz="1200" kern="1200" dirty="0"/>
            <a:t>）预测等效球径（</a:t>
          </a:r>
          <a:r>
            <a:rPr lang="en-US" sz="1200" kern="1200" dirty="0"/>
            <a:t>SE</a:t>
          </a:r>
          <a:r>
            <a:rPr lang="zh-CN" sz="1200" kern="1200" dirty="0"/>
            <a:t>）</a:t>
          </a:r>
          <a:endParaRPr lang="en-US" sz="1200" kern="1200" dirty="0"/>
        </a:p>
      </dsp:txBody>
      <dsp:txXfrm>
        <a:off x="5541354" y="13780"/>
        <a:ext cx="1097756" cy="1097756"/>
      </dsp:txXfrm>
    </dsp:sp>
    <dsp:sp modelId="{52D7338E-18F8-42A4-954E-2DDE77D02F0A}">
      <dsp:nvSpPr>
        <dsp:cNvPr id="0" name=""/>
        <dsp:cNvSpPr/>
      </dsp:nvSpPr>
      <dsp:spPr>
        <a:xfrm>
          <a:off x="2184410" y="2616"/>
          <a:ext cx="5362363" cy="5362363"/>
        </a:xfrm>
        <a:prstGeom prst="circularArrow">
          <a:avLst>
            <a:gd name="adj1" fmla="val 3992"/>
            <a:gd name="adj2" fmla="val 250432"/>
            <a:gd name="adj3" fmla="val 20572578"/>
            <a:gd name="adj4" fmla="val 18983630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DEC3F-0679-43CD-9140-AB56B24137B4}">
      <dsp:nvSpPr>
        <dsp:cNvPr id="0" name=""/>
        <dsp:cNvSpPr/>
      </dsp:nvSpPr>
      <dsp:spPr>
        <a:xfrm>
          <a:off x="6034389" y="2134919"/>
          <a:ext cx="2560966" cy="10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通过大用户数据，给出特定个体（年龄、性别、</a:t>
          </a:r>
          <a:r>
            <a:rPr lang="en-US" sz="1200" kern="1200" dirty="0"/>
            <a:t>AL</a:t>
          </a:r>
          <a:r>
            <a:rPr lang="zh-CN" sz="1200" kern="1200" dirty="0"/>
            <a:t>、</a:t>
          </a:r>
          <a:r>
            <a:rPr lang="en-US" sz="1200" kern="1200" dirty="0"/>
            <a:t>CR</a:t>
          </a:r>
          <a:r>
            <a:rPr lang="zh-CN" sz="1200" kern="1200" dirty="0"/>
            <a:t>、</a:t>
          </a:r>
          <a:r>
            <a:rPr lang="en-US" sz="1200" kern="1200" dirty="0"/>
            <a:t>SE</a:t>
          </a:r>
          <a:r>
            <a:rPr lang="zh-CN" sz="1200" kern="1200" dirty="0"/>
            <a:t>）的当前近视预警级别</a:t>
          </a:r>
          <a:endParaRPr lang="en-US" sz="1200" kern="1200" dirty="0"/>
        </a:p>
      </dsp:txBody>
      <dsp:txXfrm>
        <a:off x="6034389" y="2134919"/>
        <a:ext cx="2560966" cy="1097756"/>
      </dsp:txXfrm>
    </dsp:sp>
    <dsp:sp modelId="{150D0ED6-6889-4567-91DB-5B16ADB2134B}">
      <dsp:nvSpPr>
        <dsp:cNvPr id="0" name=""/>
        <dsp:cNvSpPr/>
      </dsp:nvSpPr>
      <dsp:spPr>
        <a:xfrm>
          <a:off x="2184410" y="2616"/>
          <a:ext cx="5362363" cy="5362363"/>
        </a:xfrm>
        <a:prstGeom prst="circularArrow">
          <a:avLst>
            <a:gd name="adj1" fmla="val 3992"/>
            <a:gd name="adj2" fmla="val 250432"/>
            <a:gd name="adj3" fmla="val 2145710"/>
            <a:gd name="adj4" fmla="val 776989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8C49E-86D4-4E2D-87E9-CB9FE2376CEA}">
      <dsp:nvSpPr>
        <dsp:cNvPr id="0" name=""/>
        <dsp:cNvSpPr/>
      </dsp:nvSpPr>
      <dsp:spPr>
        <a:xfrm>
          <a:off x="5221972" y="4256059"/>
          <a:ext cx="1736518" cy="10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通过大用户数据，预测特定个体直到</a:t>
          </a:r>
          <a:r>
            <a:rPr lang="en-US" sz="1200" kern="1200" dirty="0"/>
            <a:t>18</a:t>
          </a:r>
          <a:r>
            <a:rPr lang="zh-CN" sz="1200" kern="1200" dirty="0"/>
            <a:t>岁的近视发展趋势图</a:t>
          </a:r>
          <a:endParaRPr lang="en-US" sz="1200" kern="1200" dirty="0"/>
        </a:p>
      </dsp:txBody>
      <dsp:txXfrm>
        <a:off x="5221972" y="4256059"/>
        <a:ext cx="1736518" cy="1097756"/>
      </dsp:txXfrm>
    </dsp:sp>
    <dsp:sp modelId="{7FA3E8C4-B68D-4817-99FD-754573A40D6E}">
      <dsp:nvSpPr>
        <dsp:cNvPr id="0" name=""/>
        <dsp:cNvSpPr/>
      </dsp:nvSpPr>
      <dsp:spPr>
        <a:xfrm>
          <a:off x="2586705" y="-23019"/>
          <a:ext cx="5362363" cy="5362363"/>
        </a:xfrm>
        <a:prstGeom prst="circularArrow">
          <a:avLst>
            <a:gd name="adj1" fmla="val 3992"/>
            <a:gd name="adj2" fmla="val 250432"/>
            <a:gd name="adj3" fmla="val 5867370"/>
            <a:gd name="adj4" fmla="val 546444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59A8A-3656-424B-8FBF-3C1158DB3800}">
      <dsp:nvSpPr>
        <dsp:cNvPr id="0" name=""/>
        <dsp:cNvSpPr/>
      </dsp:nvSpPr>
      <dsp:spPr>
        <a:xfrm>
          <a:off x="1993684" y="3982629"/>
          <a:ext cx="2766499" cy="10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通过特定用户的历时数据（至少间隔</a:t>
          </a:r>
          <a:r>
            <a:rPr lang="en-US" sz="1200" kern="1200" dirty="0"/>
            <a:t>6</a:t>
          </a:r>
          <a:r>
            <a:rPr lang="zh-CN" sz="1200" kern="1200" dirty="0"/>
            <a:t>个月的两个数据点），给出用户近视发展预警</a:t>
          </a:r>
          <a:endParaRPr lang="en-US" sz="1200" kern="1200" dirty="0"/>
        </a:p>
      </dsp:txBody>
      <dsp:txXfrm>
        <a:off x="1993684" y="3982629"/>
        <a:ext cx="2766499" cy="1097756"/>
      </dsp:txXfrm>
    </dsp:sp>
    <dsp:sp modelId="{38024959-5166-4757-A79E-B2CE4EC297AA}">
      <dsp:nvSpPr>
        <dsp:cNvPr id="0" name=""/>
        <dsp:cNvSpPr/>
      </dsp:nvSpPr>
      <dsp:spPr>
        <a:xfrm>
          <a:off x="2124851" y="-211430"/>
          <a:ext cx="5362363" cy="5362363"/>
        </a:xfrm>
        <a:prstGeom prst="circularArrow">
          <a:avLst>
            <a:gd name="adj1" fmla="val 3992"/>
            <a:gd name="adj2" fmla="val 250432"/>
            <a:gd name="adj3" fmla="val 9460628"/>
            <a:gd name="adj4" fmla="val 851117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A822D-5ECC-40E7-9738-D5146E287362}">
      <dsp:nvSpPr>
        <dsp:cNvPr id="0" name=""/>
        <dsp:cNvSpPr/>
      </dsp:nvSpPr>
      <dsp:spPr>
        <a:xfrm>
          <a:off x="1158244" y="2134919"/>
          <a:ext cx="2516134" cy="10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根据特定用户在大数据中的位置，给出近视防治的“专家建议”</a:t>
          </a:r>
          <a:endParaRPr lang="en-US" sz="1200" kern="1200" dirty="0"/>
        </a:p>
      </dsp:txBody>
      <dsp:txXfrm>
        <a:off x="1158244" y="2134919"/>
        <a:ext cx="2516134" cy="1097756"/>
      </dsp:txXfrm>
    </dsp:sp>
    <dsp:sp modelId="{CBE1A7F2-24DC-4142-8BA6-67AF7122C1BC}">
      <dsp:nvSpPr>
        <dsp:cNvPr id="0" name=""/>
        <dsp:cNvSpPr/>
      </dsp:nvSpPr>
      <dsp:spPr>
        <a:xfrm>
          <a:off x="2184410" y="2616"/>
          <a:ext cx="5362363" cy="5362363"/>
        </a:xfrm>
        <a:prstGeom prst="circularArrow">
          <a:avLst>
            <a:gd name="adj1" fmla="val 3992"/>
            <a:gd name="adj2" fmla="val 250432"/>
            <a:gd name="adj3" fmla="val 13165937"/>
            <a:gd name="adj4" fmla="val 11576989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9A8E1-DFA8-4E5F-9E8F-28CE03C99FE1}">
      <dsp:nvSpPr>
        <dsp:cNvPr id="0" name=""/>
        <dsp:cNvSpPr/>
      </dsp:nvSpPr>
      <dsp:spPr>
        <a:xfrm>
          <a:off x="3092073" y="13780"/>
          <a:ext cx="1097756" cy="10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在系统上线之后，使用真实数据来调整模型结构与精度</a:t>
          </a:r>
          <a:endParaRPr lang="en-US" sz="1200" kern="1200" dirty="0"/>
        </a:p>
      </dsp:txBody>
      <dsp:txXfrm>
        <a:off x="3092073" y="13780"/>
        <a:ext cx="1097756" cy="1097756"/>
      </dsp:txXfrm>
    </dsp:sp>
    <dsp:sp modelId="{36E7DA8E-32C8-43DB-B6F1-6FF7DE707B4B}">
      <dsp:nvSpPr>
        <dsp:cNvPr id="0" name=""/>
        <dsp:cNvSpPr/>
      </dsp:nvSpPr>
      <dsp:spPr>
        <a:xfrm>
          <a:off x="2184410" y="2616"/>
          <a:ext cx="5362363" cy="5362363"/>
        </a:xfrm>
        <a:prstGeom prst="circularArrow">
          <a:avLst>
            <a:gd name="adj1" fmla="val 3992"/>
            <a:gd name="adj2" fmla="val 250432"/>
            <a:gd name="adj3" fmla="val 16910515"/>
            <a:gd name="adj4" fmla="val 15239052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F0674-D84F-47FC-9DAD-907888055D55}">
      <dsp:nvSpPr>
        <dsp:cNvPr id="0" name=""/>
        <dsp:cNvSpPr/>
      </dsp:nvSpPr>
      <dsp:spPr>
        <a:xfrm>
          <a:off x="2364840" y="8366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1108A-E38A-484C-BD1C-2830EB639F9B}">
      <dsp:nvSpPr>
        <dsp:cNvPr id="0" name=""/>
        <dsp:cNvSpPr/>
      </dsp:nvSpPr>
      <dsp:spPr>
        <a:xfrm>
          <a:off x="2832840" y="55166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40CB8-71F8-4D42-ABB3-C0F0A19FD757}">
      <dsp:nvSpPr>
        <dsp:cNvPr id="0" name=""/>
        <dsp:cNvSpPr/>
      </dsp:nvSpPr>
      <dsp:spPr>
        <a:xfrm>
          <a:off x="1662840" y="296366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14,000</a:t>
          </a:r>
          <a:r>
            <a:rPr lang="zh-CN" sz="2700" kern="1200"/>
            <a:t>条学校普查数据</a:t>
          </a:r>
          <a:endParaRPr lang="en-US" sz="2700" kern="1200"/>
        </a:p>
      </dsp:txBody>
      <dsp:txXfrm>
        <a:off x="1662840" y="2963664"/>
        <a:ext cx="3600000" cy="720000"/>
      </dsp:txXfrm>
    </dsp:sp>
    <dsp:sp modelId="{7D8D58E9-A8CA-4808-ABAC-276CEDCC314F}">
      <dsp:nvSpPr>
        <dsp:cNvPr id="0" name=""/>
        <dsp:cNvSpPr/>
      </dsp:nvSpPr>
      <dsp:spPr>
        <a:xfrm>
          <a:off x="6594840" y="8366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68122-D6A5-4A28-9FBC-ACD050623360}">
      <dsp:nvSpPr>
        <dsp:cNvPr id="0" name=""/>
        <dsp:cNvSpPr/>
      </dsp:nvSpPr>
      <dsp:spPr>
        <a:xfrm>
          <a:off x="7062840" y="55166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CA249-2FA5-4EF1-90D6-E748F37776AB}">
      <dsp:nvSpPr>
        <dsp:cNvPr id="0" name=""/>
        <dsp:cNvSpPr/>
      </dsp:nvSpPr>
      <dsp:spPr>
        <a:xfrm>
          <a:off x="5892840" y="296366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4,000</a:t>
          </a:r>
          <a:r>
            <a:rPr lang="zh-CN" sz="2700" kern="1200"/>
            <a:t>条医院数据</a:t>
          </a:r>
          <a:endParaRPr lang="en-US" sz="2700" kern="1200"/>
        </a:p>
      </dsp:txBody>
      <dsp:txXfrm>
        <a:off x="5892840" y="2963664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CDE3D-C065-4AA9-BB74-58BF163A46BF}">
      <dsp:nvSpPr>
        <dsp:cNvPr id="0" name=""/>
        <dsp:cNvSpPr/>
      </dsp:nvSpPr>
      <dsp:spPr>
        <a:xfrm>
          <a:off x="23569" y="1148346"/>
          <a:ext cx="1470634" cy="14706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AD5F5-558C-41F9-9C5E-ACC8064FAD54}">
      <dsp:nvSpPr>
        <dsp:cNvPr id="0" name=""/>
        <dsp:cNvSpPr/>
      </dsp:nvSpPr>
      <dsp:spPr>
        <a:xfrm>
          <a:off x="332402" y="1457180"/>
          <a:ext cx="852967" cy="852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7B189-AE73-4856-843A-0278D348B4B1}">
      <dsp:nvSpPr>
        <dsp:cNvPr id="0" name=""/>
        <dsp:cNvSpPr/>
      </dsp:nvSpPr>
      <dsp:spPr>
        <a:xfrm>
          <a:off x="1809339" y="114834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电子验光的设备误差和测量误差：处理为正态分布，在大数据之下相互抵消</a:t>
          </a:r>
          <a:endParaRPr lang="en-US" sz="2400" kern="1200"/>
        </a:p>
      </dsp:txBody>
      <dsp:txXfrm>
        <a:off x="1809339" y="1148346"/>
        <a:ext cx="3466494" cy="1470634"/>
      </dsp:txXfrm>
    </dsp:sp>
    <dsp:sp modelId="{B80F9DCD-C094-4F2F-918A-E93F22CA64D9}">
      <dsp:nvSpPr>
        <dsp:cNvPr id="0" name=""/>
        <dsp:cNvSpPr/>
      </dsp:nvSpPr>
      <dsp:spPr>
        <a:xfrm>
          <a:off x="5879845" y="1148346"/>
          <a:ext cx="1470634" cy="14706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4208E-E427-4163-A02E-8446D80FDCA6}">
      <dsp:nvSpPr>
        <dsp:cNvPr id="0" name=""/>
        <dsp:cNvSpPr/>
      </dsp:nvSpPr>
      <dsp:spPr>
        <a:xfrm>
          <a:off x="6188678" y="1457180"/>
          <a:ext cx="852967" cy="852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5A48D-A815-41CA-B0D5-F7DDB6892C73}">
      <dsp:nvSpPr>
        <dsp:cNvPr id="0" name=""/>
        <dsp:cNvSpPr/>
      </dsp:nvSpPr>
      <dsp:spPr>
        <a:xfrm>
          <a:off x="7665615" y="114834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因此，我们暂时将</a:t>
          </a:r>
          <a:r>
            <a:rPr lang="en-US" sz="2400" kern="1200"/>
            <a:t>AL</a:t>
          </a:r>
          <a:r>
            <a:rPr lang="zh-CN" sz="2400" kern="1200"/>
            <a:t>的系统误差理解为没有散瞳验光之下的</a:t>
          </a:r>
          <a:r>
            <a:rPr lang="zh-CN" sz="2400" b="1" kern="1200"/>
            <a:t>调节误差</a:t>
          </a:r>
          <a:endParaRPr lang="en-US" sz="2400" kern="1200"/>
        </a:p>
      </dsp:txBody>
      <dsp:txXfrm>
        <a:off x="7665615" y="1148346"/>
        <a:ext cx="3466494" cy="147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62BA-6317-4893-AB17-C443B0173D8C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28AF-D3E1-4D24-B8DC-99CD57C30C6A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5009-16CC-46CA-BDB4-F9CD31C7023B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CAA6-CEC4-4299-965E-494374F8A4AC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9914-2680-46B5-908A-9F31A98DC89D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2D9DDEBB-39D8-49F9-B69B-0ACB3110EF73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2E81-6EEB-4882-92C5-D630F2F9A245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659-CD0F-42B4-8A47-FD3B17567DA8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4B50-68E9-4FD6-935C-3DF853E1165D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5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fld id="{6F0E5616-76C2-4183-ACDF-FFB9D459ECEF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 spc="1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62C5-6720-7DE9-E0AE-A28470B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7E2B25-DD1E-CE2E-FCD8-7B444B430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31580"/>
            <a:ext cx="7964424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altLang="zh-CN" sz="4000" dirty="0" err="1"/>
              <a:t>PMyopia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B47EE6-16D7-9C4E-1A2A-FAF307F71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9" y="5731580"/>
            <a:ext cx="3694176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1900" dirty="0"/>
              <a:t>By Eddy@kuawentrans.com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0386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内容占位符 7" descr="图表, 直方图&#10;&#10;描述已自动生成">
            <a:extLst>
              <a:ext uri="{FF2B5EF4-FFF2-40B4-BE49-F238E27FC236}">
                <a16:creationId xmlns:a16="http://schemas.microsoft.com/office/drawing/2014/main" id="{65906A13-CD62-ABCB-02A1-91BD1C8EF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7416" b="1"/>
          <a:stretch/>
        </p:blipFill>
        <p:spPr>
          <a:xfrm>
            <a:off x="260258" y="1908629"/>
            <a:ext cx="11442695" cy="44303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7B6F9A-E357-C88D-AFFD-1B6E6EAD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6126480" cy="1643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800"/>
              <a:t>18</a:t>
            </a:r>
            <a:r>
              <a:rPr lang="zh-CN" altLang="en-US" sz="4800"/>
              <a:t>岁</a:t>
            </a:r>
            <a:r>
              <a:rPr lang="en-US" altLang="zh-CN" sz="4800"/>
              <a:t>+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F1F7B-D2CB-028D-52ED-67CA2E80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z="900" smtClean="0"/>
              <a:pPr>
                <a:spcAft>
                  <a:spcPts val="600"/>
                </a:spcAft>
              </a:pPr>
              <a:t>5/10/2024</a:t>
            </a:fld>
            <a:endParaRPr lang="en-US" sz="9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29AE0-DF45-5B21-B64F-4D6E7323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E82CF-8D22-F720-EC38-ECA9F16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 smtClean="0"/>
              <a:pPr>
                <a:spcAft>
                  <a:spcPts val="600"/>
                </a:spcAft>
              </a:pPr>
              <a:t>10</a:t>
            </a:fld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818FB2-1A24-9D15-C0B9-799CBEE7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>
                <a:solidFill>
                  <a:schemeClr val="tx2"/>
                </a:solidFill>
              </a:rPr>
              <a:t>医院数据在年龄上的不均衡分析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81517-6CAA-A5B7-B57E-79E804A3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z="900" smtClean="0"/>
              <a:pPr>
                <a:spcAft>
                  <a:spcPts val="600"/>
                </a:spcAft>
              </a:pPr>
              <a:t>5/10/2024</a:t>
            </a:fld>
            <a:endParaRPr lang="en-US" sz="9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1CEF5-D121-BEA4-B626-FEBDEC1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3E35A-60BC-FD0B-3079-4CD0B2D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 smtClean="0"/>
              <a:pPr>
                <a:spcAft>
                  <a:spcPts val="600"/>
                </a:spcAft>
              </a:pPr>
              <a:t>11</a:t>
            </a:fld>
            <a:endParaRPr lang="en-US" sz="900"/>
          </a:p>
        </p:txBody>
      </p:sp>
      <p:pic>
        <p:nvPicPr>
          <p:cNvPr id="8" name="内容占位符 7" descr="图表&#10;&#10;低可信度描述已自动生成">
            <a:extLst>
              <a:ext uri="{FF2B5EF4-FFF2-40B4-BE49-F238E27FC236}">
                <a16:creationId xmlns:a16="http://schemas.microsoft.com/office/drawing/2014/main" id="{913B8031-4DDC-A80F-4549-4BC7BA1C4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6" y="837808"/>
            <a:ext cx="7311136" cy="508124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内容占位符 7" descr="图表, 箱线图&#10;&#10;描述已自动生成">
            <a:extLst>
              <a:ext uri="{FF2B5EF4-FFF2-40B4-BE49-F238E27FC236}">
                <a16:creationId xmlns:a16="http://schemas.microsoft.com/office/drawing/2014/main" id="{05FEA15D-33D4-2B13-D6A5-494F4E3C7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2" r="1" b="4460"/>
          <a:stretch/>
        </p:blipFill>
        <p:spPr>
          <a:xfrm>
            <a:off x="517864" y="1863633"/>
            <a:ext cx="8687096" cy="44823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4C82FC-0C46-ABD4-4933-3FDCF5ED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5" y="976160"/>
            <a:ext cx="8686800" cy="8130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400"/>
              <a:t>医院数据体现的</a:t>
            </a:r>
            <a:r>
              <a:rPr lang="en-US" altLang="zh-CN" sz="4400"/>
              <a:t>CR</a:t>
            </a:r>
            <a:r>
              <a:rPr lang="zh-CN" altLang="en-US" sz="4400"/>
              <a:t>分布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B4EBD9-3322-1ABE-BA14-E5B6ECE8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80" y="1863632"/>
            <a:ext cx="2042449" cy="4482371"/>
          </a:xfrm>
        </p:spPr>
        <p:txBody>
          <a:bodyPr anchor="b">
            <a:normAutofit/>
          </a:bodyPr>
          <a:lstStyle/>
          <a:p>
            <a:r>
              <a:rPr lang="zh-CN" altLang="en-US" sz="1800" dirty="0"/>
              <a:t>限于数据缺失，</a:t>
            </a:r>
            <a:r>
              <a:rPr lang="en-US" altLang="zh-CN" sz="1800" dirty="0"/>
              <a:t>15</a:t>
            </a:r>
            <a:r>
              <a:rPr lang="zh-CN" altLang="en-US" sz="1800" dirty="0"/>
              <a:t>岁之后的</a:t>
            </a:r>
            <a:r>
              <a:rPr lang="en-US" altLang="zh-CN" sz="1800" dirty="0"/>
              <a:t>CR</a:t>
            </a:r>
            <a:r>
              <a:rPr lang="zh-CN" altLang="en-US" sz="1800" dirty="0"/>
              <a:t>数据误差较大</a:t>
            </a:r>
            <a:endParaRPr 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0CB0C-45D4-E59E-65CA-25C37AE3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z="90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5/10/2024</a:t>
            </a:fld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7170B-98F8-F78F-C189-50C1D912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2C43-D492-2242-98B5-C3D54AB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5" y="508090"/>
            <a:ext cx="811123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4EA6C1-5B73-CB10-F9FB-B671500C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39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5157-51BB-4FB3-DBAD-49A5BBD20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12" b="423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8D536C-705E-9F95-9212-22DDEF9AC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F43C5C8-D782-429C-E210-CF18EB53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807100" cy="3241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400"/>
              <a:t>建模：用医院数据建立高斯过程分布</a:t>
            </a:r>
            <a:br>
              <a:rPr lang="en-US" altLang="zh-CN" sz="4400"/>
            </a:br>
            <a:r>
              <a:rPr lang="zh-CN" altLang="en-US" sz="4400"/>
              <a:t>（</a:t>
            </a:r>
            <a:r>
              <a:rPr lang="en-US" altLang="zh-CN" sz="4400"/>
              <a:t>GPR</a:t>
            </a:r>
            <a:r>
              <a:rPr lang="zh-CN" altLang="en-US" sz="4400"/>
              <a:t>）模型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DBB4D-45FE-3A54-5434-FB855945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z="90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5/10/2024</a:t>
            </a:fld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616B8-D322-50AD-26B4-085393DF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63824-2830-D3D1-C62F-7FC9A0B9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38039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9925"/>
            <a:ext cx="38039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4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8165EC-3E9F-13C5-C420-3C0095D7F2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7868" y="976160"/>
                <a:ext cx="8686800" cy="1463040"/>
              </a:xfrm>
            </p:spPr>
            <p:txBody>
              <a:bodyPr vert="horz" lIns="91440" tIns="45720" rIns="91440" bIns="45720" rtlCol="0" anchor="t">
                <a:normAutofit fontScale="90000"/>
              </a:bodyPr>
              <a:lstStyle/>
              <a:p>
                <a:r>
                  <a:rPr lang="zh-CN" altLang="en-US" sz="4400" dirty="0"/>
                  <a:t>用医院数据建模：</a:t>
                </a:r>
                <a:br>
                  <a:rPr lang="en-US" altLang="zh-CN" sz="4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4400"/>
                        <m:t>G</m:t>
                      </m:r>
                      <m:r>
                        <m:rPr>
                          <m:nor/>
                        </m:rPr>
                        <a:rPr lang="en-US" altLang="zh-CN" sz="4400" i="0"/>
                        <m:t>PR</m:t>
                      </m:r>
                      <m:r>
                        <m:rPr>
                          <m:nor/>
                        </m:rPr>
                        <a:rPr lang="en-US" altLang="zh-CN" sz="4400"/>
                        <m:t>(</m:t>
                      </m:r>
                      <m:r>
                        <m:rPr>
                          <m:nor/>
                        </m:rPr>
                        <a:rPr lang="en-US" altLang="zh-CN" sz="4400"/>
                        <m:t>SE</m:t>
                      </m:r>
                      <m:r>
                        <m:rPr>
                          <m:nor/>
                        </m:rPr>
                        <a:rPr lang="en-US" altLang="zh-CN" sz="4400" i="0"/>
                        <m:t>, </m:t>
                      </m:r>
                      <m:r>
                        <m:rPr>
                          <m:nor/>
                        </m:rPr>
                        <a:rPr lang="en-US" altLang="zh-CN" sz="4400" i="0"/>
                        <m:t>age</m:t>
                      </m:r>
                      <m:r>
                        <m:rPr>
                          <m:nor/>
                        </m:rPr>
                        <a:rPr lang="en-US" altLang="zh-CN" sz="4400" i="0"/>
                        <m:t>, </m:t>
                      </m:r>
                      <m:r>
                        <m:rPr>
                          <m:nor/>
                        </m:rPr>
                        <a:rPr lang="en-US" altLang="zh-CN" sz="4400" i="0"/>
                        <m:t>gender</m:t>
                      </m:r>
                      <m:r>
                        <m:rPr>
                          <m:nor/>
                        </m:rPr>
                        <a:rPr lang="en-US" altLang="zh-CN" sz="4400"/>
                        <m:t>)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4400"/>
                        <m:t>AL</m:t>
                      </m:r>
                      <m:r>
                        <m:rPr>
                          <m:nor/>
                        </m:rPr>
                        <a:rPr lang="en-US" altLang="zh-CN" sz="4400"/>
                        <m:t>/</m:t>
                      </m:r>
                      <m:r>
                        <m:rPr>
                          <m:nor/>
                        </m:rPr>
                        <a:rPr lang="en-US" altLang="zh-CN" sz="4400"/>
                        <m:t>CR</m:t>
                      </m:r>
                    </m:oMath>
                  </m:oMathPara>
                </a14:m>
                <a:endParaRPr lang="en-US" altLang="zh-CN" sz="4400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8165EC-3E9F-13C5-C420-3C0095D7F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7868" y="976160"/>
                <a:ext cx="8686800" cy="1463040"/>
              </a:xfrm>
              <a:blipFill>
                <a:blip r:embed="rId2"/>
                <a:stretch>
                  <a:fillRect l="-2526" t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8032C-22CD-2F79-ECDC-CA42CB75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63" y="2578608"/>
            <a:ext cx="4420807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/>
              <a:t>Mean Squared Error = 0.006</a:t>
            </a:r>
          </a:p>
          <a:p>
            <a:pPr>
              <a:lnSpc>
                <a:spcPct val="110000"/>
              </a:lnSpc>
            </a:pPr>
            <a:r>
              <a:rPr lang="en-US" altLang="zh-CN" sz="1400" dirty="0"/>
              <a:t>Mean Absolute Error =0.055</a:t>
            </a:r>
          </a:p>
          <a:p>
            <a:pPr>
              <a:lnSpc>
                <a:spcPct val="110000"/>
              </a:lnSpc>
            </a:pPr>
            <a:r>
              <a:rPr lang="en-US" altLang="zh-CN" sz="1400" dirty="0"/>
              <a:t>Coefficient of Determination= 0.53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C5BC8-F3D7-CBD7-4BCC-0EB7B2FD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87CAA6-CEC4-4299-965E-494374F8A4AC}" type="datetime1">
              <a:rPr lang="en-US" sz="900" smtClean="0"/>
              <a:pPr>
                <a:spcAft>
                  <a:spcPts val="600"/>
                </a:spcAft>
              </a:pPr>
              <a:t>5/10/2024</a:t>
            </a:fld>
            <a:endParaRPr lang="en-US" sz="9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2000A-89C3-525A-9CFF-35056B64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3EDAF-A62E-1F73-7268-04884FB8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 smtClean="0"/>
              <a:pPr>
                <a:spcAft>
                  <a:spcPts val="600"/>
                </a:spcAft>
              </a:pPr>
              <a:t>14</a:t>
            </a:fld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82715B6C-3314-E559-E241-A638E2652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70" y="2123093"/>
            <a:ext cx="7347467" cy="46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AE9198-A7DA-75E9-0F62-26A95EBC4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" r="1" b="1"/>
          <a:stretch/>
        </p:blipFill>
        <p:spPr>
          <a:xfrm>
            <a:off x="517864" y="1863633"/>
            <a:ext cx="8687096" cy="44823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C8A01A-EF4F-1BCF-D39D-19E242A4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5" y="976160"/>
            <a:ext cx="8686800" cy="8130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CR</a:t>
            </a:r>
            <a:r>
              <a:rPr lang="zh-CN" altLang="en-US" sz="4400"/>
              <a:t>抽样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D39A1-E0C7-2C53-D32E-5F754F13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1680" y="1863632"/>
            <a:ext cx="2042449" cy="448237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/>
              <a:t>按照正态分布采样：</a:t>
            </a:r>
            <a:endParaRPr lang="en-US" altLang="zh-CN" sz="1800"/>
          </a:p>
          <a:p>
            <a:pPr>
              <a:lnSpc>
                <a:spcPct val="110000"/>
              </a:lnSpc>
            </a:pPr>
            <a:r>
              <a:rPr lang="en-US" altLang="zh-CN" sz="1800"/>
              <a:t>Mu: 7.8733</a:t>
            </a:r>
          </a:p>
          <a:p>
            <a:pPr>
              <a:lnSpc>
                <a:spcPct val="110000"/>
              </a:lnSpc>
            </a:pPr>
            <a:r>
              <a:rPr lang="en-US" altLang="zh-CN" sz="1800"/>
              <a:t>Std: 0.329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BA63C-5C34-FDA1-116D-65A450F5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87CAA6-CEC4-4299-965E-494374F8A4AC}" type="datetime1">
              <a:rPr lang="en-US" sz="90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5/10/2024</a:t>
            </a:fld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F2424-481A-BC33-FA9D-0A236D57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C5C1D-DBF1-003D-C95A-4377324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5" y="508090"/>
            <a:ext cx="811123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94EA6C1-5B73-CB10-F9FB-B671500C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084893-4AA8-E0B7-3E1A-B99A9CE6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>
                <a:solidFill>
                  <a:schemeClr val="tx2"/>
                </a:solidFill>
              </a:rPr>
              <a:t>10</a:t>
            </a:r>
            <a:r>
              <a:rPr lang="zh-CN" altLang="en-US" sz="4800">
                <a:solidFill>
                  <a:schemeClr val="tx2"/>
                </a:solidFill>
              </a:rPr>
              <a:t>岁组模型精度回归分析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35D70-FB61-7D54-1CC7-EFA7EDE2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8" y="4078794"/>
            <a:ext cx="3465681" cy="19008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我们则选择了</a:t>
            </a:r>
            <a:r>
              <a:rPr lang="en-US" altLang="zh-CN" dirty="0"/>
              <a:t>10</a:t>
            </a:r>
            <a:r>
              <a:rPr lang="zh-CN" altLang="en-US" dirty="0"/>
              <a:t>岁组，因为这个组别的医院数据较多，比较有代表性。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岁组一共</a:t>
            </a:r>
            <a:r>
              <a:rPr lang="en-US" altLang="zh-CN" dirty="0"/>
              <a:t>301</a:t>
            </a:r>
            <a:r>
              <a:rPr lang="zh-CN" altLang="en-US" dirty="0"/>
              <a:t>个数据，其中</a:t>
            </a:r>
            <a:r>
              <a:rPr lang="en-US" altLang="zh-CN" dirty="0"/>
              <a:t>275</a:t>
            </a:r>
            <a:r>
              <a:rPr lang="zh-CN" altLang="en-US" dirty="0"/>
              <a:t>个近视，</a:t>
            </a:r>
            <a:r>
              <a:rPr lang="en-US" altLang="zh-CN" dirty="0"/>
              <a:t>26</a:t>
            </a:r>
            <a:r>
              <a:rPr lang="zh-CN" altLang="en-US" dirty="0"/>
              <a:t>个非近视（</a:t>
            </a:r>
            <a:r>
              <a:rPr lang="en-US" altLang="zh-CN" dirty="0"/>
              <a:t>SE&gt;-0.5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模型生成了</a:t>
            </a:r>
            <a:r>
              <a:rPr lang="en-US" altLang="zh-CN" dirty="0"/>
              <a:t>4000</a:t>
            </a:r>
            <a:r>
              <a:rPr lang="zh-CN" altLang="en-US" dirty="0"/>
              <a:t>个对照数据，其中近视数据</a:t>
            </a:r>
            <a:r>
              <a:rPr lang="en-US" altLang="zh-CN" dirty="0"/>
              <a:t>2440</a:t>
            </a:r>
            <a:r>
              <a:rPr lang="zh-CN" altLang="en-US" dirty="0"/>
              <a:t>，非近视数据</a:t>
            </a:r>
            <a:r>
              <a:rPr lang="en-US" altLang="zh-CN" dirty="0"/>
              <a:t>1560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7E02A-A1A6-EA06-4AEE-A6BD96EC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87CAA6-CEC4-4299-965E-494374F8A4AC}" type="datetime1">
              <a:rPr lang="en-US" sz="900" smtClean="0"/>
              <a:pPr>
                <a:spcAft>
                  <a:spcPts val="600"/>
                </a:spcAft>
              </a:pPr>
              <a:t>5/10/2024</a:t>
            </a:fld>
            <a:endParaRPr lang="en-US" sz="9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0D13C-07AD-3D97-967C-696A372F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2BCCD-334D-9CE1-87BD-585A7FC8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 smtClean="0"/>
              <a:pPr>
                <a:spcAft>
                  <a:spcPts val="600"/>
                </a:spcAft>
              </a:pPr>
              <a:t>16</a:t>
            </a:fld>
            <a:endParaRPr lang="en-US" sz="900"/>
          </a:p>
        </p:txBody>
      </p:sp>
      <p:pic>
        <p:nvPicPr>
          <p:cNvPr id="8" name="图片 7" descr="图表, 条形图&#10;&#10;描述已自动生成">
            <a:extLst>
              <a:ext uri="{FF2B5EF4-FFF2-40B4-BE49-F238E27FC236}">
                <a16:creationId xmlns:a16="http://schemas.microsoft.com/office/drawing/2014/main" id="{B23396E8-9E84-F34E-0549-C76A4300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6" y="1185087"/>
            <a:ext cx="7311136" cy="438668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42C6DE-302A-EEEC-B74F-0FBF417C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1397"/>
            <a:ext cx="4581990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800" dirty="0"/>
              <a:t>AL vs. SE</a:t>
            </a:r>
            <a:br>
              <a:rPr lang="en-US" altLang="zh-CN" sz="4800" dirty="0"/>
            </a:br>
            <a:r>
              <a:rPr lang="en-US" altLang="zh-CN" sz="4800" dirty="0"/>
              <a:t>AL/CR vs. SE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0F9EC-1F89-0B7D-2FC9-3E0A80CA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87CAA6-CEC4-4299-965E-494374F8A4AC}" type="datetime1">
              <a:rPr lang="en-US" sz="900" smtClean="0"/>
              <a:pPr>
                <a:spcAft>
                  <a:spcPts val="600"/>
                </a:spcAft>
              </a:pPr>
              <a:t>5/10/2024</a:t>
            </a:fld>
            <a:endParaRPr lang="en-US" sz="9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16961-9C74-F819-5875-0118288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58E68-0321-916F-B20D-EBFE5CF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 smtClean="0"/>
              <a:pPr>
                <a:spcAft>
                  <a:spcPts val="600"/>
                </a:spcAft>
              </a:pPr>
              <a:t>17</a:t>
            </a:fld>
            <a:endParaRPr lang="en-US" sz="90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DCA0C8-53EF-3735-9FAF-21F236D29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98" y="508090"/>
            <a:ext cx="5830605" cy="56265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C893DC-9F75-6A32-55B1-E38C442E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DEBB-39D8-49F9-B69B-0ACB3110EF73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B8E079-0C40-7DDD-3578-FA3F9AE2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40089-8EEF-8344-8CAA-74428EDF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18</a:t>
            </a:fld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2A828C-1C3C-7299-57B6-CDE141C43D3E}"/>
              </a:ext>
            </a:extLst>
          </p:cNvPr>
          <p:cNvSpPr txBox="1"/>
          <p:nvPr/>
        </p:nvSpPr>
        <p:spPr>
          <a:xfrm>
            <a:off x="1318260" y="682041"/>
            <a:ext cx="890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生成的模型数据，</a:t>
            </a:r>
            <a:r>
              <a:rPr lang="en-US" altLang="zh-CN" sz="2800" b="1" dirty="0"/>
              <a:t>AL</a:t>
            </a:r>
            <a:r>
              <a:rPr lang="zh-CN" altLang="en-US" sz="2800" b="1" dirty="0"/>
              <a:t>的趋势符合专家共识，但数值较高</a:t>
            </a:r>
          </a:p>
        </p:txBody>
      </p:sp>
      <p:pic>
        <p:nvPicPr>
          <p:cNvPr id="14" name="图片 13" descr="图表, 折线图&#10;&#10;描述已自动生成">
            <a:extLst>
              <a:ext uri="{FF2B5EF4-FFF2-40B4-BE49-F238E27FC236}">
                <a16:creationId xmlns:a16="http://schemas.microsoft.com/office/drawing/2014/main" id="{60D4504B-B53E-5848-784F-118206B78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523232"/>
            <a:ext cx="10241280" cy="50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D131A8-3CD8-D216-E08A-E797FC63A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23B87C3-3BAF-E704-B6D1-0A9091E8F1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21208" y="976160"/>
            <a:ext cx="111556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400"/>
              <a:t>误差解释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618B4-0750-CAE9-867E-5D709654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0FEEC-C6DD-4EC3-BCF3-27401640379D}" type="datetime1">
              <a:rPr lang="en-US" sz="900" smtClean="0"/>
              <a:pPr>
                <a:spcAft>
                  <a:spcPts val="600"/>
                </a:spcAft>
              </a:pPr>
              <a:t>5/10/2024</a:t>
            </a:fld>
            <a:endParaRPr lang="en-US" sz="90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6C008-5DFF-CBE8-478E-27BA9278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3944F-295B-652B-3919-047FCAB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 smtClean="0"/>
              <a:pPr>
                <a:spcAft>
                  <a:spcPts val="600"/>
                </a:spcAft>
              </a:pPr>
              <a:t>19</a:t>
            </a:fld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文本框 6">
            <a:extLst>
              <a:ext uri="{FF2B5EF4-FFF2-40B4-BE49-F238E27FC236}">
                <a16:creationId xmlns:a16="http://schemas.microsoft.com/office/drawing/2014/main" id="{6AA3F63D-499A-8E0D-D394-F4A6ACFD2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798176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7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E9E82-F5A7-9D44-D72F-AD98288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z="900" smtClean="0"/>
              <a:pPr>
                <a:spcAft>
                  <a:spcPts val="600"/>
                </a:spcAft>
              </a:pPr>
              <a:t>5/10/2024</a:t>
            </a:fld>
            <a:endParaRPr lang="en-US" sz="90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2373-B878-D32A-7CA8-6E593CE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92B67-FB52-F7F1-8CC4-815DBE05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 smtClean="0"/>
              <a:pPr>
                <a:spcAft>
                  <a:spcPts val="600"/>
                </a:spcAft>
              </a:pPr>
              <a:t>2</a:t>
            </a:fld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131D18-ADAB-10F7-007E-E54E0F3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4288536" cy="3361171"/>
          </a:xfrm>
        </p:spPr>
        <p:txBody>
          <a:bodyPr>
            <a:normAutofit/>
          </a:bodyPr>
          <a:lstStyle/>
          <a:p>
            <a:r>
              <a:rPr lang="zh-CN" altLang="en-US" dirty="0"/>
              <a:t>目标</a:t>
            </a:r>
          </a:p>
        </p:txBody>
      </p:sp>
      <p:graphicFrame>
        <p:nvGraphicFramePr>
          <p:cNvPr id="8" name="内容占位符 2">
            <a:extLst>
              <a:ext uri="{FF2B5EF4-FFF2-40B4-BE49-F238E27FC236}">
                <a16:creationId xmlns:a16="http://schemas.microsoft.com/office/drawing/2014/main" id="{102680BD-3A44-7357-997D-5A7344D19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006194"/>
              </p:ext>
            </p:extLst>
          </p:nvPr>
        </p:nvGraphicFramePr>
        <p:xfrm>
          <a:off x="2140857" y="978408"/>
          <a:ext cx="9753600" cy="5367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08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B530C0-8E04-E2B5-08B0-1EBDFE76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938CFD-7BED-DBF4-C757-5A5CD0BD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C1635-8DB1-8A43-B80A-298E4D18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20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01B26B-449A-160E-2142-0FDF58E21BF7}"/>
              </a:ext>
            </a:extLst>
          </p:cNvPr>
          <p:cNvSpPr txBox="1"/>
          <p:nvPr/>
        </p:nvSpPr>
        <p:spPr>
          <a:xfrm>
            <a:off x="998220" y="10210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模型修正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721535-0987-866D-5216-C0F2A31D0E20}"/>
              </a:ext>
            </a:extLst>
          </p:cNvPr>
          <p:cNvSpPr txBox="1"/>
          <p:nvPr/>
        </p:nvSpPr>
        <p:spPr>
          <a:xfrm>
            <a:off x="2730731" y="1021080"/>
            <a:ext cx="917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将学校普查数据的</a:t>
            </a:r>
            <a:r>
              <a:rPr lang="en-US" altLang="zh-CN" dirty="0"/>
              <a:t>SE</a:t>
            </a:r>
            <a:r>
              <a:rPr lang="zh-CN" altLang="en-US" dirty="0"/>
              <a:t>减少某个经验常量（男性没有调整，女性 </a:t>
            </a:r>
            <a:r>
              <a:rPr lang="en-US" altLang="zh-CN" dirty="0"/>
              <a:t>0.30</a:t>
            </a:r>
            <a:r>
              <a:rPr lang="zh-CN" altLang="en-US" dirty="0"/>
              <a:t>），重新训练模型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调整后的模型，对于女性严重近视的判断精度有所提高</a:t>
            </a:r>
          </a:p>
        </p:txBody>
      </p:sp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B44C0D55-E40C-04A6-F18C-1636215E1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" y="1804969"/>
            <a:ext cx="9570044" cy="47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6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2D8A71-8D22-2497-3399-05A5CDB8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8E0CD-6692-9539-3D01-58A162A3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04102-204C-AD70-0966-04E5211E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21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8D1274-F390-AF20-D578-C9CD8792472D}"/>
              </a:ext>
            </a:extLst>
          </p:cNvPr>
          <p:cNvSpPr txBox="1"/>
          <p:nvPr/>
        </p:nvSpPr>
        <p:spPr>
          <a:xfrm>
            <a:off x="884067" y="90608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测试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561E3A-6103-1E96-BEFB-F1A9DB4C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28790"/>
              </p:ext>
            </p:extLst>
          </p:nvPr>
        </p:nvGraphicFramePr>
        <p:xfrm>
          <a:off x="382391" y="1791390"/>
          <a:ext cx="11071926" cy="163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107">
                  <a:extLst>
                    <a:ext uri="{9D8B030D-6E8A-4147-A177-3AD203B41FA5}">
                      <a16:colId xmlns:a16="http://schemas.microsoft.com/office/drawing/2014/main" val="2275995793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3949432144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3700426920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2180934853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1910427653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701390429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645649109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3019057138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1478959813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1126763805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1921826723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694062369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450950360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691011365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2212861528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4094071942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1503795263"/>
                    </a:ext>
                  </a:extLst>
                </a:gridCol>
                <a:gridCol w="615107">
                  <a:extLst>
                    <a:ext uri="{9D8B030D-6E8A-4147-A177-3AD203B41FA5}">
                      <a16:colId xmlns:a16="http://schemas.microsoft.com/office/drawing/2014/main" val="3084527862"/>
                    </a:ext>
                  </a:extLst>
                </a:gridCol>
              </a:tblGrid>
              <a:tr h="8188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曾紫蕊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K1=</a:t>
                      </a:r>
                      <a:br>
                        <a:rPr lang="en-US" altLang="zh-CN" sz="1800" u="none" strike="noStrike" dirty="0">
                          <a:effectLst/>
                        </a:rPr>
                      </a:br>
                      <a:r>
                        <a:rPr lang="en-US" altLang="zh-CN" sz="1800" u="none" strike="noStrike" dirty="0">
                          <a:effectLst/>
                        </a:rPr>
                        <a:t>41.62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K2=</a:t>
                      </a:r>
                    </a:p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42.19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AL=</a:t>
                      </a:r>
                    </a:p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24.86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40.71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41.21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24.38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CR=</a:t>
                      </a:r>
                    </a:p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8.042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8.227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R=</a:t>
                      </a:r>
                    </a:p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3.091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2.963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2245497805"/>
                  </a:ext>
                </a:extLst>
              </a:tr>
              <a:tr h="818805"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曾紫蕊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1" u="none" strike="noStrike" dirty="0">
                          <a:effectLst/>
                        </a:rPr>
                        <a:t>-1.00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1" u="none" strike="noStrike" dirty="0">
                          <a:effectLst/>
                        </a:rPr>
                        <a:t>-0.25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1" u="none" strike="noStrike" dirty="0">
                          <a:effectLst/>
                        </a:rPr>
                        <a:t>-0.50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1" u="none" strike="noStrike" dirty="0">
                          <a:effectLst/>
                        </a:rPr>
                        <a:t>-0.25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65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100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79941789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4A384EC-342A-5149-0F69-30BDACCAD7A7}"/>
              </a:ext>
            </a:extLst>
          </p:cNvPr>
          <p:cNvSpPr txBox="1"/>
          <p:nvPr/>
        </p:nvSpPr>
        <p:spPr>
          <a:xfrm>
            <a:off x="1172095" y="4480560"/>
            <a:ext cx="769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预测结果：</a:t>
            </a:r>
            <a:r>
              <a:rPr lang="en-US" altLang="zh-CN" b="1" dirty="0"/>
              <a:t>-0.8801137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/>
              <a:t> </a:t>
            </a:r>
            <a:r>
              <a:rPr lang="en-US" altLang="zh-CN" b="1" dirty="0"/>
              <a:t>0.15007824</a:t>
            </a:r>
          </a:p>
          <a:p>
            <a:endParaRPr lang="en-US" altLang="zh-CN" b="1" dirty="0"/>
          </a:p>
          <a:p>
            <a:r>
              <a:rPr lang="en-US" altLang="zh-CN" b="1" dirty="0"/>
              <a:t>[-1.1101696  -0.27415133]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解释：左眼近视，右眼正常。</a:t>
            </a:r>
          </a:p>
        </p:txBody>
      </p:sp>
    </p:spTree>
    <p:extLst>
      <p:ext uri="{BB962C8B-B14F-4D97-AF65-F5344CB8AC3E}">
        <p14:creationId xmlns:p14="http://schemas.microsoft.com/office/powerpoint/2010/main" val="312873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4C592-FFCE-F600-FA63-8DA3029F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3E0721-BFD0-5BE8-7A62-D8BAA48E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B2022-1423-BFDA-E01A-D3CFAD28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851C0A-6443-8A06-EBD6-2F309A58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45248"/>
              </p:ext>
            </p:extLst>
          </p:nvPr>
        </p:nvGraphicFramePr>
        <p:xfrm>
          <a:off x="299258" y="1504604"/>
          <a:ext cx="10931238" cy="2041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291">
                  <a:extLst>
                    <a:ext uri="{9D8B030D-6E8A-4147-A177-3AD203B41FA5}">
                      <a16:colId xmlns:a16="http://schemas.microsoft.com/office/drawing/2014/main" val="1275192505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1459073455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4108182002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1447528867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842452139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2385452423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422934820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2477377123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3223478177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232410410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1194845602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1896340614"/>
                    </a:ext>
                  </a:extLst>
                </a:gridCol>
                <a:gridCol w="842355">
                  <a:extLst>
                    <a:ext uri="{9D8B030D-6E8A-4147-A177-3AD203B41FA5}">
                      <a16:colId xmlns:a16="http://schemas.microsoft.com/office/drawing/2014/main" val="1984599832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3070963183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2974056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4052476728"/>
                    </a:ext>
                  </a:extLst>
                </a:gridCol>
                <a:gridCol w="315423">
                  <a:extLst>
                    <a:ext uri="{9D8B030D-6E8A-4147-A177-3AD203B41FA5}">
                      <a16:colId xmlns:a16="http://schemas.microsoft.com/office/drawing/2014/main" val="3513017659"/>
                    </a:ext>
                  </a:extLst>
                </a:gridCol>
                <a:gridCol w="607291">
                  <a:extLst>
                    <a:ext uri="{9D8B030D-6E8A-4147-A177-3AD203B41FA5}">
                      <a16:colId xmlns:a16="http://schemas.microsoft.com/office/drawing/2014/main" val="987516242"/>
                    </a:ext>
                  </a:extLst>
                </a:gridCol>
              </a:tblGrid>
              <a:tr h="13543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龚慧琳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42.81*7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45.20*97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20.57mm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43.32*166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44.85*76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20.68mm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217143313"/>
                  </a:ext>
                </a:extLst>
              </a:tr>
              <a:tr h="687437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龚慧琳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+6.00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+5.25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-2.00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</a:rPr>
                        <a:t>-0.75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170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72045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54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53069A-4043-C6C5-43E7-AEFA0E67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5F0552-0EC3-3D54-CCA7-2A3406B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9DC47-206B-0A5B-689D-0F4B9A2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F71A68-4B3E-5A40-3C0D-10C94C948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70753"/>
              </p:ext>
            </p:extLst>
          </p:nvPr>
        </p:nvGraphicFramePr>
        <p:xfrm>
          <a:off x="706582" y="1113905"/>
          <a:ext cx="11047608" cy="544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756">
                  <a:extLst>
                    <a:ext uri="{9D8B030D-6E8A-4147-A177-3AD203B41FA5}">
                      <a16:colId xmlns:a16="http://schemas.microsoft.com/office/drawing/2014/main" val="1119054369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2600331967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61559174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129375246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2447522874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1761304281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109708294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3429861017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2504168882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1777403698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622152787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1228119850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3110062807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176749745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1054865766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2014615828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2343710018"/>
                    </a:ext>
                  </a:extLst>
                </a:gridCol>
                <a:gridCol w="613756">
                  <a:extLst>
                    <a:ext uri="{9D8B030D-6E8A-4147-A177-3AD203B41FA5}">
                      <a16:colId xmlns:a16="http://schemas.microsoft.com/office/drawing/2014/main" val="2352792980"/>
                    </a:ext>
                  </a:extLst>
                </a:gridCol>
              </a:tblGrid>
              <a:tr h="63659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42.37@167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43.81@77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22.93mm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43.46@125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44.17@35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23.48mm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2579197112"/>
                  </a:ext>
                </a:extLst>
              </a:tr>
              <a:tr h="32312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+1.00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-4.25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-0.50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2568596336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42.60@164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43.43@74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22.73mm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43.43@110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44.19@20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23.46mm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2493257026"/>
                  </a:ext>
                </a:extLst>
              </a:tr>
              <a:tr h="32312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+1.00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-4.25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-0.50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982738597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42.88*174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43.77*84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22.25mm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43.83*140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44.64*50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23.39mm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2219362930"/>
                  </a:ext>
                </a:extLst>
              </a:tr>
              <a:tr h="32312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+1.50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-4.25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-0.50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1279497514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43.10*178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43.77*88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21.99mm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43.49*117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44.70*27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23.43mm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284681494"/>
                  </a:ext>
                </a:extLst>
              </a:tr>
              <a:tr h="32312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+1.25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-3.5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-0.50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-1.5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538162552"/>
                  </a:ext>
                </a:extLst>
              </a:tr>
              <a:tr h="63659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43.00*12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43.92*102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21.86mm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43.64*119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44.75*29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23.09mm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216378860"/>
                  </a:ext>
                </a:extLst>
              </a:tr>
              <a:tr h="32312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+0.75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-0.25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-1.75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2771320450"/>
                  </a:ext>
                </a:extLst>
              </a:tr>
              <a:tr h="3231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23.15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23.51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392968254"/>
                  </a:ext>
                </a:extLst>
              </a:tr>
              <a:tr h="323121"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文曦月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 dirty="0">
                          <a:effectLst/>
                        </a:rPr>
                        <a:t>-4.5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 dirty="0">
                          <a:effectLst/>
                        </a:rPr>
                        <a:t>-0.50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 dirty="0">
                          <a:effectLst/>
                        </a:rPr>
                        <a:t>-1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165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115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746091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B10D005-2AC7-F253-3642-BFF64CD86A47}"/>
              </a:ext>
            </a:extLst>
          </p:cNvPr>
          <p:cNvSpPr txBox="1"/>
          <p:nvPr/>
        </p:nvSpPr>
        <p:spPr>
          <a:xfrm>
            <a:off x="5791893" y="29925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文曦月:  [[-0.8312402]  [-1.4477701]]</a:t>
            </a:r>
          </a:p>
        </p:txBody>
      </p:sp>
    </p:spTree>
    <p:extLst>
      <p:ext uri="{BB962C8B-B14F-4D97-AF65-F5344CB8AC3E}">
        <p14:creationId xmlns:p14="http://schemas.microsoft.com/office/powerpoint/2010/main" val="426282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1722E4-DF47-7FCC-0379-7B89E889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z="1100" smtClean="0"/>
              <a:t>5/10/2024</a:t>
            </a:fld>
            <a:endParaRPr lang="en-US" sz="110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A8009-A5BE-79AB-4525-6F55B73D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9FD4E-8237-67F8-CD99-3E6128BE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z="1100" smtClean="0"/>
              <a:t>24</a:t>
            </a:fld>
            <a:endParaRPr lang="en-US" sz="11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6373BE-2709-6119-1060-BD0A8036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17361"/>
              </p:ext>
            </p:extLst>
          </p:nvPr>
        </p:nvGraphicFramePr>
        <p:xfrm>
          <a:off x="266008" y="1472960"/>
          <a:ext cx="11346876" cy="513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382">
                  <a:extLst>
                    <a:ext uri="{9D8B030D-6E8A-4147-A177-3AD203B41FA5}">
                      <a16:colId xmlns:a16="http://schemas.microsoft.com/office/drawing/2014/main" val="4110163714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3429871169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2237150495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379101978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797552464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1320549976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296232802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525400760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955370175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2580168879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1645971928"/>
                    </a:ext>
                  </a:extLst>
                </a:gridCol>
                <a:gridCol w="272932">
                  <a:extLst>
                    <a:ext uri="{9D8B030D-6E8A-4147-A177-3AD203B41FA5}">
                      <a16:colId xmlns:a16="http://schemas.microsoft.com/office/drawing/2014/main" val="2174351891"/>
                    </a:ext>
                  </a:extLst>
                </a:gridCol>
                <a:gridCol w="987832">
                  <a:extLst>
                    <a:ext uri="{9D8B030D-6E8A-4147-A177-3AD203B41FA5}">
                      <a16:colId xmlns:a16="http://schemas.microsoft.com/office/drawing/2014/main" val="99720681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96437525"/>
                    </a:ext>
                  </a:extLst>
                </a:gridCol>
                <a:gridCol w="867291">
                  <a:extLst>
                    <a:ext uri="{9D8B030D-6E8A-4147-A177-3AD203B41FA5}">
                      <a16:colId xmlns:a16="http://schemas.microsoft.com/office/drawing/2014/main" val="1656386918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332062942"/>
                    </a:ext>
                  </a:extLst>
                </a:gridCol>
                <a:gridCol w="92829">
                  <a:extLst>
                    <a:ext uri="{9D8B030D-6E8A-4147-A177-3AD203B41FA5}">
                      <a16:colId xmlns:a16="http://schemas.microsoft.com/office/drawing/2014/main" val="1420823073"/>
                    </a:ext>
                  </a:extLst>
                </a:gridCol>
                <a:gridCol w="630382">
                  <a:extLst>
                    <a:ext uri="{9D8B030D-6E8A-4147-A177-3AD203B41FA5}">
                      <a16:colId xmlns:a16="http://schemas.microsoft.com/office/drawing/2014/main" val="928286582"/>
                    </a:ext>
                  </a:extLst>
                </a:gridCol>
              </a:tblGrid>
              <a:tr h="9164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袁常曦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42.99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45.06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24.04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43.89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46.94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23.24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628355384"/>
                  </a:ext>
                </a:extLst>
              </a:tr>
              <a:tr h="916478"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袁常曦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-2.50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-6.00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-2.25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-2.00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20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180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3647469609"/>
                  </a:ext>
                </a:extLst>
              </a:tr>
              <a:tr h="9164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袁常曦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42.67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44.82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24.05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43.49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46.81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23.42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908633989"/>
                  </a:ext>
                </a:extLst>
              </a:tr>
              <a:tr h="916478"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袁常曦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-2.5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-6.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-2.25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-2.00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20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180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344" marR="2344" marT="2344" marB="0" anchor="b"/>
                </a:tc>
                <a:extLst>
                  <a:ext uri="{0D108BD9-81ED-4DB2-BD59-A6C34878D82A}">
                    <a16:rowId xmlns:a16="http://schemas.microsoft.com/office/drawing/2014/main" val="15909532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3750773-7F1F-C40B-3B51-A01278147686}"/>
              </a:ext>
            </a:extLst>
          </p:cNvPr>
          <p:cNvSpPr txBox="1"/>
          <p:nvPr/>
        </p:nvSpPr>
        <p:spPr>
          <a:xfrm>
            <a:off x="6201295" y="656705"/>
            <a:ext cx="391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[-2.1176012 ]</a:t>
            </a:r>
          </a:p>
          <a:p>
            <a:r>
              <a:rPr lang="en-US" altLang="zh-CN" dirty="0"/>
              <a:t> [ 3.926974  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49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AE40F-E737-95EF-831F-3A5A7BD2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FEEC-C6DD-4EC3-BCF3-27401640379D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780DC-05D8-08AB-6D92-EFEB9AE7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F860C-99C2-8A68-CB32-A262A776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04F5DA-39EA-FD14-6789-F5495605D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54968"/>
              </p:ext>
            </p:extLst>
          </p:nvPr>
        </p:nvGraphicFramePr>
        <p:xfrm>
          <a:off x="448886" y="3233737"/>
          <a:ext cx="10573790" cy="230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36">
                  <a:extLst>
                    <a:ext uri="{9D8B030D-6E8A-4147-A177-3AD203B41FA5}">
                      <a16:colId xmlns:a16="http://schemas.microsoft.com/office/drawing/2014/main" val="291780938"/>
                    </a:ext>
                  </a:extLst>
                </a:gridCol>
                <a:gridCol w="38879">
                  <a:extLst>
                    <a:ext uri="{9D8B030D-6E8A-4147-A177-3AD203B41FA5}">
                      <a16:colId xmlns:a16="http://schemas.microsoft.com/office/drawing/2014/main" val="1740329610"/>
                    </a:ext>
                  </a:extLst>
                </a:gridCol>
                <a:gridCol w="63725">
                  <a:extLst>
                    <a:ext uri="{9D8B030D-6E8A-4147-A177-3AD203B41FA5}">
                      <a16:colId xmlns:a16="http://schemas.microsoft.com/office/drawing/2014/main" val="3742060570"/>
                    </a:ext>
                  </a:extLst>
                </a:gridCol>
                <a:gridCol w="614098">
                  <a:extLst>
                    <a:ext uri="{9D8B030D-6E8A-4147-A177-3AD203B41FA5}">
                      <a16:colId xmlns:a16="http://schemas.microsoft.com/office/drawing/2014/main" val="1339639328"/>
                    </a:ext>
                  </a:extLst>
                </a:gridCol>
                <a:gridCol w="624871">
                  <a:extLst>
                    <a:ext uri="{9D8B030D-6E8A-4147-A177-3AD203B41FA5}">
                      <a16:colId xmlns:a16="http://schemas.microsoft.com/office/drawing/2014/main" val="1731396038"/>
                    </a:ext>
                  </a:extLst>
                </a:gridCol>
                <a:gridCol w="689512">
                  <a:extLst>
                    <a:ext uri="{9D8B030D-6E8A-4147-A177-3AD203B41FA5}">
                      <a16:colId xmlns:a16="http://schemas.microsoft.com/office/drawing/2014/main" val="4021364482"/>
                    </a:ext>
                  </a:extLst>
                </a:gridCol>
                <a:gridCol w="689514">
                  <a:extLst>
                    <a:ext uri="{9D8B030D-6E8A-4147-A177-3AD203B41FA5}">
                      <a16:colId xmlns:a16="http://schemas.microsoft.com/office/drawing/2014/main" val="1426072945"/>
                    </a:ext>
                  </a:extLst>
                </a:gridCol>
                <a:gridCol w="635645">
                  <a:extLst>
                    <a:ext uri="{9D8B030D-6E8A-4147-A177-3AD203B41FA5}">
                      <a16:colId xmlns:a16="http://schemas.microsoft.com/office/drawing/2014/main" val="3563615577"/>
                    </a:ext>
                  </a:extLst>
                </a:gridCol>
                <a:gridCol w="603323">
                  <a:extLst>
                    <a:ext uri="{9D8B030D-6E8A-4147-A177-3AD203B41FA5}">
                      <a16:colId xmlns:a16="http://schemas.microsoft.com/office/drawing/2014/main" val="206986087"/>
                    </a:ext>
                  </a:extLst>
                </a:gridCol>
                <a:gridCol w="657193">
                  <a:extLst>
                    <a:ext uri="{9D8B030D-6E8A-4147-A177-3AD203B41FA5}">
                      <a16:colId xmlns:a16="http://schemas.microsoft.com/office/drawing/2014/main" val="4007828648"/>
                    </a:ext>
                  </a:extLst>
                </a:gridCol>
                <a:gridCol w="926532">
                  <a:extLst>
                    <a:ext uri="{9D8B030D-6E8A-4147-A177-3AD203B41FA5}">
                      <a16:colId xmlns:a16="http://schemas.microsoft.com/office/drawing/2014/main" val="4134965870"/>
                    </a:ext>
                  </a:extLst>
                </a:gridCol>
                <a:gridCol w="794203">
                  <a:extLst>
                    <a:ext uri="{9D8B030D-6E8A-4147-A177-3AD203B41FA5}">
                      <a16:colId xmlns:a16="http://schemas.microsoft.com/office/drawing/2014/main" val="2293995486"/>
                    </a:ext>
                  </a:extLst>
                </a:gridCol>
                <a:gridCol w="908033">
                  <a:extLst>
                    <a:ext uri="{9D8B030D-6E8A-4147-A177-3AD203B41FA5}">
                      <a16:colId xmlns:a16="http://schemas.microsoft.com/office/drawing/2014/main" val="4123509768"/>
                    </a:ext>
                  </a:extLst>
                </a:gridCol>
                <a:gridCol w="711060">
                  <a:extLst>
                    <a:ext uri="{9D8B030D-6E8A-4147-A177-3AD203B41FA5}">
                      <a16:colId xmlns:a16="http://schemas.microsoft.com/office/drawing/2014/main" val="2570979612"/>
                    </a:ext>
                  </a:extLst>
                </a:gridCol>
                <a:gridCol w="312658">
                  <a:extLst>
                    <a:ext uri="{9D8B030D-6E8A-4147-A177-3AD203B41FA5}">
                      <a16:colId xmlns:a16="http://schemas.microsoft.com/office/drawing/2014/main" val="2743775796"/>
                    </a:ext>
                  </a:extLst>
                </a:gridCol>
                <a:gridCol w="576136">
                  <a:extLst>
                    <a:ext uri="{9D8B030D-6E8A-4147-A177-3AD203B41FA5}">
                      <a16:colId xmlns:a16="http://schemas.microsoft.com/office/drawing/2014/main" val="3491690750"/>
                    </a:ext>
                  </a:extLst>
                </a:gridCol>
                <a:gridCol w="576136">
                  <a:extLst>
                    <a:ext uri="{9D8B030D-6E8A-4147-A177-3AD203B41FA5}">
                      <a16:colId xmlns:a16="http://schemas.microsoft.com/office/drawing/2014/main" val="3309788199"/>
                    </a:ext>
                  </a:extLst>
                </a:gridCol>
                <a:gridCol w="576136">
                  <a:extLst>
                    <a:ext uri="{9D8B030D-6E8A-4147-A177-3AD203B41FA5}">
                      <a16:colId xmlns:a16="http://schemas.microsoft.com/office/drawing/2014/main" val="192199609"/>
                    </a:ext>
                  </a:extLst>
                </a:gridCol>
              </a:tblGrid>
              <a:tr h="9038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汪宸逸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44.53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45.18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23.48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44.82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45.49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23.59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7.513098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3.125209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7.463182372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3.16085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extLst>
                  <a:ext uri="{0D108BD9-81ED-4DB2-BD59-A6C34878D82A}">
                    <a16:rowId xmlns:a16="http://schemas.microsoft.com/office/drawing/2014/main" val="40855854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汪宸逸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-1.5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-1.5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-0.25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extLst>
                  <a:ext uri="{0D108BD9-81ED-4DB2-BD59-A6C34878D82A}">
                    <a16:rowId xmlns:a16="http://schemas.microsoft.com/office/drawing/2014/main" val="241533996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汪宸逸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44.47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45.06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23.56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44.41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45.12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23.72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extLst>
                  <a:ext uri="{0D108BD9-81ED-4DB2-BD59-A6C34878D82A}">
                    <a16:rowId xmlns:a16="http://schemas.microsoft.com/office/drawing/2014/main" val="1588406778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汪宸逸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-1.5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-1.5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-0.25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299" marR="2299" marT="2299" marB="0" anchor="b"/>
                </a:tc>
                <a:extLst>
                  <a:ext uri="{0D108BD9-81ED-4DB2-BD59-A6C34878D82A}">
                    <a16:rowId xmlns:a16="http://schemas.microsoft.com/office/drawing/2014/main" val="11466797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21BA44F-E5D6-1E9B-501C-9AB3DAF62D48}"/>
              </a:ext>
            </a:extLst>
          </p:cNvPr>
          <p:cNvSpPr txBox="1"/>
          <p:nvPr/>
        </p:nvSpPr>
        <p:spPr>
          <a:xfrm>
            <a:off x="2741121" y="1842300"/>
            <a:ext cx="6934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汪宸逸(-1.5, -1.5, 0, -0.25):  [[-1.368214]</a:t>
            </a:r>
          </a:p>
          <a:p>
            <a:r>
              <a:rPr lang="zh-CN" altLang="en-US" dirty="0"/>
              <a:t> [-1.441543]]</a:t>
            </a:r>
          </a:p>
        </p:txBody>
      </p:sp>
    </p:spTree>
    <p:extLst>
      <p:ext uri="{BB962C8B-B14F-4D97-AF65-F5344CB8AC3E}">
        <p14:creationId xmlns:p14="http://schemas.microsoft.com/office/powerpoint/2010/main" val="27791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7807A1-B0F2-BF74-3B21-1826882F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zh-CN" altLang="en-US" sz="4400"/>
              <a:t>现有数据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CF31-D620-F84E-8F60-7D1D7CBA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08BCB-DFCA-3724-0AEB-5734D4FC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9DFCD-B763-41BC-A03B-5FD309AA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内容占位符 2">
            <a:extLst>
              <a:ext uri="{FF2B5EF4-FFF2-40B4-BE49-F238E27FC236}">
                <a16:creationId xmlns:a16="http://schemas.microsoft.com/office/drawing/2014/main" id="{069A29EC-89E1-6CE3-80A9-F42E7465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765128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2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348A-4175-9A7D-813C-8EA80625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学校普查数据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2B3AB-B08C-0DE2-3CB3-2BD6D86E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只有电子验光的屈光度</a:t>
            </a:r>
            <a:endParaRPr lang="en-US" altLang="zh-CN" dirty="0"/>
          </a:p>
          <a:p>
            <a:r>
              <a:rPr lang="zh-CN" altLang="en-US" dirty="0"/>
              <a:t>没有</a:t>
            </a:r>
            <a:r>
              <a:rPr lang="en-US" altLang="zh-CN" dirty="0"/>
              <a:t>AL</a:t>
            </a:r>
            <a:r>
              <a:rPr lang="zh-CN" altLang="en-US" dirty="0"/>
              <a:t>，没有</a:t>
            </a:r>
            <a:r>
              <a:rPr lang="en-US" altLang="zh-CN" dirty="0"/>
              <a:t>CR</a:t>
            </a:r>
          </a:p>
          <a:p>
            <a:r>
              <a:rPr lang="zh-CN" altLang="en-US" dirty="0"/>
              <a:t>没有散瞳验光数据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E1502-5CE3-A0D6-5909-F2D7F748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94CA0-99C0-51D6-3A99-556505F5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537F1-266B-2CA2-423F-A4D7A3F5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F92C8-1A69-6BDB-E958-EB50C49F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2525707"/>
            <a:ext cx="1095527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6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01B719-CF60-1F9A-41FF-61B5D58F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zh-CN" altLang="en-US" sz="4400"/>
              <a:t>医院数据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C163B-F4EB-C44A-4171-ABD3F345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zh-CN" altLang="en-US" sz="1800"/>
              <a:t>集中在近视病例上，没有正常儿童的样本</a:t>
            </a:r>
            <a:endParaRPr lang="en-US" altLang="zh-CN" sz="1800"/>
          </a:p>
          <a:p>
            <a:r>
              <a:rPr lang="zh-CN" altLang="en-US" sz="1800"/>
              <a:t>数据分布不均匀，有些年龄组缺失</a:t>
            </a:r>
            <a:endParaRPr lang="en-US" altLang="zh-CN" sz="1800"/>
          </a:p>
          <a:p>
            <a:r>
              <a:rPr lang="zh-CN" altLang="en-US" sz="1800"/>
              <a:t>有相当比例的“极端数据”（高度近视儿童，可能是病理性近视）</a:t>
            </a:r>
            <a:endParaRPr lang="en-US" altLang="zh-CN" sz="1800"/>
          </a:p>
          <a:p>
            <a:endParaRPr lang="zh-CN" altLang="en-US" sz="18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B4CED-D2BA-251B-FA5B-C1F6C397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C812A-B219-DA56-CED8-64B3CB35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34955-E429-32EA-2CD8-BF04FAAF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7CCAB0-C34A-E32B-9378-45156D93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9" y="1604315"/>
            <a:ext cx="5933411" cy="436105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4C36E-9EDF-0F0D-B731-F579499E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阶段性建模思路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EDD06-4A73-8BBE-6AC3-C7A4BE02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用医院数据建立</a:t>
            </a:r>
            <a:r>
              <a:rPr lang="en-US" altLang="zh-CN" dirty="0"/>
              <a:t>SE</a:t>
            </a:r>
            <a:r>
              <a:rPr lang="zh-CN" altLang="en-US" dirty="0"/>
              <a:t>预测</a:t>
            </a:r>
            <a:r>
              <a:rPr lang="en-US" altLang="zh-CN" dirty="0"/>
              <a:t>AL/CR</a:t>
            </a:r>
            <a:r>
              <a:rPr lang="zh-CN" altLang="en-US" dirty="0"/>
              <a:t>的模型</a:t>
            </a:r>
            <a:endParaRPr lang="en-US" altLang="zh-CN" dirty="0"/>
          </a:p>
          <a:p>
            <a:r>
              <a:rPr lang="zh-CN" altLang="en-US" dirty="0"/>
              <a:t>用专家共识采样</a:t>
            </a:r>
            <a:r>
              <a:rPr lang="en-US" altLang="zh-CN" dirty="0"/>
              <a:t>CR</a:t>
            </a:r>
          </a:p>
          <a:p>
            <a:r>
              <a:rPr lang="zh-CN" altLang="en-US" dirty="0"/>
              <a:t>补足学校数据中缺失的</a:t>
            </a:r>
            <a:r>
              <a:rPr lang="en-US" altLang="zh-CN" dirty="0"/>
              <a:t>AL</a:t>
            </a:r>
          </a:p>
          <a:p>
            <a:r>
              <a:rPr lang="zh-CN" altLang="en-US" dirty="0"/>
              <a:t>用学校数据建立预测模型</a:t>
            </a:r>
            <a:endParaRPr lang="en-US" altLang="zh-CN" dirty="0"/>
          </a:p>
          <a:p>
            <a:r>
              <a:rPr lang="zh-CN" altLang="en-US" dirty="0"/>
              <a:t>在实际运行中，用真实数据来不断提高模型预测精度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A1BC0-AAD2-1DAF-FC52-8A5B151D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391-B5C0-401C-806B-2743C16BD4FB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DDC67-916D-B700-AB33-7273EFCE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000A6-600B-2AA9-E8ED-FE755409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89BBD9-44F2-16F3-805F-8F6FB8C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100"/>
              <a:t>学校数据特征分析：大致可以反映近视随年龄增长的趋势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7D9AB-78D1-B368-0606-F6004CFE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mtClean="0"/>
              <a:pPr>
                <a:spcAft>
                  <a:spcPts val="600"/>
                </a:spcAft>
              </a:pPr>
              <a:t>5/10/2024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D0202-DFDD-FF4D-6E8F-74253E2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C558B-0D32-BFA5-D6CB-0BDF7DAB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内容占位符 7" descr="图表, 条形图&#10;&#10;描述已自动生成">
            <a:extLst>
              <a:ext uri="{FF2B5EF4-FFF2-40B4-BE49-F238E27FC236}">
                <a16:creationId xmlns:a16="http://schemas.microsoft.com/office/drawing/2014/main" id="{794D4874-D066-8665-E888-921AFC6F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8" y="1842569"/>
            <a:ext cx="10034018" cy="47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0E1E4F3F-79F3-386A-1343-2CB280DBB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r="158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5000"/>
                </a:schemeClr>
              </a:gs>
              <a:gs pos="26000">
                <a:schemeClr val="bg1">
                  <a:alpha val="2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F430B4-DEFC-2C6A-799D-02FAEFAF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0" y="978408"/>
            <a:ext cx="4795819" cy="3727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800"/>
              <a:t>近视总体发展趋势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CDA8-EFC1-512D-D8FB-034A8F29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5/10/2024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C062A-6D03-9FBC-BD3C-22606AB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F9E61-56D6-8042-ECB3-53FC4873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93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内容占位符 7" descr="图表, 直方图&#10;&#10;描述已自动生成">
            <a:extLst>
              <a:ext uri="{FF2B5EF4-FFF2-40B4-BE49-F238E27FC236}">
                <a16:creationId xmlns:a16="http://schemas.microsoft.com/office/drawing/2014/main" id="{3A2C7EB3-D0A1-0D01-7845-903C1F20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5000"/>
                </a:schemeClr>
              </a:gs>
              <a:gs pos="26000">
                <a:schemeClr val="bg1">
                  <a:alpha val="2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3A0588-F433-9DB4-0D49-50E2426F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0" y="978408"/>
            <a:ext cx="4795819" cy="3727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800" dirty="0"/>
              <a:t>12-17</a:t>
            </a:r>
            <a:r>
              <a:rPr lang="zh-CN" altLang="en-US" sz="5800" dirty="0"/>
              <a:t>岁</a:t>
            </a:r>
            <a:endParaRPr lang="en-US" altLang="zh-CN" sz="5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ED887-0138-28DE-8C05-E7F91C1A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D1FA391-B5C0-401C-806B-2743C16BD4FB}" type="datetime1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5/10/2024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DF6CE-BBE1-2475-80E3-D2938D0C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EAFAA-B380-F1BE-2930-3A28A94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19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Bierstadt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896</Words>
  <Application>Microsoft Office PowerPoint</Application>
  <PresentationFormat>宽屏</PresentationFormat>
  <Paragraphs>308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Microsoft YaHei</vt:lpstr>
      <vt:lpstr>宋体</vt:lpstr>
      <vt:lpstr>Arial</vt:lpstr>
      <vt:lpstr>Bierstadt</vt:lpstr>
      <vt:lpstr>Cambria Math</vt:lpstr>
      <vt:lpstr>Neue Haas Grotesk Text Pro</vt:lpstr>
      <vt:lpstr>GestaltVTI</vt:lpstr>
      <vt:lpstr>PMyopia</vt:lpstr>
      <vt:lpstr>目标</vt:lpstr>
      <vt:lpstr>现有数据</vt:lpstr>
      <vt:lpstr>学校普查数据</vt:lpstr>
      <vt:lpstr>医院数据</vt:lpstr>
      <vt:lpstr>阶段性建模思路</vt:lpstr>
      <vt:lpstr>学校数据特征分析：大致可以反映近视随年龄增长的趋势</vt:lpstr>
      <vt:lpstr>近视总体发展趋势</vt:lpstr>
      <vt:lpstr>12-17岁</vt:lpstr>
      <vt:lpstr>18岁+</vt:lpstr>
      <vt:lpstr>医院数据在年龄上的不均衡分析</vt:lpstr>
      <vt:lpstr>医院数据体现的CR分布</vt:lpstr>
      <vt:lpstr>建模：用医院数据建立高斯过程分布 （GPR）模型</vt:lpstr>
      <vt:lpstr>用医院数据建模： "GPR(SE, age, gender)"→"AL/CR"</vt:lpstr>
      <vt:lpstr>CR抽样</vt:lpstr>
      <vt:lpstr>10岁组模型精度回归分析</vt:lpstr>
      <vt:lpstr>AL vs. SE AL/CR vs. SE</vt:lpstr>
      <vt:lpstr>PowerPoint 演示文稿</vt:lpstr>
      <vt:lpstr>误差解释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PMyopia</dc:title>
  <dc:creator>Eddy Zhang</dc:creator>
  <cp:lastModifiedBy>Eddy Zhang</cp:lastModifiedBy>
  <cp:revision>3</cp:revision>
  <dcterms:created xsi:type="dcterms:W3CDTF">2024-05-10T03:26:48Z</dcterms:created>
  <dcterms:modified xsi:type="dcterms:W3CDTF">2024-05-10T09:51:54Z</dcterms:modified>
</cp:coreProperties>
</file>