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showGuides="1">
      <p:cViewPr varScale="1">
        <p:scale>
          <a:sx n="68" d="100"/>
          <a:sy n="68" d="100"/>
        </p:scale>
        <p:origin x="-14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4" name="Datumsplatzhalter 3"/>
          <p:cNvSpPr>
            <a:spLocks noGrp="1"/>
          </p:cNvSpPr>
          <p:nvPr>
            <p:ph type="dt" sz="half" idx="10"/>
          </p:nvPr>
        </p:nvSpPr>
        <p:spPr/>
        <p:txBody>
          <a:bodyPr/>
          <a:lstStyle/>
          <a:p>
            <a:fld id="{5A113C69-4301-4594-A464-2589D4C53505}" type="datetimeFigureOut">
              <a:rPr lang="en-US" smtClean="0"/>
              <a:pPr/>
              <a:t>2/27/2013</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2D587BA6-7E40-4AA8-BC50-A8E1F5F47E59}"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5A113C69-4301-4594-A464-2589D4C53505}" type="datetimeFigureOut">
              <a:rPr lang="en-US" smtClean="0"/>
              <a:pPr/>
              <a:t>2/27/2013</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2D587BA6-7E40-4AA8-BC50-A8E1F5F47E59}"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5A113C69-4301-4594-A464-2589D4C53505}" type="datetimeFigureOut">
              <a:rPr lang="en-US" smtClean="0"/>
              <a:pPr/>
              <a:t>2/27/2013</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2D587BA6-7E40-4AA8-BC50-A8E1F5F47E59}"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5A113C69-4301-4594-A464-2589D4C53505}" type="datetimeFigureOut">
              <a:rPr lang="en-US" smtClean="0"/>
              <a:pPr/>
              <a:t>2/27/2013</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2D587BA6-7E40-4AA8-BC50-A8E1F5F47E59}"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en-US"/>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5A113C69-4301-4594-A464-2589D4C53505}" type="datetimeFigureOut">
              <a:rPr lang="en-US" smtClean="0"/>
              <a:pPr/>
              <a:t>2/27/2013</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2D587BA6-7E40-4AA8-BC50-A8E1F5F47E59}"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5A113C69-4301-4594-A464-2589D4C53505}" type="datetimeFigureOut">
              <a:rPr lang="en-US" smtClean="0"/>
              <a:pPr/>
              <a:t>2/27/2013</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2D587BA6-7E40-4AA8-BC50-A8E1F5F47E59}"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5A113C69-4301-4594-A464-2589D4C53505}" type="datetimeFigureOut">
              <a:rPr lang="en-US" smtClean="0"/>
              <a:pPr/>
              <a:t>2/27/2013</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2D587BA6-7E40-4AA8-BC50-A8E1F5F47E59}"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Datumsplatzhalter 2"/>
          <p:cNvSpPr>
            <a:spLocks noGrp="1"/>
          </p:cNvSpPr>
          <p:nvPr>
            <p:ph type="dt" sz="half" idx="10"/>
          </p:nvPr>
        </p:nvSpPr>
        <p:spPr/>
        <p:txBody>
          <a:bodyPr/>
          <a:lstStyle/>
          <a:p>
            <a:fld id="{5A113C69-4301-4594-A464-2589D4C53505}" type="datetimeFigureOut">
              <a:rPr lang="en-US" smtClean="0"/>
              <a:pPr/>
              <a:t>2/27/2013</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2D587BA6-7E40-4AA8-BC50-A8E1F5F47E59}"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A113C69-4301-4594-A464-2589D4C53505}" type="datetimeFigureOut">
              <a:rPr lang="en-US" smtClean="0"/>
              <a:pPr/>
              <a:t>2/27/2013</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2D587BA6-7E40-4AA8-BC50-A8E1F5F47E59}"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en-US"/>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5A113C69-4301-4594-A464-2589D4C53505}" type="datetimeFigureOut">
              <a:rPr lang="en-US" smtClean="0"/>
              <a:pPr/>
              <a:t>2/27/2013</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2D587BA6-7E40-4AA8-BC50-A8E1F5F47E59}"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en-US"/>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5A113C69-4301-4594-A464-2589D4C53505}" type="datetimeFigureOut">
              <a:rPr lang="en-US" smtClean="0"/>
              <a:pPr/>
              <a:t>2/27/2013</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2D587BA6-7E40-4AA8-BC50-A8E1F5F47E59}"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en-US"/>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3C69-4301-4594-A464-2589D4C53505}" type="datetimeFigureOut">
              <a:rPr lang="en-US" smtClean="0"/>
              <a:pPr/>
              <a:t>2/27/2013</a:t>
            </a:fld>
            <a:endParaRPr lang="en-US"/>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87BA6-7E40-4AA8-BC50-A8E1F5F47E59}"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467544" y="3519748"/>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tx1"/>
                </a:solidFill>
              </a:rPr>
              <a:t>The Langham</a:t>
            </a:r>
            <a:endParaRPr lang="en-US" b="1">
              <a:solidFill>
                <a:schemeClr val="tx1"/>
              </a:solidFill>
            </a:endParaRPr>
          </a:p>
        </p:txBody>
      </p:sp>
      <p:grpSp>
        <p:nvGrpSpPr>
          <p:cNvPr id="25" name="Gruppieren 24"/>
          <p:cNvGrpSpPr/>
          <p:nvPr/>
        </p:nvGrpSpPr>
        <p:grpSpPr>
          <a:xfrm>
            <a:off x="251521" y="1719549"/>
            <a:ext cx="2952328" cy="1796000"/>
            <a:chOff x="251521" y="260649"/>
            <a:chExt cx="2952328" cy="1796000"/>
          </a:xfrm>
        </p:grpSpPr>
        <p:pic>
          <p:nvPicPr>
            <p:cNvPr id="9" name="Picture 2" descr="http://melbourne.langhamhotels.com.au/images/photo_gallery/download/1_hotel_exterior_tlmel_en.jpg"/>
            <p:cNvPicPr>
              <a:picLocks noChangeAspect="1" noChangeArrowheads="1"/>
            </p:cNvPicPr>
            <p:nvPr/>
          </p:nvPicPr>
          <p:blipFill>
            <a:blip r:embed="rId2" cstate="print"/>
            <a:srcRect/>
            <a:stretch>
              <a:fillRect/>
            </a:stretch>
          </p:blipFill>
          <p:spPr bwMode="auto">
            <a:xfrm>
              <a:off x="251521" y="260649"/>
              <a:ext cx="2952328" cy="1796000"/>
            </a:xfrm>
            <a:prstGeom prst="rect">
              <a:avLst/>
            </a:prstGeom>
            <a:noFill/>
          </p:spPr>
        </p:pic>
        <p:sp>
          <p:nvSpPr>
            <p:cNvPr id="11" name="Rechteck 10"/>
            <p:cNvSpPr/>
            <p:nvPr/>
          </p:nvSpPr>
          <p:spPr>
            <a:xfrm rot="19984275">
              <a:off x="287335" y="753057"/>
              <a:ext cx="2346960"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bg1"/>
                  </a:solidFill>
                </a:rPr>
                <a:t>Travellers‘ Choice 2013 Winner</a:t>
              </a:r>
              <a:endParaRPr lang="en-US" b="1">
                <a:solidFill>
                  <a:schemeClr val="bg1"/>
                </a:solidFill>
              </a:endParaRPr>
            </a:p>
          </p:txBody>
        </p:sp>
      </p:grpSp>
      <p:sp>
        <p:nvSpPr>
          <p:cNvPr id="13" name="Rechteck 12"/>
          <p:cNvSpPr/>
          <p:nvPr/>
        </p:nvSpPr>
        <p:spPr>
          <a:xfrm>
            <a:off x="6084168" y="4203332"/>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tx1"/>
                </a:solidFill>
              </a:rPr>
              <a:t>Quay West Suites</a:t>
            </a:r>
            <a:endParaRPr lang="en-US" b="1">
              <a:solidFill>
                <a:schemeClr val="tx1"/>
              </a:solidFill>
            </a:endParaRPr>
          </a:p>
        </p:txBody>
      </p:sp>
      <p:pic>
        <p:nvPicPr>
          <p:cNvPr id="11270" name="Picture 6" descr="Art Series - The Olsen"/>
          <p:cNvPicPr>
            <a:picLocks noChangeAspect="1" noChangeArrowheads="1"/>
          </p:cNvPicPr>
          <p:nvPr/>
        </p:nvPicPr>
        <p:blipFill>
          <a:blip r:embed="rId3" cstate="print"/>
          <a:srcRect/>
          <a:stretch>
            <a:fillRect/>
          </a:stretch>
        </p:blipFill>
        <p:spPr bwMode="auto">
          <a:xfrm>
            <a:off x="251520" y="4167820"/>
            <a:ext cx="2921310" cy="2337048"/>
          </a:xfrm>
          <a:prstGeom prst="rect">
            <a:avLst/>
          </a:prstGeom>
          <a:noFill/>
        </p:spPr>
      </p:pic>
      <p:sp>
        <p:nvSpPr>
          <p:cNvPr id="14" name="Rechteck 13"/>
          <p:cNvSpPr/>
          <p:nvPr/>
        </p:nvSpPr>
        <p:spPr>
          <a:xfrm>
            <a:off x="323528" y="4239828"/>
            <a:ext cx="2736304" cy="43204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bg1"/>
                </a:solidFill>
              </a:rPr>
              <a:t>Brand new swimming pool</a:t>
            </a:r>
            <a:endParaRPr lang="en-US" b="1">
              <a:solidFill>
                <a:schemeClr val="bg1"/>
              </a:solidFill>
            </a:endParaRPr>
          </a:p>
        </p:txBody>
      </p:sp>
      <p:sp>
        <p:nvSpPr>
          <p:cNvPr id="16" name="Rechteck 15"/>
          <p:cNvSpPr/>
          <p:nvPr/>
        </p:nvSpPr>
        <p:spPr>
          <a:xfrm>
            <a:off x="395536" y="6472076"/>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tx1"/>
                </a:solidFill>
              </a:rPr>
              <a:t>Art Series – The Olsen</a:t>
            </a:r>
            <a:endParaRPr lang="en-US" b="1">
              <a:solidFill>
                <a:schemeClr val="tx1"/>
              </a:solidFill>
            </a:endParaRPr>
          </a:p>
        </p:txBody>
      </p:sp>
      <p:pic>
        <p:nvPicPr>
          <p:cNvPr id="11272" name="Picture 8" descr="Building Exterior of Park Hyatt Melbourne"/>
          <p:cNvPicPr>
            <a:picLocks noChangeAspect="1" noChangeArrowheads="1"/>
          </p:cNvPicPr>
          <p:nvPr/>
        </p:nvPicPr>
        <p:blipFill>
          <a:blip r:embed="rId4" cstate="print"/>
          <a:srcRect/>
          <a:stretch>
            <a:fillRect/>
          </a:stretch>
        </p:blipFill>
        <p:spPr bwMode="auto">
          <a:xfrm>
            <a:off x="6156176" y="4725144"/>
            <a:ext cx="2627784" cy="1782302"/>
          </a:xfrm>
          <a:prstGeom prst="rect">
            <a:avLst/>
          </a:prstGeom>
          <a:noFill/>
        </p:spPr>
      </p:pic>
      <p:sp>
        <p:nvSpPr>
          <p:cNvPr id="19" name="Rechteck 18"/>
          <p:cNvSpPr/>
          <p:nvPr/>
        </p:nvSpPr>
        <p:spPr>
          <a:xfrm>
            <a:off x="6128558" y="6489832"/>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tx1"/>
                </a:solidFill>
              </a:rPr>
              <a:t>Park Hyatt</a:t>
            </a:r>
            <a:endParaRPr lang="en-US" b="1">
              <a:solidFill>
                <a:schemeClr val="tx1"/>
              </a:solidFill>
            </a:endParaRPr>
          </a:p>
        </p:txBody>
      </p:sp>
      <p:sp>
        <p:nvSpPr>
          <p:cNvPr id="21" name="Rechteck 20"/>
          <p:cNvSpPr/>
          <p:nvPr/>
        </p:nvSpPr>
        <p:spPr>
          <a:xfrm>
            <a:off x="3246052" y="4019132"/>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tx1"/>
                </a:solidFill>
              </a:rPr>
              <a:t>Grand Mercure</a:t>
            </a:r>
            <a:endParaRPr lang="en-US" b="1">
              <a:solidFill>
                <a:schemeClr val="tx1"/>
              </a:solidFill>
            </a:endParaRPr>
          </a:p>
        </p:txBody>
      </p:sp>
      <p:sp>
        <p:nvSpPr>
          <p:cNvPr id="23" name="Rechteck 22"/>
          <p:cNvSpPr/>
          <p:nvPr/>
        </p:nvSpPr>
        <p:spPr>
          <a:xfrm>
            <a:off x="3275856" y="6525344"/>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tx1"/>
                </a:solidFill>
              </a:rPr>
              <a:t>Grand Hyatt</a:t>
            </a:r>
            <a:endParaRPr lang="en-US" b="1">
              <a:solidFill>
                <a:schemeClr val="tx1"/>
              </a:solidFill>
            </a:endParaRPr>
          </a:p>
        </p:txBody>
      </p:sp>
      <p:grpSp>
        <p:nvGrpSpPr>
          <p:cNvPr id="27" name="Gruppieren 26"/>
          <p:cNvGrpSpPr/>
          <p:nvPr/>
        </p:nvGrpSpPr>
        <p:grpSpPr>
          <a:xfrm>
            <a:off x="3599892" y="4509120"/>
            <a:ext cx="1944216" cy="2016224"/>
            <a:chOff x="3491880" y="3284984"/>
            <a:chExt cx="2381250" cy="2381250"/>
          </a:xfrm>
        </p:grpSpPr>
        <p:pic>
          <p:nvPicPr>
            <p:cNvPr id="11278" name="Picture 14" descr="https://encrypted-tbn0.gstatic.com/images?q=tbn:ANd9GcT2fpw8Olkw5vdrj5oNMiZQZLGSfJqifyKVccFQddZbc5NNQuUyyw"/>
            <p:cNvPicPr>
              <a:picLocks noChangeAspect="1" noChangeArrowheads="1"/>
            </p:cNvPicPr>
            <p:nvPr/>
          </p:nvPicPr>
          <p:blipFill>
            <a:blip r:embed="rId5" cstate="print"/>
            <a:srcRect/>
            <a:stretch>
              <a:fillRect/>
            </a:stretch>
          </p:blipFill>
          <p:spPr bwMode="auto">
            <a:xfrm>
              <a:off x="3491880" y="3284984"/>
              <a:ext cx="2381250" cy="2381250"/>
            </a:xfrm>
            <a:prstGeom prst="rect">
              <a:avLst/>
            </a:prstGeom>
            <a:noFill/>
            <a:ln w="41275">
              <a:solidFill>
                <a:srgbClr val="FF0000"/>
              </a:solidFill>
              <a:prstDash val="dash"/>
            </a:ln>
            <a:effectLst/>
          </p:spPr>
        </p:pic>
        <p:sp>
          <p:nvSpPr>
            <p:cNvPr id="24" name="Rechteck 23"/>
            <p:cNvSpPr/>
            <p:nvPr/>
          </p:nvSpPr>
          <p:spPr>
            <a:xfrm>
              <a:off x="4860032" y="3429000"/>
              <a:ext cx="846201" cy="576064"/>
            </a:xfrm>
            <a:prstGeom prst="rect">
              <a:avLst/>
            </a:prstGeom>
            <a:noFill/>
            <a:ln w="825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rgbClr val="FF0000"/>
                  </a:solidFill>
                </a:rPr>
                <a:t>NEW!!</a:t>
              </a:r>
              <a:endParaRPr lang="en-US" b="1">
                <a:solidFill>
                  <a:srgbClr val="FF0000"/>
                </a:solidFill>
              </a:endParaRPr>
            </a:p>
          </p:txBody>
        </p:sp>
      </p:grpSp>
      <p:sp>
        <p:nvSpPr>
          <p:cNvPr id="11279" name="Rectangle 15"/>
          <p:cNvSpPr>
            <a:spLocks noChangeArrowheads="1"/>
          </p:cNvSpPr>
          <p:nvPr/>
        </p:nvSpPr>
        <p:spPr bwMode="auto">
          <a:xfrm>
            <a:off x="197768" y="0"/>
            <a:ext cx="8748464"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600" b="1" smtClean="0">
                <a:latin typeface="Calibri" pitchFamily="34" charset="0"/>
                <a:ea typeface="Calibri" pitchFamily="34" charset="0"/>
                <a:cs typeface="NimbusRomNo9L-Regu"/>
              </a:rPr>
              <a:t>Now imagine that a relative is coming to Melbourne for a weekend. He/she likes to find a hotel which is both, nearest to the airport and also the cheapest. </a:t>
            </a:r>
          </a:p>
          <a:p>
            <a:pPr fontAlgn="base">
              <a:spcBef>
                <a:spcPct val="0"/>
              </a:spcBef>
              <a:spcAft>
                <a:spcPct val="0"/>
              </a:spcAft>
            </a:pPr>
            <a:r>
              <a:rPr lang="en-US" sz="1600" b="1" smtClean="0">
                <a:latin typeface="Calibri" pitchFamily="34" charset="0"/>
                <a:ea typeface="Calibri" pitchFamily="34" charset="0"/>
                <a:cs typeface="NimbusRomNo9L-Regu"/>
              </a:rPr>
              <a:t> </a:t>
            </a:r>
            <a:br>
              <a:rPr lang="en-US" sz="1600" b="1" smtClean="0">
                <a:latin typeface="Calibri" pitchFamily="34" charset="0"/>
                <a:ea typeface="Calibri" pitchFamily="34" charset="0"/>
                <a:cs typeface="NimbusRomNo9L-Regu"/>
              </a:rPr>
            </a:br>
            <a:r>
              <a:rPr lang="en-US" sz="1600" b="1" smtClean="0">
                <a:latin typeface="Calibri" pitchFamily="34" charset="0"/>
                <a:ea typeface="Calibri" pitchFamily="34" charset="0"/>
                <a:cs typeface="NimbusRomNo9L-Regu"/>
              </a:rPr>
              <a:t>Below you see six different offers from hotels in and around Melbourne. By clicking on those offers you can get more information about them. Please click on the hotel you would recommend to your friend.</a:t>
            </a:r>
          </a:p>
          <a:p>
            <a:pPr fontAlgn="base">
              <a:spcBef>
                <a:spcPct val="0"/>
              </a:spcBef>
              <a:spcAft>
                <a:spcPct val="0"/>
              </a:spcAft>
            </a:pPr>
            <a:endParaRPr kumimoji="0" lang="en-US" sz="2400" b="1" i="0" u="none" strike="noStrike" cap="none" normalizeH="0" baseline="0" smtClean="0">
              <a:ln>
                <a:noFill/>
              </a:ln>
              <a:solidFill>
                <a:schemeClr val="tx1"/>
              </a:solidFill>
              <a:effectLst/>
              <a:latin typeface="Arial" pitchFamily="34" charset="0"/>
              <a:cs typeface="Arial" pitchFamily="34" charset="0"/>
            </a:endParaRPr>
          </a:p>
        </p:txBody>
      </p:sp>
      <p:pic>
        <p:nvPicPr>
          <p:cNvPr id="7170" name="Picture 2" descr="http://www.needtoescape.com/media/800x800/mercure-hotel-welcome-melbourne_4.jpg"/>
          <p:cNvPicPr>
            <a:picLocks noChangeAspect="1" noChangeArrowheads="1"/>
          </p:cNvPicPr>
          <p:nvPr/>
        </p:nvPicPr>
        <p:blipFill>
          <a:blip r:embed="rId6" cstate="print"/>
          <a:srcRect/>
          <a:stretch>
            <a:fillRect/>
          </a:stretch>
        </p:blipFill>
        <p:spPr bwMode="auto">
          <a:xfrm>
            <a:off x="3670806" y="1719549"/>
            <a:ext cx="1769643" cy="2357523"/>
          </a:xfrm>
          <a:prstGeom prst="rect">
            <a:avLst/>
          </a:prstGeom>
          <a:noFill/>
        </p:spPr>
      </p:pic>
      <p:grpSp>
        <p:nvGrpSpPr>
          <p:cNvPr id="28" name="Gruppieren 27"/>
          <p:cNvGrpSpPr/>
          <p:nvPr/>
        </p:nvGrpSpPr>
        <p:grpSpPr>
          <a:xfrm>
            <a:off x="6228184" y="1791556"/>
            <a:ext cx="2438400" cy="2438400"/>
            <a:chOff x="6228184" y="1196751"/>
            <a:chExt cx="2438400" cy="2438400"/>
          </a:xfrm>
        </p:grpSpPr>
        <p:pic>
          <p:nvPicPr>
            <p:cNvPr id="11268" name="Picture 4" descr="Exterior view Quay West Suites Melbourne Fotos"/>
            <p:cNvPicPr>
              <a:picLocks noChangeAspect="1" noChangeArrowheads="1"/>
            </p:cNvPicPr>
            <p:nvPr/>
          </p:nvPicPr>
          <p:blipFill>
            <a:blip r:embed="rId7" cstate="print"/>
            <a:srcRect/>
            <a:stretch>
              <a:fillRect/>
            </a:stretch>
          </p:blipFill>
          <p:spPr bwMode="auto">
            <a:xfrm>
              <a:off x="6228184" y="1196751"/>
              <a:ext cx="2438400" cy="2438400"/>
            </a:xfrm>
            <a:prstGeom prst="rect">
              <a:avLst/>
            </a:prstGeom>
            <a:noFill/>
          </p:spPr>
        </p:pic>
        <p:sp>
          <p:nvSpPr>
            <p:cNvPr id="22" name="Rechteck 21"/>
            <p:cNvSpPr/>
            <p:nvPr/>
          </p:nvSpPr>
          <p:spPr>
            <a:xfrm>
              <a:off x="6948264" y="1340768"/>
              <a:ext cx="1584176"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rgbClr val="FF0000"/>
                  </a:solidFill>
                </a:rPr>
                <a:t>Special Offer!!</a:t>
              </a:r>
              <a:endParaRPr lang="en-US" b="1">
                <a:solidFill>
                  <a:srgbClr val="FF0000"/>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323528" y="2348880"/>
            <a:ext cx="8640960" cy="3170099"/>
          </a:xfrm>
          <a:prstGeom prst="rect">
            <a:avLst/>
          </a:prstGeom>
          <a:noFill/>
        </p:spPr>
        <p:txBody>
          <a:bodyPr wrap="square" rtlCol="0">
            <a:spAutoFit/>
          </a:bodyPr>
          <a:lstStyle/>
          <a:p>
            <a:r>
              <a:rPr lang="en-US" sz="1400" b="1" smtClean="0"/>
              <a:t>Langham Hotel Melbourne extends a most enchanting invitation</a:t>
            </a:r>
          </a:p>
          <a:p>
            <a:endParaRPr lang="en-US" sz="1400"/>
          </a:p>
          <a:p>
            <a:r>
              <a:rPr lang="en-US" sz="1400" smtClean="0"/>
              <a:t>Experience the incomparable hospitality of the original Langham grand hotel, now reinterpreted in Melbourne as The Langham Melbourne hotel. Voted for the fourth consecutive year, winner of the Travel + Leisure Magazine USA 'World's Best Awards Readers' Survey' as the top city hotel in Australia, New Zealand and the South Pacific.</a:t>
            </a:r>
          </a:p>
          <a:p>
            <a:r>
              <a:rPr lang="en-US" sz="1400" smtClean="0"/>
              <a:t>The legendary service of The Langham, Hotel Melbourne positions it as a jewel among Melbourne Accommodation. Its enviable riverside location further enhances the allure of this exceptional Melbourne conference and meeting venue and is only twenty-seven kilometers away from the airport.</a:t>
            </a:r>
          </a:p>
          <a:p>
            <a:r>
              <a:rPr lang="en-US" sz="1400" smtClean="0"/>
              <a:t>Allow us to introduce you to the many wonders of The Langham Melbourne hotel with our Melbourne accommodation packages. Indeed, our remarkable features and facilities - many of them unique to us - are what make this a most extraordinary Melbourne hotel. </a:t>
            </a:r>
            <a:r>
              <a:rPr lang="de-DE" sz="1400" smtClean="0"/>
              <a:t>The price for a  weekend stay is only 389$.</a:t>
            </a:r>
            <a:endParaRPr lang="en-US" sz="1400" smtClean="0"/>
          </a:p>
          <a:p>
            <a:r>
              <a:rPr lang="en-US" sz="1400" smtClean="0"/>
              <a:t/>
            </a:r>
            <a:br>
              <a:rPr lang="en-US" sz="1400" smtClean="0"/>
            </a:br>
            <a:r>
              <a:rPr lang="en-US" sz="1400" smtClean="0"/>
              <a:t>We greatly anticipate the pleasure of your company at The Langham Melbourne hotel.</a:t>
            </a:r>
          </a:p>
          <a:p>
            <a:endParaRPr lang="en-US"/>
          </a:p>
        </p:txBody>
      </p:sp>
      <p:grpSp>
        <p:nvGrpSpPr>
          <p:cNvPr id="8" name="Gruppieren 7"/>
          <p:cNvGrpSpPr/>
          <p:nvPr/>
        </p:nvGrpSpPr>
        <p:grpSpPr>
          <a:xfrm>
            <a:off x="3095836" y="404664"/>
            <a:ext cx="2952328" cy="1796000"/>
            <a:chOff x="251521" y="260649"/>
            <a:chExt cx="2952328" cy="1796000"/>
          </a:xfrm>
        </p:grpSpPr>
        <p:pic>
          <p:nvPicPr>
            <p:cNvPr id="9" name="Picture 2" descr="http://melbourne.langhamhotels.com.au/images/photo_gallery/download/1_hotel_exterior_tlmel_en.jpg"/>
            <p:cNvPicPr>
              <a:picLocks noChangeAspect="1" noChangeArrowheads="1"/>
            </p:cNvPicPr>
            <p:nvPr/>
          </p:nvPicPr>
          <p:blipFill>
            <a:blip r:embed="rId2" cstate="print"/>
            <a:srcRect/>
            <a:stretch>
              <a:fillRect/>
            </a:stretch>
          </p:blipFill>
          <p:spPr bwMode="auto">
            <a:xfrm>
              <a:off x="251521" y="260649"/>
              <a:ext cx="2952328" cy="1796000"/>
            </a:xfrm>
            <a:prstGeom prst="rect">
              <a:avLst/>
            </a:prstGeom>
            <a:noFill/>
          </p:spPr>
        </p:pic>
        <p:sp>
          <p:nvSpPr>
            <p:cNvPr id="10" name="Rechteck 9"/>
            <p:cNvSpPr/>
            <p:nvPr/>
          </p:nvSpPr>
          <p:spPr>
            <a:xfrm rot="19984275">
              <a:off x="287335" y="753057"/>
              <a:ext cx="2346960"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bg1"/>
                  </a:solidFill>
                </a:rPr>
                <a:t>Travellers‘ Choice 2013 Winner</a:t>
              </a:r>
              <a:endParaRPr lang="en-US" b="1">
                <a:solidFill>
                  <a:schemeClr val="bg1"/>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179512" y="2348880"/>
            <a:ext cx="8784976" cy="4678204"/>
          </a:xfrm>
          <a:prstGeom prst="rect">
            <a:avLst/>
          </a:prstGeom>
          <a:noFill/>
        </p:spPr>
        <p:txBody>
          <a:bodyPr wrap="square" rtlCol="0">
            <a:spAutoFit/>
          </a:bodyPr>
          <a:lstStyle/>
          <a:p>
            <a:r>
              <a:rPr lang="en-US" sz="1400" b="1" smtClean="0"/>
              <a:t>Park Hyatt</a:t>
            </a:r>
          </a:p>
          <a:p>
            <a:endParaRPr lang="en-US" sz="1400" b="1"/>
          </a:p>
          <a:p>
            <a:r>
              <a:rPr lang="en-US" sz="1400" smtClean="0"/>
              <a:t>Overlooking St. Patrick’s Cathedral, Fitzroy Gardens and the cosmopolitan mix of Victorian and modern architecture of the central business district, Park Hyatt Melbourne offers an exclusive sanctuary in the heart of the city. Our 5-star luxury hotel in Melbourne CBD provides a warm ambience and exceptional levels of personalised service and luxury amenities. We offer a weekend stay for 329$.</a:t>
            </a:r>
          </a:p>
          <a:p>
            <a:endParaRPr lang="en-US" sz="1400" smtClean="0"/>
          </a:p>
          <a:p>
            <a:r>
              <a:rPr lang="en-US" sz="1400" smtClean="0"/>
              <a:t>Renowned for having the largest 240 luxury rooms &amp; suites in Melbourne with walk in robes, Italian marble ensuites and open windows, our luxury hotel in Melbourne provides an unparalleled experience of elegant, contemporary luxury. Guests are invited to enjoy the award-winning ‘radii’ restaurant &amp; bar, a decadent Tea Lounge and our local-favourite day spa featuring an indoor aquamarine pool, spa, sauna, gym and private sun deck.</a:t>
            </a:r>
          </a:p>
          <a:p>
            <a:endParaRPr lang="en-US" sz="1400" smtClean="0"/>
          </a:p>
          <a:p>
            <a:r>
              <a:rPr lang="en-US" sz="1400" smtClean="0"/>
              <a:t>The hotel also offers a beautiful range of event spaces of varying size and design and caters for anything from intimate and private gatherings to corporate events for up to 450 people. The hotel also specialises in weddings offering a wedding planner, wedding packages, personalised menus and a range romantic rooms and suites.</a:t>
            </a:r>
          </a:p>
          <a:p>
            <a:endParaRPr lang="en-US" sz="1400" smtClean="0"/>
          </a:p>
          <a:p>
            <a:r>
              <a:rPr lang="en-US" sz="1400" smtClean="0"/>
              <a:t>Our luxury Melbourne hotel is near the Melbourne Cricket Ground (MCG), home of the Australian Football League (AFL) and test cricket. It is also within walking distance to the Melbourne Museum, featuring the stunning exhibition The Wonders of Ancient Mesopotamia, and the best boutique shopping, cafes, restaurants and theatre districts in CBD. Melbourne Airport is conveniently located only 23km away.</a:t>
            </a:r>
          </a:p>
          <a:p>
            <a:endParaRPr lang="en-US"/>
          </a:p>
        </p:txBody>
      </p:sp>
      <p:pic>
        <p:nvPicPr>
          <p:cNvPr id="4" name="Picture 8" descr="Building Exterior of Park Hyatt Melbourne"/>
          <p:cNvPicPr>
            <a:picLocks noChangeAspect="1" noChangeArrowheads="1"/>
          </p:cNvPicPr>
          <p:nvPr/>
        </p:nvPicPr>
        <p:blipFill>
          <a:blip r:embed="rId2" cstate="print"/>
          <a:srcRect/>
          <a:stretch>
            <a:fillRect/>
          </a:stretch>
        </p:blipFill>
        <p:spPr bwMode="auto">
          <a:xfrm>
            <a:off x="2754052" y="476672"/>
            <a:ext cx="3635896" cy="178230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323528" y="2348880"/>
            <a:ext cx="8640960" cy="2677656"/>
          </a:xfrm>
          <a:prstGeom prst="rect">
            <a:avLst/>
          </a:prstGeom>
          <a:noFill/>
        </p:spPr>
        <p:txBody>
          <a:bodyPr wrap="square" rtlCol="0">
            <a:spAutoFit/>
          </a:bodyPr>
          <a:lstStyle/>
          <a:p>
            <a:r>
              <a:rPr lang="de-DE" sz="1400" b="1" smtClean="0"/>
              <a:t>Grand Mercure</a:t>
            </a:r>
          </a:p>
          <a:p>
            <a:endParaRPr lang="de-DE" sz="1400" smtClean="0"/>
          </a:p>
          <a:p>
            <a:r>
              <a:rPr lang="en-US" sz="1400" smtClean="0"/>
              <a:t>Mercure Welcome Melbourne hotel offers you affordable budget accommodation and a base from which to explore all the attractions and events in Melbourne city and the CBD (24 kilometers from the airport). </a:t>
            </a:r>
          </a:p>
          <a:p>
            <a:endParaRPr lang="en-US" sz="1400" smtClean="0"/>
          </a:p>
          <a:p>
            <a:r>
              <a:rPr lang="en-US" sz="1400" smtClean="0"/>
              <a:t>Melbourne is undoubtedly Australia’s best destination for shopping, dining, drinking, entertainment and sport – so your hardest decision on holiday will be…"what shall I do today?" Fortunately, staying in the hotel you'll be right in the heart of all this and more - you'll have direct access to all the best things to do in Melbourne city!</a:t>
            </a:r>
          </a:p>
          <a:p>
            <a:endParaRPr lang="en-US" sz="1400" smtClean="0"/>
          </a:p>
          <a:p>
            <a:r>
              <a:rPr lang="en-US" sz="1400" smtClean="0"/>
              <a:t>You'll love our modern 3.5 star hotel accommodation, providing you with comfort, convenience, and great-value, budget rates  (415$ per weekend) that leave you more to spend on Melbourne city's many attractions!</a:t>
            </a:r>
          </a:p>
          <a:p>
            <a:endParaRPr lang="en-US" sz="1400"/>
          </a:p>
        </p:txBody>
      </p:sp>
      <p:pic>
        <p:nvPicPr>
          <p:cNvPr id="4" name="Picture 2" descr="http://www.needtoescape.com/media/800x800/mercure-hotel-welcome-melbourne_4.jpg"/>
          <p:cNvPicPr>
            <a:picLocks noChangeAspect="1" noChangeArrowheads="1"/>
          </p:cNvPicPr>
          <p:nvPr/>
        </p:nvPicPr>
        <p:blipFill>
          <a:blip r:embed="rId2" cstate="print"/>
          <a:srcRect/>
          <a:stretch>
            <a:fillRect/>
          </a:stretch>
        </p:blipFill>
        <p:spPr bwMode="auto">
          <a:xfrm>
            <a:off x="3626093" y="119968"/>
            <a:ext cx="1891814" cy="252028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323528" y="2348880"/>
            <a:ext cx="8640960" cy="3323987"/>
          </a:xfrm>
          <a:prstGeom prst="rect">
            <a:avLst/>
          </a:prstGeom>
          <a:noFill/>
        </p:spPr>
        <p:txBody>
          <a:bodyPr wrap="square" rtlCol="0">
            <a:spAutoFit/>
          </a:bodyPr>
          <a:lstStyle/>
          <a:p>
            <a:r>
              <a:rPr lang="de-DE" sz="1400" b="1" smtClean="0">
                <a:solidFill>
                  <a:schemeClr val="tx1"/>
                </a:solidFill>
              </a:rPr>
              <a:t>Quay West Suites</a:t>
            </a:r>
            <a:endParaRPr lang="en-US" sz="1400" b="1" smtClean="0">
              <a:solidFill>
                <a:schemeClr val="tx1"/>
              </a:solidFill>
            </a:endParaRPr>
          </a:p>
          <a:p>
            <a:endParaRPr lang="en-US" sz="1400"/>
          </a:p>
          <a:p>
            <a:r>
              <a:rPr lang="en-US" sz="1400" smtClean="0"/>
              <a:t>Located on cosmopolitan Southgate  (28 km from the airport) the property is ideally located adjacent to some of Melbournes ideal shopping restaurants and Arts Precinct. Combining both the luxury of 5 star hotel services and facilities with a fully self contained suite Quay West isperfect for that overnight stay or for that longer period. Enjoy the ambience of Jarrah Restaurant and Bar or luxuriate in our indoor 15 metre pool spa sauna and gym.</a:t>
            </a:r>
          </a:p>
          <a:p>
            <a:endParaRPr lang="de-DE" sz="1400" smtClean="0"/>
          </a:p>
          <a:p>
            <a:r>
              <a:rPr lang="en-US" sz="1400" smtClean="0"/>
              <a:t>The hotel is a stylish Southbank hotel set amongst the picturesque Southbank promenade, overlooking the Yarra River. A leisurely stroll from Melbourne's CBD &amp; within walking distance to the major Melbourne attractions.</a:t>
            </a:r>
          </a:p>
          <a:p>
            <a:endParaRPr lang="de-DE" sz="1400" smtClean="0"/>
          </a:p>
          <a:p>
            <a:r>
              <a:rPr lang="en-US" sz="1400" smtClean="0"/>
              <a:t>Quay West Suites Melbourne features 100 one, two or three bedroom Melbourne serviced apartment suites ideally positioned in Southbank promenade.  If you book today, you do not pay more than 349$ for a one weekend stay. Facilities include: Valet grocery service, 24-hour reception, in-suite dining and concierge. A stunning heated indoor swimming pool, spa, sauna, fully equipped gymnasium, valet parking and the dining delights of Jarrah Restaurant &amp; Bar.</a:t>
            </a:r>
            <a:endParaRPr lang="en-US" sz="1400"/>
          </a:p>
        </p:txBody>
      </p:sp>
      <p:sp>
        <p:nvSpPr>
          <p:cNvPr id="10" name="Rechteck 9"/>
          <p:cNvSpPr/>
          <p:nvPr/>
        </p:nvSpPr>
        <p:spPr>
          <a:xfrm rot="19984275">
            <a:off x="3131650" y="897072"/>
            <a:ext cx="2346960"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bg1"/>
                </a:solidFill>
              </a:rPr>
              <a:t>Travellers‘ Choice 2013 Winner</a:t>
            </a:r>
            <a:endParaRPr lang="en-US" b="1">
              <a:solidFill>
                <a:schemeClr val="bg1"/>
              </a:solidFill>
            </a:endParaRPr>
          </a:p>
        </p:txBody>
      </p:sp>
      <p:grpSp>
        <p:nvGrpSpPr>
          <p:cNvPr id="5" name="Gruppieren 4"/>
          <p:cNvGrpSpPr/>
          <p:nvPr/>
        </p:nvGrpSpPr>
        <p:grpSpPr>
          <a:xfrm>
            <a:off x="3352800" y="188640"/>
            <a:ext cx="2438400" cy="2438400"/>
            <a:chOff x="6228184" y="1196751"/>
            <a:chExt cx="2438400" cy="2438400"/>
          </a:xfrm>
        </p:grpSpPr>
        <p:pic>
          <p:nvPicPr>
            <p:cNvPr id="8" name="Picture 4" descr="Exterior view Quay West Suites Melbourne Fotos"/>
            <p:cNvPicPr>
              <a:picLocks noChangeAspect="1" noChangeArrowheads="1"/>
            </p:cNvPicPr>
            <p:nvPr/>
          </p:nvPicPr>
          <p:blipFill>
            <a:blip r:embed="rId2" cstate="print"/>
            <a:srcRect/>
            <a:stretch>
              <a:fillRect/>
            </a:stretch>
          </p:blipFill>
          <p:spPr bwMode="auto">
            <a:xfrm>
              <a:off x="6228184" y="1196751"/>
              <a:ext cx="2438400" cy="2438400"/>
            </a:xfrm>
            <a:prstGeom prst="rect">
              <a:avLst/>
            </a:prstGeom>
            <a:noFill/>
          </p:spPr>
        </p:pic>
        <p:sp>
          <p:nvSpPr>
            <p:cNvPr id="9" name="Rechteck 8"/>
            <p:cNvSpPr/>
            <p:nvPr/>
          </p:nvSpPr>
          <p:spPr>
            <a:xfrm>
              <a:off x="6948264" y="1340768"/>
              <a:ext cx="1584176"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rgbClr val="FF0000"/>
                  </a:solidFill>
                </a:rPr>
                <a:t>Special Offer!!</a:t>
              </a:r>
              <a:endParaRPr lang="en-US" b="1">
                <a:solidFill>
                  <a:srgbClr val="FF0000"/>
                </a:solidFill>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323528" y="2348880"/>
            <a:ext cx="8640960" cy="4401205"/>
          </a:xfrm>
          <a:prstGeom prst="rect">
            <a:avLst/>
          </a:prstGeom>
          <a:noFill/>
        </p:spPr>
        <p:txBody>
          <a:bodyPr wrap="square" rtlCol="0">
            <a:spAutoFit/>
          </a:bodyPr>
          <a:lstStyle/>
          <a:p>
            <a:r>
              <a:rPr lang="de-DE" sz="1400" b="1"/>
              <a:t>Art Series – The </a:t>
            </a:r>
            <a:r>
              <a:rPr lang="de-DE" sz="1400" b="1" smtClean="0"/>
              <a:t>Olsen</a:t>
            </a:r>
          </a:p>
          <a:p>
            <a:endParaRPr lang="de-DE" sz="1400" b="1" smtClean="0"/>
          </a:p>
          <a:p>
            <a:r>
              <a:rPr lang="en-US" sz="1400" smtClean="0"/>
              <a:t>At The Olsen Hotel, one can sleep soundly on Art Series Signature bedding, plunge into the spectacular glass bottom pool with Chapel Street shoppers below, work out in our state-of-the-art gymnasium or step out for some retail therapy. These South Yarra accommodations offer plentiful natural light and are thoughtfully appointed with 42” flatscreen televisions, wireless internet access and complete kitchenettes. </a:t>
            </a:r>
          </a:p>
          <a:p>
            <a:endParaRPr lang="en-US" sz="1400" smtClean="0"/>
          </a:p>
          <a:p>
            <a:r>
              <a:rPr lang="en-US" sz="1400" smtClean="0"/>
              <a:t>Set on Melbourne’s prestigious Chapel Street (31 km to the airport), The Olsen Hotel offers travelers premier South Yarra accommodation with 229 elegant five-star suites that are infused with the lyrical works of revered Australian Landscape artist Dr John Olsen. Breathtaking mural and sculpture greet you on arrival and large prints adorn all hallways and suites. This boutique Melbourne hotel is complimented by a day spa and two delicious restaurants; you will be reveling in the Art of [Creature Comforts]. </a:t>
            </a:r>
          </a:p>
          <a:p>
            <a:endParaRPr lang="de-DE" sz="1400" smtClean="0"/>
          </a:p>
          <a:p>
            <a:r>
              <a:rPr lang="en-US" sz="1400" smtClean="0"/>
              <a:t>The Olsen Hotel in Melbourne is complete with first class facilities and a range of services to ensure every aspect of your stay is taken care of. Enjoy five star service and the facilities in and around the hotel, including 24 hour reception, concierge and room service, secure luggage storage area, conference and event facilities, Day Spa</a:t>
            </a:r>
          </a:p>
          <a:p>
            <a:r>
              <a:rPr lang="en-US" sz="1400" smtClean="0"/>
              <a:t>Hair Salon and iPod rental with extensive play lists.</a:t>
            </a:r>
          </a:p>
          <a:p>
            <a:endParaRPr lang="de-DE" sz="1400" smtClean="0"/>
          </a:p>
          <a:p>
            <a:r>
              <a:rPr lang="de-DE" sz="1400" smtClean="0"/>
              <a:t>Book today for only 359$ a weekend!</a:t>
            </a:r>
            <a:endParaRPr lang="en-US" sz="1400" smtClean="0"/>
          </a:p>
          <a:p>
            <a:endParaRPr lang="en-US" sz="1400"/>
          </a:p>
        </p:txBody>
      </p:sp>
      <p:pic>
        <p:nvPicPr>
          <p:cNvPr id="8" name="Picture 6" descr="Art Series - The Olsen"/>
          <p:cNvPicPr>
            <a:picLocks noChangeAspect="1" noChangeArrowheads="1"/>
          </p:cNvPicPr>
          <p:nvPr/>
        </p:nvPicPr>
        <p:blipFill>
          <a:blip r:embed="rId2" cstate="print"/>
          <a:srcRect/>
          <a:stretch>
            <a:fillRect/>
          </a:stretch>
        </p:blipFill>
        <p:spPr bwMode="auto">
          <a:xfrm>
            <a:off x="3301612" y="188640"/>
            <a:ext cx="2540775" cy="203262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p:cNvSpPr txBox="1"/>
          <p:nvPr/>
        </p:nvSpPr>
        <p:spPr>
          <a:xfrm>
            <a:off x="323528" y="2348880"/>
            <a:ext cx="8640960" cy="4616648"/>
          </a:xfrm>
          <a:prstGeom prst="rect">
            <a:avLst/>
          </a:prstGeom>
          <a:noFill/>
        </p:spPr>
        <p:txBody>
          <a:bodyPr wrap="square" rtlCol="0">
            <a:spAutoFit/>
          </a:bodyPr>
          <a:lstStyle/>
          <a:p>
            <a:r>
              <a:rPr lang="en-US" sz="1400" b="1" smtClean="0"/>
              <a:t>Grant Hyatt</a:t>
            </a:r>
          </a:p>
          <a:p>
            <a:endParaRPr lang="de-DE" sz="1400" smtClean="0"/>
          </a:p>
          <a:p>
            <a:r>
              <a:rPr lang="en-US" sz="1400" smtClean="0"/>
              <a:t>Grand Hyatt Melbourne hotel is a 5-star hotel on Collins Street in the centre of CBD, business, luxury shopping, theatre and restaurant district. The hotel is located within walking distance of Princess Theatre, Federation Square and Southgate, 25 kilometres from the airport.</a:t>
            </a:r>
          </a:p>
          <a:p>
            <a:r>
              <a:rPr lang="en-US" sz="1400" smtClean="0"/>
              <a:t/>
            </a:r>
            <a:br>
              <a:rPr lang="en-US" sz="1400" smtClean="0"/>
            </a:br>
            <a:r>
              <a:rPr lang="en-US" sz="1400" smtClean="0"/>
              <a:t>The hotel provides 544 rooms and suites with extensive meeting rooms and event facilities, spectacular upper and lower lobbies, the restaurant, Collins Kitchen, the bar, RU-CO, as well as an exclusive retail environment and innovative events venue, the residence.  </a:t>
            </a:r>
          </a:p>
          <a:p>
            <a:r>
              <a:rPr lang="en-US" sz="1400" smtClean="0"/>
              <a:t/>
            </a:r>
            <a:br>
              <a:rPr lang="en-US" sz="1400" smtClean="0"/>
            </a:br>
            <a:r>
              <a:rPr lang="en-US" sz="1400" smtClean="0"/>
              <a:t>Guests booking into Club accommodation (399$/weekend) will enjoy all the benefits of the Grand Club lounge including personalised express check in and check-out, deluxe continental breakfast, all day refreshments, evening drinks with canapés and private meeting areas.</a:t>
            </a:r>
            <a:br>
              <a:rPr lang="en-US" sz="1400" smtClean="0"/>
            </a:br>
            <a:r>
              <a:rPr lang="en-US" sz="1400" smtClean="0"/>
              <a:t/>
            </a:r>
            <a:br>
              <a:rPr lang="en-US" sz="1400" smtClean="0"/>
            </a:br>
            <a:r>
              <a:rPr lang="en-US" sz="1400" smtClean="0"/>
              <a:t>For meetings and events, Grand Hyatt Melbourne offers the perfect combination of first-class function rooms, outstanding services and a range of flexible packages.  For weddings our Melbourne hotel offers a range of romantic rooms for your special day.</a:t>
            </a:r>
            <a:br>
              <a:rPr lang="en-US" sz="1400" smtClean="0"/>
            </a:br>
            <a:r>
              <a:rPr lang="en-US" sz="1400" smtClean="0"/>
              <a:t/>
            </a:r>
            <a:br>
              <a:rPr lang="en-US" sz="1400" smtClean="0"/>
            </a:br>
            <a:r>
              <a:rPr lang="en-US" sz="1400" smtClean="0"/>
              <a:t>Grand Hyatt Melbourne also offers all guests’ access to City Club Health &amp; Fitness and exclusive spa treatments and massages at our Sanctuary Day Spa. </a:t>
            </a:r>
          </a:p>
          <a:p>
            <a:endParaRPr lang="en-US" sz="1400"/>
          </a:p>
        </p:txBody>
      </p:sp>
      <p:sp>
        <p:nvSpPr>
          <p:cNvPr id="10" name="Rechteck 9"/>
          <p:cNvSpPr/>
          <p:nvPr/>
        </p:nvSpPr>
        <p:spPr>
          <a:xfrm rot="19984275">
            <a:off x="3131650" y="897072"/>
            <a:ext cx="2346960"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bg1"/>
                </a:solidFill>
              </a:rPr>
              <a:t>Travellers‘ Choice 2013 Winner</a:t>
            </a:r>
            <a:endParaRPr lang="en-US" b="1">
              <a:solidFill>
                <a:schemeClr val="bg1"/>
              </a:solidFill>
            </a:endParaRPr>
          </a:p>
        </p:txBody>
      </p:sp>
      <p:grpSp>
        <p:nvGrpSpPr>
          <p:cNvPr id="6" name="Gruppieren 5"/>
          <p:cNvGrpSpPr/>
          <p:nvPr/>
        </p:nvGrpSpPr>
        <p:grpSpPr>
          <a:xfrm>
            <a:off x="3599892" y="188640"/>
            <a:ext cx="1944216" cy="2016224"/>
            <a:chOff x="3491880" y="3284984"/>
            <a:chExt cx="2381250" cy="2381250"/>
          </a:xfrm>
        </p:grpSpPr>
        <p:pic>
          <p:nvPicPr>
            <p:cNvPr id="8" name="Picture 14" descr="https://encrypted-tbn0.gstatic.com/images?q=tbn:ANd9GcT2fpw8Olkw5vdrj5oNMiZQZLGSfJqifyKVccFQddZbc5NNQuUyyw"/>
            <p:cNvPicPr>
              <a:picLocks noChangeAspect="1" noChangeArrowheads="1"/>
            </p:cNvPicPr>
            <p:nvPr/>
          </p:nvPicPr>
          <p:blipFill>
            <a:blip r:embed="rId2" cstate="print"/>
            <a:srcRect/>
            <a:stretch>
              <a:fillRect/>
            </a:stretch>
          </p:blipFill>
          <p:spPr bwMode="auto">
            <a:xfrm>
              <a:off x="3491880" y="3284984"/>
              <a:ext cx="2381250" cy="2381250"/>
            </a:xfrm>
            <a:prstGeom prst="rect">
              <a:avLst/>
            </a:prstGeom>
            <a:noFill/>
            <a:ln w="41275">
              <a:solidFill>
                <a:srgbClr val="FF0000"/>
              </a:solidFill>
              <a:prstDash val="dash"/>
            </a:ln>
            <a:effectLst/>
          </p:spPr>
        </p:pic>
        <p:sp>
          <p:nvSpPr>
            <p:cNvPr id="11" name="Rechteck 10"/>
            <p:cNvSpPr/>
            <p:nvPr/>
          </p:nvSpPr>
          <p:spPr>
            <a:xfrm>
              <a:off x="4860032" y="3429000"/>
              <a:ext cx="846201" cy="576064"/>
            </a:xfrm>
            <a:prstGeom prst="rect">
              <a:avLst/>
            </a:prstGeom>
            <a:noFill/>
            <a:ln w="825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rgbClr val="FF0000"/>
                  </a:solidFill>
                </a:rPr>
                <a:t>NEW!!</a:t>
              </a:r>
              <a:endParaRPr lang="en-US" b="1">
                <a:solidFill>
                  <a:srgbClr val="FF0000"/>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467544" y="2924943"/>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tx1"/>
                </a:solidFill>
              </a:rPr>
              <a:t>The Langham</a:t>
            </a:r>
            <a:endParaRPr lang="en-US" b="1">
              <a:solidFill>
                <a:schemeClr val="tx1"/>
              </a:solidFill>
            </a:endParaRPr>
          </a:p>
        </p:txBody>
      </p:sp>
      <p:sp>
        <p:nvSpPr>
          <p:cNvPr id="11" name="Rechteck 10"/>
          <p:cNvSpPr/>
          <p:nvPr/>
        </p:nvSpPr>
        <p:spPr>
          <a:xfrm rot="19984275">
            <a:off x="287335" y="1617152"/>
            <a:ext cx="2346960" cy="7200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bg1"/>
                </a:solidFill>
              </a:rPr>
              <a:t>Travellers‘ Choice 2013 Winner</a:t>
            </a:r>
            <a:endParaRPr lang="en-US" b="1">
              <a:solidFill>
                <a:schemeClr val="bg1"/>
              </a:solidFill>
            </a:endParaRPr>
          </a:p>
        </p:txBody>
      </p:sp>
      <p:sp>
        <p:nvSpPr>
          <p:cNvPr id="13" name="Rechteck 12"/>
          <p:cNvSpPr/>
          <p:nvPr/>
        </p:nvSpPr>
        <p:spPr>
          <a:xfrm>
            <a:off x="6084168" y="3608527"/>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tx1"/>
                </a:solidFill>
              </a:rPr>
              <a:t>Quay West Suites</a:t>
            </a:r>
            <a:endParaRPr lang="en-US" b="1">
              <a:solidFill>
                <a:schemeClr val="tx1"/>
              </a:solidFill>
            </a:endParaRPr>
          </a:p>
        </p:txBody>
      </p:sp>
      <p:sp>
        <p:nvSpPr>
          <p:cNvPr id="14" name="Rechteck 13"/>
          <p:cNvSpPr/>
          <p:nvPr/>
        </p:nvSpPr>
        <p:spPr>
          <a:xfrm>
            <a:off x="323528" y="3645023"/>
            <a:ext cx="2736304" cy="43204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bg1"/>
                </a:solidFill>
              </a:rPr>
              <a:t>Brand new swimming pool</a:t>
            </a:r>
            <a:endParaRPr lang="en-US" b="1">
              <a:solidFill>
                <a:schemeClr val="bg1"/>
              </a:solidFill>
            </a:endParaRPr>
          </a:p>
        </p:txBody>
      </p:sp>
      <p:sp>
        <p:nvSpPr>
          <p:cNvPr id="16" name="Rechteck 15"/>
          <p:cNvSpPr/>
          <p:nvPr/>
        </p:nvSpPr>
        <p:spPr>
          <a:xfrm>
            <a:off x="395536" y="5877271"/>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tx1"/>
                </a:solidFill>
              </a:rPr>
              <a:t>Art Series – The Olsen</a:t>
            </a:r>
            <a:endParaRPr lang="en-US" b="1">
              <a:solidFill>
                <a:schemeClr val="tx1"/>
              </a:solidFill>
            </a:endParaRPr>
          </a:p>
        </p:txBody>
      </p:sp>
      <p:sp>
        <p:nvSpPr>
          <p:cNvPr id="19" name="Rechteck 18"/>
          <p:cNvSpPr/>
          <p:nvPr/>
        </p:nvSpPr>
        <p:spPr>
          <a:xfrm>
            <a:off x="6128558" y="6201799"/>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tx1"/>
                </a:solidFill>
              </a:rPr>
              <a:t>Park Hyatt</a:t>
            </a:r>
            <a:endParaRPr lang="en-US" b="1">
              <a:solidFill>
                <a:schemeClr val="tx1"/>
              </a:solidFill>
            </a:endParaRPr>
          </a:p>
        </p:txBody>
      </p:sp>
      <p:sp>
        <p:nvSpPr>
          <p:cNvPr id="21" name="Rechteck 20"/>
          <p:cNvSpPr/>
          <p:nvPr/>
        </p:nvSpPr>
        <p:spPr>
          <a:xfrm>
            <a:off x="3365268" y="3602819"/>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tx1"/>
                </a:solidFill>
              </a:rPr>
              <a:t>Grand Mercure</a:t>
            </a:r>
            <a:endParaRPr lang="en-US" b="1">
              <a:solidFill>
                <a:schemeClr val="tx1"/>
              </a:solidFill>
            </a:endParaRPr>
          </a:p>
        </p:txBody>
      </p:sp>
      <p:sp>
        <p:nvSpPr>
          <p:cNvPr id="23" name="Rechteck 22"/>
          <p:cNvSpPr/>
          <p:nvPr/>
        </p:nvSpPr>
        <p:spPr>
          <a:xfrm>
            <a:off x="3357726" y="6506603"/>
            <a:ext cx="266429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smtClean="0">
                <a:solidFill>
                  <a:schemeClr val="tx1"/>
                </a:solidFill>
              </a:rPr>
              <a:t>Grand Hyatt</a:t>
            </a:r>
            <a:endParaRPr lang="en-US" b="1">
              <a:solidFill>
                <a:schemeClr val="tx1"/>
              </a:solidFill>
            </a:endParaRPr>
          </a:p>
        </p:txBody>
      </p:sp>
      <p:sp>
        <p:nvSpPr>
          <p:cNvPr id="11279" name="Rectangle 15"/>
          <p:cNvSpPr>
            <a:spLocks noChangeArrowheads="1"/>
          </p:cNvSpPr>
          <p:nvPr/>
        </p:nvSpPr>
        <p:spPr bwMode="auto">
          <a:xfrm>
            <a:off x="197768" y="369332"/>
            <a:ext cx="874846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de-DE" sz="1600" b="1" smtClean="0">
                <a:latin typeface="Calibri" pitchFamily="34" charset="0"/>
                <a:cs typeface="Arial" pitchFamily="34" charset="0"/>
              </a:rPr>
              <a:t>Solution </a:t>
            </a:r>
            <a:r>
              <a:rPr lang="de-DE" sz="1600" b="1" smtClean="0">
                <a:latin typeface="Calibri" pitchFamily="34" charset="0"/>
                <a:cs typeface="Arial" pitchFamily="34" charset="0"/>
                <a:sym typeface="Wingdings" pitchFamily="2" charset="2"/>
              </a:rPr>
              <a:t></a:t>
            </a:r>
            <a:endParaRPr kumimoji="0" lang="en-US" sz="2400" b="1" i="0" u="none" strike="noStrike" cap="none" normalizeH="0" baseline="0" smtClean="0">
              <a:ln>
                <a:noFill/>
              </a:ln>
              <a:solidFill>
                <a:schemeClr val="tx1"/>
              </a:solidFill>
              <a:effectLst/>
              <a:latin typeface="Arial" pitchFamily="34" charset="0"/>
              <a:cs typeface="Arial" pitchFamily="34" charset="0"/>
            </a:endParaRPr>
          </a:p>
        </p:txBody>
      </p:sp>
      <p:sp>
        <p:nvSpPr>
          <p:cNvPr id="25" name="Textfeld 24"/>
          <p:cNvSpPr txBox="1"/>
          <p:nvPr/>
        </p:nvSpPr>
        <p:spPr>
          <a:xfrm>
            <a:off x="899592" y="1916832"/>
            <a:ext cx="1640193" cy="646331"/>
          </a:xfrm>
          <a:prstGeom prst="rect">
            <a:avLst/>
          </a:prstGeom>
          <a:noFill/>
        </p:spPr>
        <p:txBody>
          <a:bodyPr wrap="none" rtlCol="0">
            <a:spAutoFit/>
          </a:bodyPr>
          <a:lstStyle/>
          <a:p>
            <a:r>
              <a:rPr lang="de-DE" b="1" smtClean="0"/>
              <a:t>Price</a:t>
            </a:r>
            <a:r>
              <a:rPr lang="de-DE" smtClean="0"/>
              <a:t>: 389$</a:t>
            </a:r>
          </a:p>
          <a:p>
            <a:r>
              <a:rPr lang="de-DE" b="1" smtClean="0"/>
              <a:t>Distance</a:t>
            </a:r>
            <a:r>
              <a:rPr lang="de-DE" smtClean="0"/>
              <a:t>: 27km</a:t>
            </a:r>
            <a:endParaRPr lang="en-US"/>
          </a:p>
        </p:txBody>
      </p:sp>
      <p:sp>
        <p:nvSpPr>
          <p:cNvPr id="26" name="Textfeld 25"/>
          <p:cNvSpPr txBox="1"/>
          <p:nvPr/>
        </p:nvSpPr>
        <p:spPr>
          <a:xfrm>
            <a:off x="3751903" y="2782669"/>
            <a:ext cx="1640193" cy="646331"/>
          </a:xfrm>
          <a:prstGeom prst="rect">
            <a:avLst/>
          </a:prstGeom>
          <a:noFill/>
        </p:spPr>
        <p:txBody>
          <a:bodyPr wrap="none" rtlCol="0">
            <a:spAutoFit/>
          </a:bodyPr>
          <a:lstStyle/>
          <a:p>
            <a:r>
              <a:rPr lang="de-DE" b="1" smtClean="0"/>
              <a:t>Price</a:t>
            </a:r>
            <a:r>
              <a:rPr lang="de-DE" smtClean="0"/>
              <a:t>: 415$</a:t>
            </a:r>
          </a:p>
          <a:p>
            <a:r>
              <a:rPr lang="de-DE" b="1" smtClean="0"/>
              <a:t>Distance</a:t>
            </a:r>
            <a:r>
              <a:rPr lang="de-DE" smtClean="0"/>
              <a:t>: 24km</a:t>
            </a:r>
            <a:endParaRPr lang="en-US"/>
          </a:p>
        </p:txBody>
      </p:sp>
      <p:sp>
        <p:nvSpPr>
          <p:cNvPr id="27" name="Textfeld 26"/>
          <p:cNvSpPr txBox="1"/>
          <p:nvPr/>
        </p:nvSpPr>
        <p:spPr>
          <a:xfrm>
            <a:off x="6588224" y="2782669"/>
            <a:ext cx="1640193" cy="646331"/>
          </a:xfrm>
          <a:prstGeom prst="rect">
            <a:avLst/>
          </a:prstGeom>
          <a:noFill/>
        </p:spPr>
        <p:txBody>
          <a:bodyPr wrap="none" rtlCol="0">
            <a:spAutoFit/>
          </a:bodyPr>
          <a:lstStyle/>
          <a:p>
            <a:r>
              <a:rPr lang="de-DE" b="1" smtClean="0"/>
              <a:t>Price</a:t>
            </a:r>
            <a:r>
              <a:rPr lang="de-DE" smtClean="0"/>
              <a:t>: 349$</a:t>
            </a:r>
          </a:p>
          <a:p>
            <a:r>
              <a:rPr lang="de-DE" b="1" smtClean="0"/>
              <a:t>Distance</a:t>
            </a:r>
            <a:r>
              <a:rPr lang="de-DE" smtClean="0"/>
              <a:t>: 28km</a:t>
            </a:r>
            <a:endParaRPr lang="en-US"/>
          </a:p>
        </p:txBody>
      </p:sp>
      <p:sp>
        <p:nvSpPr>
          <p:cNvPr id="28" name="Textfeld 27"/>
          <p:cNvSpPr txBox="1"/>
          <p:nvPr/>
        </p:nvSpPr>
        <p:spPr>
          <a:xfrm>
            <a:off x="6660232" y="5517232"/>
            <a:ext cx="1640193" cy="646331"/>
          </a:xfrm>
          <a:prstGeom prst="rect">
            <a:avLst/>
          </a:prstGeom>
          <a:solidFill>
            <a:srgbClr val="FFC000"/>
          </a:solidFill>
        </p:spPr>
        <p:txBody>
          <a:bodyPr wrap="none" rtlCol="0">
            <a:spAutoFit/>
          </a:bodyPr>
          <a:lstStyle/>
          <a:p>
            <a:r>
              <a:rPr lang="de-DE" b="1" smtClean="0"/>
              <a:t>Price</a:t>
            </a:r>
            <a:r>
              <a:rPr lang="de-DE" smtClean="0"/>
              <a:t>: 329$</a:t>
            </a:r>
          </a:p>
          <a:p>
            <a:r>
              <a:rPr lang="de-DE" b="1" smtClean="0"/>
              <a:t>Distance</a:t>
            </a:r>
            <a:r>
              <a:rPr lang="de-DE" smtClean="0"/>
              <a:t>: 23km</a:t>
            </a:r>
            <a:endParaRPr lang="en-US"/>
          </a:p>
        </p:txBody>
      </p:sp>
      <p:sp>
        <p:nvSpPr>
          <p:cNvPr id="29" name="Textfeld 28"/>
          <p:cNvSpPr txBox="1"/>
          <p:nvPr/>
        </p:nvSpPr>
        <p:spPr>
          <a:xfrm>
            <a:off x="3751903" y="5733256"/>
            <a:ext cx="1640193" cy="646331"/>
          </a:xfrm>
          <a:prstGeom prst="rect">
            <a:avLst/>
          </a:prstGeom>
          <a:noFill/>
        </p:spPr>
        <p:txBody>
          <a:bodyPr wrap="none" rtlCol="0">
            <a:spAutoFit/>
          </a:bodyPr>
          <a:lstStyle/>
          <a:p>
            <a:r>
              <a:rPr lang="de-DE" b="1" smtClean="0"/>
              <a:t>Price</a:t>
            </a:r>
            <a:r>
              <a:rPr lang="de-DE" smtClean="0"/>
              <a:t>: 399$</a:t>
            </a:r>
          </a:p>
          <a:p>
            <a:r>
              <a:rPr lang="de-DE" b="1" smtClean="0"/>
              <a:t>Distance</a:t>
            </a:r>
            <a:r>
              <a:rPr lang="de-DE" smtClean="0"/>
              <a:t>: 25km</a:t>
            </a:r>
            <a:endParaRPr lang="en-US"/>
          </a:p>
        </p:txBody>
      </p:sp>
      <p:sp>
        <p:nvSpPr>
          <p:cNvPr id="30" name="Textfeld 29"/>
          <p:cNvSpPr txBox="1"/>
          <p:nvPr/>
        </p:nvSpPr>
        <p:spPr>
          <a:xfrm>
            <a:off x="899592" y="5157192"/>
            <a:ext cx="1640193" cy="646331"/>
          </a:xfrm>
          <a:prstGeom prst="rect">
            <a:avLst/>
          </a:prstGeom>
          <a:noFill/>
        </p:spPr>
        <p:txBody>
          <a:bodyPr wrap="none" rtlCol="0">
            <a:spAutoFit/>
          </a:bodyPr>
          <a:lstStyle/>
          <a:p>
            <a:r>
              <a:rPr lang="de-DE" b="1" smtClean="0"/>
              <a:t>Price</a:t>
            </a:r>
            <a:r>
              <a:rPr lang="de-DE" smtClean="0"/>
              <a:t>: 359$</a:t>
            </a:r>
          </a:p>
          <a:p>
            <a:r>
              <a:rPr lang="de-DE" b="1" smtClean="0"/>
              <a:t>Distance</a:t>
            </a:r>
            <a:r>
              <a:rPr lang="de-DE" smtClean="0"/>
              <a:t>: 31km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1113</Words>
  <Application>Microsoft Office PowerPoint</Application>
  <PresentationFormat>Bildschirmpräsentation (4:3)</PresentationFormat>
  <Paragraphs>82</Paragraphs>
  <Slides>8</Slides>
  <Notes>0</Notes>
  <HiddenSlides>0</HiddenSlides>
  <MMClips>0</MMClips>
  <ScaleCrop>false</ScaleCrop>
  <HeadingPairs>
    <vt:vector size="4" baseType="variant">
      <vt:variant>
        <vt:lpstr>Design</vt:lpstr>
      </vt:variant>
      <vt:variant>
        <vt:i4>1</vt:i4>
      </vt:variant>
      <vt:variant>
        <vt:lpstr>Folientitel</vt:lpstr>
      </vt:variant>
      <vt:variant>
        <vt:i4>8</vt:i4>
      </vt:variant>
    </vt:vector>
  </HeadingPairs>
  <TitlesOfParts>
    <vt:vector size="9" baseType="lpstr">
      <vt:lpstr>Larissa-Design</vt:lpstr>
      <vt:lpstr>Folie 1</vt:lpstr>
      <vt:lpstr>Folie 2</vt:lpstr>
      <vt:lpstr>Folie 3</vt:lpstr>
      <vt:lpstr>Folie 4</vt:lpstr>
      <vt:lpstr>Folie 5</vt:lpstr>
      <vt:lpstr>Folie 6</vt:lpstr>
      <vt:lpstr>Folie 7</vt:lpstr>
      <vt:lpstr>Folie 8</vt:lpstr>
    </vt:vector>
  </TitlesOfParts>
  <Company>HRZ, Universität Bielefeld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Martin</dc:creator>
  <cp:lastModifiedBy>Martin</cp:lastModifiedBy>
  <cp:revision>25</cp:revision>
  <dcterms:created xsi:type="dcterms:W3CDTF">2013-02-22T04:29:59Z</dcterms:created>
  <dcterms:modified xsi:type="dcterms:W3CDTF">2013-02-27T02:31:59Z</dcterms:modified>
</cp:coreProperties>
</file>