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1034" r:id="rId2"/>
    <p:sldId id="1054" r:id="rId3"/>
    <p:sldId id="1055" r:id="rId4"/>
    <p:sldId id="1056" r:id="rId5"/>
    <p:sldId id="1057" r:id="rId6"/>
    <p:sldId id="1035" r:id="rId7"/>
    <p:sldId id="1036" r:id="rId8"/>
    <p:sldId id="1037" r:id="rId9"/>
    <p:sldId id="1038" r:id="rId10"/>
    <p:sldId id="1039" r:id="rId11"/>
    <p:sldId id="1040" r:id="rId12"/>
    <p:sldId id="1041" r:id="rId13"/>
    <p:sldId id="1042" r:id="rId14"/>
    <p:sldId id="1043" r:id="rId15"/>
    <p:sldId id="1044" r:id="rId16"/>
    <p:sldId id="1045" r:id="rId17"/>
    <p:sldId id="1046" r:id="rId18"/>
    <p:sldId id="1047" r:id="rId19"/>
    <p:sldId id="1048" r:id="rId20"/>
    <p:sldId id="1049" r:id="rId21"/>
    <p:sldId id="1050" r:id="rId22"/>
    <p:sldId id="1051" r:id="rId23"/>
    <p:sldId id="1052" r:id="rId24"/>
    <p:sldId id="1053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ＭＳ Ｐゴシック" pitchFamily="-8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ＭＳ Ｐゴシック" pitchFamily="-8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ＭＳ Ｐゴシック" pitchFamily="-8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ＭＳ Ｐゴシック" pitchFamily="-8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328"/>
    <a:srgbClr val="F6E6EA"/>
    <a:srgbClr val="FAE2F6"/>
    <a:srgbClr val="170981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2727" autoAdjust="0"/>
  </p:normalViewPr>
  <p:slideViewPr>
    <p:cSldViewPr>
      <p:cViewPr>
        <p:scale>
          <a:sx n="113" d="100"/>
          <a:sy n="113" d="100"/>
        </p:scale>
        <p:origin x="-15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fld id="{792E3516-FF36-4241-ABCB-04BFBD4DB0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800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fld id="{46B5E3FE-E4CE-4CB8-B003-0A20C5782B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392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35" indent="-285744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2977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168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359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550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740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8932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122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9285DA79-C534-4BA9-A422-C11E3243D636}" type="slidenum">
              <a:rPr lang="en-US" altLang="en-US" sz="1200">
                <a:latin typeface="Times New Roman" pitchFamily="18" charset="0"/>
              </a:rPr>
              <a:pPr/>
              <a:t>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8500"/>
            <a:ext cx="4645025" cy="34845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9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6" tIns="45372" rIns="90746" bIns="45372"/>
          <a:lstStyle/>
          <a:p>
            <a:r>
              <a:rPr lang="en-US" altLang="en-US" smtClean="0">
                <a:ea typeface="ＭＳ Ｐゴシック" pitchFamily="-84" charset="-128"/>
              </a:rPr>
              <a:t>May we categorize data along the following dimensions?</a:t>
            </a:r>
          </a:p>
          <a:p>
            <a:r>
              <a:rPr lang="en-US" altLang="en-US" smtClean="0">
                <a:ea typeface="ＭＳ Ｐゴシック" pitchFamily="-84" charset="-128"/>
              </a:rPr>
              <a:t>    - structured, semi-structured, and unstructured</a:t>
            </a:r>
          </a:p>
          <a:p>
            <a:r>
              <a:rPr lang="en-US" altLang="en-US" smtClean="0">
                <a:ea typeface="ＭＳ Ｐゴシック" pitchFamily="-84" charset="-128"/>
              </a:rPr>
              <a:t>    - numeric and categorical</a:t>
            </a:r>
          </a:p>
          <a:p>
            <a:r>
              <a:rPr lang="en-US" altLang="en-US" smtClean="0">
                <a:ea typeface="ＭＳ Ｐゴシック" pitchFamily="-84" charset="-128"/>
              </a:rPr>
              <a:t>    - static and dynamic (temporal?)</a:t>
            </a:r>
          </a:p>
          <a:p>
            <a:r>
              <a:rPr lang="en-US" altLang="en-US" smtClean="0">
                <a:ea typeface="ＭＳ Ｐゴシック" pitchFamily="-84" charset="-128"/>
              </a:rPr>
              <a:t>    - by application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D1B6B59B-1412-4247-8394-5F9E1FC9A092}" type="slidenum">
              <a:rPr lang="en-US" altLang="en-US" sz="1200">
                <a:latin typeface="Times New Roman" pitchFamily="18" charset="0"/>
              </a:rPr>
              <a:pPr/>
              <a:t>11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1088" y="677863"/>
            <a:ext cx="4719637" cy="3541712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6588"/>
            <a:ext cx="5065713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r>
              <a:rPr lang="en-US" altLang="en-US" smtClean="0">
                <a:ea typeface="ＭＳ Ｐゴシック" pitchFamily="-84" charset="-128"/>
              </a:rPr>
              <a:t>JH: Maybe we can remove Loess curve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61C0B447-00F2-4EFB-8CD0-F0005931771A}" type="slidenum">
              <a:rPr lang="en-US" altLang="en-US" sz="1200">
                <a:latin typeface="Times New Roman" pitchFamily="18" charset="0"/>
              </a:rPr>
              <a:pPr/>
              <a:t>12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E1A250B5-C66B-42BE-9364-DE02064504CC}" type="slidenum">
              <a:rPr lang="en-US" altLang="en-US" sz="1200">
                <a:latin typeface="Times New Roman" pitchFamily="18" charset="0"/>
              </a:rPr>
              <a:pPr/>
              <a:t>13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BE4F2F6D-05AB-47DA-8FF7-5E0A6A8AE557}" type="slidenum">
              <a:rPr lang="en-US" altLang="en-US" sz="1200">
                <a:latin typeface="Times New Roman" pitchFamily="18" charset="0"/>
              </a:rPr>
              <a:pPr/>
              <a:t>14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815CBF59-3DE0-4039-AE72-AA0A3F9C170C}" type="slidenum">
              <a:rPr lang="en-US" altLang="en-US" sz="1200">
                <a:latin typeface="Times New Roman" pitchFamily="18" charset="0"/>
              </a:rPr>
              <a:pPr/>
              <a:t>15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265348E4-B901-42EA-A4DB-9CCDC47AD268}" type="slidenum">
              <a:rPr lang="en-US" altLang="en-US" sz="1200">
                <a:latin typeface="Times New Roman" pitchFamily="18" charset="0"/>
              </a:rPr>
              <a:pPr/>
              <a:t>16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A0580135-4C31-4CC8-B1CA-375F353F279A}" type="slidenum">
              <a:rPr lang="en-US" altLang="en-US" sz="1200">
                <a:latin typeface="Times New Roman" pitchFamily="18" charset="0"/>
              </a:rPr>
              <a:pPr/>
              <a:t>17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35" indent="-285744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2977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168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359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550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740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8932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122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70A5B76E-A5A0-4133-B9A2-857445B14AF2}" type="slidenum">
              <a:rPr lang="en-US" altLang="en-US" sz="1200">
                <a:latin typeface="Times New Roman" pitchFamily="18" charset="0"/>
              </a:rPr>
              <a:pPr/>
              <a:t>3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4850"/>
            <a:ext cx="4629150" cy="34718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48250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4850"/>
            <a:ext cx="4629150" cy="34718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48250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2261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4490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66719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28948" indent="-231115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309D31-AEAA-4EE5-84E5-BC8B1F28DA9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-84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35" indent="-285744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2977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168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359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550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740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8932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122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095A5B31-088E-4544-8C4E-9AF74F75B1A8}" type="slidenum">
              <a:rPr lang="en-US" altLang="en-US" sz="1200">
                <a:latin typeface="Times New Roman" pitchFamily="18" charset="0"/>
              </a:rPr>
              <a:pPr/>
              <a:t>4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35" indent="-285744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2977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168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359" indent="-228595" defTabSz="931845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550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740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8932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122" indent="-228595" defTabSz="93184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CAD73E50-67AF-4813-A2F1-AFB0B3316D6F}" type="slidenum">
              <a:rPr lang="en-US" altLang="en-US" sz="1200">
                <a:latin typeface="Times New Roman" pitchFamily="18" charset="0"/>
              </a:rPr>
              <a:pPr/>
              <a:t>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8500"/>
            <a:ext cx="4645025" cy="34845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9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6" tIns="45372" rIns="90746" bIns="45372"/>
          <a:lstStyle/>
          <a:p>
            <a:endParaRPr lang="en-US" alt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A7FE1D84-3D4A-4E8F-906E-638A9D5C3F5A}" type="slidenum">
              <a:rPr lang="en-US" altLang="en-US" sz="1200">
                <a:latin typeface="Times New Roman" pitchFamily="18" charset="0"/>
              </a:rPr>
              <a:pPr/>
              <a:t>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1088" y="677863"/>
            <a:ext cx="4719637" cy="3541712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6588"/>
            <a:ext cx="5065713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68814859-CA2E-48FD-B9D4-624FCE12ED0B}" type="slidenum">
              <a:rPr lang="en-US" altLang="en-US" sz="1200">
                <a:latin typeface="Times New Roman" pitchFamily="18" charset="0"/>
              </a:rPr>
              <a:pPr/>
              <a:t>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1088" y="677863"/>
            <a:ext cx="4719637" cy="3541712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6588"/>
            <a:ext cx="5065713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938C795F-6F8E-4745-9F8B-744E7F268868}" type="slidenum">
              <a:rPr lang="en-US" altLang="en-US" sz="1200">
                <a:latin typeface="Times New Roman" pitchFamily="18" charset="0"/>
              </a:rPr>
              <a:pPr/>
              <a:t>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B25B6B56-CDA0-4DFD-AFAB-5A19A1D239F8}" type="slidenum">
              <a:rPr lang="en-US" altLang="en-US" sz="1200">
                <a:latin typeface="Times New Roman" pitchFamily="18" charset="0"/>
              </a:rPr>
              <a:pPr/>
              <a:t>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1088" y="677863"/>
            <a:ext cx="4719637" cy="3541712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6588"/>
            <a:ext cx="5065713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39159381-0490-4C4B-ADF4-5A05E9D9C87B}" type="slidenum">
              <a:rPr lang="en-US" altLang="en-US" sz="1200">
                <a:latin typeface="Times New Roman" pitchFamily="18" charset="0"/>
              </a:rPr>
              <a:pPr/>
              <a:t>10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ＭＳ Ｐゴシック" pitchFamily="-8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ＭＳ Ｐゴシック" pitchFamily="-8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413442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BD87C-F9F6-4A52-B935-93669E5DA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23448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AABA6-44CC-4437-A4C7-C95A0F31A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15357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10C50-6C30-49B6-B6CF-5DF15085EE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971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297699-FC7A-4424-88C0-4BB61315C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29727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A7A3E-9822-4B71-9471-5CFC8FC928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88650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B1A81-1298-49BF-AE4B-D969238B80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40509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77000"/>
            <a:ext cx="914400" cy="381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4D1A2696-8397-460F-8564-F61E1282B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5583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C628D-114F-4C88-A26A-8BBFBB19ED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37432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360B6-43D8-47C2-AA7A-F440C9030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58883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143DD-570C-4EAD-8CB3-8E87BB58F1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55338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77000"/>
            <a:ext cx="914400" cy="381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A2118A5-7BB8-4DA7-AB5D-4ED276592E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25635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B389-0BF4-4005-8362-633981E3FE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3333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56E22-AB6B-41B5-8618-50F4B5E7FA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4743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80CFE-C573-4E7E-83BC-20662BB4D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25820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377B30-E995-4AD8-B1AA-6ABF7E7365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18" r:id="rId3"/>
    <p:sldLayoutId id="2147484019" r:id="rId4"/>
    <p:sldLayoutId id="2147484020" r:id="rId5"/>
    <p:sldLayoutId id="2147484032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Understanding Data Characteristics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 smtClean="0"/>
              <a:t>Based in part on notes from: </a:t>
            </a:r>
            <a:br>
              <a:rPr lang="en-US" sz="1400" dirty="0" smtClean="0"/>
            </a:br>
            <a:r>
              <a:rPr lang="en-US" sz="1400" b="1" i="1" dirty="0" smtClean="0"/>
              <a:t>Data </a:t>
            </a:r>
            <a:r>
              <a:rPr lang="en-US" sz="1400" b="1" i="1" dirty="0"/>
              <a:t>Mining: Concepts and Techniques, Third </a:t>
            </a:r>
            <a:r>
              <a:rPr lang="en-US" sz="1400" b="1" i="1" dirty="0" smtClean="0"/>
              <a:t>Edition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by </a:t>
            </a:r>
            <a:r>
              <a:rPr lang="en-US" sz="1400" dirty="0"/>
              <a:t>Han, </a:t>
            </a:r>
            <a:r>
              <a:rPr lang="en-US" sz="1400" dirty="0" err="1"/>
              <a:t>Kamber</a:t>
            </a:r>
            <a:r>
              <a:rPr lang="en-US" sz="1400" dirty="0"/>
              <a:t>, Pei </a:t>
            </a:r>
          </a:p>
        </p:txBody>
      </p:sp>
    </p:spTree>
    <p:extLst>
      <p:ext uri="{BB962C8B-B14F-4D97-AF65-F5344CB8AC3E}">
        <p14:creationId xmlns:p14="http://schemas.microsoft.com/office/powerpoint/2010/main" val="305250895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4043E810-F56C-44AF-B0A6-99BF62807284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ea typeface="ＭＳ Ｐゴシック" pitchFamily="-84" charset="-128"/>
              </a:rPr>
              <a:t>Properties of Normal Distribution Curve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86800" cy="25146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The normal (distribution) curve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From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–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 to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+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: contains about 68% of the measurements  (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: mean,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: standard deviation)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 From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–2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 to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+2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: contains about 95% of it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From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–3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 to 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μ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+3</a:t>
            </a:r>
            <a:r>
              <a:rPr lang="el-GR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: contains about 99.7% of it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solidFill>
                <a:schemeClr val="hlink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 smtClean="0">
              <a:ea typeface="ＭＳ Ｐゴシック" pitchFamily="-84" charset="-128"/>
            </a:endParaRPr>
          </a:p>
        </p:txBody>
      </p:sp>
      <p:pic>
        <p:nvPicPr>
          <p:cNvPr id="54276" name="Picture 5" descr="normal1-9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3729038"/>
            <a:ext cx="2895600" cy="2590800"/>
          </a:xfrm>
          <a:noFill/>
        </p:spPr>
      </p:pic>
      <p:pic>
        <p:nvPicPr>
          <p:cNvPr id="54277" name="Picture 7" descr="normal1-6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886200"/>
            <a:ext cx="2986088" cy="2438400"/>
          </a:xfrm>
          <a:noFill/>
        </p:spPr>
      </p:pic>
      <p:pic>
        <p:nvPicPr>
          <p:cNvPr id="54278" name="Picture 9" descr="normal1-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3810000"/>
            <a:ext cx="29860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1973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D937F4D5-12F3-4A3B-BC6A-91CF0572795D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170981"/>
                </a:solidFill>
                <a:ea typeface="ＭＳ Ｐゴシック" pitchFamily="-84" charset="-128"/>
              </a:rPr>
              <a:t>Graphic Displays of Basic Statistical Descriptions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 smtClean="0">
                <a:ea typeface="ＭＳ Ｐゴシック" pitchFamily="-84" charset="-128"/>
              </a:rPr>
              <a:t>Boxplot</a:t>
            </a:r>
            <a:r>
              <a:rPr lang="en-US" altLang="en-US" sz="2400" smtClean="0">
                <a:ea typeface="ＭＳ Ｐゴシック" pitchFamily="-84" charset="-128"/>
              </a:rPr>
              <a:t>: graphic display of five-number summary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 smtClean="0">
                <a:ea typeface="ＭＳ Ｐゴシック" pitchFamily="-84" charset="-128"/>
              </a:rPr>
              <a:t>Histogram</a:t>
            </a:r>
            <a:r>
              <a:rPr lang="en-US" altLang="en-US" sz="2400" smtClean="0">
                <a:ea typeface="ＭＳ Ｐゴシック" pitchFamily="-84" charset="-128"/>
              </a:rPr>
              <a:t>: x-axis are values, y-axis repres. frequencies 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 smtClean="0">
                <a:ea typeface="ＭＳ Ｐゴシック" pitchFamily="-84" charset="-128"/>
              </a:rPr>
              <a:t>Quantile plot</a:t>
            </a:r>
            <a:r>
              <a:rPr lang="en-US" altLang="en-US" sz="2400" smtClean="0">
                <a:ea typeface="ＭＳ Ｐゴシック" pitchFamily="-84" charset="-128"/>
              </a:rPr>
              <a:t>:  each value </a:t>
            </a:r>
            <a:r>
              <a:rPr lang="en-US" altLang="en-US" sz="2400" i="1" smtClean="0">
                <a:ea typeface="ＭＳ Ｐゴシック" pitchFamily="-84" charset="-128"/>
              </a:rPr>
              <a:t>x</a:t>
            </a:r>
            <a:r>
              <a:rPr lang="en-US" altLang="en-US" sz="2400" i="1" baseline="-25000" smtClean="0">
                <a:ea typeface="ＭＳ Ｐゴシック" pitchFamily="-84" charset="-128"/>
              </a:rPr>
              <a:t>i</a:t>
            </a:r>
            <a:r>
              <a:rPr lang="en-US" altLang="en-US" sz="2400" baseline="-25000" smtClean="0">
                <a:ea typeface="ＭＳ Ｐゴシック" pitchFamily="-84" charset="-128"/>
              </a:rPr>
              <a:t>  </a:t>
            </a:r>
            <a:r>
              <a:rPr lang="en-US" altLang="en-US" sz="2400" smtClean="0">
                <a:ea typeface="ＭＳ Ｐゴシック" pitchFamily="-84" charset="-128"/>
              </a:rPr>
              <a:t>is paired with </a:t>
            </a:r>
            <a:r>
              <a:rPr lang="en-US" altLang="en-US" sz="2400" i="1" smtClean="0">
                <a:ea typeface="ＭＳ Ｐゴシック" pitchFamily="-84" charset="-128"/>
              </a:rPr>
              <a:t>f</a:t>
            </a:r>
            <a:r>
              <a:rPr lang="en-US" altLang="en-US" sz="2400" i="1" baseline="-25000" smtClean="0">
                <a:ea typeface="ＭＳ Ｐゴシック" pitchFamily="-84" charset="-128"/>
              </a:rPr>
              <a:t>i </a:t>
            </a:r>
            <a:r>
              <a:rPr lang="en-US" altLang="en-US" sz="2400" smtClean="0">
                <a:ea typeface="ＭＳ Ｐゴシック" pitchFamily="-84" charset="-128"/>
              </a:rPr>
              <a:t> indicating that approximately 100 </a:t>
            </a:r>
            <a:r>
              <a:rPr lang="en-US" altLang="en-US" sz="2400" i="1" smtClean="0">
                <a:ea typeface="ＭＳ Ｐゴシック" pitchFamily="-84" charset="-128"/>
              </a:rPr>
              <a:t>f</a:t>
            </a:r>
            <a:r>
              <a:rPr lang="en-US" altLang="en-US" sz="2400" i="1" baseline="-25000" smtClean="0">
                <a:ea typeface="ＭＳ Ｐゴシック" pitchFamily="-84" charset="-128"/>
              </a:rPr>
              <a:t>i </a:t>
            </a:r>
            <a:r>
              <a:rPr lang="en-US" altLang="en-US" sz="2400" smtClean="0">
                <a:ea typeface="ＭＳ Ｐゴシック" pitchFamily="-84" charset="-128"/>
              </a:rPr>
              <a:t>% of data  are </a:t>
            </a:r>
            <a:r>
              <a:rPr lang="en-US" altLang="en-US" sz="2400" smtClean="0">
                <a:ea typeface="ＭＳ Ｐゴシック" pitchFamily="-84" charset="-128"/>
                <a:sym typeface="Symbol" pitchFamily="18" charset="2"/>
              </a:rPr>
              <a:t></a:t>
            </a:r>
            <a:r>
              <a:rPr lang="en-US" altLang="en-US" sz="2400" smtClean="0">
                <a:ea typeface="ＭＳ Ｐゴシック" pitchFamily="-84" charset="-128"/>
              </a:rPr>
              <a:t> </a:t>
            </a:r>
            <a:r>
              <a:rPr lang="en-US" altLang="en-US" sz="2400" i="1" smtClean="0">
                <a:ea typeface="ＭＳ Ｐゴシック" pitchFamily="-84" charset="-128"/>
              </a:rPr>
              <a:t>x</a:t>
            </a:r>
            <a:r>
              <a:rPr lang="en-US" altLang="en-US" sz="2400" i="1" baseline="-25000" smtClean="0">
                <a:ea typeface="ＭＳ Ｐゴシック" pitchFamily="-84" charset="-128"/>
              </a:rPr>
              <a:t>i</a:t>
            </a:r>
            <a:r>
              <a:rPr lang="en-US" altLang="en-US" sz="2400" baseline="-25000" smtClean="0">
                <a:ea typeface="ＭＳ Ｐゴシック" pitchFamily="-84" charset="-128"/>
              </a:rPr>
              <a:t> </a:t>
            </a:r>
            <a:endParaRPr lang="en-US" altLang="en-US" sz="2400" smtClean="0">
              <a:ea typeface="ＭＳ Ｐゴシック" pitchFamily="-84" charset="-128"/>
            </a:endParaRP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 smtClean="0">
                <a:ea typeface="ＭＳ Ｐゴシック" pitchFamily="-84" charset="-128"/>
              </a:rPr>
              <a:t>Quantile-quantile (q-q) plot</a:t>
            </a:r>
            <a:r>
              <a:rPr lang="en-US" altLang="en-US" sz="2400" smtClean="0">
                <a:ea typeface="ＭＳ Ｐゴシック" pitchFamily="-84" charset="-128"/>
              </a:rPr>
              <a:t>: graphs the quantiles of one univariant distribution against the corresponding quantiles of another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400" b="1" smtClean="0">
                <a:ea typeface="ＭＳ Ｐゴシック" pitchFamily="-84" charset="-128"/>
              </a:rPr>
              <a:t>Scatter plot</a:t>
            </a:r>
            <a:r>
              <a:rPr lang="en-US" altLang="en-US" sz="2400" smtClean="0">
                <a:ea typeface="ＭＳ Ｐゴシック" pitchFamily="-84" charset="-128"/>
              </a:rPr>
              <a:t>: each pair of values is a pair of coordinates and plotted as points in the plane</a:t>
            </a:r>
          </a:p>
        </p:txBody>
      </p:sp>
    </p:spTree>
    <p:extLst>
      <p:ext uri="{BB962C8B-B14F-4D97-AF65-F5344CB8AC3E}">
        <p14:creationId xmlns:p14="http://schemas.microsoft.com/office/powerpoint/2010/main" val="27122806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A3F6E771-55C8-49B2-B5DB-806A065ACE4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pic>
        <p:nvPicPr>
          <p:cNvPr id="50178" name="Picture 1035" descr="box pl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3352800"/>
            <a:ext cx="28305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5181600" cy="6096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ea typeface="ＭＳ Ｐゴシック" pitchFamily="-84" charset="-128"/>
              </a:rPr>
              <a:t> </a:t>
            </a:r>
            <a:r>
              <a:rPr lang="en-US" altLang="en-US" smtClean="0">
                <a:ea typeface="ＭＳ Ｐゴシック" pitchFamily="-84" charset="-128"/>
              </a:rPr>
              <a:t>Boxplot Analysis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60960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b="1" dirty="0" smtClean="0">
                <a:latin typeface="Calibri" pitchFamily="34" charset="0"/>
                <a:ea typeface="ＭＳ Ｐゴシック" pitchFamily="-84" charset="-128"/>
              </a:rPr>
              <a:t>Five-number summary</a:t>
            </a:r>
            <a:r>
              <a:rPr lang="en-US" altLang="en-US" sz="2100" dirty="0" smtClean="0">
                <a:latin typeface="Calibri" pitchFamily="34" charset="0"/>
                <a:ea typeface="ＭＳ Ｐゴシック" pitchFamily="-84" charset="-128"/>
              </a:rPr>
              <a:t> of a distribution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latin typeface="Calibri" pitchFamily="34" charset="0"/>
                <a:ea typeface="ＭＳ Ｐゴシック" pitchFamily="-84" charset="-128"/>
              </a:rPr>
              <a:t>Minimum, Q1, Median, Q3, Maximum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b="1" dirty="0" smtClean="0">
                <a:latin typeface="Calibri" pitchFamily="34" charset="0"/>
                <a:ea typeface="ＭＳ Ｐゴシック" pitchFamily="-84" charset="-128"/>
              </a:rPr>
              <a:t>Boxplot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latin typeface="Calibri" pitchFamily="34" charset="0"/>
                <a:ea typeface="ＭＳ Ｐゴシック" pitchFamily="-84" charset="-128"/>
              </a:rPr>
              <a:t>Data is represented with a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latin typeface="Calibri" pitchFamily="34" charset="0"/>
                <a:ea typeface="ＭＳ Ｐゴシック" pitchFamily="-84" charset="-128"/>
              </a:rPr>
              <a:t>The ends of the box are at the first and third quartiles, i.e., the height of the box is IQR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latin typeface="Calibri" pitchFamily="34" charset="0"/>
                <a:ea typeface="ＭＳ Ｐゴシック" pitchFamily="-84" charset="-128"/>
              </a:rPr>
              <a:t>The median is marked by a line within the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latin typeface="Calibri" pitchFamily="34" charset="0"/>
                <a:ea typeface="ＭＳ Ｐゴシック" pitchFamily="-84" charset="-128"/>
              </a:rPr>
              <a:t>Whiskers: two lines outside the box extended to Minimum and Maximum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latin typeface="Calibri" pitchFamily="34" charset="0"/>
                <a:ea typeface="ＭＳ Ｐゴシック" pitchFamily="-84" charset="-128"/>
              </a:rPr>
              <a:t>Outliers: points beyond a specified outlier threshold, plotted individually</a:t>
            </a:r>
          </a:p>
        </p:txBody>
      </p:sp>
      <p:pic>
        <p:nvPicPr>
          <p:cNvPr id="50181" name="Picture 1038" descr="th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24" y="1143000"/>
            <a:ext cx="3933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4822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F5217FD4-7006-4B8B-8E47-688208F7050B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Histogram Analysis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8768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200" smtClean="0">
                <a:latin typeface="Calibri" pitchFamily="34" charset="0"/>
                <a:ea typeface="ＭＳ Ｐゴシック" pitchFamily="-84" charset="-128"/>
              </a:rPr>
              <a:t>Histogram: Graph display of tabulated frequencies, shown as bars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smtClean="0">
                <a:latin typeface="Calibri" pitchFamily="34" charset="0"/>
                <a:ea typeface="ＭＳ Ｐゴシック" pitchFamily="-84" charset="-128"/>
              </a:rPr>
              <a:t>It shows what proportion of cases fall into each of several categories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smtClean="0">
                <a:latin typeface="Calibri" pitchFamily="34" charset="0"/>
                <a:ea typeface="ＭＳ Ｐゴシック" pitchFamily="-84" charset="-128"/>
              </a:rPr>
              <a:t>Differs from a bar chart in that it is the </a:t>
            </a:r>
            <a:r>
              <a:rPr lang="en-US" altLang="en-US" sz="2200" i="1" smtClean="0">
                <a:latin typeface="Calibri" pitchFamily="34" charset="0"/>
                <a:ea typeface="ＭＳ Ｐゴシック" pitchFamily="-84" charset="-128"/>
              </a:rPr>
              <a:t>area</a:t>
            </a:r>
            <a:r>
              <a:rPr lang="en-US" altLang="en-US" sz="2200" smtClean="0">
                <a:latin typeface="Calibri" pitchFamily="34" charset="0"/>
                <a:ea typeface="ＭＳ Ｐゴシック" pitchFamily="-84" charset="-128"/>
              </a:rPr>
              <a:t> of the bar that denotes the value, not the height as in bar charts, a crucial distinction when the categories are not of uniform width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smtClean="0">
                <a:latin typeface="Calibri" pitchFamily="34" charset="0"/>
                <a:ea typeface="ＭＳ Ｐゴシック" pitchFamily="-84" charset="-128"/>
              </a:rPr>
              <a:t>The categories are usually specified as non-overlapping intervals of some variable. The categories (bars) must be adjacent</a:t>
            </a:r>
          </a:p>
          <a:p>
            <a:pPr eaLnBrk="1" hangingPunct="1">
              <a:lnSpc>
                <a:spcPct val="110000"/>
              </a:lnSpc>
            </a:pPr>
            <a:endParaRPr lang="en-US" altLang="en-US" sz="1600" smtClean="0">
              <a:ea typeface="ＭＳ Ｐゴシック" pitchFamily="-84" charset="-128"/>
            </a:endParaRPr>
          </a:p>
        </p:txBody>
      </p:sp>
      <p:graphicFrame>
        <p:nvGraphicFramePr>
          <p:cNvPr id="58372" name="Object 1029"/>
          <p:cNvGraphicFramePr>
            <a:graphicFrameLocks noGrp="1"/>
          </p:cNvGraphicFramePr>
          <p:nvPr>
            <p:ph sz="half" idx="2"/>
          </p:nvPr>
        </p:nvGraphicFramePr>
        <p:xfrm>
          <a:off x="4572000" y="1447800"/>
          <a:ext cx="5410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5" name="Chart" r:id="rId4" imgW="7915218" imgH="3848134" progId="MSGraph.Chart.8">
                  <p:embed followColorScheme="full"/>
                </p:oleObj>
              </mc:Choice>
              <mc:Fallback>
                <p:oleObj name="Chart" r:id="rId4" imgW="7915218" imgH="3848134" progId="MSGraph.Chart.8">
                  <p:embed followColorScheme="full"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54102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8459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621C0375-151B-4803-B8F2-4184A4949AAB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Quantile Plot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1913"/>
            <a:ext cx="8382000" cy="2478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Displays all of the data (allowing the user to assess both the overall behavior and unusual occurrences)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Plots </a:t>
            </a:r>
            <a:r>
              <a:rPr lang="en-US" altLang="en-US" sz="2400" b="1" smtClean="0">
                <a:ea typeface="ＭＳ Ｐゴシック" pitchFamily="-84" charset="-128"/>
              </a:rPr>
              <a:t>quantile</a:t>
            </a:r>
            <a:r>
              <a:rPr lang="en-US" altLang="en-US" sz="2400" smtClean="0">
                <a:ea typeface="ＭＳ Ｐゴシック" pitchFamily="-84" charset="-128"/>
              </a:rPr>
              <a:t>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a typeface="ＭＳ Ｐゴシック" pitchFamily="-84" charset="-128"/>
              </a:rPr>
              <a:t>For a data </a:t>
            </a:r>
            <a:r>
              <a:rPr lang="en-US" altLang="en-US" sz="2400" i="1" smtClean="0">
                <a:ea typeface="ＭＳ Ｐゴシック" pitchFamily="-84" charset="-128"/>
              </a:rPr>
              <a:t>x</a:t>
            </a:r>
            <a:r>
              <a:rPr lang="en-US" altLang="en-US" sz="2400" i="1" baseline="-25000" smtClean="0">
                <a:ea typeface="ＭＳ Ｐゴシック" pitchFamily="-84" charset="-128"/>
              </a:rPr>
              <a:t>i</a:t>
            </a:r>
            <a:r>
              <a:rPr lang="en-US" altLang="en-US" sz="2400" i="1" smtClean="0">
                <a:ea typeface="ＭＳ Ｐゴシック" pitchFamily="-84" charset="-128"/>
              </a:rPr>
              <a:t> </a:t>
            </a:r>
            <a:r>
              <a:rPr lang="en-US" altLang="en-US" sz="2400" smtClean="0">
                <a:ea typeface="ＭＳ Ｐゴシック" pitchFamily="-84" charset="-128"/>
              </a:rPr>
              <a:t>data sorted in increasing order, </a:t>
            </a:r>
            <a:r>
              <a:rPr lang="en-US" altLang="en-US" sz="2400" i="1" smtClean="0">
                <a:ea typeface="ＭＳ Ｐゴシック" pitchFamily="-84" charset="-128"/>
              </a:rPr>
              <a:t>f</a:t>
            </a:r>
            <a:r>
              <a:rPr lang="en-US" altLang="en-US" sz="2400" i="1" baseline="-25000" smtClean="0">
                <a:ea typeface="ＭＳ Ｐゴシック" pitchFamily="-84" charset="-128"/>
              </a:rPr>
              <a:t>i</a:t>
            </a:r>
            <a:r>
              <a:rPr lang="en-US" altLang="en-US" sz="2400" i="1" smtClean="0">
                <a:ea typeface="ＭＳ Ｐゴシック" pitchFamily="-84" charset="-128"/>
              </a:rPr>
              <a:t> </a:t>
            </a:r>
            <a:r>
              <a:rPr lang="en-US" altLang="en-US" sz="2400" smtClean="0">
                <a:ea typeface="ＭＳ Ｐゴシック" pitchFamily="-84" charset="-128"/>
              </a:rPr>
              <a:t>indicates that approximately 100 </a:t>
            </a:r>
            <a:r>
              <a:rPr lang="en-US" altLang="en-US" sz="2400" i="1" smtClean="0">
                <a:ea typeface="ＭＳ Ｐゴシック" pitchFamily="-84" charset="-128"/>
              </a:rPr>
              <a:t>f</a:t>
            </a:r>
            <a:r>
              <a:rPr lang="en-US" altLang="en-US" sz="2400" i="1" baseline="-25000" smtClean="0">
                <a:ea typeface="ＭＳ Ｐゴシック" pitchFamily="-84" charset="-128"/>
              </a:rPr>
              <a:t>i</a:t>
            </a:r>
            <a:r>
              <a:rPr lang="en-US" altLang="en-US" sz="2400" smtClean="0">
                <a:ea typeface="ＭＳ Ｐゴシック" pitchFamily="-84" charset="-128"/>
              </a:rPr>
              <a:t>% of the data are below or equal to the value </a:t>
            </a:r>
            <a:r>
              <a:rPr lang="en-US" altLang="en-US" sz="2400" i="1" smtClean="0">
                <a:ea typeface="ＭＳ Ｐゴシック" pitchFamily="-84" charset="-128"/>
              </a:rPr>
              <a:t>x</a:t>
            </a:r>
            <a:r>
              <a:rPr lang="en-US" altLang="en-US" sz="2400" i="1" baseline="-25000" smtClean="0">
                <a:ea typeface="ＭＳ Ｐゴシック" pitchFamily="-84" charset="-128"/>
              </a:rPr>
              <a:t>i</a:t>
            </a:r>
          </a:p>
        </p:txBody>
      </p:sp>
      <p:pic>
        <p:nvPicPr>
          <p:cNvPr id="6246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02038"/>
            <a:ext cx="64008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3374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84324191-A45E-47A5-8CE4-F7ED8B3FF634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Scatter plot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1779588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ea typeface="ＭＳ Ｐゴシック" pitchFamily="-84" charset="-128"/>
              </a:rPr>
              <a:t>Provides a first look at bivariate data to see clusters of points, outliers, etc</a:t>
            </a:r>
          </a:p>
          <a:p>
            <a:pPr eaLnBrk="1" hangingPunct="1"/>
            <a:r>
              <a:rPr lang="en-US" altLang="en-US" sz="2400" smtClean="0">
                <a:ea typeface="ＭＳ Ｐゴシック" pitchFamily="-84" charset="-128"/>
              </a:rPr>
              <a:t>Each pair of values is treated as a pair of coordinates and plotted as points in the plane</a:t>
            </a:r>
          </a:p>
        </p:txBody>
      </p:sp>
      <p:pic>
        <p:nvPicPr>
          <p:cNvPr id="6656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3914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3360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F92B7CB2-8E16-4A15-A296-19DC2E5E884D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>
                <a:ea typeface="ＭＳ Ｐゴシック" pitchFamily="-84" charset="-128"/>
              </a:rPr>
              <a:t>Positively and Negatively Correlated Data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4610100"/>
            <a:ext cx="3810000" cy="14128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en-US" sz="1800" dirty="0" smtClean="0">
                <a:ea typeface="ＭＳ Ｐゴシック" pitchFamily="-84" charset="-128"/>
              </a:rPr>
              <a:t>Above-left: positively correlated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800" dirty="0" smtClean="0">
                <a:ea typeface="ＭＳ Ｐゴシック" pitchFamily="-84" charset="-128"/>
              </a:rPr>
              <a:t>Above-right: negative correlated</a:t>
            </a:r>
            <a:endParaRPr lang="en-US" altLang="en-US" sz="1800" dirty="0" smtClean="0">
              <a:solidFill>
                <a:schemeClr val="hlink"/>
              </a:solidFill>
              <a:ea typeface="ＭＳ Ｐゴシック" pitchFamily="-84" charset="-128"/>
            </a:endParaRPr>
          </a:p>
        </p:txBody>
      </p:sp>
      <p:pic>
        <p:nvPicPr>
          <p:cNvPr id="68612" name="Picture 4" descr="ha02correl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3655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 descr="ha02correl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810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2819400" y="4575175"/>
            <a:ext cx="38100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9534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1258C481-5E86-484E-86F2-BB9124EEE688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pic>
        <p:nvPicPr>
          <p:cNvPr id="70658" name="Picture 3" descr="fig18-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0"/>
            <a:ext cx="4038600" cy="3733800"/>
          </a:xfrm>
          <a:noFill/>
        </p:spPr>
      </p:pic>
      <p:pic>
        <p:nvPicPr>
          <p:cNvPr id="70659" name="Picture 4" descr="fig18-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352800"/>
            <a:ext cx="4191000" cy="3505200"/>
          </a:xfrm>
          <a:noFill/>
        </p:spPr>
      </p:pic>
      <p:pic>
        <p:nvPicPr>
          <p:cNvPr id="70660" name="Picture 5" descr="fig18-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001838"/>
            <a:ext cx="4267200" cy="3606800"/>
          </a:xfrm>
          <a:noFill/>
        </p:spPr>
      </p:pic>
      <p:sp>
        <p:nvSpPr>
          <p:cNvPr id="7066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ea typeface="ＭＳ Ｐゴシック" pitchFamily="-84" charset="-128"/>
              </a:rPr>
              <a:t> Uncorrelated Data</a:t>
            </a:r>
          </a:p>
        </p:txBody>
      </p:sp>
    </p:spTree>
    <p:extLst>
      <p:ext uri="{BB962C8B-B14F-4D97-AF65-F5344CB8AC3E}">
        <p14:creationId xmlns:p14="http://schemas.microsoft.com/office/powerpoint/2010/main" val="34867128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83E0FB1-C31B-4FE9-B59C-B2895F949BC6}" type="slidenum">
              <a:rPr lang="en-US" altLang="en-US" sz="1200" smtClean="0"/>
              <a:pPr eaLnBrk="1" hangingPunct="1"/>
              <a:t>18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 smtClean="0"/>
              <a:t>Correlation Analysis (Nominal Data)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smtClean="0">
                <a:solidFill>
                  <a:schemeClr val="folHlink"/>
                </a:solidFill>
                <a:latin typeface="Calibri" pitchFamily="34" charset="0"/>
              </a:rPr>
              <a:t>Χ</a:t>
            </a:r>
            <a:r>
              <a:rPr lang="en-US" altLang="en-US" sz="2400" b="1" baseline="30000" smtClean="0">
                <a:solidFill>
                  <a:schemeClr val="folHlink"/>
                </a:solidFill>
                <a:latin typeface="Calibri" pitchFamily="34" charset="0"/>
              </a:rPr>
              <a:t>2</a:t>
            </a:r>
            <a:r>
              <a:rPr lang="en-US" altLang="en-US" sz="2400" b="1" smtClean="0">
                <a:solidFill>
                  <a:schemeClr val="folHlink"/>
                </a:solidFill>
                <a:latin typeface="Calibri" pitchFamily="34" charset="0"/>
              </a:rPr>
              <a:t> (chi-square) test</a:t>
            </a:r>
            <a:endParaRPr lang="el-GR" altLang="en-US" sz="2400" b="1" smtClean="0">
              <a:solidFill>
                <a:schemeClr val="folHlink"/>
              </a:solidFill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240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240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smtClean="0">
                <a:latin typeface="Calibri" pitchFamily="34" charset="0"/>
              </a:rPr>
              <a:t>The larger the </a:t>
            </a:r>
            <a:r>
              <a:rPr lang="el-GR" altLang="en-US" sz="2400" smtClean="0">
                <a:latin typeface="Calibri" pitchFamily="34" charset="0"/>
              </a:rPr>
              <a:t>Χ</a:t>
            </a:r>
            <a:r>
              <a:rPr lang="en-US" altLang="en-US" sz="2400" baseline="30000" smtClean="0">
                <a:latin typeface="Calibri" pitchFamily="34" charset="0"/>
              </a:rPr>
              <a:t>2</a:t>
            </a:r>
            <a:r>
              <a:rPr lang="en-US" altLang="en-US" sz="2400" smtClean="0">
                <a:latin typeface="Calibri" pitchFamily="34" charset="0"/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 smtClean="0">
                <a:latin typeface="Calibri" pitchFamily="34" charset="0"/>
              </a:rPr>
              <a:t>The cells that contribute the most to the </a:t>
            </a:r>
            <a:r>
              <a:rPr lang="el-GR" altLang="en-US" sz="2400" smtClean="0">
                <a:latin typeface="Calibri" pitchFamily="34" charset="0"/>
              </a:rPr>
              <a:t>Χ</a:t>
            </a:r>
            <a:r>
              <a:rPr lang="en-US" altLang="en-US" sz="2400" baseline="30000" smtClean="0">
                <a:latin typeface="Calibri" pitchFamily="34" charset="0"/>
              </a:rPr>
              <a:t>2</a:t>
            </a:r>
            <a:r>
              <a:rPr lang="en-US" altLang="en-US" sz="2400" smtClean="0">
                <a:latin typeface="Calibri" pitchFamily="34" charset="0"/>
              </a:rPr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 smtClean="0">
                <a:latin typeface="Calibri" pitchFamily="34" charset="0"/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>
                <a:latin typeface="Calibri" pitchFamily="34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>
                <a:latin typeface="Calibri" pitchFamily="34" charset="0"/>
              </a:rPr>
              <a:t>Both are causally linked to the third variable: population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87575" y="1752600"/>
          <a:ext cx="45402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79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752600"/>
                        <a:ext cx="454025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8250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BA6AFB-1FDE-43B0-A223-144203867A60}" type="slidenum">
              <a:rPr lang="en-US" altLang="en-US" sz="1200" smtClean="0"/>
              <a:pPr eaLnBrk="1" hangingPunct="1"/>
              <a:t>19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en-US" sz="3200" smtClean="0"/>
              <a:t>Chi-Square Calculation: An Example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r>
              <a:rPr lang="el-GR" altLang="en-US" sz="2400" smtClean="0">
                <a:latin typeface="Calibri" pitchFamily="34" charset="0"/>
              </a:rPr>
              <a:t>Χ</a:t>
            </a:r>
            <a:r>
              <a:rPr lang="en-US" altLang="en-US" sz="2400" baseline="30000" smtClean="0">
                <a:latin typeface="Calibri" pitchFamily="34" charset="0"/>
              </a:rPr>
              <a:t>2</a:t>
            </a:r>
            <a:r>
              <a:rPr lang="en-US" altLang="en-US" sz="2400" smtClean="0">
                <a:latin typeface="Calibri" pitchFamily="34" charset="0"/>
              </a:rPr>
              <a:t> (chi-square) calculation (numbers in parenthesis are expected counts calculated based on the data distribution in the two categories)</a:t>
            </a:r>
            <a:endParaRPr lang="el-GR" altLang="en-US" sz="240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240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240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smtClean="0">
                <a:latin typeface="Calibri" pitchFamily="34" charset="0"/>
              </a:rPr>
              <a:t>It shows that like_science_fiction and play_chess are correlated in the group</a:t>
            </a:r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4749800"/>
          <a:ext cx="7772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3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49800"/>
                        <a:ext cx="77724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Group 5"/>
          <p:cNvGraphicFramePr>
            <a:graphicFrameLocks noGrp="1"/>
          </p:cNvGraphicFramePr>
          <p:nvPr/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653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33CC"/>
                </a:solidFill>
                <a:ea typeface="ＭＳ Ｐゴシック" pitchFamily="-84" charset="-128"/>
              </a:rPr>
              <a:t>Types of Data Sets </a:t>
            </a:r>
            <a:endParaRPr lang="en-US" altLang="en-US" dirty="0" smtClean="0">
              <a:solidFill>
                <a:srgbClr val="3333CC"/>
              </a:solidFill>
              <a:ea typeface="ＭＳ Ｐゴシック" pitchFamily="-8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4953000"/>
          </a:xfrm>
          <a:noFill/>
        </p:spPr>
        <p:txBody>
          <a:bodyPr lIns="90488" tIns="44450" rIns="90488" bIns="44450" numCol="2"/>
          <a:lstStyle/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400" b="1" dirty="0" smtClean="0">
                <a:ea typeface="ＭＳ Ｐゴシック" pitchFamily="-84" charset="-128"/>
                <a:cs typeface="Times New Roman" pitchFamily="18" charset="0"/>
              </a:rPr>
              <a:t>Record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Relational records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Data matrix, e.g., numerical matrix, crosstabs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Document data: text documents: term-frequency vector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Transaction data</a:t>
            </a:r>
            <a:endParaRPr lang="en-US" altLang="en-US" sz="2000" dirty="0" smtClean="0">
              <a:ea typeface="ＭＳ Ｐゴシック" pitchFamily="-84" charset="-128"/>
            </a:endParaRPr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400" b="1" dirty="0" smtClean="0">
                <a:ea typeface="ＭＳ Ｐゴシック" pitchFamily="-84" charset="-128"/>
                <a:cs typeface="Times New Roman" pitchFamily="18" charset="0"/>
              </a:rPr>
              <a:t>Graph and network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World Wide Web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Social or information networks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Molecular Structures</a:t>
            </a:r>
            <a:endParaRPr lang="en-US" altLang="en-US" sz="2400" b="1" dirty="0" smtClean="0">
              <a:ea typeface="ＭＳ Ｐゴシック" pitchFamily="-84" charset="-128"/>
              <a:cs typeface="Times New Roman" pitchFamily="18" charset="0"/>
            </a:endParaRPr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400" b="1" dirty="0" smtClean="0">
                <a:ea typeface="ＭＳ Ｐゴシック" pitchFamily="-84" charset="-128"/>
                <a:cs typeface="Times New Roman" pitchFamily="18" charset="0"/>
              </a:rPr>
              <a:t>Ordered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Video data: sequence of images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Temporal data: time-series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Sequential Data: transaction sequences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Genetic sequence data</a:t>
            </a:r>
            <a:endParaRPr lang="en-US" altLang="en-US" sz="2400" dirty="0" smtClean="0">
              <a:ea typeface="ＭＳ Ｐゴシック" pitchFamily="-84" charset="-128"/>
              <a:cs typeface="Times New Roman" pitchFamily="18" charset="0"/>
            </a:endParaRPr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400" b="1" dirty="0" smtClean="0">
                <a:ea typeface="ＭＳ Ｐゴシック" pitchFamily="-84" charset="-128"/>
                <a:cs typeface="Times New Roman" pitchFamily="18" charset="0"/>
              </a:rPr>
              <a:t>Spatial and multimedia</a:t>
            </a:r>
            <a:r>
              <a:rPr lang="en-US" altLang="en-US" sz="2400" dirty="0" smtClean="0">
                <a:ea typeface="ＭＳ Ｐゴシック" pitchFamily="-84" charset="-128"/>
                <a:cs typeface="Times New Roman" pitchFamily="18" charset="0"/>
              </a:rPr>
              <a:t>: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Spatial data: maps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Image data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 smtClean="0">
                <a:ea typeface="ＭＳ Ｐゴシック" pitchFamily="-84" charset="-128"/>
                <a:cs typeface="Times New Roman" pitchFamily="18" charset="0"/>
              </a:rPr>
              <a:t>Video data</a:t>
            </a:r>
          </a:p>
        </p:txBody>
      </p:sp>
      <p:sp>
        <p:nvSpPr>
          <p:cNvPr id="2560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69836E8C-0667-4320-9316-3953ACA362A4}" type="slidenum">
              <a:rPr lang="en-US" altLang="en-US" sz="1200" smtClean="0"/>
              <a:pPr eaLnBrk="1" hangingPunct="1"/>
              <a:t>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85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64F73D-0449-4F68-B985-09BE39106DB5}" type="slidenum">
              <a:rPr lang="en-US" altLang="en-US" sz="1200" smtClean="0"/>
              <a:pPr eaLnBrk="1" hangingPunct="1"/>
              <a:t>20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smtClean="0"/>
              <a:t>Correlation Analysis (Numeric Data)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r>
              <a:rPr lang="en-US" altLang="en-US" sz="2400" smtClean="0">
                <a:latin typeface="Calibri" pitchFamily="34" charset="0"/>
              </a:rPr>
              <a:t>Correlation coefficient (also called </a:t>
            </a:r>
            <a:r>
              <a:rPr lang="en-US" altLang="en-US" sz="2400" smtClean="0">
                <a:solidFill>
                  <a:schemeClr val="folHlink"/>
                </a:solidFill>
                <a:latin typeface="Calibri" pitchFamily="34" charset="0"/>
              </a:rPr>
              <a:t>Pearson’s product moment coefficient</a:t>
            </a:r>
            <a:r>
              <a:rPr lang="en-US" altLang="en-US" sz="2400" smtClean="0">
                <a:latin typeface="Calibri" pitchFamily="34" charset="0"/>
              </a:rPr>
              <a:t>)</a:t>
            </a:r>
          </a:p>
          <a:p>
            <a:endParaRPr lang="en-US" altLang="en-US" sz="2400" smtClean="0">
              <a:latin typeface="Calibri" pitchFamily="34" charset="0"/>
            </a:endParaRPr>
          </a:p>
          <a:p>
            <a:endParaRPr lang="en-US" altLang="en-US" sz="2400" smtClean="0">
              <a:latin typeface="Calibri" pitchFamily="34" charset="0"/>
            </a:endParaRPr>
          </a:p>
          <a:p>
            <a:endParaRPr lang="en-US" altLang="en-US" sz="2400" smtClean="0">
              <a:latin typeface="Calibri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smtClean="0">
                <a:latin typeface="Calibri" pitchFamily="34" charset="0"/>
              </a:rPr>
              <a:t>where n is the number of tuples,       and      are the respective means of A and B, </a:t>
            </a:r>
            <a:r>
              <a:rPr lang="el-GR" altLang="en-US" sz="2400" smtClean="0">
                <a:latin typeface="Calibri" pitchFamily="34" charset="0"/>
              </a:rPr>
              <a:t>σ</a:t>
            </a:r>
            <a:r>
              <a:rPr lang="en-US" altLang="en-US" sz="2400" baseline="-25000" smtClean="0">
                <a:latin typeface="Calibri" pitchFamily="34" charset="0"/>
              </a:rPr>
              <a:t>A </a:t>
            </a:r>
            <a:r>
              <a:rPr lang="en-US" altLang="en-US" sz="2400" smtClean="0">
                <a:latin typeface="Calibri" pitchFamily="34" charset="0"/>
              </a:rPr>
              <a:t>and </a:t>
            </a:r>
            <a:r>
              <a:rPr lang="el-GR" altLang="en-US" sz="2400" smtClean="0">
                <a:latin typeface="Calibri" pitchFamily="34" charset="0"/>
              </a:rPr>
              <a:t>σ</a:t>
            </a:r>
            <a:r>
              <a:rPr lang="en-US" altLang="en-US" sz="2400" baseline="-25000" smtClean="0">
                <a:latin typeface="Calibri" pitchFamily="34" charset="0"/>
              </a:rPr>
              <a:t>B </a:t>
            </a:r>
            <a:r>
              <a:rPr lang="en-US" altLang="en-US" sz="2400" smtClean="0">
                <a:latin typeface="Calibri" pitchFamily="34" charset="0"/>
              </a:rPr>
              <a:t>are the respective standard deviation of A and B, and </a:t>
            </a:r>
            <a:r>
              <a:rPr lang="el-GR" altLang="en-US" sz="2400" smtClean="0">
                <a:latin typeface="Calibri" pitchFamily="34" charset="0"/>
              </a:rPr>
              <a:t>Σ</a:t>
            </a:r>
            <a:r>
              <a:rPr lang="en-US" altLang="en-US" sz="2400" smtClean="0">
                <a:latin typeface="Calibri" pitchFamily="34" charset="0"/>
              </a:rPr>
              <a:t>(a</a:t>
            </a:r>
            <a:r>
              <a:rPr lang="en-US" altLang="en-US" sz="2400" baseline="-25000" smtClean="0">
                <a:latin typeface="Calibri" pitchFamily="34" charset="0"/>
              </a:rPr>
              <a:t>i</a:t>
            </a:r>
            <a:r>
              <a:rPr lang="en-US" altLang="en-US" sz="2400" smtClean="0">
                <a:latin typeface="Calibri" pitchFamily="34" charset="0"/>
              </a:rPr>
              <a:t>b</a:t>
            </a:r>
            <a:r>
              <a:rPr lang="en-US" altLang="en-US" sz="2400" baseline="-25000" smtClean="0">
                <a:latin typeface="Calibri" pitchFamily="34" charset="0"/>
              </a:rPr>
              <a:t>i</a:t>
            </a:r>
            <a:r>
              <a:rPr lang="en-US" altLang="en-US" sz="2400" smtClean="0">
                <a:latin typeface="Calibri" pitchFamily="34" charset="0"/>
              </a:rPr>
              <a:t>) is the sum of the AB cross-product.</a:t>
            </a:r>
          </a:p>
          <a:p>
            <a:r>
              <a:rPr lang="en-US" altLang="en-US" sz="2400" smtClean="0">
                <a:latin typeface="Calibri" pitchFamily="34" charset="0"/>
              </a:rPr>
              <a:t>If r</a:t>
            </a:r>
            <a:r>
              <a:rPr lang="en-US" altLang="en-US" sz="2400" baseline="-25000" smtClean="0">
                <a:latin typeface="Calibri" pitchFamily="34" charset="0"/>
              </a:rPr>
              <a:t>A,B</a:t>
            </a:r>
            <a:r>
              <a:rPr lang="en-US" altLang="en-US" sz="2400" smtClean="0">
                <a:latin typeface="Calibri" pitchFamily="34" charset="0"/>
              </a:rPr>
              <a:t> &gt; 0, A and B are positively correlated (A’s values increase as B’s).  The higher, the stronger correlation.</a:t>
            </a:r>
          </a:p>
          <a:p>
            <a:r>
              <a:rPr lang="en-US" altLang="en-US" sz="2400" smtClean="0">
                <a:latin typeface="Calibri" pitchFamily="34" charset="0"/>
              </a:rPr>
              <a:t>r</a:t>
            </a:r>
            <a:r>
              <a:rPr lang="en-US" altLang="en-US" sz="2400" baseline="-25000" smtClean="0">
                <a:latin typeface="Calibri" pitchFamily="34" charset="0"/>
              </a:rPr>
              <a:t>A,B</a:t>
            </a:r>
            <a:r>
              <a:rPr lang="en-US" altLang="en-US" sz="2400" smtClean="0">
                <a:latin typeface="Calibri" pitchFamily="34" charset="0"/>
              </a:rPr>
              <a:t> = 0: independent;  r</a:t>
            </a:r>
            <a:r>
              <a:rPr lang="en-US" altLang="en-US" sz="2400" baseline="-25000" smtClean="0">
                <a:latin typeface="Calibri" pitchFamily="34" charset="0"/>
              </a:rPr>
              <a:t>AB</a:t>
            </a:r>
            <a:r>
              <a:rPr lang="en-US" altLang="en-US" sz="2400" smtClean="0">
                <a:latin typeface="Calibri" pitchFamily="34" charset="0"/>
              </a:rPr>
              <a:t> &lt; 0: negatively correlated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9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3581400"/>
          <a:ext cx="2555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0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255588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5867400" y="3581400"/>
          <a:ext cx="295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1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81400"/>
                        <a:ext cx="2952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0234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135E742-947A-449D-A1E6-A713BFC085D6}" type="slidenum">
              <a:rPr lang="en-US" altLang="en-US" sz="1200" smtClean="0"/>
              <a:pPr eaLnBrk="1" hangingPunct="1"/>
              <a:t>21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280400" cy="552450"/>
          </a:xfrm>
        </p:spPr>
        <p:txBody>
          <a:bodyPr/>
          <a:lstStyle/>
          <a:p>
            <a:r>
              <a:rPr lang="en-US" altLang="en-US" sz="3200" dirty="0" smtClean="0"/>
              <a:t>Visually Evaluating Correlation</a:t>
            </a: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228600" y="990600"/>
          <a:ext cx="60960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1" name="Bitmap Image" r:id="rId4" imgW="6035563" imgH="5784081" progId="PBrush">
                  <p:embed/>
                </p:oleObj>
              </mc:Choice>
              <mc:Fallback>
                <p:oleObj name="Bitmap Image" r:id="rId4" imgW="6035563" imgH="57840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6096000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1828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latin typeface="Arial" pitchFamily="34" charset="0"/>
              </a:rPr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29948607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CD2DD26-6873-423E-B8EE-DC8B36AD2D12}" type="slidenum">
              <a:rPr lang="en-US" altLang="en-US" sz="1200" smtClean="0"/>
              <a:pPr eaLnBrk="1" hangingPunct="1"/>
              <a:t>22</a:t>
            </a:fld>
            <a:endParaRPr lang="en-US" alt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altLang="en-US" smtClean="0"/>
              <a:t>Correlation (viewed as linear relationship)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Correlation measures the linear relationship between objects</a:t>
            </a:r>
          </a:p>
          <a:p>
            <a:r>
              <a:rPr lang="en-US" altLang="en-US" smtClean="0"/>
              <a:t>To compute correlation, we standardize data objects, A and B, and then take their dot product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1670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Equation" r:id="rId4" imgW="1778000" imgH="228600" progId="Equation.3">
                  <p:embed/>
                </p:oleObj>
              </mc:Choice>
              <mc:Fallback>
                <p:oleObj name="Equation" r:id="rId4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443288"/>
                        <a:ext cx="5321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8" name="Equation" r:id="rId6" imgW="1752600" imgH="228600" progId="Equation.3">
                  <p:embed/>
                </p:oleObj>
              </mc:Choice>
              <mc:Fallback>
                <p:oleObj name="Equation" r:id="rId6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357688"/>
                        <a:ext cx="5256213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1647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9" name="Equation" r:id="rId8" imgW="1574800" imgH="203200" progId="Equation.3">
                  <p:embed/>
                </p:oleObj>
              </mc:Choice>
              <mc:Fallback>
                <p:oleObj name="Equation" r:id="rId8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057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2B49F7-6BD2-4368-9340-F5C4841D516F}" type="slidenum">
              <a:rPr lang="en-US" altLang="en-US" sz="1200" smtClean="0">
                <a:solidFill>
                  <a:schemeClr val="accent2"/>
                </a:solidFill>
              </a:rPr>
              <a:pPr/>
              <a:t>23</a:t>
            </a:fld>
            <a:endParaRPr lang="en-US" altLang="en-US" sz="1400" b="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8600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Visualizing Patterns Using Aggregation</a:t>
            </a: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 dirty="0" smtClean="0"/>
              <a:t>Example: Cross Tabulation</a:t>
            </a:r>
          </a:p>
        </p:txBody>
      </p:sp>
      <p:graphicFrame>
        <p:nvGraphicFramePr>
          <p:cNvPr id="493638" name="Group 7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54241555"/>
              </p:ext>
            </p:extLst>
          </p:nvPr>
        </p:nvGraphicFramePr>
        <p:xfrm>
          <a:off x="4648200" y="1333499"/>
          <a:ext cx="4038600" cy="2400301"/>
        </p:xfrm>
        <a:graphic>
          <a:graphicData uri="http://schemas.openxmlformats.org/drawingml/2006/table">
            <a:tbl>
              <a:tblPr/>
              <a:tblGrid>
                <a:gridCol w="1501775"/>
                <a:gridCol w="1023938"/>
                <a:gridCol w="15128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 Windy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Outlook = 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Outlook = 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Outlook = overcast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4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15449726"/>
              </p:ext>
            </p:extLst>
          </p:nvPr>
        </p:nvGraphicFramePr>
        <p:xfrm>
          <a:off x="286325" y="2060575"/>
          <a:ext cx="405707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0" name="Worksheet" r:id="rId5" imgW="3319227" imgH="2366708" progId="Excel.Sheet.8">
                  <p:embed/>
                </p:oleObj>
              </mc:Choice>
              <mc:Fallback>
                <p:oleObj name="Worksheet" r:id="rId5" imgW="3319227" imgH="236670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25" y="2060575"/>
                        <a:ext cx="4057075" cy="289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62596952"/>
              </p:ext>
            </p:extLst>
          </p:nvPr>
        </p:nvGraphicFramePr>
        <p:xfrm>
          <a:off x="4800600" y="3886200"/>
          <a:ext cx="3421944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1" name="Chart" r:id="rId8" imgW="4276725" imgH="3333750" progId="Excel.Chart.8">
                  <p:embed/>
                </p:oleObj>
              </mc:Choice>
              <mc:Fallback>
                <p:oleObj name="Chart" r:id="rId8" imgW="4276725" imgH="333375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6200"/>
                        <a:ext cx="3421944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3367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Statistics /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10" y="1447800"/>
            <a:ext cx="8382000" cy="5181600"/>
          </a:xfrm>
        </p:spPr>
        <p:txBody>
          <a:bodyPr/>
          <a:lstStyle/>
          <a:p>
            <a:r>
              <a:rPr lang="en-US" sz="2400" dirty="0" smtClean="0"/>
              <a:t>Understanding Properties of Text</a:t>
            </a:r>
          </a:p>
          <a:p>
            <a:pPr lvl="1"/>
            <a:r>
              <a:rPr lang="en-US" sz="2000" dirty="0" err="1" smtClean="0"/>
              <a:t>Zipf</a:t>
            </a:r>
            <a:r>
              <a:rPr lang="en-US" sz="2000" dirty="0" smtClean="0"/>
              <a:t> distribution</a:t>
            </a:r>
          </a:p>
          <a:p>
            <a:pPr lvl="1"/>
            <a:r>
              <a:rPr lang="en-US" sz="2000" dirty="0" smtClean="0"/>
              <a:t>TF x IDF</a:t>
            </a:r>
          </a:p>
          <a:p>
            <a:pPr lvl="1"/>
            <a:r>
              <a:rPr lang="en-US" sz="2000" dirty="0" smtClean="0"/>
              <a:t>Tag/Word Clouds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1828800" indent="-341313"/>
            <a:r>
              <a:rPr lang="en-US" sz="2400" dirty="0" smtClean="0"/>
              <a:t>Graph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A2696-8397-460F-8564-F61E1282B11A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149506" name="Picture 2" descr="http://www.c2learn.com/lecture_notes/word_cloud_DM2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7"/>
          <a:stretch/>
        </p:blipFill>
        <p:spPr bwMode="auto">
          <a:xfrm>
            <a:off x="685800" y="2971800"/>
            <a:ext cx="404197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08" name="Picture 4" descr="http://4.bp.blogspot.com/-QiNLWyrIlzI/TyVyIlur6ZI/AAAAAAAAAsg/-ZeqSS9kwlQ/s320/zipf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10" name="Picture 6" descr="http://searchenginestrategy.org/wp-content/uploads/2010/08/social_grap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50104" cy="320040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781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6D8FE1E5-67AB-4A98-9508-0B6606C34B1C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84" charset="-128"/>
              </a:rPr>
              <a:t>Data Objects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30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A </a:t>
            </a:r>
            <a:r>
              <a:rPr lang="en-US" altLang="en-US" sz="2400" b="1" dirty="0" smtClean="0">
                <a:ea typeface="ＭＳ Ｐゴシック" pitchFamily="-84" charset="-128"/>
              </a:rPr>
              <a:t>data object</a:t>
            </a:r>
            <a:r>
              <a:rPr lang="en-US" altLang="en-US" sz="2400" dirty="0" smtClean="0">
                <a:ea typeface="ＭＳ Ｐゴシック" pitchFamily="-84" charset="-128"/>
              </a:rPr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sales database: object </a:t>
            </a:r>
            <a:r>
              <a:rPr lang="en-US" altLang="en-US" sz="2400" dirty="0" smtClean="0">
                <a:ea typeface="ＭＳ Ｐゴシック" pitchFamily="-84" charset="-128"/>
                <a:sym typeface="Wingdings" panose="05000000000000000000" pitchFamily="2" charset="2"/>
              </a:rPr>
              <a:t></a:t>
            </a:r>
            <a:r>
              <a:rPr lang="en-US" altLang="en-US" sz="2400" dirty="0" smtClean="0">
                <a:ea typeface="ＭＳ Ｐゴシック" pitchFamily="-84" charset="-128"/>
              </a:rPr>
              <a:t>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medical database: </a:t>
            </a:r>
            <a:r>
              <a:rPr lang="en-US" altLang="en-US" sz="2400" dirty="0">
                <a:ea typeface="ＭＳ Ｐゴシック" pitchFamily="-84" charset="-128"/>
              </a:rPr>
              <a:t>object </a:t>
            </a:r>
            <a:r>
              <a:rPr lang="en-US" altLang="en-US" sz="2400" dirty="0">
                <a:ea typeface="ＭＳ Ｐゴシック" pitchFamily="-84" charset="-128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ea typeface="ＭＳ Ｐゴシック" pitchFamily="-84" charset="-128"/>
              </a:rPr>
              <a:t> patients</a:t>
            </a:r>
            <a:r>
              <a:rPr lang="en-US" altLang="en-US" sz="2400" dirty="0" smtClean="0">
                <a:ea typeface="ＭＳ Ｐゴシック" pitchFamily="-84" charset="-128"/>
              </a:rPr>
              <a:t>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university database: </a:t>
            </a:r>
            <a:r>
              <a:rPr lang="en-US" altLang="en-US" sz="2400" dirty="0">
                <a:ea typeface="ＭＳ Ｐゴシック" pitchFamily="-84" charset="-128"/>
              </a:rPr>
              <a:t>object </a:t>
            </a:r>
            <a:r>
              <a:rPr lang="en-US" altLang="en-US" sz="2400" dirty="0">
                <a:ea typeface="ＭＳ Ｐゴシック" pitchFamily="-84" charset="-128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ea typeface="ＭＳ Ｐゴシック" pitchFamily="-84" charset="-128"/>
              </a:rPr>
              <a:t> students</a:t>
            </a:r>
            <a:r>
              <a:rPr lang="en-US" altLang="en-US" sz="2400" dirty="0" smtClean="0">
                <a:ea typeface="ＭＳ Ｐゴシック" pitchFamily="-84" charset="-128"/>
              </a:rPr>
              <a:t>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Also called </a:t>
            </a:r>
            <a:r>
              <a:rPr lang="en-US" altLang="en-US" sz="2400" i="1" dirty="0" smtClean="0">
                <a:ea typeface="ＭＳ Ｐゴシック" pitchFamily="-84" charset="-128"/>
              </a:rPr>
              <a:t>samples , examples, instances, data points, objects, tuples, vectors</a:t>
            </a:r>
            <a:r>
              <a:rPr lang="en-US" altLang="en-US" sz="2400" dirty="0" smtClean="0">
                <a:ea typeface="ＭＳ Ｐゴシック" pitchFamily="-84" charset="-128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Data objects are described by </a:t>
            </a:r>
            <a:r>
              <a:rPr lang="en-US" altLang="en-US" sz="2400" b="1" dirty="0" smtClean="0">
                <a:ea typeface="ＭＳ Ｐゴシック" pitchFamily="-84" charset="-128"/>
              </a:rPr>
              <a:t>attributes</a:t>
            </a:r>
            <a:r>
              <a:rPr lang="en-US" altLang="en-US" sz="2400" dirty="0" smtClean="0">
                <a:ea typeface="ＭＳ Ｐゴシック" pitchFamily="-84" charset="-128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Database rows </a:t>
            </a:r>
            <a:r>
              <a:rPr lang="en-US" altLang="en-US" sz="2400" dirty="0" smtClean="0">
                <a:ea typeface="ＭＳ Ｐゴシック" pitchFamily="-84" charset="-128"/>
                <a:sym typeface="Wingdings" panose="05000000000000000000" pitchFamily="2" charset="2"/>
              </a:rPr>
              <a:t></a:t>
            </a:r>
            <a:r>
              <a:rPr lang="en-US" altLang="en-US" sz="2400" dirty="0" smtClean="0">
                <a:ea typeface="ＭＳ Ｐゴシック" pitchFamily="-84" charset="-128"/>
              </a:rPr>
              <a:t> data objects; columns </a:t>
            </a:r>
            <a:r>
              <a:rPr lang="en-US" altLang="en-US" sz="2400" dirty="0" smtClean="0">
                <a:ea typeface="ＭＳ Ｐゴシック" pitchFamily="-84" charset="-128"/>
                <a:sym typeface="Wingdings" panose="05000000000000000000" pitchFamily="2" charset="2"/>
              </a:rPr>
              <a:t> </a:t>
            </a:r>
            <a:r>
              <a:rPr lang="en-US" altLang="en-US" sz="2400" dirty="0" smtClean="0">
                <a:ea typeface="ＭＳ Ｐゴシック" pitchFamily="-84" charset="-128"/>
              </a:rPr>
              <a:t>attributes.</a:t>
            </a:r>
          </a:p>
        </p:txBody>
      </p:sp>
    </p:spTree>
    <p:extLst>
      <p:ext uri="{BB962C8B-B14F-4D97-AF65-F5344CB8AC3E}">
        <p14:creationId xmlns:p14="http://schemas.microsoft.com/office/powerpoint/2010/main" val="13772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41730863-BB9A-440B-866F-D1AA574EC41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Attributes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ea typeface="ＭＳ Ｐゴシック" pitchFamily="-84" charset="-128"/>
              </a:rPr>
              <a:t>Attribute (</a:t>
            </a:r>
            <a:r>
              <a:rPr lang="en-US" altLang="en-US" sz="2400" dirty="0" smtClean="0">
                <a:ea typeface="ＭＳ Ｐゴシック" pitchFamily="-84" charset="-128"/>
              </a:rPr>
              <a:t>or</a:t>
            </a:r>
            <a:r>
              <a:rPr lang="en-US" altLang="en-US" sz="2400" b="1" dirty="0" smtClean="0">
                <a:ea typeface="ＭＳ Ｐゴシック" pitchFamily="-84" charset="-128"/>
              </a:rPr>
              <a:t> dimensions, features, variables</a:t>
            </a:r>
            <a:r>
              <a:rPr lang="en-US" altLang="en-US" sz="2400" dirty="0" smtClean="0">
                <a:ea typeface="ＭＳ Ｐゴシック" pitchFamily="-84" charset="-128"/>
              </a:rPr>
              <a:t>): a data field representing a characteristic or property of a data object</a:t>
            </a:r>
          </a:p>
          <a:p>
            <a:pPr lvl="1" eaLnBrk="1" hangingPunct="1"/>
            <a:r>
              <a:rPr lang="en-US" altLang="en-US" sz="2800" i="1" dirty="0" smtClean="0">
                <a:ea typeface="ＭＳ Ｐゴシック" pitchFamily="-84" charset="-128"/>
              </a:rPr>
              <a:t>E.g., customer _ID, name, address, income, GPA, ….</a:t>
            </a:r>
          </a:p>
          <a:p>
            <a:pPr eaLnBrk="1" hangingPunct="1"/>
            <a:r>
              <a:rPr lang="en-US" altLang="en-US" sz="2400" dirty="0" smtClean="0">
                <a:ea typeface="ＭＳ Ｐゴシック" pitchFamily="-84" charset="-128"/>
              </a:rPr>
              <a:t>Types: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-84" charset="-128"/>
              </a:rPr>
              <a:t>Nominal (Categorical)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-84" charset="-128"/>
              </a:rPr>
              <a:t>Ordinal</a:t>
            </a:r>
          </a:p>
          <a:p>
            <a:pPr lvl="1" eaLnBrk="1" hangingPunct="1"/>
            <a:r>
              <a:rPr lang="en-US" altLang="en-US" sz="2800" dirty="0" smtClean="0">
                <a:ea typeface="ＭＳ Ｐゴシック" pitchFamily="-84" charset="-128"/>
              </a:rPr>
              <a:t>Numeric: quantitative</a:t>
            </a:r>
          </a:p>
          <a:p>
            <a:pPr lvl="2" eaLnBrk="1" hangingPunct="1"/>
            <a:r>
              <a:rPr lang="en-US" altLang="en-US" sz="2000" dirty="0" smtClean="0">
                <a:ea typeface="ＭＳ Ｐゴシック" pitchFamily="-84" charset="-128"/>
              </a:rPr>
              <a:t>Interval-scaled</a:t>
            </a:r>
          </a:p>
          <a:p>
            <a:pPr lvl="2" eaLnBrk="1" hangingPunct="1"/>
            <a:r>
              <a:rPr lang="en-US" altLang="en-US" sz="2000" dirty="0" smtClean="0">
                <a:ea typeface="ＭＳ Ｐゴシック" pitchFamily="-84" charset="-128"/>
              </a:rPr>
              <a:t>Ratio-scaled</a:t>
            </a:r>
            <a:endParaRPr lang="en-US" altLang="en-US" sz="2800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19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Attribute Types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229600" cy="5156200"/>
          </a:xfrm>
        </p:spPr>
        <p:txBody>
          <a:bodyPr/>
          <a:lstStyle/>
          <a:p>
            <a:r>
              <a:rPr lang="en-US" altLang="en-US" sz="2400" dirty="0" smtClean="0"/>
              <a:t>Nominal (Categorical): categories, states, or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names of things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pPr lvl="1"/>
            <a:r>
              <a:rPr lang="en-US" altLang="en-US" sz="1800" dirty="0" err="1" smtClean="0"/>
              <a:t>Hair_color</a:t>
            </a:r>
            <a:r>
              <a:rPr lang="en-US" altLang="en-US" sz="1800" dirty="0" smtClean="0"/>
              <a:t> = {auburn, black, blond, brown, grey, red, white}</a:t>
            </a:r>
          </a:p>
          <a:p>
            <a:pPr lvl="1"/>
            <a:r>
              <a:rPr lang="en-US" altLang="en-US" sz="1800" dirty="0" smtClean="0"/>
              <a:t>marital status, occupation, ID numbers, zip codes</a:t>
            </a:r>
          </a:p>
          <a:p>
            <a:pPr lvl="1"/>
            <a:r>
              <a:rPr lang="en-US" altLang="en-US" sz="1800" dirty="0" smtClean="0"/>
              <a:t>Often attributes with “yes” and “no” as values</a:t>
            </a:r>
          </a:p>
          <a:p>
            <a:pPr lvl="1"/>
            <a:r>
              <a:rPr lang="en-US" altLang="en-US" sz="1800" dirty="0" smtClean="0"/>
              <a:t>Binary</a:t>
            </a:r>
          </a:p>
          <a:p>
            <a:pPr lvl="2"/>
            <a:r>
              <a:rPr lang="en-US" altLang="en-US" sz="1800" dirty="0" smtClean="0"/>
              <a:t>Nominal attribute with only 2 states (0 and 1)</a:t>
            </a:r>
          </a:p>
          <a:p>
            <a:r>
              <a:rPr lang="en-US" altLang="en-US" sz="2400" dirty="0" smtClean="0"/>
              <a:t>Ordinal</a:t>
            </a:r>
          </a:p>
          <a:p>
            <a:pPr lvl="1"/>
            <a:r>
              <a:rPr lang="en-US" altLang="en-US" sz="1800" dirty="0" smtClean="0"/>
              <a:t>Values have a meaningful order (ranking) but magnitude between successive values is not known.</a:t>
            </a:r>
          </a:p>
          <a:p>
            <a:pPr lvl="1"/>
            <a:r>
              <a:rPr lang="en-US" altLang="en-US" sz="1800" dirty="0" smtClean="0"/>
              <a:t>Size = {small, medium, large}, grades, army rankings</a:t>
            </a:r>
          </a:p>
          <a:p>
            <a:pPr lvl="1"/>
            <a:r>
              <a:rPr lang="en-US" altLang="en-US" sz="1800" dirty="0" smtClean="0"/>
              <a:t>Month = {</a:t>
            </a:r>
            <a:r>
              <a:rPr lang="en-US" altLang="en-US" sz="1800" dirty="0" err="1" smtClean="0"/>
              <a:t>jan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feb</a:t>
            </a:r>
            <a:r>
              <a:rPr lang="en-US" altLang="en-US" sz="1800" dirty="0" smtClean="0"/>
              <a:t>, mar, … }</a:t>
            </a:r>
          </a:p>
          <a:p>
            <a:r>
              <a:rPr lang="en-US" altLang="en-US" sz="2400" dirty="0" smtClean="0"/>
              <a:t>Numeric</a:t>
            </a:r>
          </a:p>
          <a:p>
            <a:pPr lvl="1"/>
            <a:r>
              <a:rPr lang="en-US" altLang="en-US" sz="1800" dirty="0" smtClean="0"/>
              <a:t>Quantity (integer or real-valued)</a:t>
            </a:r>
          </a:p>
          <a:p>
            <a:pPr lvl="1"/>
            <a:r>
              <a:rPr lang="en-US" altLang="en-US" sz="1800" dirty="0" smtClean="0"/>
              <a:t>Could also be intervals or ratios</a:t>
            </a:r>
          </a:p>
        </p:txBody>
      </p:sp>
      <p:sp>
        <p:nvSpPr>
          <p:cNvPr id="3379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fld id="{D4A804AE-88D9-439E-A04B-0FC89A5E4F28}" type="slidenum">
              <a:rPr lang="en-US" altLang="en-US" sz="1200" b="0" smtClean="0"/>
              <a:pPr/>
              <a:t>5</a:t>
            </a:fld>
            <a:endParaRPr lang="en-US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420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C878127F-E04A-47EA-9E60-B93A7BB55C6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84" charset="-128"/>
              </a:rPr>
              <a:t>Basic Statistical Descriptions of Data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80000"/>
            </a:pPr>
            <a:r>
              <a:rPr lang="en-US" altLang="en-US" sz="2400" dirty="0">
                <a:ea typeface="ＭＳ Ｐゴシック" pitchFamily="-84" charset="-128"/>
              </a:rPr>
              <a:t>Before deeper analysis, it’s important to explore the basic characteristics and relationships in the data set</a:t>
            </a:r>
          </a:p>
          <a:p>
            <a:pPr eaLnBrk="1" hangingPunct="1">
              <a:buSzPct val="80000"/>
            </a:pPr>
            <a:r>
              <a:rPr lang="en-US" altLang="en-US" sz="2400" b="1" dirty="0" smtClean="0">
                <a:ea typeface="ＭＳ Ｐゴシック" pitchFamily="-84" charset="-128"/>
              </a:rPr>
              <a:t>Descriptive Statistics</a:t>
            </a:r>
          </a:p>
          <a:p>
            <a:pPr lvl="1" eaLnBrk="1" hangingPunct="1">
              <a:buSzPct val="80000"/>
            </a:pPr>
            <a:r>
              <a:rPr lang="en-US" altLang="en-US" sz="2400" dirty="0" smtClean="0">
                <a:ea typeface="ＭＳ Ｐゴシック" pitchFamily="-84" charset="-128"/>
              </a:rPr>
              <a:t>To better understand the characteristics of attributes and fields: central tendency, variation, spread, etc.</a:t>
            </a:r>
          </a:p>
          <a:p>
            <a:pPr lvl="1" eaLnBrk="1" hangingPunct="1">
              <a:buSzPct val="80000"/>
            </a:pPr>
            <a:r>
              <a:rPr lang="en-US" altLang="en-US" sz="2400" dirty="0" smtClean="0">
                <a:ea typeface="ＭＳ Ｐゴシック" pitchFamily="-84" charset="-128"/>
              </a:rPr>
              <a:t>To get a feel for general patterns or relationships among variables: e.g., correlation, covariance, et</a:t>
            </a:r>
            <a:r>
              <a:rPr lang="en-US" altLang="en-US" dirty="0" smtClean="0">
                <a:ea typeface="ＭＳ Ｐゴシック" pitchFamily="-84" charset="-128"/>
              </a:rPr>
              <a:t>c.</a:t>
            </a:r>
          </a:p>
          <a:p>
            <a:pPr eaLnBrk="1" hangingPunct="1">
              <a:buSzPct val="80000"/>
            </a:pPr>
            <a:r>
              <a:rPr lang="en-US" altLang="en-US" sz="2400" b="1" dirty="0" smtClean="0">
                <a:ea typeface="ＭＳ Ｐゴシック" pitchFamily="-84" charset="-128"/>
              </a:rPr>
              <a:t>Data Visualization</a:t>
            </a:r>
          </a:p>
          <a:p>
            <a:pPr lvl="1" eaLnBrk="1" hangingPunct="1">
              <a:buSzPct val="80000"/>
            </a:pPr>
            <a:r>
              <a:rPr lang="en-US" altLang="en-US" sz="2400" dirty="0" smtClean="0">
                <a:ea typeface="ＭＳ Ｐゴシック" pitchFamily="-84" charset="-128"/>
              </a:rPr>
              <a:t>Visual examination of data distributions often help in uncovering important patterns and guide further investigation or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9023084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034AC9FF-2D41-40D3-9E2F-755BB46F9C9E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  <a:ea typeface="ＭＳ Ｐゴシック" pitchFamily="-84" charset="-128"/>
              </a:rPr>
              <a:t>Measuring the Central Tendency</a:t>
            </a:r>
            <a:endParaRPr lang="en-US" altLang="en-US" sz="4000" smtClean="0">
              <a:solidFill>
                <a:srgbClr val="170981"/>
              </a:solidFill>
              <a:ea typeface="ＭＳ Ｐゴシック" pitchFamily="-8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64770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 smtClean="0">
                <a:latin typeface="Calibri" pitchFamily="34" charset="0"/>
                <a:ea typeface="ＭＳ Ｐゴシック" pitchFamily="-84" charset="-128"/>
              </a:rPr>
              <a:t>Mean (algebraic measure) (sample vs. population):</a:t>
            </a:r>
          </a:p>
          <a:p>
            <a:pPr lvl="1" eaLnBrk="1" hangingPunct="1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Note: </a:t>
            </a:r>
            <a:r>
              <a:rPr lang="en-US" altLang="en-US" sz="1800" i="1" dirty="0" smtClean="0">
                <a:latin typeface="Calibri" pitchFamily="34" charset="0"/>
                <a:ea typeface="ＭＳ Ｐゴシック" pitchFamily="-84" charset="-128"/>
              </a:rPr>
              <a:t>n</a:t>
            </a: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 is sample size and </a:t>
            </a:r>
            <a:r>
              <a:rPr lang="en-US" altLang="en-US" sz="1800" i="1" dirty="0" smtClean="0">
                <a:latin typeface="Calibri" pitchFamily="34" charset="0"/>
                <a:ea typeface="ＭＳ Ｐゴシック" pitchFamily="-84" charset="-128"/>
              </a:rPr>
              <a:t>N</a:t>
            </a: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 is population size.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Weighted arithmetic mean: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Trimmed mean: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 smtClean="0">
                <a:latin typeface="Calibri" pitchFamily="34" charset="0"/>
                <a:ea typeface="ＭＳ Ｐゴシック" pitchFamily="-84" charset="-128"/>
              </a:rPr>
              <a:t>Median</a:t>
            </a: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: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Middle value if odd number of values, or average of the middle two values otherwise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Estimated by interpolation (for </a:t>
            </a:r>
            <a:r>
              <a:rPr lang="en-US" altLang="en-US" sz="1800" i="1" dirty="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grouped data</a:t>
            </a: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):</a:t>
            </a:r>
            <a:endParaRPr lang="en-US" altLang="en-US" sz="1800" u="sng" dirty="0" smtClean="0"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 smtClean="0">
                <a:latin typeface="Calibri" pitchFamily="34" charset="0"/>
                <a:ea typeface="ＭＳ Ｐゴシック" pitchFamily="-84" charset="-128"/>
              </a:rPr>
              <a:t>Mode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Value that occurs most frequently in the data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err="1" smtClean="0">
                <a:latin typeface="Calibri" pitchFamily="34" charset="0"/>
                <a:ea typeface="ＭＳ Ｐゴシック" pitchFamily="-84" charset="-128"/>
              </a:rPr>
              <a:t>Unimodal</a:t>
            </a: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, bimodal, </a:t>
            </a:r>
            <a:r>
              <a:rPr lang="en-US" altLang="en-US" sz="1800" dirty="0" err="1" smtClean="0">
                <a:latin typeface="Calibri" pitchFamily="34" charset="0"/>
                <a:ea typeface="ＭＳ Ｐゴシック" pitchFamily="-84" charset="-128"/>
              </a:rPr>
              <a:t>trimodal</a:t>
            </a:r>
            <a:endParaRPr lang="en-US" altLang="en-US" sz="1800" dirty="0" smtClean="0"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 smtClean="0">
                <a:latin typeface="Calibri" pitchFamily="34" charset="0"/>
                <a:ea typeface="ＭＳ Ｐゴシック" pitchFamily="-84" charset="-128"/>
              </a:rPr>
              <a:t>Empirical formula: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dirty="0" smtClean="0">
              <a:ea typeface="ＭＳ Ｐゴシック" pitchFamily="-84" charset="-128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088950"/>
              </p:ext>
            </p:extLst>
          </p:nvPr>
        </p:nvGraphicFramePr>
        <p:xfrm>
          <a:off x="5753100" y="1143000"/>
          <a:ext cx="1600200" cy="77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0" name="Microsoft Equation 3.0" r:id="rId4" imgW="710891" imgH="431613" progId="Equation.3">
                  <p:embed/>
                </p:oleObj>
              </mc:Choice>
              <mc:Fallback>
                <p:oleObj name="Microsoft Equation 3.0" r:id="rId4" imgW="7108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143000"/>
                        <a:ext cx="1600200" cy="772561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91353"/>
              </p:ext>
            </p:extLst>
          </p:nvPr>
        </p:nvGraphicFramePr>
        <p:xfrm>
          <a:off x="5723021" y="1905000"/>
          <a:ext cx="143175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1" name="Equation" r:id="rId6" imgW="749300" imgH="838200" progId="Equation.3">
                  <p:embed/>
                </p:oleObj>
              </mc:Choice>
              <mc:Fallback>
                <p:oleObj name="Equation" r:id="rId6" imgW="749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021" y="1905000"/>
                        <a:ext cx="1431758" cy="1295400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184453"/>
              </p:ext>
            </p:extLst>
          </p:nvPr>
        </p:nvGraphicFramePr>
        <p:xfrm>
          <a:off x="2898490" y="5715000"/>
          <a:ext cx="3426110" cy="32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2" name="Equation" r:id="rId8" imgW="2197100" imgH="203200" progId="Equation.3">
                  <p:embed/>
                </p:oleObj>
              </mc:Choice>
              <mc:Fallback>
                <p:oleObj name="Equation" r:id="rId8" imgW="219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490" y="5715000"/>
                        <a:ext cx="3426110" cy="323910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3479451"/>
              </p:ext>
            </p:extLst>
          </p:nvPr>
        </p:nvGraphicFramePr>
        <p:xfrm>
          <a:off x="7620000" y="1219200"/>
          <a:ext cx="96582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3" name="Equation" r:id="rId10" imgW="596900" imgH="431800" progId="Equation.3">
                  <p:embed/>
                </p:oleObj>
              </mc:Choice>
              <mc:Fallback>
                <p:oleObj name="Equation" r:id="rId10" imgW="5969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219200"/>
                        <a:ext cx="965827" cy="698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41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57600"/>
            <a:ext cx="187422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42" name="Straight Arrow Connector 2"/>
          <p:cNvCxnSpPr>
            <a:cxnSpLocks noChangeShapeType="1"/>
          </p:cNvCxnSpPr>
          <p:nvPr/>
        </p:nvCxnSpPr>
        <p:spPr bwMode="auto">
          <a:xfrm>
            <a:off x="6324600" y="47244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3" name="TextBox 3"/>
          <p:cNvSpPr txBox="1">
            <a:spLocks noChangeArrowheads="1"/>
          </p:cNvSpPr>
          <p:nvPr/>
        </p:nvSpPr>
        <p:spPr bwMode="auto">
          <a:xfrm>
            <a:off x="6096000" y="44958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000" b="1"/>
              <a:t>Median interval</a:t>
            </a:r>
          </a:p>
        </p:txBody>
      </p:sp>
      <p:cxnSp>
        <p:nvCxnSpPr>
          <p:cNvPr id="3" name="Elbow Connector 2"/>
          <p:cNvCxnSpPr>
            <a:endCxn id="44037" idx="1"/>
          </p:cNvCxnSpPr>
          <p:nvPr/>
        </p:nvCxnSpPr>
        <p:spPr bwMode="auto">
          <a:xfrm>
            <a:off x="3689838" y="2209800"/>
            <a:ext cx="2033183" cy="342900"/>
          </a:xfrm>
          <a:prstGeom prst="bentConnector3">
            <a:avLst>
              <a:gd name="adj1" fmla="val 72487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7790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8" name="Picture 10" descr="ha02skew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/>
          <a:stretch/>
        </p:blipFill>
        <p:spPr bwMode="auto">
          <a:xfrm>
            <a:off x="5257800" y="76200"/>
            <a:ext cx="3810000" cy="325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1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2DD316D4-A32A-45C2-9715-2E68DC73378E}" type="datetime4">
              <a:rPr lang="en-US" altLang="en-US" sz="1200"/>
              <a:pPr eaLnBrk="1" hangingPunct="1"/>
              <a:t>September 9, 2015</a:t>
            </a:fld>
            <a:endParaRPr lang="en-US" altLang="en-US" sz="1200"/>
          </a:p>
        </p:txBody>
      </p:sp>
      <p:sp>
        <p:nvSpPr>
          <p:cNvPr id="46082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1200"/>
              <a:t>Data Mining: Concepts and Techniques</a:t>
            </a:r>
          </a:p>
        </p:txBody>
      </p:sp>
      <p:sp>
        <p:nvSpPr>
          <p:cNvPr id="4608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251D2F28-7D98-4D56-8B9E-E0F94292F6E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58674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ＭＳ Ｐゴシック" pitchFamily="-84" charset="-128"/>
              </a:rPr>
              <a:t> </a:t>
            </a:r>
            <a:r>
              <a:rPr lang="en-US" altLang="en-US" dirty="0" smtClean="0">
                <a:ea typeface="ＭＳ Ｐゴシック" pitchFamily="-84" charset="-128"/>
              </a:rPr>
              <a:t>Symmetric vs. Skewed Data</a:t>
            </a:r>
            <a:endParaRPr lang="en-US" altLang="en-US" sz="3200" dirty="0" smtClean="0">
              <a:ea typeface="ＭＳ Ｐゴシック" pitchFamily="-84" charset="-128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334000" cy="12557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chemeClr val="tx2"/>
                </a:solidFill>
                <a:latin typeface="Calibri" pitchFamily="34" charset="0"/>
                <a:ea typeface="ＭＳ Ｐゴシック" pitchFamily="-84" charset="-128"/>
              </a:rPr>
              <a:t>Median, mean and mode of symmetric, positively and negatively skewed data</a:t>
            </a:r>
          </a:p>
        </p:txBody>
      </p:sp>
      <p:pic>
        <p:nvPicPr>
          <p:cNvPr id="46086" name="Picture 6" descr="rightskewed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2809875"/>
            <a:ext cx="4800600" cy="4048125"/>
          </a:xfrm>
          <a:noFill/>
        </p:spPr>
      </p:pic>
      <p:pic>
        <p:nvPicPr>
          <p:cNvPr id="46087" name="Picture 8" descr="leftskew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86100"/>
            <a:ext cx="4876800" cy="3771900"/>
          </a:xfrm>
          <a:noFill/>
        </p:spPr>
      </p:pic>
      <p:sp>
        <p:nvSpPr>
          <p:cNvPr id="46089" name="Rectangle 11"/>
          <p:cNvSpPr>
            <a:spLocks noChangeArrowheads="1"/>
          </p:cNvSpPr>
          <p:nvPr/>
        </p:nvSpPr>
        <p:spPr bwMode="auto">
          <a:xfrm>
            <a:off x="23622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46090" name="Rectangle 12"/>
          <p:cNvSpPr>
            <a:spLocks noChangeArrowheads="1"/>
          </p:cNvSpPr>
          <p:nvPr/>
        </p:nvSpPr>
        <p:spPr bwMode="auto">
          <a:xfrm>
            <a:off x="5257800" y="51816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46091" name="Rectangle 13"/>
          <p:cNvSpPr>
            <a:spLocks noChangeArrowheads="1"/>
          </p:cNvSpPr>
          <p:nvPr/>
        </p:nvSpPr>
        <p:spPr bwMode="auto">
          <a:xfrm>
            <a:off x="5791200" y="1447800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symmetric</a:t>
            </a:r>
          </a:p>
        </p:txBody>
      </p:sp>
    </p:spTree>
    <p:extLst>
      <p:ext uri="{BB962C8B-B14F-4D97-AF65-F5344CB8AC3E}">
        <p14:creationId xmlns:p14="http://schemas.microsoft.com/office/powerpoint/2010/main" val="5814063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fld id="{EBC0A58A-26EA-4B8E-B87D-7F200E761655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  <a:ea typeface="ＭＳ Ｐゴシック" pitchFamily="-84" charset="-128"/>
              </a:rPr>
              <a:t>Measuring the Dispersion of Data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Quartiles, outliers and boxplots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smtClean="0">
                <a:latin typeface="Calibri" pitchFamily="34" charset="0"/>
                <a:ea typeface="ＭＳ Ｐゴシック" pitchFamily="-84" charset="-128"/>
              </a:rPr>
              <a:t>Quartiles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: Q</a:t>
            </a:r>
            <a:r>
              <a:rPr lang="en-US" altLang="en-US" sz="1900" baseline="-25000" smtClean="0">
                <a:latin typeface="Calibri" pitchFamily="34" charset="0"/>
                <a:ea typeface="ＭＳ Ｐゴシック" pitchFamily="-84" charset="-128"/>
              </a:rPr>
              <a:t>1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 (25</a:t>
            </a:r>
            <a:r>
              <a:rPr lang="en-US" altLang="en-US" sz="1900" baseline="30000" smtClean="0">
                <a:latin typeface="Calibri" pitchFamily="34" charset="0"/>
                <a:ea typeface="ＭＳ Ｐゴシック" pitchFamily="-84" charset="-128"/>
              </a:rPr>
              <a:t>th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 percentile), Q</a:t>
            </a:r>
            <a:r>
              <a:rPr lang="en-US" altLang="en-US" sz="1900" baseline="-25000" smtClean="0">
                <a:latin typeface="Calibri" pitchFamily="34" charset="0"/>
                <a:ea typeface="ＭＳ Ｐゴシック" pitchFamily="-84" charset="-128"/>
              </a:rPr>
              <a:t>3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 (75</a:t>
            </a:r>
            <a:r>
              <a:rPr lang="en-US" altLang="en-US" sz="1900" baseline="30000" smtClean="0">
                <a:latin typeface="Calibri" pitchFamily="34" charset="0"/>
                <a:ea typeface="ＭＳ Ｐゴシック" pitchFamily="-84" charset="-128"/>
              </a:rPr>
              <a:t>th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 percentile)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smtClean="0">
                <a:latin typeface="Calibri" pitchFamily="34" charset="0"/>
                <a:ea typeface="ＭＳ Ｐゴシック" pitchFamily="-84" charset="-128"/>
              </a:rPr>
              <a:t>Inter-quartile range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: IQR = Q</a:t>
            </a:r>
            <a:r>
              <a:rPr lang="en-US" altLang="en-US" sz="1900" baseline="-25000" smtClean="0">
                <a:latin typeface="Calibri" pitchFamily="34" charset="0"/>
                <a:ea typeface="ＭＳ Ｐゴシック" pitchFamily="-84" charset="-128"/>
              </a:rPr>
              <a:t>3 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–</a:t>
            </a:r>
            <a:r>
              <a:rPr lang="en-US" altLang="en-US" sz="1900" baseline="-25000" smtClean="0"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Q</a:t>
            </a:r>
            <a:r>
              <a:rPr lang="en-US" altLang="en-US" sz="1900" baseline="-25000" smtClean="0">
                <a:latin typeface="Calibri" pitchFamily="34" charset="0"/>
                <a:ea typeface="ＭＳ Ｐゴシック" pitchFamily="-84" charset="-128"/>
              </a:rPr>
              <a:t>1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smtClean="0">
                <a:latin typeface="Calibri" pitchFamily="34" charset="0"/>
                <a:ea typeface="ＭＳ Ｐゴシック" pitchFamily="-84" charset="-128"/>
              </a:rPr>
              <a:t>Five number summary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: min, Q</a:t>
            </a:r>
            <a:r>
              <a:rPr lang="en-US" altLang="en-US" sz="1900" baseline="-25000" smtClean="0">
                <a:latin typeface="Calibri" pitchFamily="34" charset="0"/>
                <a:ea typeface="ＭＳ Ｐゴシック" pitchFamily="-84" charset="-128"/>
              </a:rPr>
              <a:t>1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, median,</a:t>
            </a:r>
            <a:r>
              <a:rPr lang="en-US" altLang="en-US" sz="1900" baseline="-25000" smtClean="0"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Q</a:t>
            </a:r>
            <a:r>
              <a:rPr lang="en-US" altLang="en-US" sz="1900" baseline="-25000" smtClean="0">
                <a:latin typeface="Calibri" pitchFamily="34" charset="0"/>
                <a:ea typeface="ＭＳ Ｐゴシック" pitchFamily="-84" charset="-128"/>
              </a:rPr>
              <a:t>3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, max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smtClean="0">
                <a:latin typeface="Calibri" pitchFamily="34" charset="0"/>
                <a:ea typeface="ＭＳ Ｐゴシック" pitchFamily="-84" charset="-128"/>
              </a:rPr>
              <a:t>Boxplot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: ends of the box are the quartiles; median is marked; add whiskers, and plot outliers individually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smtClean="0">
                <a:latin typeface="Calibri" pitchFamily="34" charset="0"/>
                <a:ea typeface="ＭＳ Ｐゴシック" pitchFamily="-84" charset="-128"/>
              </a:rPr>
              <a:t>Outlier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: usually, a value higher/lower than 1.5 x IQR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Variance and standard deviation (</a:t>
            </a:r>
            <a:r>
              <a:rPr lang="en-US" altLang="en-US" sz="1900" i="1" smtClean="0">
                <a:latin typeface="Calibri" pitchFamily="34" charset="0"/>
                <a:ea typeface="ＭＳ Ｐゴシック" pitchFamily="-84" charset="-128"/>
              </a:rPr>
              <a:t>sample: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en-US" altLang="en-US" sz="1900" i="1" smtClean="0">
                <a:latin typeface="Calibri" pitchFamily="34" charset="0"/>
                <a:ea typeface="ＭＳ Ｐゴシック" pitchFamily="-84" charset="-128"/>
              </a:rPr>
              <a:t>s, population: </a:t>
            </a:r>
            <a:r>
              <a:rPr lang="el-GR" altLang="en-US" sz="1900" i="1" smtClean="0"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1900" i="1" smtClean="0">
                <a:latin typeface="Calibri" pitchFamily="34" charset="0"/>
                <a:ea typeface="ＭＳ Ｐゴシック" pitchFamily="-84" charset="-128"/>
              </a:rPr>
              <a:t>)</a:t>
            </a:r>
            <a:endParaRPr lang="en-US" altLang="en-US" sz="1900" smtClean="0"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smtClean="0">
                <a:latin typeface="Calibri" pitchFamily="34" charset="0"/>
                <a:ea typeface="ＭＳ Ｐゴシック" pitchFamily="-84" charset="-128"/>
              </a:rPr>
              <a:t>Variance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: (algebraic, scalable computation)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900" smtClean="0"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900" smtClean="0"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900" b="1" smtClean="0">
                <a:latin typeface="Calibri" pitchFamily="34" charset="0"/>
                <a:ea typeface="ＭＳ Ｐゴシック" pitchFamily="-84" charset="-128"/>
              </a:rPr>
              <a:t>Standard deviation</a:t>
            </a:r>
            <a:r>
              <a:rPr lang="en-US" altLang="en-US" sz="1900" i="1" smtClean="0">
                <a:latin typeface="Calibri" pitchFamily="34" charset="0"/>
                <a:ea typeface="ＭＳ Ｐゴシック" pitchFamily="-84" charset="-128"/>
              </a:rPr>
              <a:t> s (or </a:t>
            </a:r>
            <a:r>
              <a:rPr lang="el-GR" altLang="en-US" sz="1900" i="1" smtClean="0"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1900" i="1" smtClean="0">
                <a:latin typeface="Calibri" pitchFamily="34" charset="0"/>
                <a:ea typeface="ＭＳ Ｐゴシック" pitchFamily="-84" charset="-128"/>
              </a:rPr>
              <a:t>) </a:t>
            </a:r>
            <a:r>
              <a:rPr lang="en-US" altLang="en-US" sz="1900" smtClean="0">
                <a:latin typeface="Calibri" pitchFamily="34" charset="0"/>
                <a:ea typeface="ＭＳ Ｐゴシック" pitchFamily="-84" charset="-128"/>
              </a:rPr>
              <a:t>is the square root of variance </a:t>
            </a:r>
            <a:r>
              <a:rPr lang="en-US" altLang="en-US" sz="1900" i="1" smtClean="0">
                <a:latin typeface="Calibri" pitchFamily="34" charset="0"/>
                <a:ea typeface="ＭＳ Ｐゴシック" pitchFamily="-84" charset="-128"/>
              </a:rPr>
              <a:t>s</a:t>
            </a:r>
            <a:r>
              <a:rPr lang="en-US" altLang="en-US" sz="1900" i="1" baseline="30000" smtClean="0">
                <a:latin typeface="Calibri" pitchFamily="34" charset="0"/>
                <a:ea typeface="ＭＳ Ｐゴシック" pitchFamily="-84" charset="-128"/>
              </a:rPr>
              <a:t>2 (</a:t>
            </a:r>
            <a:r>
              <a:rPr lang="en-US" altLang="en-US" sz="1900" i="1" smtClean="0">
                <a:latin typeface="Calibri" pitchFamily="34" charset="0"/>
                <a:ea typeface="ＭＳ Ｐゴシック" pitchFamily="-84" charset="-128"/>
              </a:rPr>
              <a:t>or</a:t>
            </a:r>
            <a:r>
              <a:rPr lang="en-US" altLang="en-US" sz="1900" i="1" baseline="30000" smtClean="0"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el-GR" altLang="en-US" sz="1900" i="1" smtClean="0">
                <a:latin typeface="Calibri" pitchFamily="34" charset="0"/>
                <a:ea typeface="ＭＳ Ｐゴシック" pitchFamily="-84" charset="-128"/>
              </a:rPr>
              <a:t>σ</a:t>
            </a:r>
            <a:r>
              <a:rPr lang="en-US" altLang="en-US" sz="1900" i="1" baseline="30000" smtClean="0">
                <a:latin typeface="Calibri" pitchFamily="34" charset="0"/>
                <a:ea typeface="ＭＳ Ｐゴシック" pitchFamily="-84" charset="-128"/>
              </a:rPr>
              <a:t>2)</a:t>
            </a:r>
          </a:p>
        </p:txBody>
      </p:sp>
      <p:graphicFrame>
        <p:nvGraphicFramePr>
          <p:cNvPr id="48132" name="Object 10"/>
          <p:cNvGraphicFramePr>
            <a:graphicFrameLocks noChangeAspect="1"/>
          </p:cNvGraphicFramePr>
          <p:nvPr/>
        </p:nvGraphicFramePr>
        <p:xfrm>
          <a:off x="457200" y="5181600"/>
          <a:ext cx="4267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2" name="Equation" r:id="rId4" imgW="2959100" imgH="431800" progId="Equation.3">
                  <p:embed/>
                </p:oleObj>
              </mc:Choice>
              <mc:Fallback>
                <p:oleObj name="Equation" r:id="rId4" imgW="2959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4267200" cy="696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5257800"/>
          <a:ext cx="366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" name="Equation" r:id="rId6" imgW="2235200" imgH="431800" progId="Equation.3">
                  <p:embed/>
                </p:oleObj>
              </mc:Choice>
              <mc:Fallback>
                <p:oleObj name="Equation" r:id="rId6" imgW="22352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57800"/>
                        <a:ext cx="36639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0107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12024</TotalTime>
  <Words>1485</Words>
  <Application>Microsoft Office PowerPoint</Application>
  <PresentationFormat>On-screen Show (4:3)</PresentationFormat>
  <Paragraphs>247</Paragraphs>
  <Slides>24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Blends</vt:lpstr>
      <vt:lpstr>Microsoft Equation 3.0</vt:lpstr>
      <vt:lpstr>Equation</vt:lpstr>
      <vt:lpstr>Chart</vt:lpstr>
      <vt:lpstr>Bitmap Image</vt:lpstr>
      <vt:lpstr>Worksheet</vt:lpstr>
      <vt:lpstr>Understanding Data Characteristics</vt:lpstr>
      <vt:lpstr>Types of Data Sets </vt:lpstr>
      <vt:lpstr>Data Objects</vt:lpstr>
      <vt:lpstr>Attributes</vt:lpstr>
      <vt:lpstr>Attribute Types </vt:lpstr>
      <vt:lpstr>Basic Statistical Descriptions of Data</vt:lpstr>
      <vt:lpstr>Measuring the Central Tendency</vt:lpstr>
      <vt:lpstr> Symmetric vs. Skewed Data</vt:lpstr>
      <vt:lpstr>Measuring the Dispersion of Data</vt:lpstr>
      <vt:lpstr>Properties of Normal Distribution Curve</vt:lpstr>
      <vt:lpstr>Graphic Displays of Basic Statistical Descriptions</vt:lpstr>
      <vt:lpstr> Boxplot Analysis</vt:lpstr>
      <vt:lpstr>Histogram Analysis</vt:lpstr>
      <vt:lpstr>Quantile Plot</vt:lpstr>
      <vt:lpstr>Scatter plot</vt:lpstr>
      <vt:lpstr>Positively and Negatively Correlated Data</vt:lpstr>
      <vt:lpstr> Uncorrelated Data</vt:lpstr>
      <vt:lpstr>Correlation Analysis (Nominal Data)</vt:lpstr>
      <vt:lpstr>Chi-Square Calculation: An Example</vt:lpstr>
      <vt:lpstr>Correlation Analysis (Numeric Data)</vt:lpstr>
      <vt:lpstr>Visually Evaluating Correlation</vt:lpstr>
      <vt:lpstr>Correlation (viewed as linear relationship)</vt:lpstr>
      <vt:lpstr>Visualizing Patterns Using Aggregation</vt:lpstr>
      <vt:lpstr>Other Types of Statistics / Visualization</vt:lpstr>
    </vt:vector>
  </TitlesOfParts>
  <Company>S.F.U.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 Characteristics</dc:title>
  <dc:creator>Bamshad Mobasher</dc:creator>
  <cp:lastModifiedBy>Bamshad Mobasher</cp:lastModifiedBy>
  <cp:revision>796</cp:revision>
  <cp:lastPrinted>2013-09-03T18:19:54Z</cp:lastPrinted>
  <dcterms:created xsi:type="dcterms:W3CDTF">1998-06-19T04:38:52Z</dcterms:created>
  <dcterms:modified xsi:type="dcterms:W3CDTF">2015-09-09T15:38:57Z</dcterms:modified>
</cp:coreProperties>
</file>