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embeddedFontLst>
    <p:embeddedFont>
      <p:font typeface="Encode Sans Black"/>
      <p:bold r:id="rId11"/>
    </p:embeddedFont>
    <p:embeddedFont>
      <p:font typeface="Open Sans Light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aKvOMMC0eTFpn7/b41tDYvpbK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Eric Y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EncodeSansBlack-bold.fntdata"/><Relationship Id="rId10" Type="http://schemas.openxmlformats.org/officeDocument/2006/relationships/slide" Target="slides/slide4.xml"/><Relationship Id="rId13" Type="http://schemas.openxmlformats.org/officeDocument/2006/relationships/font" Target="fonts/OpenSansLight-bold.fntdata"/><Relationship Id="rId12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OpenSansLight-boldItalic.fntdata"/><Relationship Id="rId14" Type="http://schemas.openxmlformats.org/officeDocument/2006/relationships/font" Target="fonts/OpenSansLight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11T10:04:18.033">
    <p:pos x="6000" y="0"/>
    <p:text>• Is there a baseline method to compare against after meeting the performance?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jH1vm1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43269" y="497273"/>
            <a:ext cx="7759862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12" name="Google Shape;1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" type="body"/>
          </p:nvPr>
        </p:nvSpPr>
        <p:spPr>
          <a:xfrm>
            <a:off x="671757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2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17" name="Google Shape;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71757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659305" y="2320239"/>
            <a:ext cx="8197114" cy="359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3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23" name="Google Shape;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671757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28" name="Google Shape;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643269" y="497273"/>
            <a:ext cx="7759862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31" name="Google Shape;3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+ Content">
  <p:cSld name="1_Header +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671757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35" name="Google Shape;3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36" name="Google Shape;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idx="1" type="body"/>
          </p:nvPr>
        </p:nvSpPr>
        <p:spPr>
          <a:xfrm>
            <a:off x="643269" y="497273"/>
            <a:ext cx="77598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None/>
            </a:pPr>
            <a:r>
              <a:rPr lang="en-US"/>
              <a:t>Motion Metrics</a:t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3786418" y="191952"/>
            <a:ext cx="14310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May 11, 2025</a:t>
            </a:r>
            <a:endParaRPr b="0" i="0" sz="1400" u="none" cap="none" strike="noStrike">
              <a:solidFill>
                <a:schemeClr val="dk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2673134" y="4290273"/>
            <a:ext cx="365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Simon Wang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812021" y="3313651"/>
            <a:ext cx="5511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EE</a:t>
            </a:r>
            <a:endParaRPr/>
          </a:p>
        </p:txBody>
      </p:sp>
      <p:pic>
        <p:nvPicPr>
          <p:cNvPr id="46" name="Google Shape;4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760" y="631800"/>
            <a:ext cx="3598475" cy="15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050" y="660801"/>
            <a:ext cx="1878401" cy="16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" type="body"/>
          </p:nvPr>
        </p:nvSpPr>
        <p:spPr>
          <a:xfrm>
            <a:off x="671757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/>
              <a:t>Task &amp; Plan</a:t>
            </a:r>
            <a:endParaRPr/>
          </a:p>
        </p:txBody>
      </p:sp>
      <p:sp>
        <p:nvSpPr>
          <p:cNvPr id="53" name="Google Shape;53;p2"/>
          <p:cNvSpPr txBox="1"/>
          <p:nvPr>
            <p:ph idx="2" type="body"/>
          </p:nvPr>
        </p:nvSpPr>
        <p:spPr>
          <a:xfrm>
            <a:off x="665950" y="1599775"/>
            <a:ext cx="8196300" cy="4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Merriweather Sans"/>
              <a:buChar char="&gt;"/>
            </a:pPr>
            <a:r>
              <a:rPr lang="en-US" sz="2000"/>
              <a:t>Multi-class human motion activity recognition</a:t>
            </a:r>
            <a:endParaRPr sz="2000"/>
          </a:p>
          <a:p>
            <a:pPr indent="-2603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Input: on-device IMU data (3-9 features sampled over time)</a:t>
            </a:r>
            <a:endParaRPr sz="1600"/>
          </a:p>
          <a:p>
            <a:pPr indent="-2603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Output: 6 daily activities including walking, jogging, standing, sitting, going upstairs and downstairs</a:t>
            </a:r>
            <a:endParaRPr sz="1600"/>
          </a:p>
          <a:p>
            <a:pPr indent="-3175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Model: Lightweight LSTM or transformer</a:t>
            </a:r>
            <a:endParaRPr sz="2000"/>
          </a:p>
          <a:p>
            <a:pPr indent="-2603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Target: ≥ 90 % (baseline ≈ 85 %)</a:t>
            </a:r>
            <a:endParaRPr sz="1600"/>
          </a:p>
          <a:p>
            <a:pPr indent="-2603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Cross-entropy loss</a:t>
            </a:r>
            <a:endParaRPr sz="1600"/>
          </a:p>
          <a:p>
            <a:pPr indent="-3175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Utilize MotionSense Dataset for initial training</a:t>
            </a:r>
            <a:endParaRPr sz="2000"/>
          </a:p>
          <a:p>
            <a:pPr indent="-2603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Prepare data with normalization and augmentation</a:t>
            </a:r>
            <a:endParaRPr sz="1600"/>
          </a:p>
          <a:p>
            <a:pPr indent="-2603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Initial training using MotionSense dataset from Kaggle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idx="1" type="body"/>
          </p:nvPr>
        </p:nvSpPr>
        <p:spPr>
          <a:xfrm>
            <a:off x="671757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/>
              <a:t>The Data</a:t>
            </a:r>
            <a:endParaRPr/>
          </a:p>
        </p:txBody>
      </p:sp>
      <p:sp>
        <p:nvSpPr>
          <p:cNvPr id="59" name="Google Shape;59;p3"/>
          <p:cNvSpPr txBox="1"/>
          <p:nvPr>
            <p:ph idx="2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Merriweather Sans"/>
              <a:buChar char="&gt;"/>
            </a:pPr>
            <a:r>
              <a:rPr lang="en-US" sz="2000"/>
              <a:t>MontionSense dataset:</a:t>
            </a:r>
            <a:endParaRPr sz="2000"/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24 participants, 15 trials, labeled with 6 daily activities </a:t>
            </a:r>
            <a:endParaRPr sz="1600"/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C</a:t>
            </a:r>
            <a:r>
              <a:rPr lang="en-US" sz="1600"/>
              <a:t>ollected on a iPhone 6s</a:t>
            </a:r>
            <a:endParaRPr sz="1600"/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Approximate 5 hrs of data with each well-</a:t>
            </a:r>
            <a:r>
              <a:rPr lang="en-US" sz="1600"/>
              <a:t>labeled</a:t>
            </a:r>
            <a:r>
              <a:rPr lang="en-US" sz="1600"/>
              <a:t> CSV</a:t>
            </a:r>
            <a:endParaRPr sz="1600"/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Use for initial training, validation, and testing</a:t>
            </a:r>
            <a:endParaRPr sz="1600"/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12</a:t>
            </a:r>
            <a:r>
              <a:rPr lang="en-US" sz="1600"/>
              <a:t> axis features</a:t>
            </a:r>
            <a:endParaRPr sz="1600"/>
          </a:p>
          <a:p>
            <a:pPr indent="-203200" lvl="2" marL="1143000" rtl="0" algn="l">
              <a:spcBef>
                <a:spcPts val="480"/>
              </a:spcBef>
              <a:spcAft>
                <a:spcPts val="0"/>
              </a:spcAft>
              <a:buSzPts val="1400"/>
              <a:buChar char="&gt;"/>
            </a:pPr>
            <a:r>
              <a:rPr lang="en-US" sz="1400"/>
              <a:t>Planned to only select 3 to 9 axes for power reduction and model simplicity</a:t>
            </a:r>
            <a:endParaRPr sz="14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Extended: in-house data</a:t>
            </a:r>
            <a:endParaRPr sz="2000"/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Collected via custom-build sensor with data with more axis</a:t>
            </a:r>
            <a:endParaRPr sz="1600"/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Testing performance of our model</a:t>
            </a:r>
            <a:endParaRPr sz="16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Extended: other public HAR data</a:t>
            </a:r>
            <a:endParaRPr sz="2000"/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Further </a:t>
            </a:r>
            <a:r>
              <a:rPr lang="en-US" sz="1600"/>
              <a:t>training</a:t>
            </a:r>
            <a:r>
              <a:rPr lang="en-US" sz="1600"/>
              <a:t> and testing of the model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671757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None/>
            </a:pPr>
            <a:r>
              <a:rPr lang="en-US"/>
              <a:t>Impact, Feasibility &amp; Next Steps</a:t>
            </a:r>
            <a:endParaRPr/>
          </a:p>
        </p:txBody>
      </p:sp>
      <p:sp>
        <p:nvSpPr>
          <p:cNvPr id="65" name="Google Shape;65;p4"/>
          <p:cNvSpPr txBox="1"/>
          <p:nvPr>
            <p:ph idx="2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Impacts:</a:t>
            </a:r>
            <a:endParaRPr sz="2000"/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-US" sz="1500"/>
              <a:t>HAR data have potential for analyzing more detailed human activities for fitness, outdoor analytics, and safety warning service.</a:t>
            </a:r>
            <a:endParaRPr sz="1500"/>
          </a:p>
          <a:p>
            <a:pPr indent="-2540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est. &gt;$30 B market by 2030</a:t>
            </a:r>
            <a:endParaRPr sz="1500"/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Feasibility:</a:t>
            </a:r>
            <a:endParaRPr sz="2000"/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-US" sz="1500"/>
              <a:t>Open-source MotionSense data can be trained in &lt;1h on single consumer-grade GPU.</a:t>
            </a:r>
            <a:endParaRPr sz="1500"/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-US" sz="1500"/>
              <a:t>Data are collected from different device placements, orientations, and variances from users and can be further augmented and normalized, guaranteeing good quality of dataset.</a:t>
            </a:r>
            <a:endParaRPr sz="1600"/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Future Work:</a:t>
            </a:r>
            <a:endParaRPr sz="20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Future work can include more diverse dataset + activity labels.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2017-04-16T01:14:37Z</dcterms:created>
  <dc:creator>Sep Makhsous</dc:creator>
</cp:coreProperties>
</file>