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918-AFA8-7493-E00C-FD32498FF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BFFE1-3B05-7928-2210-AB4EA0630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1DF2-C3EB-A685-63BF-D96DC938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68911-391B-EB39-9435-4F11BAB9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B63E-E3DC-5F51-E4DA-9F443022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27A-BDCF-1649-55F1-32BCBCC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A9B9-3F6D-1EA8-699D-F34BB3DC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A1BC-6A48-6CBE-AC57-54EB66C7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B211-273D-C9AC-9C08-A7C04227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3E01-9398-B0F7-56FF-E074C1AF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2A5FD-BEE9-736F-B977-8394719EA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0AAC1-07FE-7035-4379-6B2B07AB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73D3-4CCC-757B-65A1-6A84611E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7890-201F-D0E6-D491-1E457B03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8F47-2C00-84AA-F3B0-6AE30609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8132-DF8D-7101-898F-87F54BD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7C6-654B-7475-87A7-07868680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4FDC0-6A48-CAB0-42D2-911EB07F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5EE8-C100-C995-2961-E9B80B84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6CDC-4F60-5081-18C5-918770BE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E84A-ED04-651A-0D73-FCC2A97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DE73-11E6-656D-5C48-4A2F1BE9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274D5-A8F8-6A36-A1EF-61AAEB2D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A55F-CBF2-6D6C-B660-E3019C35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7354-896E-8F1C-E530-FA34C6E1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6D-75BE-2001-C55F-79D2B61F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6315-D298-99D7-0005-19DE8EA7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20F25-330A-3D7B-0084-E494A3AC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B774C-976A-C91E-783A-C5DBAFBE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4A25-872A-5012-3599-4AE61F26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C3EF0-E11F-37F1-0EDC-D4D5610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AB99-5F19-18D4-DE44-C9A6D58C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5C10-A045-910D-85BE-5B9BE9DB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38BC4-9F6E-1DCC-1E6C-466A0877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B3976-72CD-FAC1-3955-CD4075A49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005DF-D0CA-DEEF-B39F-5DC82B642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68E8D-7415-7223-C41E-63E04B13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AED2B-9539-7330-EFDD-FD719EE1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CF46D-1EB3-43C5-78DD-F0061BB3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72AA-7710-99DC-EA48-AD8211AC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25A7-9BCE-9C15-6E1D-C6A0D90A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9D618-D59D-A63B-2C42-1908C794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0F9DA-EB7D-FD2B-F1B7-775C6EF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8329F-BD78-85B0-9708-0A8DC401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2E96-BCE3-6AE9-ECF7-BCD08E82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AA33-2717-326B-04CB-E937CEC8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6B6-B502-6E68-CD85-133EFCB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C180-F258-9192-944D-BEA2790C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43BB9-C259-B056-ADDD-6D2AA4CB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F892E-80A9-8EF0-774B-8DAB5033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7820D-6F42-EF2A-5279-39C0EC0B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59DEF-C983-BBFA-2EF2-4A3BD42C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4C4-D373-B087-35BC-1D34A321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641A4-94C7-AA72-CD80-E4C4B136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538F-3769-63CB-5F13-51D850EB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DDCFA-6C4F-4645-2EF8-6DDFC07C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DEA1A-DCFE-2BA6-2314-60817B55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7622-868B-9D8E-A68F-9CF5487D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7EB8-1F31-C7C5-F158-12FFEF24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64AA-6EB2-2F2E-4D43-97DD3D99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3B58-22FC-0764-120B-24D340015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088AE-E051-464C-9DC5-DA334857CB7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E242-67A9-5FED-E4BF-656E4D56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EDC7-2D36-B4BD-734A-D64B84DB0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5A9D-BC6A-4F0E-9C41-65AD064A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D0DCEB-3CC6-FB47-8A25-39FD516D981C}"/>
              </a:ext>
            </a:extLst>
          </p:cNvPr>
          <p:cNvSpPr txBox="1"/>
          <p:nvPr/>
        </p:nvSpPr>
        <p:spPr>
          <a:xfrm>
            <a:off x="1474470" y="542372"/>
            <a:ext cx="609447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1.Find a problem worth solving, analyzing, or visualizing.</a:t>
            </a:r>
          </a:p>
          <a:p>
            <a:endParaRPr lang="en-US" sz="1400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Cost share ( Python Pandas)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2B2B"/>
                </a:solidFill>
                <a:highlight>
                  <a:srgbClr val="00FFFF"/>
                </a:highlight>
                <a:latin typeface="Roboto" panose="02000000000000000000" pitchFamily="2" charset="0"/>
              </a:rPr>
              <a:t>Risk prediction ( 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Labor hours, and flow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2B2B"/>
                </a:solidFill>
                <a:latin typeface="Roboto" panose="02000000000000000000" pitchFamily="2" charset="0"/>
              </a:rPr>
              <a:t>Visualization with Tableau</a:t>
            </a:r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2.Use </a:t>
            </a: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machine learning (ML) 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with the technologies we’ve learned.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3.</a:t>
            </a: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You must use Scikit-learn and/or another machine learning library.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400" dirty="0">
                <a:solidFill>
                  <a:srgbClr val="2B2B2B"/>
                </a:solidFill>
                <a:latin typeface="Roboto" panose="02000000000000000000" pitchFamily="2" charset="0"/>
              </a:rPr>
              <a:t>3.Y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our project must be powered by a dataset with at least </a:t>
            </a: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100 records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 must use at least</a:t>
            </a: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two 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of the following: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Python Pandas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Python Matplotlib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HTML/CSS/Bootstrap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JavaScript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endParaRPr lang="en-US" sz="1400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JavaScript Leaflet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SQL Database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MongoDB Database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Google Cloud SQL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Amazon AWS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Tableau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dirty="0">
              <a:solidFill>
                <a:srgbClr val="2B2B2B"/>
              </a:solidFill>
              <a:highlight>
                <a:srgbClr val="FFFF00"/>
              </a:highlight>
              <a:latin typeface="Roboto" panose="02000000000000000000" pitchFamily="2" charset="0"/>
            </a:endParaRPr>
          </a:p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For this project, you can focus your efforts within a specific industry, as detailed in the following examples</a:t>
            </a:r>
            <a:endParaRPr lang="en-US" sz="1400" b="0" i="0" dirty="0">
              <a:solidFill>
                <a:srgbClr val="2B2B2B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0E06-4288-9F73-6489-F6B4FC2B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49060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Water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an algorithm that analyzes risk score and predicts pipe segment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Using natural language processing, create a chatbot to perform simple tasks and help users find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Train an algorithm to analyze consumer spending and predict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Train an image classifier to assess property value, which could then be used to calculate insurance quotes.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EF66E41-E1EB-45D1-E474-EE73FCC54A57}"/>
              </a:ext>
            </a:extLst>
          </p:cNvPr>
          <p:cNvGrpSpPr/>
          <p:nvPr/>
        </p:nvGrpSpPr>
        <p:grpSpPr>
          <a:xfrm>
            <a:off x="531779" y="1355867"/>
            <a:ext cx="11128441" cy="3506184"/>
            <a:chOff x="643467" y="1675907"/>
            <a:chExt cx="11128441" cy="35061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819679-D562-1EE6-D86E-7C7D3D10C6E0}"/>
                </a:ext>
              </a:extLst>
            </p:cNvPr>
            <p:cNvSpPr/>
            <p:nvPr/>
          </p:nvSpPr>
          <p:spPr>
            <a:xfrm>
              <a:off x="2928343" y="2037662"/>
              <a:ext cx="1424939" cy="677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Flow per user</a:t>
              </a: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6111F1-7610-E16A-7486-652217886849}"/>
                </a:ext>
              </a:extLst>
            </p:cNvPr>
            <p:cNvSpPr/>
            <p:nvPr/>
          </p:nvSpPr>
          <p:spPr>
            <a:xfrm>
              <a:off x="2964352" y="3138802"/>
              <a:ext cx="1388929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Labor Hour Per Location</a:t>
              </a: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10C190-AA65-104A-5F81-6CF91E22405E}"/>
                </a:ext>
              </a:extLst>
            </p:cNvPr>
            <p:cNvSpPr/>
            <p:nvPr/>
          </p:nvSpPr>
          <p:spPr>
            <a:xfrm>
              <a:off x="2964352" y="4410705"/>
              <a:ext cx="1388929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Pipe Condition</a:t>
              </a: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3EC80-C7CD-264E-B1B6-46AF907B42D1}"/>
                </a:ext>
              </a:extLst>
            </p:cNvPr>
            <p:cNvSpPr/>
            <p:nvPr/>
          </p:nvSpPr>
          <p:spPr>
            <a:xfrm>
              <a:off x="5289523" y="4410705"/>
              <a:ext cx="1388929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Pipe Risk Score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822647-B0B8-BE9B-2858-98414A7601AA}"/>
                </a:ext>
              </a:extLst>
            </p:cNvPr>
            <p:cNvSpPr/>
            <p:nvPr/>
          </p:nvSpPr>
          <p:spPr>
            <a:xfrm>
              <a:off x="7398638" y="4410705"/>
              <a:ext cx="1116288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Predict Collapse</a:t>
              </a: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5B7EF3-7B9C-1556-90CA-F4B22B7E2DCF}"/>
                </a:ext>
              </a:extLst>
            </p:cNvPr>
            <p:cNvSpPr/>
            <p:nvPr/>
          </p:nvSpPr>
          <p:spPr>
            <a:xfrm>
              <a:off x="6496949" y="2573510"/>
              <a:ext cx="1250036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User Cost Share 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7123F-D083-BA74-9AE6-C38325A163AE}"/>
                </a:ext>
              </a:extLst>
            </p:cNvPr>
            <p:cNvSpPr/>
            <p:nvPr/>
          </p:nvSpPr>
          <p:spPr>
            <a:xfrm>
              <a:off x="8270577" y="2573510"/>
              <a:ext cx="1116288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2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Cost Impact of Collapse</a:t>
              </a:r>
              <a:endParaRPr lang="en-US" sz="12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82FC7D-4CA3-923E-DD28-E41B625CBD7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7746984" y="2959204"/>
              <a:ext cx="523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90AA1C-D334-BCEE-2D43-5F537A21707D}"/>
                </a:ext>
              </a:extLst>
            </p:cNvPr>
            <p:cNvCxnSpPr>
              <a:cxnSpLocks/>
            </p:cNvCxnSpPr>
            <p:nvPr/>
          </p:nvCxnSpPr>
          <p:spPr>
            <a:xfrm>
              <a:off x="4790537" y="2393914"/>
              <a:ext cx="0" cy="1130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CC3176-9052-C2AA-23DA-9822D46D354B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353282" y="2376248"/>
              <a:ext cx="437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6B6A48-6F3A-C6F1-44B7-5F307CB4E9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353282" y="3524494"/>
              <a:ext cx="437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9C53ED-F571-79D6-1044-EB77361EA4F2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5997962" y="2959203"/>
              <a:ext cx="498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05D9556-5806-CD91-9DA5-AB13BBD61A4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353282" y="4796399"/>
              <a:ext cx="9362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18F6CA4-2332-9A2F-ED7D-31FA63C04492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6683597" y="4796399"/>
              <a:ext cx="715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BA09892-450D-DDE7-7D15-D3AC70477489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514926" y="3344896"/>
              <a:ext cx="313796" cy="145150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8F4FBC-DC16-2A49-B2D4-8B959D8D35A0}"/>
                </a:ext>
              </a:extLst>
            </p:cNvPr>
            <p:cNvSpPr/>
            <p:nvPr/>
          </p:nvSpPr>
          <p:spPr>
            <a:xfrm>
              <a:off x="9988237" y="3524494"/>
              <a:ext cx="1521845" cy="8862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Visualization</a:t>
              </a:r>
              <a:endParaRPr lang="en-US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8B16D9E-306B-4338-499E-DD70F132A021}"/>
                </a:ext>
              </a:extLst>
            </p:cNvPr>
            <p:cNvCxnSpPr>
              <a:cxnSpLocks/>
              <a:stCxn id="11" idx="3"/>
              <a:endCxn id="33" idx="0"/>
            </p:cNvCxnSpPr>
            <p:nvPr/>
          </p:nvCxnSpPr>
          <p:spPr>
            <a:xfrm>
              <a:off x="9386865" y="2959204"/>
              <a:ext cx="1362294" cy="5652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B9FF1FD-2310-B388-8343-D4D165EA13C7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8828722" y="4410705"/>
              <a:ext cx="1920438" cy="38569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E0742D-371B-771E-47F4-B5030A8D6A9E}"/>
                </a:ext>
              </a:extLst>
            </p:cNvPr>
            <p:cNvSpPr txBox="1"/>
            <p:nvPr/>
          </p:nvSpPr>
          <p:spPr>
            <a:xfrm>
              <a:off x="3384989" y="1675907"/>
              <a:ext cx="612668" cy="37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SQL</a:t>
              </a:r>
              <a:endParaRPr lang="en-US">
                <a:highlight>
                  <a:srgbClr val="C0C0C0"/>
                </a:highlight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49C72D-325B-B63D-1491-14134C9F01EC}"/>
                </a:ext>
              </a:extLst>
            </p:cNvPr>
            <p:cNvSpPr txBox="1"/>
            <p:nvPr/>
          </p:nvSpPr>
          <p:spPr>
            <a:xfrm>
              <a:off x="3369673" y="2824627"/>
              <a:ext cx="612668" cy="37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SQL</a:t>
              </a:r>
              <a:endParaRPr lang="en-US">
                <a:highlight>
                  <a:srgbClr val="C0C0C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92FC7A-979D-1ED1-2F9E-ED57DBC3B2E4}"/>
                </a:ext>
              </a:extLst>
            </p:cNvPr>
            <p:cNvSpPr txBox="1"/>
            <p:nvPr/>
          </p:nvSpPr>
          <p:spPr>
            <a:xfrm>
              <a:off x="4966648" y="2177737"/>
              <a:ext cx="4402939" cy="37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Python Pandas</a:t>
              </a:r>
              <a:endParaRPr lang="en-US">
                <a:highlight>
                  <a:srgbClr val="C0C0C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9CB511-35B8-8066-9F20-46BAF7453C98}"/>
                </a:ext>
              </a:extLst>
            </p:cNvPr>
            <p:cNvSpPr txBox="1"/>
            <p:nvPr/>
          </p:nvSpPr>
          <p:spPr>
            <a:xfrm>
              <a:off x="3442973" y="4035834"/>
              <a:ext cx="490840" cy="37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ML</a:t>
              </a:r>
              <a:endParaRPr lang="en-US">
                <a:highlight>
                  <a:srgbClr val="C0C0C0"/>
                </a:highligh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C307DB-9AA4-53B7-F2FC-BD24CF3AE004}"/>
                </a:ext>
              </a:extLst>
            </p:cNvPr>
            <p:cNvSpPr txBox="1"/>
            <p:nvPr/>
          </p:nvSpPr>
          <p:spPr>
            <a:xfrm>
              <a:off x="5784943" y="4025013"/>
              <a:ext cx="490840" cy="37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ML</a:t>
              </a:r>
              <a:endParaRPr lang="en-US">
                <a:highlight>
                  <a:srgbClr val="C0C0C0"/>
                </a:highligh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618C44-CDA3-BDE2-3BF6-258EE7894AB7}"/>
                </a:ext>
              </a:extLst>
            </p:cNvPr>
            <p:cNvSpPr txBox="1"/>
            <p:nvPr/>
          </p:nvSpPr>
          <p:spPr>
            <a:xfrm>
              <a:off x="7795982" y="4025011"/>
              <a:ext cx="490840" cy="37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ML</a:t>
              </a:r>
              <a:endParaRPr lang="en-US">
                <a:highlight>
                  <a:srgbClr val="C0C0C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76E237-92C9-9BB7-D65E-FBA5DDEB3C39}"/>
                </a:ext>
              </a:extLst>
            </p:cNvPr>
            <p:cNvSpPr/>
            <p:nvPr/>
          </p:nvSpPr>
          <p:spPr>
            <a:xfrm>
              <a:off x="5131841" y="2573509"/>
              <a:ext cx="866119" cy="77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236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Flow</a:t>
              </a:r>
            </a:p>
            <a:p>
              <a:pPr algn="ctr" defTabSz="941832">
                <a:spcAft>
                  <a:spcPts val="600"/>
                </a:spcAft>
              </a:pPr>
              <a:r>
                <a:rPr lang="en-US" sz="1236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and cost analysis</a:t>
              </a:r>
              <a:endParaRPr lang="en-US" sz="12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C7B259C-F07E-89EE-62DB-00EDC4A523F3}"/>
                </a:ext>
              </a:extLst>
            </p:cNvPr>
            <p:cNvCxnSpPr>
              <a:endCxn id="52" idx="1"/>
            </p:cNvCxnSpPr>
            <p:nvPr/>
          </p:nvCxnSpPr>
          <p:spPr>
            <a:xfrm>
              <a:off x="4790536" y="2959203"/>
              <a:ext cx="341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hlinkClick r:id="" action="ppaction://noaction"/>
              <a:extLst>
                <a:ext uri="{FF2B5EF4-FFF2-40B4-BE49-F238E27FC236}">
                  <a16:creationId xmlns:a16="http://schemas.microsoft.com/office/drawing/2014/main" id="{CF2A754D-E826-4004-8B2A-9330F3C7DE2A}"/>
                </a:ext>
              </a:extLst>
            </p:cNvPr>
            <p:cNvSpPr txBox="1"/>
            <p:nvPr/>
          </p:nvSpPr>
          <p:spPr>
            <a:xfrm>
              <a:off x="10784394" y="3121184"/>
              <a:ext cx="987514" cy="37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Tableau</a:t>
              </a:r>
              <a:endParaRPr lang="en-US">
                <a:highlight>
                  <a:srgbClr val="C0C0C0"/>
                </a:highlight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C9A765B-1BC8-ECD3-1F1A-7BF77D4B9FDA}"/>
                </a:ext>
              </a:extLst>
            </p:cNvPr>
            <p:cNvCxnSpPr>
              <a:cxnSpLocks/>
            </p:cNvCxnSpPr>
            <p:nvPr/>
          </p:nvCxnSpPr>
          <p:spPr>
            <a:xfrm>
              <a:off x="8133340" y="2376247"/>
              <a:ext cx="695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BD9EA8-4E43-84D7-8544-2D4758445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024" y="2376247"/>
              <a:ext cx="818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1C1B4E-EB99-725D-9DDC-9F2908A54659}"/>
                </a:ext>
              </a:extLst>
            </p:cNvPr>
            <p:cNvSpPr/>
            <p:nvPr/>
          </p:nvSpPr>
          <p:spPr>
            <a:xfrm>
              <a:off x="643467" y="2376247"/>
              <a:ext cx="1523167" cy="24201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Introduction</a:t>
              </a:r>
            </a:p>
            <a:p>
              <a:pPr algn="ctr"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</a:t>
              </a:r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E90C27-791B-1F1D-9DB5-E50036AF6EC4}"/>
                </a:ext>
              </a:extLst>
            </p:cNvPr>
            <p:cNvSpPr txBox="1"/>
            <p:nvPr/>
          </p:nvSpPr>
          <p:spPr>
            <a:xfrm>
              <a:off x="931822" y="1944530"/>
              <a:ext cx="946456" cy="38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highlight>
                    <a:srgbClr val="C0C0C0"/>
                  </a:highlight>
                </a:defRPr>
              </a:lvl1pPr>
            </a:lstStyle>
            <a:p>
              <a:pPr defTabSz="941832">
                <a:spcAft>
                  <a:spcPts val="600"/>
                </a:spcAft>
              </a:pPr>
              <a:r>
                <a:rPr lang="en-US" sz="1854" kern="1200">
                  <a:solidFill>
                    <a:schemeClr val="tx1"/>
                  </a:solidFill>
                  <a:highlight>
                    <a:srgbClr val="C0C0C0"/>
                  </a:highlight>
                  <a:latin typeface="+mn-lt"/>
                  <a:ea typeface="+mn-ea"/>
                  <a:cs typeface="+mn-cs"/>
                </a:rPr>
                <a:t>Leaflet </a:t>
              </a:r>
              <a:endParaRPr lang="en-US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67D12E6-3F90-AD11-123C-9D717CF6D4DB}"/>
                </a:ext>
              </a:extLst>
            </p:cNvPr>
            <p:cNvCxnSpPr>
              <a:stCxn id="61" idx="3"/>
              <a:endCxn id="4" idx="1"/>
            </p:cNvCxnSpPr>
            <p:nvPr/>
          </p:nvCxnSpPr>
          <p:spPr>
            <a:xfrm flipV="1">
              <a:off x="2166634" y="2376248"/>
              <a:ext cx="761709" cy="121007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79BCF741-4B72-13B0-4A95-117FAF8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9229" y="3608806"/>
              <a:ext cx="797719" cy="12100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0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DFB-30C8-DA69-39F8-85967899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80C5-E092-D94E-C0BD-D94139B5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8B02-6A0F-29BD-4457-A2AC1B31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365125"/>
            <a:ext cx="11998036" cy="60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710D0-3321-D713-A2E3-758728871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51" y="643466"/>
            <a:ext cx="68566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77F0-7525-7CB9-8C4D-93B15427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D9D1-C9F9-198C-367F-DD18ED0E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9F9FF-768D-123F-00E0-588922B4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27" y="575698"/>
            <a:ext cx="5630513" cy="61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6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816B-1EE1-1098-B93D-1A040180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E76D-380A-6297-98D6-76B5E2F5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898B-2034-F60D-823D-83921CAE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83" y="0"/>
            <a:ext cx="976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8CA5A-E4AB-9EE7-0F11-51D25FB5B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597" y="421793"/>
            <a:ext cx="986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Eyasu M. Yilma</dc:creator>
  <cp:lastModifiedBy>Eyasu M. Yilma</cp:lastModifiedBy>
  <cp:revision>2</cp:revision>
  <dcterms:created xsi:type="dcterms:W3CDTF">2024-04-06T15:06:09Z</dcterms:created>
  <dcterms:modified xsi:type="dcterms:W3CDTF">2024-04-06T16:27:04Z</dcterms:modified>
</cp:coreProperties>
</file>