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3" r:id="rId2"/>
    <p:sldId id="344" r:id="rId3"/>
    <p:sldId id="345" r:id="rId4"/>
    <p:sldId id="348" r:id="rId5"/>
    <p:sldId id="349" r:id="rId6"/>
    <p:sldId id="346" r:id="rId7"/>
    <p:sldId id="347" r:id="rId8"/>
  </p:sldIdLst>
  <p:sldSz cx="9144000" cy="6858000" type="screen4x3"/>
  <p:notesSz cx="7099300" cy="10234613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 autoAdjust="0"/>
    <p:restoredTop sz="94296" autoAdjust="0"/>
  </p:normalViewPr>
  <p:slideViewPr>
    <p:cSldViewPr showGuides="1">
      <p:cViewPr varScale="1">
        <p:scale>
          <a:sx n="104" d="100"/>
          <a:sy n="104" d="100"/>
        </p:scale>
        <p:origin x="1560" y="102"/>
      </p:cViewPr>
      <p:guideLst>
        <p:guide orient="horz" pos="2138"/>
        <p:guide pos="2898"/>
      </p:guideLst>
    </p:cSldViewPr>
  </p:slideViewPr>
  <p:outlineViewPr>
    <p:cViewPr>
      <p:scale>
        <a:sx n="33" d="100"/>
        <a:sy n="33" d="100"/>
      </p:scale>
      <p:origin x="270" y="2049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蒋申" userId="5b109ffc-446a-4905-9d66-94783b0910e7" providerId="ADAL" clId="{774A0E0D-821D-40BC-88F3-EA6E1BB90D78}"/>
    <pc:docChg chg="modSld">
      <pc:chgData name="蒋申" userId="5b109ffc-446a-4905-9d66-94783b0910e7" providerId="ADAL" clId="{774A0E0D-821D-40BC-88F3-EA6E1BB90D78}" dt="2024-05-23T06:09:41.903" v="7" actId="20577"/>
      <pc:docMkLst>
        <pc:docMk/>
      </pc:docMkLst>
      <pc:sldChg chg="modSp mod">
        <pc:chgData name="蒋申" userId="5b109ffc-446a-4905-9d66-94783b0910e7" providerId="ADAL" clId="{774A0E0D-821D-40BC-88F3-EA6E1BB90D78}" dt="2024-05-23T00:28:28.847" v="0"/>
        <pc:sldMkLst>
          <pc:docMk/>
          <pc:sldMk cId="0" sldId="346"/>
        </pc:sldMkLst>
        <pc:spChg chg="mod">
          <ac:chgData name="蒋申" userId="5b109ffc-446a-4905-9d66-94783b0910e7" providerId="ADAL" clId="{774A0E0D-821D-40BC-88F3-EA6E1BB90D78}" dt="2024-05-23T00:28:28.847" v="0"/>
          <ac:spMkLst>
            <pc:docMk/>
            <pc:sldMk cId="0" sldId="346"/>
            <ac:spMk id="10" creationId="{00000000-0000-0000-0000-000000000000}"/>
          </ac:spMkLst>
        </pc:spChg>
      </pc:sldChg>
      <pc:sldChg chg="modSp mod">
        <pc:chgData name="蒋申" userId="5b109ffc-446a-4905-9d66-94783b0910e7" providerId="ADAL" clId="{774A0E0D-821D-40BC-88F3-EA6E1BB90D78}" dt="2024-05-23T00:28:34.101" v="1"/>
        <pc:sldMkLst>
          <pc:docMk/>
          <pc:sldMk cId="0" sldId="347"/>
        </pc:sldMkLst>
        <pc:spChg chg="mod">
          <ac:chgData name="蒋申" userId="5b109ffc-446a-4905-9d66-94783b0910e7" providerId="ADAL" clId="{774A0E0D-821D-40BC-88F3-EA6E1BB90D78}" dt="2024-05-23T00:28:34.101" v="1"/>
          <ac:spMkLst>
            <pc:docMk/>
            <pc:sldMk cId="0" sldId="347"/>
            <ac:spMk id="10" creationId="{00000000-0000-0000-0000-000000000000}"/>
          </ac:spMkLst>
        </pc:spChg>
      </pc:sldChg>
      <pc:sldChg chg="modSp mod">
        <pc:chgData name="蒋申" userId="5b109ffc-446a-4905-9d66-94783b0910e7" providerId="ADAL" clId="{774A0E0D-821D-40BC-88F3-EA6E1BB90D78}" dt="2024-05-23T06:09:41.903" v="7" actId="20577"/>
        <pc:sldMkLst>
          <pc:docMk/>
          <pc:sldMk cId="0" sldId="349"/>
        </pc:sldMkLst>
        <pc:spChg chg="mod">
          <ac:chgData name="蒋申" userId="5b109ffc-446a-4905-9d66-94783b0910e7" providerId="ADAL" clId="{774A0E0D-821D-40BC-88F3-EA6E1BB90D78}" dt="2024-05-23T06:09:41.903" v="7" actId="20577"/>
          <ac:spMkLst>
            <pc:docMk/>
            <pc:sldMk cId="0" sldId="349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934DF13-EB06-43A7-9BC3-1ECA7D664453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9542B9F2-10A1-4B54-B70A-BED04B04400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BF80-828F-495E-93BE-4F2490BA3D1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BF80-828F-495E-93BE-4F2490BA3D1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FED51-DAB2-41FC-8A70-41DD9D4C6D44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B02F1B-B883-4C1A-B0C7-000EF8A744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E02CF-396E-4C10-AC1B-8634F328AC8E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AE1D-E6EC-4716-8943-0BCF5E30B7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465D-6B25-4BDC-813B-EA6267AA6989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4FB4D-37E6-4C98-B0FB-C5C1E4D696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D81D-8A46-4D65-9A21-7C6DA47A21B3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5BC98-AB8E-43B1-8116-E90A1B8B26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D8035-4620-48B4-86D1-392A683C79C2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ADE8D-B0BE-4941-A74D-1FC1D961C5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8227B-0192-4CF2-A15B-0F36DFB2B485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CDEF5-1349-40AA-9CC0-EB901498C4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BB36A-603B-4410-B508-DCA70383A321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0BFAF-81B6-4EDC-93AB-6BA1BEADB4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78EC9-F777-4A93-BEE8-2E33D8F912BC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979FC-12E0-441A-A2B7-13BAC766F2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F8BC0-B7A9-4CFC-997E-96DB0DCF4FE8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780F6-9755-4301-BE0F-3D493C39B9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6FFF0-05E8-4525-A834-C29BCC21B9B1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505C-662B-4A00-9E44-1D062AFBB7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33BD-C77B-4E1E-90FC-C85BEC8FAED3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8C8E5-6475-4F8A-BD2E-A66F7726BB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9379BD-9D7D-4EB3-9567-8ABB666998F1}" type="datetimeFigureOut">
              <a:rPr lang="zh-CN" altLang="en-US"/>
              <a:t>2024/6/6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3292040-132E-4462-A85D-8A4F2F3A212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幼圆" panose="020105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anose="02010509060101010101" charset="-122"/>
          <a:cs typeface="幼圆" panose="020105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anose="02010509060101010101" charset="-122"/>
          <a:cs typeface="幼圆" panose="020105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anose="02010509060101010101" charset="-122"/>
          <a:cs typeface="幼圆" panose="020105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anose="02010509060101010101" charset="-122"/>
          <a:cs typeface="幼圆" panose="020105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anose="02010509060101010101" charset="-122"/>
          <a:cs typeface="幼圆" panose="020105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anose="02010509060101010101" charset="-122"/>
          <a:cs typeface="幼圆" panose="020105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anose="02010509060101010101" charset="-122"/>
          <a:cs typeface="幼圆" panose="020105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anose="02010509060101010101" charset="-122"/>
          <a:cs typeface="幼圆" panose="02010509060101010101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ChangeArrowheads="1"/>
          </p:cNvSpPr>
          <p:nvPr/>
        </p:nvSpPr>
        <p:spPr bwMode="auto">
          <a:xfrm>
            <a:off x="439738" y="177800"/>
            <a:ext cx="7326312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91440" anchor="b"/>
          <a:lstStyle/>
          <a:p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实验</a:t>
            </a:r>
            <a:r>
              <a:rPr lang="en-US" altLang="zh-CN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3</a:t>
            </a:r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：网页引用关系图三角形计数</a:t>
            </a:r>
            <a:endParaRPr lang="en-US" sz="3200" b="1" dirty="0">
              <a:solidFill>
                <a:srgbClr val="0066FF"/>
              </a:solidFill>
              <a:latin typeface="Franklin Gothic Book" charset="0"/>
              <a:ea typeface="幼圆" panose="02010509060101010101" charset="-122"/>
              <a:sym typeface="幼圆" panose="02010509060101010101" charset="-122"/>
            </a:endParaRPr>
          </a:p>
        </p:txBody>
      </p:sp>
      <p:sp>
        <p:nvSpPr>
          <p:cNvPr id="8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331788" y="1108075"/>
            <a:ext cx="8812212" cy="5486400"/>
          </a:xfrm>
        </p:spPr>
        <p:txBody>
          <a:bodyPr/>
          <a:lstStyle/>
          <a:p>
            <a:pPr marL="274955" lvl="1" indent="-274955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600" b="1" dirty="0">
                <a:solidFill>
                  <a:srgbClr val="00B050"/>
                </a:solidFill>
                <a:latin typeface="Franklin Gothic Book" charset="0"/>
                <a:ea typeface="幼圆" panose="02010509060101010101" charset="-122"/>
                <a:sym typeface="Franklin Gothic Book" charset="0"/>
              </a:rPr>
              <a:t>实验内容与要求</a:t>
            </a: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 err="1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本次实验的输入数据是一张</a:t>
            </a:r>
            <a:r>
              <a:rPr lang="zh-CN" altLang="en-US" sz="2200" dirty="0" err="1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网页引用</a:t>
            </a:r>
            <a:r>
              <a:rPr lang="en-US" altLang="en-US" sz="2200" dirty="0" err="1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的关系图</a:t>
            </a:r>
            <a:endParaRPr lang="en-US" altLang="en-US" sz="2200" dirty="0">
              <a:latin typeface="Franklin Gothic Book" charset="0"/>
              <a:ea typeface="黑体" panose="02010609060101010101" pitchFamily="2" charset="-122"/>
              <a:sym typeface="Franklin Gothic Book" charset="0"/>
            </a:endParaRP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设“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网页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1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”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引用了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“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网页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2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”,则在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网页引用关系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图中,有一条对应的从“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网页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1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”指向“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网页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2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”的有向边。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下图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展示了一个简单的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网页引用关系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图。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30" y="3212465"/>
            <a:ext cx="3419475" cy="2886075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ChangeArrowheads="1"/>
          </p:cNvSpPr>
          <p:nvPr/>
        </p:nvSpPr>
        <p:spPr bwMode="auto">
          <a:xfrm>
            <a:off x="439738" y="177800"/>
            <a:ext cx="7326312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91440" anchor="b"/>
          <a:lstStyle/>
          <a:p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实验</a:t>
            </a:r>
            <a:r>
              <a:rPr lang="en-US" altLang="zh-CN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3</a:t>
            </a:r>
            <a:r>
              <a:rPr lang="zh-CN" altLang="en-US" sz="3200" b="1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：网页</a:t>
            </a:r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引用关系图三角形计数</a:t>
            </a:r>
            <a:endParaRPr lang="en-US" sz="3200" b="1" dirty="0">
              <a:solidFill>
                <a:srgbClr val="0066FF"/>
              </a:solidFill>
              <a:latin typeface="Franklin Gothic Book" charset="0"/>
              <a:ea typeface="幼圆" panose="02010509060101010101" charset="-122"/>
              <a:sym typeface="幼圆" panose="02010509060101010101" charset="-122"/>
            </a:endParaRPr>
          </a:p>
        </p:txBody>
      </p:sp>
      <p:sp>
        <p:nvSpPr>
          <p:cNvPr id="8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251143" y="1108075"/>
            <a:ext cx="8812212" cy="5486400"/>
          </a:xfrm>
        </p:spPr>
        <p:txBody>
          <a:bodyPr/>
          <a:lstStyle/>
          <a:p>
            <a:pPr marL="274955" lvl="1" indent="-274955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600" b="1" dirty="0">
                <a:solidFill>
                  <a:srgbClr val="00B050"/>
                </a:solidFill>
                <a:latin typeface="Franklin Gothic Book" charset="0"/>
                <a:ea typeface="幼圆" panose="02010509060101010101" charset="-122"/>
                <a:sym typeface="Franklin Gothic Book" charset="0"/>
              </a:rPr>
              <a:t>实验内容与要求</a:t>
            </a: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在统计前,需要先进行有向边到无向边的转换,依据如下逻辑转换:</a:t>
            </a:r>
          </a:p>
          <a:p>
            <a:pPr marL="0" lvl="1" indent="0" algn="l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             IF ( A→B) AND (B→A) THEN A-B  </a:t>
            </a: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“A→B”表示从顶点 A 到顶点 B 有一条有向边。A-B 表示顶点 A 和顶点 B 之间有一条无向边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。在下图的例子中，一共有两个三角形。</a:t>
            </a:r>
            <a:endParaRPr lang="en-US" altLang="en-US" sz="2200" dirty="0">
              <a:latin typeface="Franklin Gothic Book" charset="0"/>
              <a:ea typeface="黑体" panose="02010609060101010101" pitchFamily="2" charset="-122"/>
              <a:sym typeface="Franklin Gothic Book" charset="0"/>
            </a:endParaRPr>
          </a:p>
          <a:p>
            <a:pPr marL="0" lvl="1" indent="0" algn="l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3500755"/>
            <a:ext cx="6532245" cy="2590165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ChangeArrowheads="1"/>
          </p:cNvSpPr>
          <p:nvPr/>
        </p:nvSpPr>
        <p:spPr bwMode="auto">
          <a:xfrm>
            <a:off x="439738" y="177800"/>
            <a:ext cx="7326312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91440" anchor="b"/>
          <a:lstStyle/>
          <a:p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实验</a:t>
            </a:r>
            <a:r>
              <a:rPr lang="en-US" altLang="zh-CN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3</a:t>
            </a:r>
            <a:r>
              <a:rPr lang="zh-CN" altLang="en-US" sz="3200" b="1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：网页</a:t>
            </a:r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引用关系图三角形计数</a:t>
            </a:r>
            <a:endParaRPr lang="en-US" sz="3200" b="1" dirty="0">
              <a:solidFill>
                <a:srgbClr val="0066FF"/>
              </a:solidFill>
              <a:latin typeface="Franklin Gothic Book" charset="0"/>
              <a:ea typeface="幼圆" panose="02010509060101010101" charset="-122"/>
              <a:sym typeface="幼圆" panose="02010509060101010101" charset="-122"/>
            </a:endParaRPr>
          </a:p>
        </p:txBody>
      </p:sp>
      <p:sp>
        <p:nvSpPr>
          <p:cNvPr id="8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331788" y="1108075"/>
            <a:ext cx="8812212" cy="5486400"/>
          </a:xfrm>
        </p:spPr>
        <p:txBody>
          <a:bodyPr/>
          <a:lstStyle/>
          <a:p>
            <a:pPr marL="274955" lvl="1" indent="-274955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600" b="1" dirty="0">
                <a:solidFill>
                  <a:srgbClr val="00B050"/>
                </a:solidFill>
                <a:latin typeface="Franklin Gothic Book" charset="0"/>
                <a:ea typeface="幼圆" panose="02010509060101010101" charset="-122"/>
                <a:sym typeface="Franklin Gothic Book" charset="0"/>
              </a:rPr>
              <a:t>实验数据</a:t>
            </a: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输入数据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为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Google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网页引用数据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。该文件由若干行组成,每一行由两个以空格分隔的整数组成:A B</a:t>
            </a: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A,B 分别是两个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网页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的 ID。这一行记录表示图中具有一条由 A 到 B 的有向边。</a:t>
            </a:r>
          </a:p>
          <a:p>
            <a:pPr marL="0" lvl="1" indent="0" algn="l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705" y="4652645"/>
            <a:ext cx="8655685" cy="185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spcBef>
                <a:spcPts val="5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单机测试样例：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+mn-ea"/>
              </a:rPr>
              <a:t>提供部分Google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+mn-ea"/>
              </a:rPr>
              <a:t>网页引用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+mn-ea"/>
              </a:rPr>
              <a:t>数据集 </a:t>
            </a:r>
            <a:r>
              <a:rPr lang="en-US" altLang="zh-CN" sz="1600" dirty="0">
                <a:latin typeface="Franklin Gothic Book" charset="0"/>
                <a:ea typeface="黑体" panose="02010609060101010101" pitchFamily="2" charset="-122"/>
                <a:sym typeface="+mn-ea"/>
              </a:rPr>
              <a:t>web-Google-small.txt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+mn-ea"/>
              </a:rPr>
              <a:t>作为单机测试样例，可在“本科教学支撑平台”中下载。该数据集主要供本地调试使用。</a:t>
            </a:r>
            <a:endParaRPr lang="zh-CN" altLang="en-US" sz="22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全部数据集：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+mn-ea"/>
              </a:rPr>
              <a:t>完整的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+mn-ea"/>
              </a:rPr>
              <a:t>Google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+mn-ea"/>
              </a:rPr>
              <a:t>网页引用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+mn-ea"/>
              </a:rPr>
              <a:t>数据集位于集群的 HDFS 存储上，HDFS存储位置为</a:t>
            </a:r>
            <a:r>
              <a:rPr lang="en-US" altLang="zh-CN" sz="1600" dirty="0">
                <a:latin typeface="Franklin Gothic Book" charset="0"/>
                <a:ea typeface="黑体" panose="02010609060101010101" pitchFamily="2" charset="-122"/>
                <a:sym typeface="+mn-ea"/>
              </a:rPr>
              <a:t>hdfs://master001:9000/data/triangleCount/web-Google.txt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3068955"/>
            <a:ext cx="2172970" cy="1354455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ChangeArrowheads="1"/>
          </p:cNvSpPr>
          <p:nvPr/>
        </p:nvSpPr>
        <p:spPr bwMode="auto">
          <a:xfrm>
            <a:off x="439738" y="177800"/>
            <a:ext cx="7326312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91440" anchor="b"/>
          <a:lstStyle/>
          <a:p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实验</a:t>
            </a:r>
            <a:r>
              <a:rPr lang="en-US" altLang="zh-CN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3</a:t>
            </a:r>
            <a:r>
              <a:rPr lang="zh-CN" altLang="en-US" sz="3200" b="1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：网页</a:t>
            </a:r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引用关系图三角形计数</a:t>
            </a:r>
            <a:endParaRPr lang="en-US" sz="3200" b="1" dirty="0">
              <a:solidFill>
                <a:srgbClr val="0066FF"/>
              </a:solidFill>
              <a:latin typeface="Franklin Gothic Book" charset="0"/>
              <a:ea typeface="幼圆" panose="02010509060101010101" charset="-122"/>
              <a:sym typeface="幼圆" panose="02010509060101010101" charset="-122"/>
            </a:endParaRPr>
          </a:p>
        </p:txBody>
      </p:sp>
      <p:sp>
        <p:nvSpPr>
          <p:cNvPr id="8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251143" y="1484630"/>
            <a:ext cx="8812212" cy="5486400"/>
          </a:xfrm>
        </p:spPr>
        <p:txBody>
          <a:bodyPr/>
          <a:lstStyle/>
          <a:p>
            <a:pPr marL="274955" lvl="1" indent="-274955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600" b="1" dirty="0">
                <a:solidFill>
                  <a:srgbClr val="00B050"/>
                </a:solidFill>
                <a:latin typeface="Franklin Gothic Book" charset="0"/>
                <a:ea typeface="幼圆" panose="02010509060101010101" charset="-122"/>
                <a:sym typeface="Franklin Gothic Book" charset="0"/>
              </a:rPr>
              <a:t>选做内容</a:t>
            </a: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考虑将逻辑转换由and改为or的三角形个数是多少，改变后的逻辑转换如下：IF ( A→B) OR (B→A) THEN A-B</a:t>
            </a:r>
          </a:p>
          <a:p>
            <a:pPr marL="0" lvl="1" indent="0" algn="l" eaLnBrk="1" hangingPunct="1">
              <a:spcBef>
                <a:spcPts val="575"/>
              </a:spcBef>
              <a:buClr>
                <a:schemeClr val="accent1"/>
              </a:buClr>
              <a:buNone/>
            </a:pPr>
            <a:endParaRPr lang="en-US" altLang="en-US" sz="2200" dirty="0">
              <a:latin typeface="Franklin Gothic Book" charset="0"/>
              <a:ea typeface="黑体" panose="02010609060101010101" pitchFamily="2" charset="-122"/>
              <a:sym typeface="Franklin Gothic Book" charset="0"/>
            </a:endParaRP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600" b="1" dirty="0">
                <a:solidFill>
                  <a:srgbClr val="00B050"/>
                </a:solidFill>
                <a:latin typeface="Franklin Gothic Book" charset="0"/>
                <a:ea typeface="幼圆" panose="02010509060101010101" charset="-122"/>
                <a:sym typeface="Franklin Gothic Book" charset="0"/>
              </a:rPr>
              <a:t>注意</a:t>
            </a: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本次实验需要通过多个MapReduce Job完成，请编写一个Driver程序将这些MapReduce Job组织在一起执行。</a:t>
            </a:r>
          </a:p>
          <a:p>
            <a:pPr marL="342900" lvl="1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本次实验最终需要使用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HDFS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上的完整</a:t>
            </a:r>
            <a:r>
              <a:rPr lang="en-US" altLang="zh-CN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Google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数据集，并能够在集群上成功运行</a:t>
            </a:r>
            <a:endParaRPr lang="en-US" altLang="en-US" sz="2200" dirty="0">
              <a:latin typeface="Franklin Gothic Book" charset="0"/>
              <a:ea typeface="黑体" panose="02010609060101010101" pitchFamily="2" charset="-122"/>
              <a:sym typeface="Franklin Gothic Book" charset="0"/>
            </a:endParaRPr>
          </a:p>
          <a:p>
            <a:pPr marL="0" lvl="1" indent="0" algn="l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zh-CN" altLang="en-US" sz="1400" dirty="0"/>
          </a:p>
        </p:txBody>
      </p:sp>
    </p:spTree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ChangeArrowheads="1"/>
          </p:cNvSpPr>
          <p:nvPr/>
        </p:nvSpPr>
        <p:spPr bwMode="auto">
          <a:xfrm>
            <a:off x="439738" y="177800"/>
            <a:ext cx="7326312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91440" anchor="b"/>
          <a:lstStyle/>
          <a:p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实验</a:t>
            </a:r>
            <a:r>
              <a:rPr lang="en-US" altLang="zh-CN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3</a:t>
            </a:r>
            <a:r>
              <a:rPr lang="zh-CN" altLang="en-US" sz="3200" b="1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：网页</a:t>
            </a:r>
            <a:r>
              <a:rPr lang="zh-CN" altLang="en-US" sz="3200" b="1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幼圆" panose="02010509060101010101" charset="-122"/>
              </a:rPr>
              <a:t>引用关系图三角形计数</a:t>
            </a:r>
            <a:endParaRPr lang="en-US" sz="3200" b="1" dirty="0">
              <a:solidFill>
                <a:srgbClr val="0066FF"/>
              </a:solidFill>
              <a:latin typeface="Franklin Gothic Book" charset="0"/>
              <a:ea typeface="幼圆" panose="02010509060101010101" charset="-122"/>
              <a:sym typeface="幼圆" panose="02010509060101010101" charset="-122"/>
            </a:endParaRPr>
          </a:p>
        </p:txBody>
      </p:sp>
      <p:sp>
        <p:nvSpPr>
          <p:cNvPr id="8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331788" y="1108075"/>
            <a:ext cx="8812212" cy="5486400"/>
          </a:xfrm>
        </p:spPr>
        <p:txBody>
          <a:bodyPr/>
          <a:lstStyle/>
          <a:p>
            <a:pPr marL="274955" lvl="1" indent="-274955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600" b="1" dirty="0">
                <a:solidFill>
                  <a:srgbClr val="00B050"/>
                </a:solidFill>
                <a:latin typeface="Franklin Gothic Book" charset="0"/>
                <a:ea typeface="幼圆" panose="02010509060101010101" charset="-122"/>
                <a:sym typeface="Franklin Gothic Book" charset="0"/>
              </a:rPr>
              <a:t>实验结果提交：</a:t>
            </a:r>
          </a:p>
          <a:p>
            <a:pPr marL="0" lvl="1" indent="0" algn="l" eaLnBrk="1" hangingPunct="1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在最后提交的压缩包中，除了包含源代码、JAR 包、JAR 包执行方式说明，还需要包含一个实验报告。实验报告中请包含：</a:t>
            </a:r>
          </a:p>
          <a:p>
            <a:pPr marL="525145" lvl="2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实验设计说明，包括主要设计思路、算法设计、程序和各个类的设计说明</a:t>
            </a:r>
          </a:p>
          <a:p>
            <a:pPr marL="525145" lvl="2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程序运行和实验结果说明和分析,包括最终统计出的三角形个数</a:t>
            </a:r>
          </a:p>
          <a:p>
            <a:pPr marL="525145" lvl="2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性能、扩展性等方面存在的不足和可能的改进之处</a:t>
            </a:r>
          </a:p>
          <a:p>
            <a:pPr marL="525145" lvl="2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请在报告中包含在集群上执行作业后，Yarn Resource Manager的 WebUI执行报告内容。</a:t>
            </a:r>
          </a:p>
          <a:p>
            <a:pPr marL="525145" lvl="2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200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Franklin Gothic Book" charset="0"/>
              </a:rPr>
              <a:t>实验报告文件命名规则：</a:t>
            </a:r>
            <a:r>
              <a:rPr lang="en-US" altLang="en-US" sz="2200" dirty="0">
                <a:solidFill>
                  <a:srgbClr val="FF0000"/>
                </a:solidFill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MPLab4-</a:t>
            </a:r>
            <a:r>
              <a:rPr lang="en-US" altLang="en-US" sz="2200" dirty="0">
                <a:solidFill>
                  <a:srgbClr val="FF0000"/>
                </a:solidFill>
                <a:latin typeface="Franklin Gothic Book" charset="0"/>
                <a:ea typeface="黑体" panose="02010609060101010101" pitchFamily="2" charset="-122"/>
              </a:rPr>
              <a:t>组号-组长姓名</a:t>
            </a:r>
            <a:r>
              <a:rPr lang="en-US" altLang="en-US" sz="2200" dirty="0">
                <a:solidFill>
                  <a:srgbClr val="FF0000"/>
                </a:solidFill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.doc</a:t>
            </a:r>
          </a:p>
          <a:p>
            <a:pPr marL="525145" lvl="2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200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Franklin Gothic Book" charset="0"/>
              </a:rPr>
              <a:t>实验报告提交至：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</a:rPr>
              <a:t>本科教学支撑平台</a:t>
            </a:r>
            <a:r>
              <a:rPr lang="en-US" altLang="zh-CN" dirty="0">
                <a:solidFill>
                  <a:srgbClr val="FF0000"/>
                </a:solidFill>
                <a:latin typeface="Franklin Gothic Book" charset="0"/>
                <a:ea typeface="黑体" panose="02010609060101010101" pitchFamily="2" charset="-122"/>
              </a:rPr>
              <a:t>http://cslabcms.nju.edu.cn/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Arial" panose="020B0604020202020204" pitchFamily="34" charset="0"/>
              </a:rPr>
              <a:t>  </a:t>
            </a:r>
          </a:p>
          <a:p>
            <a:pPr marL="525145" lvl="2" indent="-342900" algn="l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200" dirty="0">
                <a:solidFill>
                  <a:srgbClr val="0066FF"/>
                </a:solidFill>
                <a:latin typeface="Franklin Gothic Book" charset="0"/>
                <a:ea typeface="幼圆" panose="02010509060101010101" charset="-122"/>
                <a:sym typeface="Franklin Gothic Book" charset="0"/>
              </a:rPr>
              <a:t>实验完成时间：</a:t>
            </a:r>
            <a:r>
              <a:rPr lang="en-US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 2024</a:t>
            </a:r>
            <a:r>
              <a:rPr lang="zh-CN" altLang="en-US" sz="2200" dirty="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年</a:t>
            </a:r>
            <a:r>
              <a:rPr lang="en-US" altLang="en-US" sz="2200">
                <a:solidFill>
                  <a:srgbClr val="FF0000"/>
                </a:solidFill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06</a:t>
            </a:r>
            <a:r>
              <a:rPr lang="en-US" altLang="en-US" sz="220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月</a:t>
            </a:r>
            <a:r>
              <a:rPr lang="en-US" altLang="en-US" sz="2200">
                <a:solidFill>
                  <a:srgbClr val="FF0000"/>
                </a:solidFill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13</a:t>
            </a:r>
            <a:r>
              <a:rPr lang="en-US" altLang="en-US" sz="2200">
                <a:latin typeface="Franklin Gothic Book" charset="0"/>
                <a:ea typeface="黑体" panose="02010609060101010101" pitchFamily="2" charset="-122"/>
                <a:sym typeface="Franklin Gothic Book" charset="0"/>
              </a:rPr>
              <a:t>日前完成并提交报告</a:t>
            </a:r>
            <a:endParaRPr lang="en-US" altLang="en-US" sz="2200" dirty="0">
              <a:latin typeface="Franklin Gothic Book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31615" y="876301"/>
            <a:ext cx="8683076" cy="571846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en-US" altLang="zh-CN" sz="2600" b="1" dirty="0" err="1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WebUI</a:t>
            </a:r>
            <a:r>
              <a:rPr lang="zh-CN" altLang="en-US" sz="2600" b="1" dirty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 执行结果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在以后的实验报告中，若需要在集群上执行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Job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，请在报告中附带上相关的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的执行报告，以作为评分依据。否则在评分时将认为该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没有在集群上执行，会影响实验得分。</a:t>
            </a: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校园网访问实验平台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114.212.190.95:8082</a:t>
            </a: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输入小组账户和密码，点击左侧栏“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Yarn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作业监控”，可以进入集群监控页面（见下图）。</a:t>
            </a: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 bwMode="auto">
          <a:xfrm>
            <a:off x="947437" y="263237"/>
            <a:ext cx="7772400" cy="485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24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en-US" altLang="zh-CN" sz="24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：网页引用关系图三角形计数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7" y="3529361"/>
            <a:ext cx="7178226" cy="290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31615" y="876301"/>
            <a:ext cx="8683076" cy="571846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en-US" altLang="zh-CN" sz="2600" b="1" dirty="0" err="1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WebUI</a:t>
            </a:r>
            <a:r>
              <a:rPr lang="zh-CN" altLang="en-US" sz="2600" b="1" dirty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 执行结果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在该页面上，每个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都有一项记录，在记录最右侧“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Tracking UI”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一栏可以访问到该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的执行情况（见上图画圈的位置）。在执行情况页面（见下图）记录的有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的执行时间、执行状态（是否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SUCCEEDED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）等信息。</a:t>
            </a: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 bwMode="auto">
          <a:xfrm>
            <a:off x="947437" y="263237"/>
            <a:ext cx="7772400" cy="485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幼圆" panose="02010509060101010101" charset="-122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24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en-US" altLang="zh-CN" sz="24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：网页引用关系图三角形计数</a:t>
            </a:r>
            <a:endParaRPr lang="zh-CN" altLang="en-US" sz="2400" b="1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052" r="30"/>
          <a:stretch>
            <a:fillRect/>
          </a:stretch>
        </p:blipFill>
        <p:spPr>
          <a:xfrm>
            <a:off x="1025911" y="2686716"/>
            <a:ext cx="7368707" cy="366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over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MzY2Q1ODUwMGY4YmRmY2ZjYjA1MzNhZGZjNmUyYWI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Ch6-MapReduce算法设计</Template>
  <TotalTime>253</TotalTime>
  <Words>539</Words>
  <Application>Microsoft Office PowerPoint</Application>
  <PresentationFormat>全屏显示(4:3)</PresentationFormat>
  <Paragraphs>42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Arial</vt:lpstr>
      <vt:lpstr>Arial Narrow</vt:lpstr>
      <vt:lpstr>Calibri</vt:lpstr>
      <vt:lpstr>Franklin Gothic Book</vt:lpstr>
      <vt:lpstr>Perpetua</vt:lpstr>
      <vt:lpstr>Wingdings 2</vt:lpstr>
      <vt:lpstr>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PageRank介绍及其MapReduce实现</dc:title>
  <dc:creator>LUV</dc:creator>
  <cp:lastModifiedBy>昊翔 詹</cp:lastModifiedBy>
  <cp:revision>244</cp:revision>
  <cp:lastPrinted>2015-10-26T05:16:00Z</cp:lastPrinted>
  <dcterms:created xsi:type="dcterms:W3CDTF">2011-05-03T11:12:00Z</dcterms:created>
  <dcterms:modified xsi:type="dcterms:W3CDTF">2024-06-06T06:40:46Z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370365A86C8243F19E873CDED3B9F7DB_13</vt:lpwstr>
  </property>
  <property fmtid="{D5CDD505-2E9C-101B-9397-08002B2CF9AE}" pid="3" name="KSOProductBuildVer">
    <vt:lpwstr>2052-12.1.0.16388</vt:lpwstr>
  </property>
</Properties>
</file>