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3"/>
  </p:notesMasterIdLst>
  <p:sldIdLst>
    <p:sldId id="283" r:id="rId3"/>
    <p:sldId id="270" r:id="rId4"/>
    <p:sldId id="258" r:id="rId5"/>
    <p:sldId id="271" r:id="rId6"/>
    <p:sldId id="272" r:id="rId7"/>
    <p:sldId id="273" r:id="rId8"/>
    <p:sldId id="275" r:id="rId9"/>
    <p:sldId id="257" r:id="rId10"/>
    <p:sldId id="285" r:id="rId11"/>
    <p:sldId id="284" r:id="rId12"/>
    <p:sldId id="274" r:id="rId13"/>
    <p:sldId id="276" r:id="rId14"/>
    <p:sldId id="277" r:id="rId15"/>
    <p:sldId id="278" r:id="rId16"/>
    <p:sldId id="259" r:id="rId17"/>
    <p:sldId id="286" r:id="rId18"/>
    <p:sldId id="279" r:id="rId19"/>
    <p:sldId id="280" r:id="rId20"/>
    <p:sldId id="260" r:id="rId21"/>
    <p:sldId id="261" r:id="rId22"/>
    <p:sldId id="262" r:id="rId23"/>
    <p:sldId id="266" r:id="rId24"/>
    <p:sldId id="281" r:id="rId25"/>
    <p:sldId id="282" r:id="rId26"/>
    <p:sldId id="267" r:id="rId27"/>
    <p:sldId id="268" r:id="rId28"/>
    <p:sldId id="263" r:id="rId29"/>
    <p:sldId id="264" r:id="rId30"/>
    <p:sldId id="269" r:id="rId31"/>
    <p:sldId id="265" r:id="rId3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ta Ndaba" initials="LN" lastIdx="2" clrIdx="0">
    <p:extLst>
      <p:ext uri="{19B8F6BF-5375-455C-9EA6-DF929625EA0E}">
        <p15:presenceInfo xmlns:p15="http://schemas.microsoft.com/office/powerpoint/2012/main" userId="7e84809692de23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B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2" autoAdjust="0"/>
    <p:restoredTop sz="91974" autoAdjust="0"/>
  </p:normalViewPr>
  <p:slideViewPr>
    <p:cSldViewPr snapToGrid="0">
      <p:cViewPr>
        <p:scale>
          <a:sx n="56" d="100"/>
          <a:sy n="56" d="100"/>
        </p:scale>
        <p:origin x="1666" y="8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6-25T18:21:47.748" idx="1">
    <p:pos x="10" y="10"/>
    <p:text>The term heat transition refers to the transformation of the currently fossil-dominated heat supply for buildings and industry to a climate-neutral, preferably CO2-free heat supply. There is great urgency here, because the heating sector is currently responsible for more than 50% of Germany's total final energy consumption and about 30% of Germany's CO2 emissions. Currently, a large part of the heat energy is generated by using fossil fuels such as natural gas and oil. There are various technical approaches for the transformation of the heating sector. Many of the solutions have been tried and tested for a long time and now need to be applied on a large scale, such as the use of geothermal energy, solar thermal energy, waste heat and heat pumps. Others are still being optimized and further developed, e.g. thermal storage, large-scale heat pumps for industrial processes or the replacement of natural gas with hydrogen.
-
https://energietechnik-bb.de/en/topics/heat-transition</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6B95F3-0557-304F-A425-74B74408DC2F}" type="datetimeFigureOut">
              <a:rPr lang="de-DE" smtClean="0"/>
              <a:t>25.06.2025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B2BFA-58D9-ED43-8040-25821433DD5C}" type="slidenum">
              <a:rPr lang="de-DE" smtClean="0"/>
              <a:t>‹#›</a:t>
            </a:fld>
            <a:endParaRPr lang="de-DE"/>
          </a:p>
        </p:txBody>
      </p:sp>
    </p:spTree>
    <p:extLst>
      <p:ext uri="{BB962C8B-B14F-4D97-AF65-F5344CB8AC3E}">
        <p14:creationId xmlns:p14="http://schemas.microsoft.com/office/powerpoint/2010/main" val="331320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randdesignsmagazine.com/heating/air-source-heat-pumps-vs-ground-source-heat-pump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ebwell.fi/en/news/how-is-the-cop-of-a-heat-pump-calculated-and-what-affects-i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Facts from DENA Gebäudereport </a:t>
            </a:r>
            <a:r>
              <a:rPr lang="de-DE" dirty="0" smtClean="0"/>
              <a:t>2024</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 Heat transition</a:t>
            </a:r>
            <a:r>
              <a:rPr lang="de-DE" baseline="0" dirty="0" smtClean="0"/>
              <a:t> </a:t>
            </a:r>
            <a:br>
              <a:rPr lang="de-DE" baseline="0" dirty="0" smtClean="0"/>
            </a:br>
            <a:r>
              <a:rPr lang="de-DE" baseline="0" dirty="0" smtClean="0"/>
              <a:t/>
            </a:r>
            <a:br>
              <a:rPr lang="de-DE" baseline="0" dirty="0" smtClean="0"/>
            </a:br>
            <a:r>
              <a:rPr lang="en-ZA" sz="1200" b="0" i="0" kern="1200" dirty="0" smtClean="0">
                <a:solidFill>
                  <a:schemeClr val="tx1"/>
                </a:solidFill>
                <a:effectLst/>
                <a:latin typeface="+mn-lt"/>
                <a:ea typeface="+mn-ea"/>
                <a:cs typeface="+mn-cs"/>
              </a:rPr>
              <a:t>Mission Heat Transition 2045</a:t>
            </a:r>
          </a:p>
          <a:p>
            <a:r>
              <a:rPr lang="de-DE" dirty="0" smtClean="0"/>
              <a:t>(https://www.energieforschung.de/en/research-missions-for-the-energy-transition/research-missions/mission-heat-transition-2045)</a:t>
            </a:r>
            <a:br>
              <a:rPr lang="de-DE" dirty="0" smtClean="0"/>
            </a:br>
            <a:endParaRPr lang="de-DE" dirty="0" smtClean="0"/>
          </a:p>
          <a:p>
            <a:r>
              <a:rPr lang="de-DE" dirty="0" smtClean="0"/>
              <a:t>Do we want to dicuss it</a:t>
            </a:r>
            <a:r>
              <a:rPr lang="de-DE" baseline="0" dirty="0" smtClean="0"/>
              <a:t> in the presenation? </a:t>
            </a:r>
            <a:endParaRPr lang="de-DE" dirty="0"/>
          </a:p>
        </p:txBody>
      </p:sp>
      <p:sp>
        <p:nvSpPr>
          <p:cNvPr id="4" name="Foliennummernplatzhalter 3"/>
          <p:cNvSpPr>
            <a:spLocks noGrp="1"/>
          </p:cNvSpPr>
          <p:nvPr>
            <p:ph type="sldNum" sz="quarter" idx="5"/>
          </p:nvPr>
        </p:nvSpPr>
        <p:spPr/>
        <p:txBody>
          <a:bodyPr/>
          <a:lstStyle/>
          <a:p>
            <a:fld id="{B19B2BFA-58D9-ED43-8040-25821433DD5C}" type="slidenum">
              <a:rPr lang="de-DE" smtClean="0"/>
              <a:t>2</a:t>
            </a:fld>
            <a:endParaRPr lang="de-DE"/>
          </a:p>
        </p:txBody>
      </p:sp>
    </p:spTree>
    <p:extLst>
      <p:ext uri="{BB962C8B-B14F-4D97-AF65-F5344CB8AC3E}">
        <p14:creationId xmlns:p14="http://schemas.microsoft.com/office/powerpoint/2010/main" val="218947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Source: DENA Gebäudereport</a:t>
            </a:r>
          </a:p>
        </p:txBody>
      </p:sp>
      <p:sp>
        <p:nvSpPr>
          <p:cNvPr id="4" name="Foliennummernplatzhalter 3"/>
          <p:cNvSpPr>
            <a:spLocks noGrp="1"/>
          </p:cNvSpPr>
          <p:nvPr>
            <p:ph type="sldNum" sz="quarter" idx="5"/>
          </p:nvPr>
        </p:nvSpPr>
        <p:spPr/>
        <p:txBody>
          <a:bodyPr/>
          <a:lstStyle/>
          <a:p>
            <a:fld id="{B19B2BFA-58D9-ED43-8040-25821433DD5C}" type="slidenum">
              <a:rPr lang="de-DE" smtClean="0"/>
              <a:t>5</a:t>
            </a:fld>
            <a:endParaRPr lang="de-DE"/>
          </a:p>
        </p:txBody>
      </p:sp>
    </p:spTree>
    <p:extLst>
      <p:ext uri="{BB962C8B-B14F-4D97-AF65-F5344CB8AC3E}">
        <p14:creationId xmlns:p14="http://schemas.microsoft.com/office/powerpoint/2010/main" val="176960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Source: DENA Gebäudereport</a:t>
            </a:r>
          </a:p>
        </p:txBody>
      </p:sp>
      <p:sp>
        <p:nvSpPr>
          <p:cNvPr id="4" name="Foliennummernplatzhalter 3"/>
          <p:cNvSpPr>
            <a:spLocks noGrp="1"/>
          </p:cNvSpPr>
          <p:nvPr>
            <p:ph type="sldNum" sz="quarter" idx="5"/>
          </p:nvPr>
        </p:nvSpPr>
        <p:spPr/>
        <p:txBody>
          <a:bodyPr/>
          <a:lstStyle/>
          <a:p>
            <a:fld id="{B19B2BFA-58D9-ED43-8040-25821433DD5C}" type="slidenum">
              <a:rPr lang="de-DE" smtClean="0"/>
              <a:t>6</a:t>
            </a:fld>
            <a:endParaRPr lang="de-DE"/>
          </a:p>
        </p:txBody>
      </p:sp>
    </p:spTree>
    <p:extLst>
      <p:ext uri="{BB962C8B-B14F-4D97-AF65-F5344CB8AC3E}">
        <p14:creationId xmlns:p14="http://schemas.microsoft.com/office/powerpoint/2010/main" val="1059612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Source: </a:t>
            </a:r>
            <a:r>
              <a:rPr lang="de-DE" dirty="0">
                <a:effectLst/>
                <a:hlinkClick r:id="rId3"/>
              </a:rPr>
              <a:t>https://www.granddesignsmagazine.com/heating/air-source-heat-pumps-vs-ground-source-heat-pumps/</a:t>
            </a:r>
            <a:r>
              <a:rPr lang="de-DE" dirty="0"/>
              <a:t> </a:t>
            </a:r>
          </a:p>
        </p:txBody>
      </p:sp>
      <p:sp>
        <p:nvSpPr>
          <p:cNvPr id="4" name="Foliennummernplatzhalter 3"/>
          <p:cNvSpPr>
            <a:spLocks noGrp="1"/>
          </p:cNvSpPr>
          <p:nvPr>
            <p:ph type="sldNum" sz="quarter" idx="5"/>
          </p:nvPr>
        </p:nvSpPr>
        <p:spPr/>
        <p:txBody>
          <a:bodyPr/>
          <a:lstStyle/>
          <a:p>
            <a:fld id="{B19B2BFA-58D9-ED43-8040-25821433DD5C}" type="slidenum">
              <a:rPr lang="de-DE" smtClean="0"/>
              <a:t>13</a:t>
            </a:fld>
            <a:endParaRPr lang="de-DE"/>
          </a:p>
        </p:txBody>
      </p:sp>
    </p:spTree>
    <p:extLst>
      <p:ext uri="{BB962C8B-B14F-4D97-AF65-F5344CB8AC3E}">
        <p14:creationId xmlns:p14="http://schemas.microsoft.com/office/powerpoint/2010/main" val="1429350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https://gebwell.fi/en/news/how-is-the-cop-of-a-heat-pump-calculated-and-what-affects-it/</a:t>
            </a:r>
            <a:r>
              <a:rPr lang="de-DE" dirty="0"/>
              <a:t> ;</a:t>
            </a:r>
          </a:p>
          <a:p>
            <a:r>
              <a:rPr lang="de-DE" dirty="0"/>
              <a:t>Vítor A.F. Costa, João M.S. Dias, On </a:t>
            </a:r>
            <a:r>
              <a:rPr lang="de-DE" dirty="0" err="1"/>
              <a:t>the</a:t>
            </a:r>
            <a:r>
              <a:rPr lang="de-DE" dirty="0"/>
              <a:t> </a:t>
            </a:r>
            <a:r>
              <a:rPr lang="de-DE" dirty="0" err="1"/>
              <a:t>best</a:t>
            </a:r>
            <a:r>
              <a:rPr lang="de-DE" dirty="0"/>
              <a:t> </a:t>
            </a:r>
            <a:r>
              <a:rPr lang="de-DE" dirty="0" err="1"/>
              <a:t>coefficient</a:t>
            </a:r>
            <a:r>
              <a:rPr lang="de-DE" dirty="0"/>
              <a:t> </a:t>
            </a:r>
            <a:r>
              <a:rPr lang="de-DE" dirty="0" err="1"/>
              <a:t>of</a:t>
            </a:r>
            <a:r>
              <a:rPr lang="de-DE" dirty="0"/>
              <a:t> </a:t>
            </a:r>
            <a:r>
              <a:rPr lang="de-DE" dirty="0" err="1"/>
              <a:t>performance</a:t>
            </a:r>
            <a:r>
              <a:rPr lang="de-DE" dirty="0"/>
              <a:t> and </a:t>
            </a:r>
            <a:r>
              <a:rPr lang="de-DE" dirty="0" err="1"/>
              <a:t>specific</a:t>
            </a:r>
            <a:r>
              <a:rPr lang="de-DE" dirty="0"/>
              <a:t> </a:t>
            </a:r>
            <a:r>
              <a:rPr lang="de-DE" dirty="0" err="1"/>
              <a:t>heating</a:t>
            </a:r>
            <a:r>
              <a:rPr lang="de-DE" dirty="0"/>
              <a:t> </a:t>
            </a:r>
            <a:r>
              <a:rPr lang="de-DE" dirty="0" err="1"/>
              <a:t>or</a:t>
            </a:r>
            <a:r>
              <a:rPr lang="de-DE" dirty="0"/>
              <a:t> </a:t>
            </a:r>
            <a:r>
              <a:rPr lang="de-DE" dirty="0" err="1"/>
              <a:t>cooling</a:t>
            </a:r>
            <a:r>
              <a:rPr lang="de-DE" dirty="0"/>
              <a:t> power </a:t>
            </a:r>
            <a:r>
              <a:rPr lang="de-DE" dirty="0" err="1"/>
              <a:t>combination</a:t>
            </a:r>
            <a:r>
              <a:rPr lang="de-DE" dirty="0"/>
              <a:t> </a:t>
            </a:r>
            <a:r>
              <a:rPr lang="de-DE" dirty="0" err="1"/>
              <a:t>for</a:t>
            </a:r>
            <a:r>
              <a:rPr lang="de-DE" dirty="0"/>
              <a:t> </a:t>
            </a:r>
            <a:r>
              <a:rPr lang="de-DE" dirty="0" err="1"/>
              <a:t>adsorption</a:t>
            </a:r>
            <a:r>
              <a:rPr lang="de-DE" dirty="0"/>
              <a:t> </a:t>
            </a:r>
            <a:r>
              <a:rPr lang="de-DE" dirty="0" err="1"/>
              <a:t>refrigerators</a:t>
            </a:r>
            <a:r>
              <a:rPr lang="de-DE" dirty="0"/>
              <a:t> and </a:t>
            </a:r>
            <a:r>
              <a:rPr lang="de-DE" dirty="0" err="1"/>
              <a:t>heat</a:t>
            </a:r>
            <a:r>
              <a:rPr lang="de-DE" dirty="0"/>
              <a:t> </a:t>
            </a:r>
            <a:r>
              <a:rPr lang="de-DE" dirty="0" err="1"/>
              <a:t>pumps</a:t>
            </a:r>
            <a:r>
              <a:rPr lang="de-DE" dirty="0"/>
              <a:t>, International Journal </a:t>
            </a:r>
            <a:r>
              <a:rPr lang="de-DE" dirty="0" err="1"/>
              <a:t>of</a:t>
            </a:r>
            <a:r>
              <a:rPr lang="de-DE" dirty="0"/>
              <a:t> Refrigeration</a:t>
            </a:r>
          </a:p>
          <a:p>
            <a:r>
              <a:rPr lang="de-DE" dirty="0"/>
              <a:t>2023</a:t>
            </a:r>
          </a:p>
          <a:p>
            <a:endParaRPr lang="de-DE" dirty="0"/>
          </a:p>
        </p:txBody>
      </p:sp>
      <p:sp>
        <p:nvSpPr>
          <p:cNvPr id="4" name="Foliennummernplatzhalter 3"/>
          <p:cNvSpPr>
            <a:spLocks noGrp="1"/>
          </p:cNvSpPr>
          <p:nvPr>
            <p:ph type="sldNum" sz="quarter" idx="5"/>
          </p:nvPr>
        </p:nvSpPr>
        <p:spPr/>
        <p:txBody>
          <a:bodyPr/>
          <a:lstStyle/>
          <a:p>
            <a:fld id="{B19B2BFA-58D9-ED43-8040-25821433DD5C}" type="slidenum">
              <a:rPr lang="de-DE" smtClean="0"/>
              <a:t>14</a:t>
            </a:fld>
            <a:endParaRPr lang="de-DE"/>
          </a:p>
        </p:txBody>
      </p:sp>
    </p:spTree>
    <p:extLst>
      <p:ext uri="{BB962C8B-B14F-4D97-AF65-F5344CB8AC3E}">
        <p14:creationId xmlns:p14="http://schemas.microsoft.com/office/powerpoint/2010/main" val="540000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B19B2BFA-58D9-ED43-8040-25821433DD5C}" type="slidenum">
              <a:rPr lang="de-DE" smtClean="0"/>
              <a:t>19</a:t>
            </a:fld>
            <a:endParaRPr lang="de-DE"/>
          </a:p>
        </p:txBody>
      </p:sp>
    </p:spTree>
    <p:extLst>
      <p:ext uri="{BB962C8B-B14F-4D97-AF65-F5344CB8AC3E}">
        <p14:creationId xmlns:p14="http://schemas.microsoft.com/office/powerpoint/2010/main" val="2119868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folie">
    <p:bg>
      <p:bgPr>
        <a:solidFill>
          <a:schemeClr val="tx2"/>
        </a:solidFill>
        <a:effectLst/>
      </p:bgPr>
    </p:bg>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F3AA6084-5A17-4DF0-99FA-9B12FE16AC92}"/>
              </a:ext>
            </a:extLst>
          </p:cNvPr>
          <p:cNvSpPr/>
          <p:nvPr/>
        </p:nvSpPr>
        <p:spPr>
          <a:xfrm>
            <a:off x="4770534" y="2024845"/>
            <a:ext cx="7421467" cy="4833157"/>
          </a:xfrm>
          <a:custGeom>
            <a:avLst/>
            <a:gdLst>
              <a:gd name="connsiteX0" fmla="*/ 7411942 w 7421467"/>
              <a:gd name="connsiteY0" fmla="*/ 0 h 4833157"/>
              <a:gd name="connsiteX1" fmla="*/ 7421467 w 7421467"/>
              <a:gd name="connsiteY1" fmla="*/ 241 h 4833157"/>
              <a:gd name="connsiteX2" fmla="*/ 7421467 w 7421467"/>
              <a:gd name="connsiteY2" fmla="*/ 4833157 h 4833157"/>
              <a:gd name="connsiteX3" fmla="*/ 0 w 7421467"/>
              <a:gd name="connsiteY3" fmla="*/ 4833157 h 4833157"/>
              <a:gd name="connsiteX4" fmla="*/ 110690 w 7421467"/>
              <a:gd name="connsiteY4" fmla="*/ 4588316 h 4833157"/>
              <a:gd name="connsiteX5" fmla="*/ 7411942 w 7421467"/>
              <a:gd name="connsiteY5" fmla="*/ 0 h 4833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467" h="4833157">
                <a:moveTo>
                  <a:pt x="7411942" y="0"/>
                </a:moveTo>
                <a:lnTo>
                  <a:pt x="7421467" y="241"/>
                </a:lnTo>
                <a:lnTo>
                  <a:pt x="7421467" y="4833157"/>
                </a:lnTo>
                <a:lnTo>
                  <a:pt x="0" y="4833157"/>
                </a:lnTo>
                <a:lnTo>
                  <a:pt x="110690" y="4588316"/>
                </a:lnTo>
                <a:cubicBezTo>
                  <a:pt x="1418845" y="1873453"/>
                  <a:pt x="4196610" y="0"/>
                  <a:pt x="741194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10000"/>
              </a:lnSpc>
            </a:pPr>
            <a:endParaRPr lang="de-DE" sz="1700" spc="30" dirty="0" err="1"/>
          </a:p>
        </p:txBody>
      </p:sp>
      <p:sp>
        <p:nvSpPr>
          <p:cNvPr id="2" name="Title 1"/>
          <p:cNvSpPr>
            <a:spLocks noGrp="1"/>
          </p:cNvSpPr>
          <p:nvPr>
            <p:ph type="ctrTitle"/>
          </p:nvPr>
        </p:nvSpPr>
        <p:spPr>
          <a:xfrm>
            <a:off x="443373" y="2295098"/>
            <a:ext cx="7992888" cy="1469814"/>
          </a:xfrm>
        </p:spPr>
        <p:txBody>
          <a:bodyPr anchor="t"/>
          <a:lstStyle>
            <a:lvl1pPr algn="l">
              <a:spcBef>
                <a:spcPts val="0"/>
              </a:spcBef>
              <a:spcAft>
                <a:spcPts val="0"/>
              </a:spcAft>
              <a:defRPr sz="4400" spc="80" baseline="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43373" y="3915278"/>
            <a:ext cx="6433129" cy="929754"/>
          </a:xfrm>
        </p:spPr>
        <p:txBody>
          <a:bodyPr/>
          <a:lstStyle>
            <a:lvl1pPr marL="0" indent="0" algn="l">
              <a:spcBef>
                <a:spcPts val="0"/>
              </a:spcBef>
              <a:spcAft>
                <a:spcPts val="0"/>
              </a:spcAft>
              <a:buNone/>
              <a:defRPr sz="2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9" name="Textplatzhalter 8">
            <a:extLst>
              <a:ext uri="{FF2B5EF4-FFF2-40B4-BE49-F238E27FC236}">
                <a16:creationId xmlns:a16="http://schemas.microsoft.com/office/drawing/2014/main" id="{25F13FFA-4861-486F-A58D-D9EB08D64FE1}"/>
              </a:ext>
            </a:extLst>
          </p:cNvPr>
          <p:cNvSpPr>
            <a:spLocks noGrp="1"/>
          </p:cNvSpPr>
          <p:nvPr>
            <p:ph type="body" sz="quarter" idx="10"/>
          </p:nvPr>
        </p:nvSpPr>
        <p:spPr>
          <a:xfrm>
            <a:off x="443374" y="5013177"/>
            <a:ext cx="4968550" cy="1152674"/>
          </a:xfrm>
        </p:spPr>
        <p:txBody>
          <a:bodyPr/>
          <a:lstStyle>
            <a:lvl1pPr marL="0" indent="0">
              <a:spcBef>
                <a:spcPts val="0"/>
              </a:spcBef>
              <a:spcAft>
                <a:spcPts val="0"/>
              </a:spcAft>
              <a:buNone/>
              <a:defRPr>
                <a:solidFill>
                  <a:schemeClr val="bg1"/>
                </a:solidFill>
              </a:defRPr>
            </a:lvl1pPr>
          </a:lstStyle>
          <a:p>
            <a:pPr lvl="0"/>
            <a:r>
              <a:rPr lang="en-US" smtClean="0"/>
              <a:t>Edit Master text styles</a:t>
            </a:r>
          </a:p>
        </p:txBody>
      </p:sp>
      <p:pic>
        <p:nvPicPr>
          <p:cNvPr id="7" name="Grafik 6">
            <a:extLst>
              <a:ext uri="{FF2B5EF4-FFF2-40B4-BE49-F238E27FC236}">
                <a16:creationId xmlns:a16="http://schemas.microsoft.com/office/drawing/2014/main" id="{1BD6141A-43A8-45D6-B5D6-DB3F5A24278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77302" y="466757"/>
            <a:ext cx="1772132" cy="1150111"/>
          </a:xfrm>
          <a:prstGeom prst="rect">
            <a:avLst/>
          </a:prstGeom>
        </p:spPr>
      </p:pic>
    </p:spTree>
    <p:extLst>
      <p:ext uri="{BB962C8B-B14F-4D97-AF65-F5344CB8AC3E}">
        <p14:creationId xmlns:p14="http://schemas.microsoft.com/office/powerpoint/2010/main" val="4256534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5081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folie">
    <p:bg>
      <p:bgPr>
        <a:solidFill>
          <a:schemeClr val="tx2"/>
        </a:solidFill>
        <a:effectLst/>
      </p:bgPr>
    </p:bg>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F3AA6084-5A17-4DF0-99FA-9B12FE16AC92}"/>
              </a:ext>
            </a:extLst>
          </p:cNvPr>
          <p:cNvSpPr/>
          <p:nvPr/>
        </p:nvSpPr>
        <p:spPr>
          <a:xfrm>
            <a:off x="4770534" y="2024845"/>
            <a:ext cx="7421467" cy="4833157"/>
          </a:xfrm>
          <a:custGeom>
            <a:avLst/>
            <a:gdLst>
              <a:gd name="connsiteX0" fmla="*/ 7411942 w 7421467"/>
              <a:gd name="connsiteY0" fmla="*/ 0 h 4833157"/>
              <a:gd name="connsiteX1" fmla="*/ 7421467 w 7421467"/>
              <a:gd name="connsiteY1" fmla="*/ 241 h 4833157"/>
              <a:gd name="connsiteX2" fmla="*/ 7421467 w 7421467"/>
              <a:gd name="connsiteY2" fmla="*/ 4833157 h 4833157"/>
              <a:gd name="connsiteX3" fmla="*/ 0 w 7421467"/>
              <a:gd name="connsiteY3" fmla="*/ 4833157 h 4833157"/>
              <a:gd name="connsiteX4" fmla="*/ 110690 w 7421467"/>
              <a:gd name="connsiteY4" fmla="*/ 4588316 h 4833157"/>
              <a:gd name="connsiteX5" fmla="*/ 7411942 w 7421467"/>
              <a:gd name="connsiteY5" fmla="*/ 0 h 4833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467" h="4833157">
                <a:moveTo>
                  <a:pt x="7411942" y="0"/>
                </a:moveTo>
                <a:lnTo>
                  <a:pt x="7421467" y="241"/>
                </a:lnTo>
                <a:lnTo>
                  <a:pt x="7421467" y="4833157"/>
                </a:lnTo>
                <a:lnTo>
                  <a:pt x="0" y="4833157"/>
                </a:lnTo>
                <a:lnTo>
                  <a:pt x="110690" y="4588316"/>
                </a:lnTo>
                <a:cubicBezTo>
                  <a:pt x="1418845" y="1873453"/>
                  <a:pt x="4196610" y="0"/>
                  <a:pt x="741194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10000"/>
              </a:lnSpc>
              <a:spcBef>
                <a:spcPts val="0"/>
              </a:spcBef>
              <a:spcAft>
                <a:spcPts val="0"/>
              </a:spcAft>
              <a:buClrTx/>
              <a:buSzTx/>
              <a:buFontTx/>
              <a:buNone/>
              <a:tabLst/>
              <a:defRPr/>
            </a:pPr>
            <a:endParaRPr kumimoji="0" lang="de-DE" sz="1700" b="0" i="0" u="none" strike="noStrike" kern="1200" cap="none" spc="30" normalizeH="0" baseline="0" noProof="0" dirty="0" err="1">
              <a:ln>
                <a:noFill/>
              </a:ln>
              <a:solidFill>
                <a:prstClr val="white"/>
              </a:solidFill>
              <a:effectLst/>
              <a:uLnTx/>
              <a:uFillTx/>
              <a:latin typeface="Arial" panose="020B0604020202020204"/>
              <a:ea typeface="+mn-ea"/>
              <a:cs typeface="+mn-cs"/>
            </a:endParaRPr>
          </a:p>
        </p:txBody>
      </p:sp>
      <p:sp>
        <p:nvSpPr>
          <p:cNvPr id="2" name="Title 1"/>
          <p:cNvSpPr>
            <a:spLocks noGrp="1"/>
          </p:cNvSpPr>
          <p:nvPr>
            <p:ph type="ctrTitle"/>
          </p:nvPr>
        </p:nvSpPr>
        <p:spPr>
          <a:xfrm>
            <a:off x="443373" y="2295098"/>
            <a:ext cx="7992888" cy="1469814"/>
          </a:xfrm>
        </p:spPr>
        <p:txBody>
          <a:bodyPr anchor="t"/>
          <a:lstStyle>
            <a:lvl1pPr algn="l">
              <a:spcBef>
                <a:spcPts val="0"/>
              </a:spcBef>
              <a:spcAft>
                <a:spcPts val="0"/>
              </a:spcAft>
              <a:defRPr sz="4400" spc="8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43373" y="3915278"/>
            <a:ext cx="6433129" cy="929754"/>
          </a:xfrm>
        </p:spPr>
        <p:txBody>
          <a:bodyPr/>
          <a:lstStyle>
            <a:lvl1pPr marL="0" indent="0" algn="l">
              <a:spcBef>
                <a:spcPts val="0"/>
              </a:spcBef>
              <a:spcAft>
                <a:spcPts val="0"/>
              </a:spcAft>
              <a:buNone/>
              <a:defRPr sz="2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platzhalter 8">
            <a:extLst>
              <a:ext uri="{FF2B5EF4-FFF2-40B4-BE49-F238E27FC236}">
                <a16:creationId xmlns:a16="http://schemas.microsoft.com/office/drawing/2014/main" id="{25F13FFA-4861-486F-A58D-D9EB08D64FE1}"/>
              </a:ext>
            </a:extLst>
          </p:cNvPr>
          <p:cNvSpPr>
            <a:spLocks noGrp="1"/>
          </p:cNvSpPr>
          <p:nvPr>
            <p:ph type="body" sz="quarter" idx="10"/>
          </p:nvPr>
        </p:nvSpPr>
        <p:spPr>
          <a:xfrm>
            <a:off x="443374" y="5013177"/>
            <a:ext cx="4968550" cy="1152674"/>
          </a:xfrm>
        </p:spPr>
        <p:txBody>
          <a:bodyPr/>
          <a:lstStyle>
            <a:lvl1pPr marL="0" indent="0">
              <a:spcBef>
                <a:spcPts val="0"/>
              </a:spcBef>
              <a:spcAft>
                <a:spcPts val="0"/>
              </a:spcAft>
              <a:buNone/>
              <a:defRPr>
                <a:solidFill>
                  <a:schemeClr val="bg1"/>
                </a:solidFill>
              </a:defRPr>
            </a:lvl1pPr>
          </a:lstStyle>
          <a:p>
            <a:pPr lvl="0"/>
            <a:r>
              <a:rPr lang="en-US"/>
              <a:t>Click to edit Master text styles</a:t>
            </a:r>
          </a:p>
        </p:txBody>
      </p:sp>
      <p:pic>
        <p:nvPicPr>
          <p:cNvPr id="7" name="Grafik 6">
            <a:extLst>
              <a:ext uri="{FF2B5EF4-FFF2-40B4-BE49-F238E27FC236}">
                <a16:creationId xmlns:a16="http://schemas.microsoft.com/office/drawing/2014/main" id="{1BD6141A-43A8-45D6-B5D6-DB3F5A24278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77302" y="466757"/>
            <a:ext cx="1772132" cy="1150111"/>
          </a:xfrm>
          <a:prstGeom prst="rect">
            <a:avLst/>
          </a:prstGeom>
        </p:spPr>
      </p:pic>
    </p:spTree>
    <p:extLst>
      <p:ext uri="{BB962C8B-B14F-4D97-AF65-F5344CB8AC3E}">
        <p14:creationId xmlns:p14="http://schemas.microsoft.com/office/powerpoint/2010/main" val="2996016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elfolie mit Bild">
    <p:bg>
      <p:bgPr>
        <a:solidFill>
          <a:schemeClr val="tx2"/>
        </a:solidFill>
        <a:effectLst/>
      </p:bgPr>
    </p:bg>
    <p:spTree>
      <p:nvGrpSpPr>
        <p:cNvPr id="1" name=""/>
        <p:cNvGrpSpPr/>
        <p:nvPr/>
      </p:nvGrpSpPr>
      <p:grpSpPr>
        <a:xfrm>
          <a:off x="0" y="0"/>
          <a:ext cx="0" cy="0"/>
          <a:chOff x="0" y="0"/>
          <a:chExt cx="0" cy="0"/>
        </a:xfrm>
      </p:grpSpPr>
      <p:sp>
        <p:nvSpPr>
          <p:cNvPr id="10" name="Bildplatzhalter 9">
            <a:extLst>
              <a:ext uri="{FF2B5EF4-FFF2-40B4-BE49-F238E27FC236}">
                <a16:creationId xmlns:a16="http://schemas.microsoft.com/office/drawing/2014/main" id="{DBC08468-0CA3-47F9-BB7C-6D01CE3C7998}"/>
              </a:ext>
            </a:extLst>
          </p:cNvPr>
          <p:cNvSpPr>
            <a:spLocks noGrp="1"/>
          </p:cNvSpPr>
          <p:nvPr>
            <p:ph type="pic" sz="quarter" idx="11"/>
          </p:nvPr>
        </p:nvSpPr>
        <p:spPr>
          <a:xfrm>
            <a:off x="4770535" y="2024846"/>
            <a:ext cx="7421466" cy="4833155"/>
          </a:xfrm>
          <a:custGeom>
            <a:avLst/>
            <a:gdLst>
              <a:gd name="connsiteX0" fmla="*/ 7411941 w 7421466"/>
              <a:gd name="connsiteY0" fmla="*/ 0 h 4833155"/>
              <a:gd name="connsiteX1" fmla="*/ 7421466 w 7421466"/>
              <a:gd name="connsiteY1" fmla="*/ 241 h 4833155"/>
              <a:gd name="connsiteX2" fmla="*/ 7421466 w 7421466"/>
              <a:gd name="connsiteY2" fmla="*/ 4833155 h 4833155"/>
              <a:gd name="connsiteX3" fmla="*/ 0 w 7421466"/>
              <a:gd name="connsiteY3" fmla="*/ 4833155 h 4833155"/>
              <a:gd name="connsiteX4" fmla="*/ 110689 w 7421466"/>
              <a:gd name="connsiteY4" fmla="*/ 4588316 h 4833155"/>
              <a:gd name="connsiteX5" fmla="*/ 7411941 w 7421466"/>
              <a:gd name="connsiteY5" fmla="*/ 0 h 4833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466" h="4833155">
                <a:moveTo>
                  <a:pt x="7411941" y="0"/>
                </a:moveTo>
                <a:lnTo>
                  <a:pt x="7421466" y="241"/>
                </a:lnTo>
                <a:lnTo>
                  <a:pt x="7421466" y="4833155"/>
                </a:lnTo>
                <a:lnTo>
                  <a:pt x="0" y="4833155"/>
                </a:lnTo>
                <a:lnTo>
                  <a:pt x="110689" y="4588316"/>
                </a:lnTo>
                <a:cubicBezTo>
                  <a:pt x="1418844" y="1873453"/>
                  <a:pt x="4196609" y="0"/>
                  <a:pt x="7411941" y="0"/>
                </a:cubicBezTo>
                <a:close/>
              </a:path>
            </a:pathLst>
          </a:custGeom>
          <a:solidFill>
            <a:schemeClr val="bg1">
              <a:lumMod val="85000"/>
            </a:schemeClr>
          </a:solidFill>
        </p:spPr>
        <p:txBody>
          <a:bodyPr wrap="square" anchor="ctr">
            <a:noAutofit/>
          </a:bodyPr>
          <a:lstStyle>
            <a:lvl1pPr marL="0" indent="0" algn="ctr">
              <a:buNone/>
              <a:defRPr sz="1400"/>
            </a:lvl1pPr>
          </a:lstStyle>
          <a:p>
            <a:r>
              <a:rPr lang="en-US"/>
              <a:t>Click icon to add picture</a:t>
            </a:r>
            <a:endParaRPr lang="de-DE"/>
          </a:p>
        </p:txBody>
      </p:sp>
      <p:sp>
        <p:nvSpPr>
          <p:cNvPr id="2" name="Title 1"/>
          <p:cNvSpPr>
            <a:spLocks noGrp="1"/>
          </p:cNvSpPr>
          <p:nvPr>
            <p:ph type="ctrTitle"/>
          </p:nvPr>
        </p:nvSpPr>
        <p:spPr>
          <a:xfrm>
            <a:off x="443373" y="2295098"/>
            <a:ext cx="7992888" cy="1469814"/>
          </a:xfrm>
        </p:spPr>
        <p:txBody>
          <a:bodyPr anchor="t"/>
          <a:lstStyle>
            <a:lvl1pPr algn="l">
              <a:spcBef>
                <a:spcPts val="0"/>
              </a:spcBef>
              <a:spcAft>
                <a:spcPts val="0"/>
              </a:spcAft>
              <a:defRPr sz="4400" spc="8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43373" y="3915278"/>
            <a:ext cx="6433129" cy="929754"/>
          </a:xfrm>
        </p:spPr>
        <p:txBody>
          <a:bodyPr/>
          <a:lstStyle>
            <a:lvl1pPr marL="0" indent="0" algn="l">
              <a:spcBef>
                <a:spcPts val="0"/>
              </a:spcBef>
              <a:spcAft>
                <a:spcPts val="0"/>
              </a:spcAft>
              <a:buNone/>
              <a:defRPr sz="2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platzhalter 8">
            <a:extLst>
              <a:ext uri="{FF2B5EF4-FFF2-40B4-BE49-F238E27FC236}">
                <a16:creationId xmlns:a16="http://schemas.microsoft.com/office/drawing/2014/main" id="{25F13FFA-4861-486F-A58D-D9EB08D64FE1}"/>
              </a:ext>
            </a:extLst>
          </p:cNvPr>
          <p:cNvSpPr>
            <a:spLocks noGrp="1"/>
          </p:cNvSpPr>
          <p:nvPr>
            <p:ph type="body" sz="quarter" idx="10"/>
          </p:nvPr>
        </p:nvSpPr>
        <p:spPr>
          <a:xfrm>
            <a:off x="443374" y="5013177"/>
            <a:ext cx="4968550" cy="1152674"/>
          </a:xfrm>
        </p:spPr>
        <p:txBody>
          <a:bodyPr/>
          <a:lstStyle>
            <a:lvl1pPr marL="0" indent="0">
              <a:spcBef>
                <a:spcPts val="0"/>
              </a:spcBef>
              <a:spcAft>
                <a:spcPts val="0"/>
              </a:spcAft>
              <a:buNone/>
              <a:defRPr>
                <a:solidFill>
                  <a:schemeClr val="bg1"/>
                </a:solidFill>
              </a:defRPr>
            </a:lvl1pPr>
          </a:lstStyle>
          <a:p>
            <a:pPr lvl="0"/>
            <a:r>
              <a:rPr lang="en-US"/>
              <a:t>Click to edit Master text styles</a:t>
            </a:r>
          </a:p>
        </p:txBody>
      </p:sp>
      <p:pic>
        <p:nvPicPr>
          <p:cNvPr id="7" name="Grafik 6">
            <a:extLst>
              <a:ext uri="{FF2B5EF4-FFF2-40B4-BE49-F238E27FC236}">
                <a16:creationId xmlns:a16="http://schemas.microsoft.com/office/drawing/2014/main" id="{1BD6141A-43A8-45D6-B5D6-DB3F5A24278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77302" y="466757"/>
            <a:ext cx="1772132" cy="1150111"/>
          </a:xfrm>
          <a:prstGeom prst="rect">
            <a:avLst/>
          </a:prstGeom>
        </p:spPr>
      </p:pic>
    </p:spTree>
    <p:extLst>
      <p:ext uri="{BB962C8B-B14F-4D97-AF65-F5344CB8AC3E}">
        <p14:creationId xmlns:p14="http://schemas.microsoft.com/office/powerpoint/2010/main" val="2381110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piteltrenner">
    <p:spTree>
      <p:nvGrpSpPr>
        <p:cNvPr id="1" name=""/>
        <p:cNvGrpSpPr/>
        <p:nvPr/>
      </p:nvGrpSpPr>
      <p:grpSpPr>
        <a:xfrm>
          <a:off x="0" y="0"/>
          <a:ext cx="0" cy="0"/>
          <a:chOff x="0" y="0"/>
          <a:chExt cx="0" cy="0"/>
        </a:xfrm>
      </p:grpSpPr>
      <p:sp>
        <p:nvSpPr>
          <p:cNvPr id="2" name="Title 1"/>
          <p:cNvSpPr>
            <a:spLocks noGrp="1"/>
          </p:cNvSpPr>
          <p:nvPr>
            <p:ph type="title"/>
          </p:nvPr>
        </p:nvSpPr>
        <p:spPr>
          <a:xfrm>
            <a:off x="2063750" y="1268760"/>
            <a:ext cx="8604250" cy="1476164"/>
          </a:xfrm>
        </p:spPr>
        <p:txBody>
          <a:bodyPr/>
          <a:lstStyle>
            <a:lvl1pPr>
              <a:defRPr sz="4400" spc="80" baseline="0"/>
            </a:lvl1pPr>
          </a:lstStyle>
          <a:p>
            <a:r>
              <a:rPr lang="en-US"/>
              <a:t>Click to edit Master title style</a:t>
            </a:r>
            <a:endParaRPr lang="en-US" dirty="0"/>
          </a:p>
        </p:txBody>
      </p:sp>
      <p:sp>
        <p:nvSpPr>
          <p:cNvPr id="7" name="Textplatzhalter 6">
            <a:extLst>
              <a:ext uri="{FF2B5EF4-FFF2-40B4-BE49-F238E27FC236}">
                <a16:creationId xmlns:a16="http://schemas.microsoft.com/office/drawing/2014/main" id="{660CC760-EBF5-4E69-B01B-A0CE7B6B933B}"/>
              </a:ext>
            </a:extLst>
          </p:cNvPr>
          <p:cNvSpPr>
            <a:spLocks noGrp="1"/>
          </p:cNvSpPr>
          <p:nvPr>
            <p:ph type="body" sz="quarter" idx="11"/>
          </p:nvPr>
        </p:nvSpPr>
        <p:spPr>
          <a:xfrm>
            <a:off x="2063750" y="2881610"/>
            <a:ext cx="8604250" cy="1231466"/>
          </a:xfrm>
        </p:spPr>
        <p:txBody>
          <a:bodyPr/>
          <a:lstStyle>
            <a:lvl1pPr marL="0" indent="0">
              <a:spcAft>
                <a:spcPts val="0"/>
              </a:spcAft>
              <a:buNone/>
              <a:defRPr sz="240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2507647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piteltrenner mit Bild">
    <p:spTree>
      <p:nvGrpSpPr>
        <p:cNvPr id="1" name=""/>
        <p:cNvGrpSpPr/>
        <p:nvPr/>
      </p:nvGrpSpPr>
      <p:grpSpPr>
        <a:xfrm>
          <a:off x="0" y="0"/>
          <a:ext cx="0" cy="0"/>
          <a:chOff x="0" y="0"/>
          <a:chExt cx="0" cy="0"/>
        </a:xfrm>
      </p:grpSpPr>
      <p:sp>
        <p:nvSpPr>
          <p:cNvPr id="2" name="Title 1"/>
          <p:cNvSpPr>
            <a:spLocks noGrp="1"/>
          </p:cNvSpPr>
          <p:nvPr>
            <p:ph type="title"/>
          </p:nvPr>
        </p:nvSpPr>
        <p:spPr>
          <a:xfrm>
            <a:off x="2063751" y="812824"/>
            <a:ext cx="8604250" cy="558010"/>
          </a:xfrm>
        </p:spPr>
        <p:txBody>
          <a:bodyPr/>
          <a:lstStyle>
            <a:lvl1pPr>
              <a:defRPr sz="3400"/>
            </a:lvl1pPr>
          </a:lstStyle>
          <a:p>
            <a:r>
              <a:rPr lang="en-US"/>
              <a:t>Click to edit Master title style</a:t>
            </a:r>
            <a:endParaRPr lang="en-US" dirty="0"/>
          </a:p>
        </p:txBody>
      </p:sp>
      <p:sp>
        <p:nvSpPr>
          <p:cNvPr id="5" name="Bildplatzhalter 7">
            <a:extLst>
              <a:ext uri="{FF2B5EF4-FFF2-40B4-BE49-F238E27FC236}">
                <a16:creationId xmlns:a16="http://schemas.microsoft.com/office/drawing/2014/main" id="{AAA3DF5A-AAAE-4747-B95D-44DDC7CBEB39}"/>
              </a:ext>
            </a:extLst>
          </p:cNvPr>
          <p:cNvSpPr>
            <a:spLocks noGrp="1"/>
          </p:cNvSpPr>
          <p:nvPr>
            <p:ph type="pic" sz="quarter" idx="11"/>
          </p:nvPr>
        </p:nvSpPr>
        <p:spPr>
          <a:xfrm>
            <a:off x="2063750" y="1484784"/>
            <a:ext cx="10128251" cy="4176464"/>
          </a:xfrm>
          <a:solidFill>
            <a:schemeClr val="bg1">
              <a:lumMod val="85000"/>
            </a:schemeClr>
          </a:solidFill>
        </p:spPr>
        <p:txBody>
          <a:bodyPr anchor="ctr"/>
          <a:lstStyle>
            <a:lvl1pPr marL="0" indent="0" algn="ctr">
              <a:buNone/>
              <a:defRPr/>
            </a:lvl1pPr>
          </a:lstStyle>
          <a:p>
            <a:r>
              <a:rPr lang="en-US"/>
              <a:t>Click icon to add picture</a:t>
            </a:r>
            <a:endParaRPr lang="de-DE"/>
          </a:p>
        </p:txBody>
      </p:sp>
    </p:spTree>
    <p:extLst>
      <p:ext uri="{BB962C8B-B14F-4D97-AF65-F5344CB8AC3E}">
        <p14:creationId xmlns:p14="http://schemas.microsoft.com/office/powerpoint/2010/main" val="2094813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6535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3" name="Content Placeholder 2"/>
          <p:cNvSpPr>
            <a:spLocks noGrp="1"/>
          </p:cNvSpPr>
          <p:nvPr>
            <p:ph sz="half" idx="1"/>
          </p:nvPr>
        </p:nvSpPr>
        <p:spPr>
          <a:xfrm>
            <a:off x="2063750" y="1557338"/>
            <a:ext cx="4104000"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64052" y="1557338"/>
            <a:ext cx="4103949" cy="4608513"/>
          </a:xfrm>
        </p:spPr>
        <p:txBody>
          <a:bodyPr/>
          <a:lstStyle>
            <a:lvl1pPr>
              <a:defRPr spc="30" baseline="0"/>
            </a:lvl1pPr>
            <a:lvl2pPr>
              <a:defRPr spc="30" baseline="0"/>
            </a:lvl2pPr>
            <a:lvl3pPr>
              <a:defRPr spc="30" baseline="0"/>
            </a:lvl3pPr>
            <a:lvl4pPr>
              <a:defRPr spc="30" baseline="0"/>
            </a:lvl4pPr>
            <a:lvl5pPr>
              <a:defRPr spc="3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4292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Inhalt und Bild (bre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3" name="Content Placeholder 2"/>
          <p:cNvSpPr>
            <a:spLocks noGrp="1"/>
          </p:cNvSpPr>
          <p:nvPr>
            <p:ph sz="half" idx="1"/>
          </p:nvPr>
        </p:nvSpPr>
        <p:spPr>
          <a:xfrm>
            <a:off x="2063750" y="1557338"/>
            <a:ext cx="4284278"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Bildplatzhalter 7">
            <a:extLst>
              <a:ext uri="{FF2B5EF4-FFF2-40B4-BE49-F238E27FC236}">
                <a16:creationId xmlns:a16="http://schemas.microsoft.com/office/drawing/2014/main" id="{5CA90898-2F68-4C13-9E2E-E02AF4DD76F4}"/>
              </a:ext>
            </a:extLst>
          </p:cNvPr>
          <p:cNvSpPr>
            <a:spLocks noGrp="1"/>
          </p:cNvSpPr>
          <p:nvPr>
            <p:ph type="pic" sz="quarter" idx="11"/>
          </p:nvPr>
        </p:nvSpPr>
        <p:spPr>
          <a:xfrm>
            <a:off x="6600057" y="1557336"/>
            <a:ext cx="5591944" cy="3707868"/>
          </a:xfrm>
          <a:solidFill>
            <a:schemeClr val="bg1">
              <a:lumMod val="85000"/>
            </a:schemeClr>
          </a:solidFill>
        </p:spPr>
        <p:txBody>
          <a:bodyPr anchor="ctr"/>
          <a:lstStyle>
            <a:lvl1pPr marL="0" indent="0" algn="ctr">
              <a:buNone/>
              <a:defRPr/>
            </a:lvl1pPr>
          </a:lstStyle>
          <a:p>
            <a:r>
              <a:rPr lang="en-US"/>
              <a:t>Click icon to add picture</a:t>
            </a:r>
            <a:endParaRPr lang="de-DE"/>
          </a:p>
        </p:txBody>
      </p:sp>
    </p:spTree>
    <p:extLst>
      <p:ext uri="{BB962C8B-B14F-4D97-AF65-F5344CB8AC3E}">
        <p14:creationId xmlns:p14="http://schemas.microsoft.com/office/powerpoint/2010/main" val="41902526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Inhalt und Bi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063750" y="1557338"/>
            <a:ext cx="5832450"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ildplatzhalter 7">
            <a:extLst>
              <a:ext uri="{FF2B5EF4-FFF2-40B4-BE49-F238E27FC236}">
                <a16:creationId xmlns:a16="http://schemas.microsoft.com/office/drawing/2014/main" id="{8448A72F-7758-4846-BF2E-9F2F2C0FDEAA}"/>
              </a:ext>
            </a:extLst>
          </p:cNvPr>
          <p:cNvSpPr>
            <a:spLocks noGrp="1"/>
          </p:cNvSpPr>
          <p:nvPr>
            <p:ph type="pic" sz="quarter" idx="11"/>
          </p:nvPr>
        </p:nvSpPr>
        <p:spPr>
          <a:xfrm>
            <a:off x="8220236" y="0"/>
            <a:ext cx="3971764" cy="6021288"/>
          </a:xfrm>
          <a:solidFill>
            <a:schemeClr val="bg1">
              <a:lumMod val="85000"/>
            </a:schemeClr>
          </a:solidFill>
        </p:spPr>
        <p:txBody>
          <a:bodyPr anchor="ctr"/>
          <a:lstStyle>
            <a:lvl1pPr marL="0" indent="0" algn="ctr">
              <a:buNone/>
              <a:defRPr/>
            </a:lvl1pPr>
          </a:lstStyle>
          <a:p>
            <a:r>
              <a:rPr lang="en-US"/>
              <a:t>Click icon to add picture</a:t>
            </a:r>
            <a:endParaRPr lang="de-DE"/>
          </a:p>
        </p:txBody>
      </p:sp>
      <p:sp>
        <p:nvSpPr>
          <p:cNvPr id="4" name="Titel 3">
            <a:extLst>
              <a:ext uri="{FF2B5EF4-FFF2-40B4-BE49-F238E27FC236}">
                <a16:creationId xmlns:a16="http://schemas.microsoft.com/office/drawing/2014/main" id="{FBB88B8F-7465-465A-92A9-85A1AB072D62}"/>
              </a:ext>
            </a:extLst>
          </p:cNvPr>
          <p:cNvSpPr>
            <a:spLocks noGrp="1"/>
          </p:cNvSpPr>
          <p:nvPr>
            <p:ph type="title"/>
          </p:nvPr>
        </p:nvSpPr>
        <p:spPr>
          <a:xfrm>
            <a:off x="2062921" y="938374"/>
            <a:ext cx="5832450" cy="438398"/>
          </a:xfrm>
        </p:spPr>
        <p:txBody>
          <a:bodyPr/>
          <a:lstStyle>
            <a:lvl1pPr>
              <a:defRPr sz="2400"/>
            </a:lvl1pPr>
          </a:lstStyle>
          <a:p>
            <a:r>
              <a:rPr lang="en-US"/>
              <a:t>Click to edit Master title style</a:t>
            </a:r>
            <a:endParaRPr lang="de-DE" dirty="0"/>
          </a:p>
        </p:txBody>
      </p:sp>
    </p:spTree>
    <p:extLst>
      <p:ext uri="{BB962C8B-B14F-4D97-AF65-F5344CB8AC3E}">
        <p14:creationId xmlns:p14="http://schemas.microsoft.com/office/powerpoint/2010/main" val="396755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1397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 mit Bild">
    <p:bg>
      <p:bgPr>
        <a:solidFill>
          <a:schemeClr val="tx2"/>
        </a:solidFill>
        <a:effectLst/>
      </p:bgPr>
    </p:bg>
    <p:spTree>
      <p:nvGrpSpPr>
        <p:cNvPr id="1" name=""/>
        <p:cNvGrpSpPr/>
        <p:nvPr/>
      </p:nvGrpSpPr>
      <p:grpSpPr>
        <a:xfrm>
          <a:off x="0" y="0"/>
          <a:ext cx="0" cy="0"/>
          <a:chOff x="0" y="0"/>
          <a:chExt cx="0" cy="0"/>
        </a:xfrm>
      </p:grpSpPr>
      <p:sp>
        <p:nvSpPr>
          <p:cNvPr id="10" name="Bildplatzhalter 9">
            <a:extLst>
              <a:ext uri="{FF2B5EF4-FFF2-40B4-BE49-F238E27FC236}">
                <a16:creationId xmlns:a16="http://schemas.microsoft.com/office/drawing/2014/main" id="{DBC08468-0CA3-47F9-BB7C-6D01CE3C7998}"/>
              </a:ext>
            </a:extLst>
          </p:cNvPr>
          <p:cNvSpPr>
            <a:spLocks noGrp="1"/>
          </p:cNvSpPr>
          <p:nvPr>
            <p:ph type="pic" sz="quarter" idx="11"/>
          </p:nvPr>
        </p:nvSpPr>
        <p:spPr>
          <a:xfrm>
            <a:off x="4770535" y="2024846"/>
            <a:ext cx="7421466" cy="4833155"/>
          </a:xfrm>
          <a:custGeom>
            <a:avLst/>
            <a:gdLst>
              <a:gd name="connsiteX0" fmla="*/ 7411941 w 7421466"/>
              <a:gd name="connsiteY0" fmla="*/ 0 h 4833155"/>
              <a:gd name="connsiteX1" fmla="*/ 7421466 w 7421466"/>
              <a:gd name="connsiteY1" fmla="*/ 241 h 4833155"/>
              <a:gd name="connsiteX2" fmla="*/ 7421466 w 7421466"/>
              <a:gd name="connsiteY2" fmla="*/ 4833155 h 4833155"/>
              <a:gd name="connsiteX3" fmla="*/ 0 w 7421466"/>
              <a:gd name="connsiteY3" fmla="*/ 4833155 h 4833155"/>
              <a:gd name="connsiteX4" fmla="*/ 110689 w 7421466"/>
              <a:gd name="connsiteY4" fmla="*/ 4588316 h 4833155"/>
              <a:gd name="connsiteX5" fmla="*/ 7411941 w 7421466"/>
              <a:gd name="connsiteY5" fmla="*/ 0 h 4833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466" h="4833155">
                <a:moveTo>
                  <a:pt x="7411941" y="0"/>
                </a:moveTo>
                <a:lnTo>
                  <a:pt x="7421466" y="241"/>
                </a:lnTo>
                <a:lnTo>
                  <a:pt x="7421466" y="4833155"/>
                </a:lnTo>
                <a:lnTo>
                  <a:pt x="0" y="4833155"/>
                </a:lnTo>
                <a:lnTo>
                  <a:pt x="110689" y="4588316"/>
                </a:lnTo>
                <a:cubicBezTo>
                  <a:pt x="1418844" y="1873453"/>
                  <a:pt x="4196609" y="0"/>
                  <a:pt x="7411941" y="0"/>
                </a:cubicBezTo>
                <a:close/>
              </a:path>
            </a:pathLst>
          </a:custGeom>
          <a:solidFill>
            <a:schemeClr val="bg1">
              <a:lumMod val="85000"/>
            </a:schemeClr>
          </a:solidFill>
        </p:spPr>
        <p:txBody>
          <a:bodyPr wrap="square" anchor="ctr">
            <a:noAutofit/>
          </a:bodyPr>
          <a:lstStyle>
            <a:lvl1pPr marL="0" indent="0" algn="ctr">
              <a:buNone/>
              <a:defRPr sz="1400"/>
            </a:lvl1pPr>
          </a:lstStyle>
          <a:p>
            <a:r>
              <a:rPr lang="en-US" smtClean="0"/>
              <a:t>Click icon to add picture</a:t>
            </a:r>
            <a:endParaRPr lang="de-DE"/>
          </a:p>
        </p:txBody>
      </p:sp>
      <p:sp>
        <p:nvSpPr>
          <p:cNvPr id="2" name="Title 1"/>
          <p:cNvSpPr>
            <a:spLocks noGrp="1"/>
          </p:cNvSpPr>
          <p:nvPr>
            <p:ph type="ctrTitle"/>
          </p:nvPr>
        </p:nvSpPr>
        <p:spPr>
          <a:xfrm>
            <a:off x="443373" y="2295098"/>
            <a:ext cx="7992888" cy="1469814"/>
          </a:xfrm>
        </p:spPr>
        <p:txBody>
          <a:bodyPr anchor="t"/>
          <a:lstStyle>
            <a:lvl1pPr algn="l">
              <a:spcBef>
                <a:spcPts val="0"/>
              </a:spcBef>
              <a:spcAft>
                <a:spcPts val="0"/>
              </a:spcAft>
              <a:defRPr sz="4400" spc="80" baseline="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43373" y="3915278"/>
            <a:ext cx="6433129" cy="929754"/>
          </a:xfrm>
        </p:spPr>
        <p:txBody>
          <a:bodyPr/>
          <a:lstStyle>
            <a:lvl1pPr marL="0" indent="0" algn="l">
              <a:spcBef>
                <a:spcPts val="0"/>
              </a:spcBef>
              <a:spcAft>
                <a:spcPts val="0"/>
              </a:spcAft>
              <a:buNone/>
              <a:defRPr sz="2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9" name="Textplatzhalter 8">
            <a:extLst>
              <a:ext uri="{FF2B5EF4-FFF2-40B4-BE49-F238E27FC236}">
                <a16:creationId xmlns:a16="http://schemas.microsoft.com/office/drawing/2014/main" id="{25F13FFA-4861-486F-A58D-D9EB08D64FE1}"/>
              </a:ext>
            </a:extLst>
          </p:cNvPr>
          <p:cNvSpPr>
            <a:spLocks noGrp="1"/>
          </p:cNvSpPr>
          <p:nvPr>
            <p:ph type="body" sz="quarter" idx="10"/>
          </p:nvPr>
        </p:nvSpPr>
        <p:spPr>
          <a:xfrm>
            <a:off x="443374" y="5013177"/>
            <a:ext cx="4968550" cy="1152674"/>
          </a:xfrm>
        </p:spPr>
        <p:txBody>
          <a:bodyPr/>
          <a:lstStyle>
            <a:lvl1pPr marL="0" indent="0">
              <a:spcBef>
                <a:spcPts val="0"/>
              </a:spcBef>
              <a:spcAft>
                <a:spcPts val="0"/>
              </a:spcAft>
              <a:buNone/>
              <a:defRPr>
                <a:solidFill>
                  <a:schemeClr val="bg1"/>
                </a:solidFill>
              </a:defRPr>
            </a:lvl1pPr>
          </a:lstStyle>
          <a:p>
            <a:pPr lvl="0"/>
            <a:r>
              <a:rPr lang="en-US" smtClean="0"/>
              <a:t>Edit Master text styles</a:t>
            </a:r>
          </a:p>
        </p:txBody>
      </p:sp>
      <p:pic>
        <p:nvPicPr>
          <p:cNvPr id="7" name="Grafik 6">
            <a:extLst>
              <a:ext uri="{FF2B5EF4-FFF2-40B4-BE49-F238E27FC236}">
                <a16:creationId xmlns:a16="http://schemas.microsoft.com/office/drawing/2014/main" id="{1BD6141A-43A8-45D6-B5D6-DB3F5A24278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77302" y="466757"/>
            <a:ext cx="1772132" cy="1150111"/>
          </a:xfrm>
          <a:prstGeom prst="rect">
            <a:avLst/>
          </a:prstGeom>
        </p:spPr>
      </p:pic>
    </p:spTree>
    <p:extLst>
      <p:ext uri="{BB962C8B-B14F-4D97-AF65-F5344CB8AC3E}">
        <p14:creationId xmlns:p14="http://schemas.microsoft.com/office/powerpoint/2010/main" val="36575592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4234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9745-8822-37AC-5150-C436BE6E50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A6BCB52F-77B9-A9F9-09ED-41D0814EAB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FE81E608-A80F-F3A4-3C2E-5099E91B3DA1}"/>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78BE1EC-0441-451A-9172-3EC96E53ECDF}" type="datetimeFigureOut">
              <a:rPr kumimoji="0" lang="de-DE" sz="18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25.06.2025</a:t>
            </a:fld>
            <a:endParaRPr kumimoji="0" lang="de-DE"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5" name="Footer Placeholder 4">
            <a:extLst>
              <a:ext uri="{FF2B5EF4-FFF2-40B4-BE49-F238E27FC236}">
                <a16:creationId xmlns:a16="http://schemas.microsoft.com/office/drawing/2014/main" id="{17B2CD67-7CFA-5F27-59A1-B5412D652A9D}"/>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6" name="Slide Number Placeholder 5">
            <a:extLst>
              <a:ext uri="{FF2B5EF4-FFF2-40B4-BE49-F238E27FC236}">
                <a16:creationId xmlns:a16="http://schemas.microsoft.com/office/drawing/2014/main" id="{34DC9424-C148-902D-0745-A0C2C049AA4D}"/>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870D0AA-7176-4C22-931C-0BDECEC3F6EE}" type="slidenum">
              <a:rPr kumimoji="0" lang="de-DE" sz="18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de-DE"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151944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Kapiteltrenner">
    <p:spTree>
      <p:nvGrpSpPr>
        <p:cNvPr id="1" name=""/>
        <p:cNvGrpSpPr/>
        <p:nvPr/>
      </p:nvGrpSpPr>
      <p:grpSpPr>
        <a:xfrm>
          <a:off x="0" y="0"/>
          <a:ext cx="0" cy="0"/>
          <a:chOff x="0" y="0"/>
          <a:chExt cx="0" cy="0"/>
        </a:xfrm>
      </p:grpSpPr>
      <p:sp>
        <p:nvSpPr>
          <p:cNvPr id="2" name="Title 1"/>
          <p:cNvSpPr>
            <a:spLocks noGrp="1"/>
          </p:cNvSpPr>
          <p:nvPr>
            <p:ph type="title"/>
          </p:nvPr>
        </p:nvSpPr>
        <p:spPr>
          <a:xfrm>
            <a:off x="2063750" y="1268760"/>
            <a:ext cx="8604250" cy="1476164"/>
          </a:xfrm>
        </p:spPr>
        <p:txBody>
          <a:bodyPr/>
          <a:lstStyle>
            <a:lvl1pPr>
              <a:defRPr sz="4400" spc="80" baseline="0"/>
            </a:lvl1pPr>
          </a:lstStyle>
          <a:p>
            <a:r>
              <a:rPr lang="en-US" smtClean="0"/>
              <a:t>Click to edit Master title style</a:t>
            </a:r>
            <a:endParaRPr lang="en-US" dirty="0"/>
          </a:p>
        </p:txBody>
      </p:sp>
      <p:sp>
        <p:nvSpPr>
          <p:cNvPr id="7" name="Textplatzhalter 6">
            <a:extLst>
              <a:ext uri="{FF2B5EF4-FFF2-40B4-BE49-F238E27FC236}">
                <a16:creationId xmlns:a16="http://schemas.microsoft.com/office/drawing/2014/main" id="{660CC760-EBF5-4E69-B01B-A0CE7B6B933B}"/>
              </a:ext>
            </a:extLst>
          </p:cNvPr>
          <p:cNvSpPr>
            <a:spLocks noGrp="1"/>
          </p:cNvSpPr>
          <p:nvPr>
            <p:ph type="body" sz="quarter" idx="11"/>
          </p:nvPr>
        </p:nvSpPr>
        <p:spPr>
          <a:xfrm>
            <a:off x="2063750" y="2881610"/>
            <a:ext cx="8604250" cy="1231466"/>
          </a:xfrm>
        </p:spPr>
        <p:txBody>
          <a:bodyPr/>
          <a:lstStyle>
            <a:lvl1pPr marL="0" indent="0">
              <a:spcAft>
                <a:spcPts val="0"/>
              </a:spcAft>
              <a:buNone/>
              <a:defRPr sz="2400">
                <a:solidFill>
                  <a:schemeClr val="tx2"/>
                </a:solidFill>
              </a:defRPr>
            </a:lvl1pPr>
          </a:lstStyle>
          <a:p>
            <a:pPr lvl="0"/>
            <a:r>
              <a:rPr lang="en-US" smtClean="0"/>
              <a:t>Edit Master text styles</a:t>
            </a:r>
          </a:p>
        </p:txBody>
      </p:sp>
    </p:spTree>
    <p:extLst>
      <p:ext uri="{BB962C8B-B14F-4D97-AF65-F5344CB8AC3E}">
        <p14:creationId xmlns:p14="http://schemas.microsoft.com/office/powerpoint/2010/main" val="390455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Kapiteltrenner mit Bild">
    <p:spTree>
      <p:nvGrpSpPr>
        <p:cNvPr id="1" name=""/>
        <p:cNvGrpSpPr/>
        <p:nvPr/>
      </p:nvGrpSpPr>
      <p:grpSpPr>
        <a:xfrm>
          <a:off x="0" y="0"/>
          <a:ext cx="0" cy="0"/>
          <a:chOff x="0" y="0"/>
          <a:chExt cx="0" cy="0"/>
        </a:xfrm>
      </p:grpSpPr>
      <p:sp>
        <p:nvSpPr>
          <p:cNvPr id="2" name="Title 1"/>
          <p:cNvSpPr>
            <a:spLocks noGrp="1"/>
          </p:cNvSpPr>
          <p:nvPr>
            <p:ph type="title"/>
          </p:nvPr>
        </p:nvSpPr>
        <p:spPr>
          <a:xfrm>
            <a:off x="2063751" y="812824"/>
            <a:ext cx="8604250" cy="558010"/>
          </a:xfrm>
        </p:spPr>
        <p:txBody>
          <a:bodyPr/>
          <a:lstStyle>
            <a:lvl1pPr>
              <a:defRPr sz="3400"/>
            </a:lvl1pPr>
          </a:lstStyle>
          <a:p>
            <a:r>
              <a:rPr lang="en-US" smtClean="0"/>
              <a:t>Click to edit Master title style</a:t>
            </a:r>
            <a:endParaRPr lang="en-US" dirty="0"/>
          </a:p>
        </p:txBody>
      </p:sp>
      <p:sp>
        <p:nvSpPr>
          <p:cNvPr id="5" name="Bildplatzhalter 7">
            <a:extLst>
              <a:ext uri="{FF2B5EF4-FFF2-40B4-BE49-F238E27FC236}">
                <a16:creationId xmlns:a16="http://schemas.microsoft.com/office/drawing/2014/main" id="{AAA3DF5A-AAAE-4747-B95D-44DDC7CBEB39}"/>
              </a:ext>
            </a:extLst>
          </p:cNvPr>
          <p:cNvSpPr>
            <a:spLocks noGrp="1"/>
          </p:cNvSpPr>
          <p:nvPr>
            <p:ph type="pic" sz="quarter" idx="11"/>
          </p:nvPr>
        </p:nvSpPr>
        <p:spPr>
          <a:xfrm>
            <a:off x="2063750" y="1484784"/>
            <a:ext cx="10128251" cy="4176464"/>
          </a:xfrm>
          <a:solidFill>
            <a:schemeClr val="bg1">
              <a:lumMod val="85000"/>
            </a:schemeClr>
          </a:solidFill>
        </p:spPr>
        <p:txBody>
          <a:bodyPr anchor="ctr"/>
          <a:lstStyle>
            <a:lvl1pPr marL="0" indent="0" algn="ctr">
              <a:buNone/>
              <a:defRPr/>
            </a:lvl1pPr>
          </a:lstStyle>
          <a:p>
            <a:r>
              <a:rPr lang="en-US" smtClean="0"/>
              <a:t>Click icon to add picture</a:t>
            </a:r>
            <a:endParaRPr lang="de-DE"/>
          </a:p>
        </p:txBody>
      </p:sp>
    </p:spTree>
    <p:extLst>
      <p:ext uri="{BB962C8B-B14F-4D97-AF65-F5344CB8AC3E}">
        <p14:creationId xmlns:p14="http://schemas.microsoft.com/office/powerpoint/2010/main" val="3627474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52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Content Placeholder 2"/>
          <p:cNvSpPr>
            <a:spLocks noGrp="1"/>
          </p:cNvSpPr>
          <p:nvPr>
            <p:ph sz="half" idx="1"/>
          </p:nvPr>
        </p:nvSpPr>
        <p:spPr>
          <a:xfrm>
            <a:off x="2063750" y="1557338"/>
            <a:ext cx="4104000" cy="46085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64052" y="1557338"/>
            <a:ext cx="4103949" cy="4608513"/>
          </a:xfrm>
        </p:spPr>
        <p:txBody>
          <a:bodyPr/>
          <a:lstStyle>
            <a:lvl1pPr>
              <a:defRPr spc="30" baseline="0"/>
            </a:lvl1pPr>
            <a:lvl2pPr>
              <a:defRPr spc="30" baseline="0"/>
            </a:lvl2pPr>
            <a:lvl3pPr>
              <a:defRPr spc="30" baseline="0"/>
            </a:lvl3pPr>
            <a:lvl4pPr>
              <a:defRPr spc="30" baseline="0"/>
            </a:lvl4pPr>
            <a:lvl5pPr>
              <a:defRPr spc="30" baseline="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613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el, Inhalt und Bild (bre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Content Placeholder 2"/>
          <p:cNvSpPr>
            <a:spLocks noGrp="1"/>
          </p:cNvSpPr>
          <p:nvPr>
            <p:ph sz="half" idx="1"/>
          </p:nvPr>
        </p:nvSpPr>
        <p:spPr>
          <a:xfrm>
            <a:off x="2063750" y="1557338"/>
            <a:ext cx="4284278" cy="46085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Bildplatzhalter 7">
            <a:extLst>
              <a:ext uri="{FF2B5EF4-FFF2-40B4-BE49-F238E27FC236}">
                <a16:creationId xmlns:a16="http://schemas.microsoft.com/office/drawing/2014/main" id="{5CA90898-2F68-4C13-9E2E-E02AF4DD76F4}"/>
              </a:ext>
            </a:extLst>
          </p:cNvPr>
          <p:cNvSpPr>
            <a:spLocks noGrp="1"/>
          </p:cNvSpPr>
          <p:nvPr>
            <p:ph type="pic" sz="quarter" idx="11"/>
          </p:nvPr>
        </p:nvSpPr>
        <p:spPr>
          <a:xfrm>
            <a:off x="6600057" y="1557336"/>
            <a:ext cx="5591944" cy="3707868"/>
          </a:xfrm>
          <a:solidFill>
            <a:schemeClr val="bg1">
              <a:lumMod val="85000"/>
            </a:schemeClr>
          </a:solidFill>
        </p:spPr>
        <p:txBody>
          <a:bodyPr anchor="ctr"/>
          <a:lstStyle>
            <a:lvl1pPr marL="0" indent="0" algn="ctr">
              <a:buNone/>
              <a:defRPr/>
            </a:lvl1pPr>
          </a:lstStyle>
          <a:p>
            <a:r>
              <a:rPr lang="en-US" smtClean="0"/>
              <a:t>Click icon to add picture</a:t>
            </a:r>
            <a:endParaRPr lang="de-DE"/>
          </a:p>
        </p:txBody>
      </p:sp>
    </p:spTree>
    <p:extLst>
      <p:ext uri="{BB962C8B-B14F-4D97-AF65-F5344CB8AC3E}">
        <p14:creationId xmlns:p14="http://schemas.microsoft.com/office/powerpoint/2010/main" val="272825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el, Inhalt und Bi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063750" y="1557338"/>
            <a:ext cx="5832450" cy="46085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Bildplatzhalter 7">
            <a:extLst>
              <a:ext uri="{FF2B5EF4-FFF2-40B4-BE49-F238E27FC236}">
                <a16:creationId xmlns:a16="http://schemas.microsoft.com/office/drawing/2014/main" id="{8448A72F-7758-4846-BF2E-9F2F2C0FDEAA}"/>
              </a:ext>
            </a:extLst>
          </p:cNvPr>
          <p:cNvSpPr>
            <a:spLocks noGrp="1"/>
          </p:cNvSpPr>
          <p:nvPr>
            <p:ph type="pic" sz="quarter" idx="11"/>
          </p:nvPr>
        </p:nvSpPr>
        <p:spPr>
          <a:xfrm>
            <a:off x="8220236" y="0"/>
            <a:ext cx="3971764" cy="6021288"/>
          </a:xfrm>
          <a:solidFill>
            <a:schemeClr val="bg1">
              <a:lumMod val="85000"/>
            </a:schemeClr>
          </a:solidFill>
        </p:spPr>
        <p:txBody>
          <a:bodyPr anchor="ctr"/>
          <a:lstStyle>
            <a:lvl1pPr marL="0" indent="0" algn="ctr">
              <a:buNone/>
              <a:defRPr/>
            </a:lvl1pPr>
          </a:lstStyle>
          <a:p>
            <a:r>
              <a:rPr lang="en-US" smtClean="0"/>
              <a:t>Click icon to add picture</a:t>
            </a:r>
            <a:endParaRPr lang="de-DE"/>
          </a:p>
        </p:txBody>
      </p:sp>
      <p:sp>
        <p:nvSpPr>
          <p:cNvPr id="4" name="Titel 3">
            <a:extLst>
              <a:ext uri="{FF2B5EF4-FFF2-40B4-BE49-F238E27FC236}">
                <a16:creationId xmlns:a16="http://schemas.microsoft.com/office/drawing/2014/main" id="{FBB88B8F-7465-465A-92A9-85A1AB072D62}"/>
              </a:ext>
            </a:extLst>
          </p:cNvPr>
          <p:cNvSpPr>
            <a:spLocks noGrp="1"/>
          </p:cNvSpPr>
          <p:nvPr>
            <p:ph type="title"/>
          </p:nvPr>
        </p:nvSpPr>
        <p:spPr>
          <a:xfrm>
            <a:off x="2062921" y="938374"/>
            <a:ext cx="5832450" cy="438398"/>
          </a:xfrm>
        </p:spPr>
        <p:txBody>
          <a:bodyPr/>
          <a:lstStyle>
            <a:lvl1pPr>
              <a:defRPr sz="2400"/>
            </a:lvl1pPr>
          </a:lstStyle>
          <a:p>
            <a:r>
              <a:rPr lang="en-US" smtClean="0"/>
              <a:t>Click to edit Master title style</a:t>
            </a:r>
            <a:endParaRPr lang="de-DE" dirty="0"/>
          </a:p>
        </p:txBody>
      </p:sp>
    </p:spTree>
    <p:extLst>
      <p:ext uri="{BB962C8B-B14F-4D97-AF65-F5344CB8AC3E}">
        <p14:creationId xmlns:p14="http://schemas.microsoft.com/office/powerpoint/2010/main" val="270676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4883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emf"/><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C9E07F4F-6376-4EE4-AB3E-76EA17C18ECD}"/>
              </a:ext>
            </a:extLst>
          </p:cNvPr>
          <p:cNvSpPr/>
          <p:nvPr/>
        </p:nvSpPr>
        <p:spPr>
          <a:xfrm>
            <a:off x="0" y="0"/>
            <a:ext cx="145097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DE" sz="1700" spc="30" dirty="0" err="1"/>
          </a:p>
        </p:txBody>
      </p:sp>
      <p:sp>
        <p:nvSpPr>
          <p:cNvPr id="15" name="Freihandform: Form 14">
            <a:extLst>
              <a:ext uri="{FF2B5EF4-FFF2-40B4-BE49-F238E27FC236}">
                <a16:creationId xmlns:a16="http://schemas.microsoft.com/office/drawing/2014/main" id="{172AF8F0-8DAD-4538-BC1D-E3B87187CF41}"/>
              </a:ext>
            </a:extLst>
          </p:cNvPr>
          <p:cNvSpPr/>
          <p:nvPr/>
        </p:nvSpPr>
        <p:spPr>
          <a:xfrm>
            <a:off x="0" y="2977768"/>
            <a:ext cx="1450975" cy="3880232"/>
          </a:xfrm>
          <a:custGeom>
            <a:avLst/>
            <a:gdLst>
              <a:gd name="connsiteX0" fmla="*/ 1450975 w 1450975"/>
              <a:gd name="connsiteY0" fmla="*/ 0 h 3880232"/>
              <a:gd name="connsiteX1" fmla="*/ 1450975 w 1450975"/>
              <a:gd name="connsiteY1" fmla="*/ 3880232 h 3880232"/>
              <a:gd name="connsiteX2" fmla="*/ 0 w 1450975"/>
              <a:gd name="connsiteY2" fmla="*/ 3880232 h 3880232"/>
              <a:gd name="connsiteX3" fmla="*/ 0 w 1450975"/>
              <a:gd name="connsiteY3" fmla="*/ 982332 h 3880232"/>
              <a:gd name="connsiteX4" fmla="*/ 80748 w 1450975"/>
              <a:gd name="connsiteY4" fmla="*/ 912387 h 3880232"/>
              <a:gd name="connsiteX5" fmla="*/ 1372159 w 1450975"/>
              <a:gd name="connsiteY5" fmla="*/ 40367 h 388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0975" h="3880232">
                <a:moveTo>
                  <a:pt x="1450975" y="0"/>
                </a:moveTo>
                <a:lnTo>
                  <a:pt x="1450975" y="3880232"/>
                </a:lnTo>
                <a:lnTo>
                  <a:pt x="0" y="3880232"/>
                </a:lnTo>
                <a:lnTo>
                  <a:pt x="0" y="982332"/>
                </a:lnTo>
                <a:lnTo>
                  <a:pt x="80748" y="912387"/>
                </a:lnTo>
                <a:cubicBezTo>
                  <a:pt x="480793" y="582240"/>
                  <a:pt x="913073" y="289757"/>
                  <a:pt x="1372159" y="4036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10000"/>
              </a:lnSpc>
            </a:pPr>
            <a:endParaRPr lang="de-DE" sz="1700" spc="30" dirty="0" err="1"/>
          </a:p>
        </p:txBody>
      </p:sp>
      <p:sp>
        <p:nvSpPr>
          <p:cNvPr id="2" name="Title Placeholder 1"/>
          <p:cNvSpPr>
            <a:spLocks noGrp="1"/>
          </p:cNvSpPr>
          <p:nvPr>
            <p:ph type="title"/>
          </p:nvPr>
        </p:nvSpPr>
        <p:spPr>
          <a:xfrm>
            <a:off x="2062921" y="938374"/>
            <a:ext cx="8605080" cy="438398"/>
          </a:xfrm>
          <a:prstGeom prst="rect">
            <a:avLst/>
          </a:prstGeom>
        </p:spPr>
        <p:txBody>
          <a:bodyPr vert="horz" lIns="0" tIns="0" rIns="0" bIns="0" rtlCol="0" anchor="t" anchorCtr="0">
            <a:noAutofit/>
          </a:bodyPr>
          <a:lstStyle/>
          <a:p>
            <a:r>
              <a:rPr lang="de-DE" dirty="0"/>
              <a:t>Mastertitelformat bearbeiten</a:t>
            </a:r>
            <a:endParaRPr lang="en-US" dirty="0"/>
          </a:p>
        </p:txBody>
      </p:sp>
      <p:sp>
        <p:nvSpPr>
          <p:cNvPr id="3" name="Text Placeholder 2"/>
          <p:cNvSpPr>
            <a:spLocks noGrp="1"/>
          </p:cNvSpPr>
          <p:nvPr>
            <p:ph type="body" idx="1"/>
          </p:nvPr>
        </p:nvSpPr>
        <p:spPr>
          <a:xfrm>
            <a:off x="2063750" y="1557338"/>
            <a:ext cx="8604251" cy="4608512"/>
          </a:xfrm>
          <a:prstGeom prst="rect">
            <a:avLst/>
          </a:prstGeom>
        </p:spPr>
        <p:txBody>
          <a:bodyPr vert="horz" lIns="0" tIns="0" rIns="0" bIns="0" rtlCol="0" anchor="t" anchorCtr="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0" name="Rechteck 9">
            <a:extLst>
              <a:ext uri="{FF2B5EF4-FFF2-40B4-BE49-F238E27FC236}">
                <a16:creationId xmlns:a16="http://schemas.microsoft.com/office/drawing/2014/main" id="{5D872A42-BB1C-49BB-A53E-DC69F0F431DE}"/>
              </a:ext>
            </a:extLst>
          </p:cNvPr>
          <p:cNvSpPr/>
          <p:nvPr/>
        </p:nvSpPr>
        <p:spPr>
          <a:xfrm>
            <a:off x="299357" y="6302177"/>
            <a:ext cx="1044116" cy="151159"/>
          </a:xfrm>
          <a:prstGeom prst="rect">
            <a:avLst/>
          </a:prstGeom>
        </p:spPr>
        <p:txBody>
          <a:bodyPr wrap="none" lIns="0" tIns="0" rIns="0" bIns="0">
            <a:noAutofit/>
          </a:bodyPr>
          <a:lstStyle/>
          <a:p>
            <a:pPr>
              <a:lnSpc>
                <a:spcPts val="1200"/>
              </a:lnSpc>
            </a:pPr>
            <a:r>
              <a:rPr lang="de-DE" sz="900" b="1" spc="20" baseline="0" dirty="0">
                <a:solidFill>
                  <a:schemeClr val="bg1"/>
                </a:solidFill>
              </a:rPr>
              <a:t>Seite </a:t>
            </a:r>
            <a:fld id="{B68CA67E-C928-4610-8613-D29F25DDB709}" type="slidenum">
              <a:rPr lang="de-DE" sz="900" b="1" spc="20" baseline="0" smtClean="0">
                <a:solidFill>
                  <a:schemeClr val="bg1"/>
                </a:solidFill>
              </a:rPr>
              <a:t>‹#›</a:t>
            </a:fld>
            <a:r>
              <a:rPr lang="de-DE" sz="900" b="1" spc="20" baseline="0" dirty="0">
                <a:solidFill>
                  <a:schemeClr val="bg1"/>
                </a:solidFill>
              </a:rPr>
              <a:t> </a:t>
            </a:r>
          </a:p>
        </p:txBody>
      </p:sp>
      <p:pic>
        <p:nvPicPr>
          <p:cNvPr id="13" name="Grafik 12">
            <a:extLst>
              <a:ext uri="{FF2B5EF4-FFF2-40B4-BE49-F238E27FC236}">
                <a16:creationId xmlns:a16="http://schemas.microsoft.com/office/drawing/2014/main" id="{A40C3931-080E-49C4-BBA5-6BE341C11BF2}"/>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254794" y="299033"/>
            <a:ext cx="911476" cy="591546"/>
          </a:xfrm>
          <a:prstGeom prst="rect">
            <a:avLst/>
          </a:prstGeom>
        </p:spPr>
      </p:pic>
    </p:spTree>
    <p:extLst>
      <p:ext uri="{BB962C8B-B14F-4D97-AF65-F5344CB8AC3E}">
        <p14:creationId xmlns:p14="http://schemas.microsoft.com/office/powerpoint/2010/main" val="1512813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2400" kern="1200" spc="50" baseline="0">
          <a:solidFill>
            <a:schemeClr val="tx2"/>
          </a:solidFill>
          <a:latin typeface="+mj-lt"/>
          <a:ea typeface="+mj-ea"/>
          <a:cs typeface="+mj-cs"/>
        </a:defRPr>
      </a:lvl1pPr>
    </p:titleStyle>
    <p:bodyStyle>
      <a:lvl1pPr marL="225425" indent="-225425"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1pPr>
      <a:lvl2pPr marL="628650" indent="-177800"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2pPr>
      <a:lvl3pPr marL="1079500" indent="-184150"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3pPr>
      <a:lvl4pPr marL="1524000" indent="-177800"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4pPr>
      <a:lvl5pPr marL="1974850" indent="-177800" algn="l" defTabSz="62865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300">
          <p15:clr>
            <a:srgbClr val="F26B43"/>
          </p15:clr>
        </p15:guide>
        <p15:guide id="2" pos="6720">
          <p15:clr>
            <a:srgbClr val="F26B43"/>
          </p15:clr>
        </p15:guide>
        <p15:guide id="3" orient="horz" pos="981">
          <p15:clr>
            <a:srgbClr val="F26B43"/>
          </p15:clr>
        </p15:guide>
        <p15:guide id="4" orient="horz" pos="3884">
          <p15:clr>
            <a:srgbClr val="F26B43"/>
          </p15:clr>
        </p15:guide>
        <p15:guide id="5" pos="91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C9E07F4F-6376-4EE4-AB3E-76EA17C18ECD}"/>
              </a:ext>
            </a:extLst>
          </p:cNvPr>
          <p:cNvSpPr/>
          <p:nvPr/>
        </p:nvSpPr>
        <p:spPr>
          <a:xfrm>
            <a:off x="0" y="0"/>
            <a:ext cx="145097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10000"/>
              </a:lnSpc>
              <a:spcBef>
                <a:spcPts val="0"/>
              </a:spcBef>
              <a:spcAft>
                <a:spcPts val="0"/>
              </a:spcAft>
              <a:buClrTx/>
              <a:buSzTx/>
              <a:buFontTx/>
              <a:buNone/>
              <a:tabLst/>
              <a:defRPr/>
            </a:pPr>
            <a:endParaRPr kumimoji="0" lang="de-DE" sz="1700" b="0" i="0" u="none" strike="noStrike" kern="1200" cap="none" spc="30" normalizeH="0" baseline="0" noProof="0" dirty="0" err="1">
              <a:ln>
                <a:noFill/>
              </a:ln>
              <a:solidFill>
                <a:prstClr val="white"/>
              </a:solidFill>
              <a:effectLst/>
              <a:uLnTx/>
              <a:uFillTx/>
              <a:latin typeface="Arial" panose="020B0604020202020204"/>
              <a:ea typeface="+mn-ea"/>
              <a:cs typeface="+mn-cs"/>
            </a:endParaRPr>
          </a:p>
        </p:txBody>
      </p:sp>
      <p:sp>
        <p:nvSpPr>
          <p:cNvPr id="15" name="Freihandform: Form 14">
            <a:extLst>
              <a:ext uri="{FF2B5EF4-FFF2-40B4-BE49-F238E27FC236}">
                <a16:creationId xmlns:a16="http://schemas.microsoft.com/office/drawing/2014/main" id="{172AF8F0-8DAD-4538-BC1D-E3B87187CF41}"/>
              </a:ext>
            </a:extLst>
          </p:cNvPr>
          <p:cNvSpPr/>
          <p:nvPr/>
        </p:nvSpPr>
        <p:spPr>
          <a:xfrm>
            <a:off x="0" y="2977768"/>
            <a:ext cx="1450975" cy="3880232"/>
          </a:xfrm>
          <a:custGeom>
            <a:avLst/>
            <a:gdLst>
              <a:gd name="connsiteX0" fmla="*/ 1450975 w 1450975"/>
              <a:gd name="connsiteY0" fmla="*/ 0 h 3880232"/>
              <a:gd name="connsiteX1" fmla="*/ 1450975 w 1450975"/>
              <a:gd name="connsiteY1" fmla="*/ 3880232 h 3880232"/>
              <a:gd name="connsiteX2" fmla="*/ 0 w 1450975"/>
              <a:gd name="connsiteY2" fmla="*/ 3880232 h 3880232"/>
              <a:gd name="connsiteX3" fmla="*/ 0 w 1450975"/>
              <a:gd name="connsiteY3" fmla="*/ 982332 h 3880232"/>
              <a:gd name="connsiteX4" fmla="*/ 80748 w 1450975"/>
              <a:gd name="connsiteY4" fmla="*/ 912387 h 3880232"/>
              <a:gd name="connsiteX5" fmla="*/ 1372159 w 1450975"/>
              <a:gd name="connsiteY5" fmla="*/ 40367 h 388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0975" h="3880232">
                <a:moveTo>
                  <a:pt x="1450975" y="0"/>
                </a:moveTo>
                <a:lnTo>
                  <a:pt x="1450975" y="3880232"/>
                </a:lnTo>
                <a:lnTo>
                  <a:pt x="0" y="3880232"/>
                </a:lnTo>
                <a:lnTo>
                  <a:pt x="0" y="982332"/>
                </a:lnTo>
                <a:lnTo>
                  <a:pt x="80748" y="912387"/>
                </a:lnTo>
                <a:cubicBezTo>
                  <a:pt x="480793" y="582240"/>
                  <a:pt x="913073" y="289757"/>
                  <a:pt x="1372159" y="4036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10000"/>
              </a:lnSpc>
              <a:spcBef>
                <a:spcPts val="0"/>
              </a:spcBef>
              <a:spcAft>
                <a:spcPts val="0"/>
              </a:spcAft>
              <a:buClrTx/>
              <a:buSzTx/>
              <a:buFontTx/>
              <a:buNone/>
              <a:tabLst/>
              <a:defRPr/>
            </a:pPr>
            <a:endParaRPr kumimoji="0" lang="de-DE" sz="1700" b="0" i="0" u="none" strike="noStrike" kern="1200" cap="none" spc="30" normalizeH="0" baseline="0" noProof="0" dirty="0" err="1">
              <a:ln>
                <a:noFill/>
              </a:ln>
              <a:solidFill>
                <a:prstClr val="white"/>
              </a:solidFill>
              <a:effectLst/>
              <a:uLnTx/>
              <a:uFillTx/>
              <a:latin typeface="Arial" panose="020B0604020202020204"/>
              <a:ea typeface="+mn-ea"/>
              <a:cs typeface="+mn-cs"/>
            </a:endParaRPr>
          </a:p>
        </p:txBody>
      </p:sp>
      <p:sp>
        <p:nvSpPr>
          <p:cNvPr id="2" name="Title Placeholder 1"/>
          <p:cNvSpPr>
            <a:spLocks noGrp="1"/>
          </p:cNvSpPr>
          <p:nvPr>
            <p:ph type="title"/>
          </p:nvPr>
        </p:nvSpPr>
        <p:spPr>
          <a:xfrm>
            <a:off x="2062921" y="938374"/>
            <a:ext cx="8605080" cy="438398"/>
          </a:xfrm>
          <a:prstGeom prst="rect">
            <a:avLst/>
          </a:prstGeom>
        </p:spPr>
        <p:txBody>
          <a:bodyPr vert="horz" lIns="0" tIns="0" rIns="0" bIns="0" rtlCol="0" anchor="t" anchorCtr="0">
            <a:noAutofit/>
          </a:bodyPr>
          <a:lstStyle/>
          <a:p>
            <a:r>
              <a:rPr lang="de-DE" dirty="0"/>
              <a:t>Mastertitelformat bearbeiten</a:t>
            </a:r>
            <a:endParaRPr lang="en-US" dirty="0"/>
          </a:p>
        </p:txBody>
      </p:sp>
      <p:sp>
        <p:nvSpPr>
          <p:cNvPr id="3" name="Text Placeholder 2"/>
          <p:cNvSpPr>
            <a:spLocks noGrp="1"/>
          </p:cNvSpPr>
          <p:nvPr>
            <p:ph type="body" idx="1"/>
          </p:nvPr>
        </p:nvSpPr>
        <p:spPr>
          <a:xfrm>
            <a:off x="2063750" y="1557338"/>
            <a:ext cx="8604251" cy="4608512"/>
          </a:xfrm>
          <a:prstGeom prst="rect">
            <a:avLst/>
          </a:prstGeom>
        </p:spPr>
        <p:txBody>
          <a:bodyPr vert="horz" lIns="0" tIns="0" rIns="0" bIns="0" rtlCol="0" anchor="t" anchorCtr="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0" name="Rechteck 9">
            <a:extLst>
              <a:ext uri="{FF2B5EF4-FFF2-40B4-BE49-F238E27FC236}">
                <a16:creationId xmlns:a16="http://schemas.microsoft.com/office/drawing/2014/main" id="{5D872A42-BB1C-49BB-A53E-DC69F0F431DE}"/>
              </a:ext>
            </a:extLst>
          </p:cNvPr>
          <p:cNvSpPr/>
          <p:nvPr/>
        </p:nvSpPr>
        <p:spPr>
          <a:xfrm>
            <a:off x="299357" y="6302177"/>
            <a:ext cx="1044116" cy="151159"/>
          </a:xfrm>
          <a:prstGeom prst="rect">
            <a:avLst/>
          </a:prstGeom>
        </p:spPr>
        <p:txBody>
          <a:bodyPr wrap="none" lIns="0" tIns="0" rIns="0" bIns="0">
            <a:noAutofit/>
          </a:bodyPr>
          <a:lstStyle/>
          <a:p>
            <a:pPr marL="0" marR="0" lvl="0" indent="0" algn="l" defTabSz="457200" rtl="0" eaLnBrk="1" fontAlgn="auto" latinLnBrk="0" hangingPunct="1">
              <a:lnSpc>
                <a:spcPts val="1200"/>
              </a:lnSpc>
              <a:spcBef>
                <a:spcPts val="0"/>
              </a:spcBef>
              <a:spcAft>
                <a:spcPts val="0"/>
              </a:spcAft>
              <a:buClrTx/>
              <a:buSzTx/>
              <a:buFontTx/>
              <a:buNone/>
              <a:tabLst/>
              <a:defRPr/>
            </a:pPr>
            <a:r>
              <a:rPr kumimoji="0" lang="de-DE" sz="900" b="1" i="0" u="none" strike="noStrike" kern="1200" cap="none" spc="20" normalizeH="0" baseline="0" noProof="0" dirty="0">
                <a:ln>
                  <a:noFill/>
                </a:ln>
                <a:solidFill>
                  <a:prstClr val="white"/>
                </a:solidFill>
                <a:effectLst/>
                <a:uLnTx/>
                <a:uFillTx/>
                <a:latin typeface="Arial" panose="020B0604020202020204"/>
                <a:ea typeface="+mn-ea"/>
                <a:cs typeface="+mn-cs"/>
              </a:rPr>
              <a:t>Seite </a:t>
            </a:r>
            <a:fld id="{B68CA67E-C928-4610-8613-D29F25DDB709}" type="slidenum">
              <a:rPr kumimoji="0" lang="de-DE" sz="900" b="1" i="0" u="none" strike="noStrike" kern="1200" cap="none" spc="20" normalizeH="0" baseline="0" noProof="0" smtClean="0">
                <a:ln>
                  <a:noFill/>
                </a:ln>
                <a:solidFill>
                  <a:prstClr val="white"/>
                </a:solidFill>
                <a:effectLst/>
                <a:uLnTx/>
                <a:uFillTx/>
                <a:latin typeface="Arial" panose="020B0604020202020204"/>
                <a:ea typeface="+mn-ea"/>
                <a:cs typeface="+mn-cs"/>
              </a:rPr>
              <a:pPr marL="0" marR="0" lvl="0" indent="0" algn="l" defTabSz="457200" rtl="0" eaLnBrk="1" fontAlgn="auto" latinLnBrk="0" hangingPunct="1">
                <a:lnSpc>
                  <a:spcPts val="1200"/>
                </a:lnSpc>
                <a:spcBef>
                  <a:spcPts val="0"/>
                </a:spcBef>
                <a:spcAft>
                  <a:spcPts val="0"/>
                </a:spcAft>
                <a:buClrTx/>
                <a:buSzTx/>
                <a:buFontTx/>
                <a:buNone/>
                <a:tabLst/>
                <a:defRPr/>
              </a:pPr>
              <a:t>‹#›</a:t>
            </a:fld>
            <a:r>
              <a:rPr kumimoji="0" lang="de-DE" sz="900" b="1" i="0" u="none" strike="noStrike" kern="1200" cap="none" spc="20" normalizeH="0" baseline="0" noProof="0" dirty="0">
                <a:ln>
                  <a:noFill/>
                </a:ln>
                <a:solidFill>
                  <a:prstClr val="white"/>
                </a:solidFill>
                <a:effectLst/>
                <a:uLnTx/>
                <a:uFillTx/>
                <a:latin typeface="Arial" panose="020B0604020202020204"/>
                <a:ea typeface="+mn-ea"/>
                <a:cs typeface="+mn-cs"/>
              </a:rPr>
              <a:t> </a:t>
            </a:r>
          </a:p>
        </p:txBody>
      </p:sp>
      <p:pic>
        <p:nvPicPr>
          <p:cNvPr id="13" name="Grafik 12">
            <a:extLst>
              <a:ext uri="{FF2B5EF4-FFF2-40B4-BE49-F238E27FC236}">
                <a16:creationId xmlns:a16="http://schemas.microsoft.com/office/drawing/2014/main" id="{A40C3931-080E-49C4-BBA5-6BE341C11BF2}"/>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254794" y="299033"/>
            <a:ext cx="911476" cy="591546"/>
          </a:xfrm>
          <a:prstGeom prst="rect">
            <a:avLst/>
          </a:prstGeom>
        </p:spPr>
      </p:pic>
    </p:spTree>
    <p:extLst>
      <p:ext uri="{BB962C8B-B14F-4D97-AF65-F5344CB8AC3E}">
        <p14:creationId xmlns:p14="http://schemas.microsoft.com/office/powerpoint/2010/main" val="14908958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2400" kern="1200" spc="50" baseline="0">
          <a:solidFill>
            <a:schemeClr val="tx2"/>
          </a:solidFill>
          <a:latin typeface="+mj-lt"/>
          <a:ea typeface="+mj-ea"/>
          <a:cs typeface="+mj-cs"/>
        </a:defRPr>
      </a:lvl1pPr>
    </p:titleStyle>
    <p:bodyStyle>
      <a:lvl1pPr marL="225425" indent="-225425"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1pPr>
      <a:lvl2pPr marL="628650" indent="-177800"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2pPr>
      <a:lvl3pPr marL="1079500" indent="-184150"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3pPr>
      <a:lvl4pPr marL="1524000" indent="-177800"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4pPr>
      <a:lvl5pPr marL="1974850" indent="-177800" algn="l" defTabSz="62865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300">
          <p15:clr>
            <a:srgbClr val="F26B43"/>
          </p15:clr>
        </p15:guide>
        <p15:guide id="2" pos="6720">
          <p15:clr>
            <a:srgbClr val="F26B43"/>
          </p15:clr>
        </p15:guide>
        <p15:guide id="3" orient="horz" pos="981">
          <p15:clr>
            <a:srgbClr val="F26B43"/>
          </p15:clr>
        </p15:guide>
        <p15:guide id="4" orient="horz" pos="3884">
          <p15:clr>
            <a:srgbClr val="F26B43"/>
          </p15:clr>
        </p15:guide>
        <p15:guide id="5" pos="91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iea.org/reports/the-future-of-heat-pumps/how-a-heat-pump-works"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C40855B2-835E-5384-5BCC-F70DF72CC2D1}"/>
              </a:ext>
            </a:extLst>
          </p:cNvPr>
          <p:cNvSpPr>
            <a:spLocks noGrp="1"/>
          </p:cNvSpPr>
          <p:nvPr>
            <p:ph type="ctrTitle"/>
          </p:nvPr>
        </p:nvSpPr>
        <p:spPr>
          <a:xfrm>
            <a:off x="704507" y="2293801"/>
            <a:ext cx="7992888" cy="1354217"/>
          </a:xfrm>
        </p:spPr>
        <p:txBody>
          <a:bodyPr/>
          <a:lstStyle/>
          <a:p>
            <a:r>
              <a:rPr lang="en-US" b="1" dirty="0" smtClean="0"/>
              <a:t>Modelling building and </a:t>
            </a:r>
            <a:r>
              <a:rPr lang="en-US" b="1" dirty="0"/>
              <a:t/>
            </a:r>
            <a:br>
              <a:rPr lang="en-US" b="1" dirty="0"/>
            </a:br>
            <a:r>
              <a:rPr lang="en-US" b="1" dirty="0" smtClean="0"/>
              <a:t>their heating systems</a:t>
            </a:r>
            <a:endParaRPr lang="en-US" b="1" dirty="0"/>
          </a:p>
        </p:txBody>
      </p:sp>
      <p:sp>
        <p:nvSpPr>
          <p:cNvPr id="14" name="Text Placeholder 4">
            <a:extLst>
              <a:ext uri="{FF2B5EF4-FFF2-40B4-BE49-F238E27FC236}">
                <a16:creationId xmlns:a16="http://schemas.microsoft.com/office/drawing/2014/main" id="{DA6F4567-DCE3-B9DD-930A-EA383E826FD0}"/>
              </a:ext>
            </a:extLst>
          </p:cNvPr>
          <p:cNvSpPr>
            <a:spLocks noGrp="1"/>
          </p:cNvSpPr>
          <p:nvPr>
            <p:ph type="body" sz="quarter" idx="10"/>
          </p:nvPr>
        </p:nvSpPr>
        <p:spPr>
          <a:xfrm>
            <a:off x="109391" y="4650306"/>
            <a:ext cx="4968550" cy="2304817"/>
          </a:xfrm>
        </p:spPr>
        <p:txBody>
          <a:bodyPr/>
          <a:lstStyle/>
          <a:p>
            <a:r>
              <a:rPr lang="en-US" dirty="0" smtClean="0"/>
              <a:t>By</a:t>
            </a:r>
          </a:p>
          <a:p>
            <a:r>
              <a:rPr lang="en-ZA" b="1" dirty="0" smtClean="0"/>
              <a:t>André </a:t>
            </a:r>
            <a:r>
              <a:rPr lang="en-ZA" b="1" dirty="0" err="1" smtClean="0"/>
              <a:t>Osthövener</a:t>
            </a:r>
            <a:endParaRPr lang="en-ZA" b="1" dirty="0" smtClean="0"/>
          </a:p>
          <a:p>
            <a:r>
              <a:rPr lang="en-ZA" b="1" dirty="0"/>
              <a:t>Laura </a:t>
            </a:r>
            <a:r>
              <a:rPr lang="en-ZA" b="1" dirty="0" err="1" smtClean="0"/>
              <a:t>Brunn</a:t>
            </a:r>
            <a:endParaRPr lang="en-ZA" b="1" dirty="0" smtClean="0"/>
          </a:p>
          <a:p>
            <a:r>
              <a:rPr lang="en-ZA" b="1" dirty="0" smtClean="0"/>
              <a:t>Lita Ndaba</a:t>
            </a:r>
          </a:p>
          <a:p>
            <a:endParaRPr lang="en-ZA" b="1" dirty="0"/>
          </a:p>
          <a:p>
            <a:r>
              <a:rPr lang="en-ZA" dirty="0" smtClean="0"/>
              <a:t>Supervised by </a:t>
            </a:r>
          </a:p>
          <a:p>
            <a:r>
              <a:rPr lang="en-US" b="1" dirty="0" err="1"/>
              <a:t>Thilo</a:t>
            </a:r>
            <a:r>
              <a:rPr lang="en-US" b="1" dirty="0"/>
              <a:t> </a:t>
            </a:r>
            <a:r>
              <a:rPr lang="en-US" b="1" dirty="0" err="1"/>
              <a:t>Hartleif</a:t>
            </a:r>
            <a:endParaRPr lang="en-US" b="1" dirty="0"/>
          </a:p>
        </p:txBody>
      </p:sp>
      <p:pic>
        <p:nvPicPr>
          <p:cNvPr id="6" name="Picture Placeholder 5"/>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8015" r="18015"/>
          <a:stretch>
            <a:fillRect/>
          </a:stretch>
        </p:blipFill>
        <p:spPr/>
      </p:pic>
    </p:spTree>
    <p:extLst>
      <p:ext uri="{BB962C8B-B14F-4D97-AF65-F5344CB8AC3E}">
        <p14:creationId xmlns:p14="http://schemas.microsoft.com/office/powerpoint/2010/main" val="1719091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44FCED-C625-1225-F12C-51CC16836BDE}"/>
              </a:ext>
            </a:extLst>
          </p:cNvPr>
          <p:cNvSpPr>
            <a:spLocks noGrp="1"/>
          </p:cNvSpPr>
          <p:nvPr>
            <p:ph type="title"/>
          </p:nvPr>
        </p:nvSpPr>
        <p:spPr/>
        <p:txBody>
          <a:bodyPr/>
          <a:lstStyle/>
          <a:p>
            <a:r>
              <a:rPr lang="de-DE" dirty="0" err="1"/>
              <a:t>How</a:t>
            </a:r>
            <a:r>
              <a:rPr lang="de-DE" dirty="0"/>
              <a:t> </a:t>
            </a:r>
            <a:r>
              <a:rPr lang="de-DE" dirty="0" err="1"/>
              <a:t>does</a:t>
            </a:r>
            <a:r>
              <a:rPr lang="de-DE" dirty="0"/>
              <a:t> a </a:t>
            </a:r>
            <a:r>
              <a:rPr lang="de-DE" dirty="0" err="1"/>
              <a:t>heat</a:t>
            </a:r>
            <a:r>
              <a:rPr lang="de-DE" dirty="0"/>
              <a:t> pump </a:t>
            </a:r>
            <a:r>
              <a:rPr lang="de-DE" dirty="0" err="1"/>
              <a:t>work</a:t>
            </a:r>
            <a:r>
              <a:rPr lang="de-DE" dirty="0"/>
              <a:t>?</a:t>
            </a:r>
          </a:p>
        </p:txBody>
      </p:sp>
      <p:sp>
        <p:nvSpPr>
          <p:cNvPr id="3" name="Inhaltsplatzhalter 2">
            <a:extLst>
              <a:ext uri="{FF2B5EF4-FFF2-40B4-BE49-F238E27FC236}">
                <a16:creationId xmlns:a16="http://schemas.microsoft.com/office/drawing/2014/main" id="{759CA746-7576-384F-C115-F443C685CD1B}"/>
              </a:ext>
            </a:extLst>
          </p:cNvPr>
          <p:cNvSpPr>
            <a:spLocks noGrp="1"/>
          </p:cNvSpPr>
          <p:nvPr>
            <p:ph idx="1"/>
          </p:nvPr>
        </p:nvSpPr>
        <p:spPr/>
        <p:txBody>
          <a:bodyPr/>
          <a:lstStyle/>
          <a:p>
            <a:r>
              <a:rPr lang="de-DE" dirty="0"/>
              <a:t>AC v Heat pump</a:t>
            </a:r>
          </a:p>
          <a:p>
            <a:r>
              <a:rPr lang="de-DE" dirty="0"/>
              <a:t>COP </a:t>
            </a:r>
            <a:r>
              <a:rPr lang="de-DE" dirty="0" err="1"/>
              <a:t>with</a:t>
            </a:r>
            <a:r>
              <a:rPr lang="de-DE" dirty="0"/>
              <a:t> </a:t>
            </a:r>
            <a:r>
              <a:rPr lang="de-DE" dirty="0" err="1"/>
              <a:t>some</a:t>
            </a:r>
            <a:r>
              <a:rPr lang="de-DE" dirty="0"/>
              <a:t> </a:t>
            </a:r>
            <a:r>
              <a:rPr lang="de-DE" dirty="0" err="1"/>
              <a:t>heat</a:t>
            </a:r>
            <a:r>
              <a:rPr lang="de-DE" dirty="0"/>
              <a:t> </a:t>
            </a:r>
            <a:r>
              <a:rPr lang="de-DE" dirty="0" err="1"/>
              <a:t>flow</a:t>
            </a:r>
            <a:r>
              <a:rPr lang="de-DE" dirty="0"/>
              <a:t> </a:t>
            </a:r>
            <a:r>
              <a:rPr lang="de-DE" dirty="0" err="1"/>
              <a:t>math</a:t>
            </a:r>
            <a:endParaRPr lang="de-DE" dirty="0"/>
          </a:p>
        </p:txBody>
      </p:sp>
    </p:spTree>
    <p:extLst>
      <p:ext uri="{BB962C8B-B14F-4D97-AF65-F5344CB8AC3E}">
        <p14:creationId xmlns:p14="http://schemas.microsoft.com/office/powerpoint/2010/main" val="3408043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7E74A5-7249-3C45-37EE-CE972D1113F9}"/>
              </a:ext>
            </a:extLst>
          </p:cNvPr>
          <p:cNvSpPr>
            <a:spLocks noGrp="1"/>
          </p:cNvSpPr>
          <p:nvPr>
            <p:ph type="title"/>
          </p:nvPr>
        </p:nvSpPr>
        <p:spPr/>
        <p:txBody>
          <a:bodyPr/>
          <a:lstStyle/>
          <a:p>
            <a:r>
              <a:rPr lang="de-DE" dirty="0" err="1"/>
              <a:t>How</a:t>
            </a:r>
            <a:r>
              <a:rPr lang="de-DE" dirty="0"/>
              <a:t> </a:t>
            </a:r>
            <a:r>
              <a:rPr lang="de-DE" dirty="0" err="1"/>
              <a:t>does</a:t>
            </a:r>
            <a:r>
              <a:rPr lang="de-DE" dirty="0"/>
              <a:t> a </a:t>
            </a:r>
            <a:r>
              <a:rPr lang="de-DE" dirty="0" err="1"/>
              <a:t>heat</a:t>
            </a:r>
            <a:r>
              <a:rPr lang="de-DE" dirty="0"/>
              <a:t> pump </a:t>
            </a:r>
            <a:r>
              <a:rPr lang="de-DE" dirty="0" err="1"/>
              <a:t>work</a:t>
            </a:r>
            <a:r>
              <a:rPr lang="de-DE" dirty="0"/>
              <a:t> - </a:t>
            </a:r>
            <a:r>
              <a:rPr lang="de-DE" dirty="0" err="1"/>
              <a:t>principle</a:t>
            </a:r>
            <a:endParaRPr lang="de-DE" dirty="0"/>
          </a:p>
        </p:txBody>
      </p:sp>
      <p:sp>
        <p:nvSpPr>
          <p:cNvPr id="3" name="Inhaltsplatzhalter 2">
            <a:extLst>
              <a:ext uri="{FF2B5EF4-FFF2-40B4-BE49-F238E27FC236}">
                <a16:creationId xmlns:a16="http://schemas.microsoft.com/office/drawing/2014/main" id="{F5C26649-05F0-30D9-3F9E-53F91FA3896C}"/>
              </a:ext>
            </a:extLst>
          </p:cNvPr>
          <p:cNvSpPr>
            <a:spLocks noGrp="1"/>
          </p:cNvSpPr>
          <p:nvPr>
            <p:ph idx="1"/>
          </p:nvPr>
        </p:nvSpPr>
        <p:spPr/>
        <p:txBody>
          <a:bodyPr>
            <a:normAutofit fontScale="62500" lnSpcReduction="20000"/>
          </a:bodyPr>
          <a:lstStyle/>
          <a:p>
            <a:pPr marL="0" indent="0">
              <a:buNone/>
            </a:pPr>
            <a:r>
              <a:rPr lang="de-DE" dirty="0">
                <a:solidFill>
                  <a:schemeClr val="tx1">
                    <a:lumMod val="50000"/>
                    <a:lumOff val="50000"/>
                  </a:schemeClr>
                </a:solidFill>
                <a:hlinkClick r:id="rId2">
                  <a:extLst>
                    <a:ext uri="{A12FA001-AC4F-418D-AE19-62706E023703}">
                      <ahyp:hlinkClr xmlns:ahyp="http://schemas.microsoft.com/office/drawing/2018/hyperlinkcolor" xmlns="" val="tx"/>
                    </a:ext>
                  </a:extLst>
                </a:hlinkClick>
              </a:rPr>
              <a:t>https://www.iea.org/reports/the-future-of-heat-pumps/how-a-heat-pump-works</a:t>
            </a:r>
            <a:r>
              <a:rPr lang="de-DE" dirty="0">
                <a:solidFill>
                  <a:schemeClr val="tx1">
                    <a:lumMod val="50000"/>
                    <a:lumOff val="50000"/>
                  </a:schemeClr>
                </a:solidFill>
              </a:rPr>
              <a:t> :</a:t>
            </a:r>
          </a:p>
          <a:p>
            <a:pPr>
              <a:buFont typeface="Arial" panose="020B0604020202020204" pitchFamily="34" charset="0"/>
              <a:buChar char="•"/>
            </a:pPr>
            <a:r>
              <a:rPr lang="de-DE" dirty="0" err="1">
                <a:solidFill>
                  <a:schemeClr val="tx1">
                    <a:lumMod val="50000"/>
                    <a:lumOff val="50000"/>
                  </a:schemeClr>
                </a:solidFill>
              </a:rPr>
              <a:t>extracts</a:t>
            </a:r>
            <a:r>
              <a:rPr lang="de-DE" dirty="0">
                <a:solidFill>
                  <a:schemeClr val="tx1">
                    <a:lumMod val="50000"/>
                    <a:lumOff val="50000"/>
                  </a:schemeClr>
                </a:solidFill>
              </a:rPr>
              <a:t> </a:t>
            </a:r>
            <a:r>
              <a:rPr lang="de-DE" dirty="0" err="1">
                <a:solidFill>
                  <a:schemeClr val="tx1">
                    <a:lumMod val="50000"/>
                    <a:lumOff val="50000"/>
                  </a:schemeClr>
                </a:solidFill>
              </a:rPr>
              <a:t>heat</a:t>
            </a:r>
            <a:r>
              <a:rPr lang="de-DE" dirty="0">
                <a:solidFill>
                  <a:schemeClr val="tx1">
                    <a:lumMod val="50000"/>
                    <a:lumOff val="50000"/>
                  </a:schemeClr>
                </a:solidFill>
              </a:rPr>
              <a:t> </a:t>
            </a:r>
            <a:r>
              <a:rPr lang="de-DE" dirty="0" err="1">
                <a:solidFill>
                  <a:schemeClr val="tx1">
                    <a:lumMod val="50000"/>
                    <a:lumOff val="50000"/>
                  </a:schemeClr>
                </a:solidFill>
              </a:rPr>
              <a:t>from</a:t>
            </a:r>
            <a:r>
              <a:rPr lang="de-DE" dirty="0">
                <a:solidFill>
                  <a:schemeClr val="tx1">
                    <a:lumMod val="50000"/>
                    <a:lumOff val="50000"/>
                  </a:schemeClr>
                </a:solidFill>
              </a:rPr>
              <a:t> a source like </a:t>
            </a:r>
            <a:r>
              <a:rPr lang="de-DE" dirty="0" err="1">
                <a:solidFill>
                  <a:schemeClr val="tx1">
                    <a:lumMod val="50000"/>
                    <a:lumOff val="50000"/>
                  </a:schemeClr>
                </a:solidFill>
              </a:rPr>
              <a:t>surrounding</a:t>
            </a:r>
            <a:r>
              <a:rPr lang="de-DE" dirty="0">
                <a:solidFill>
                  <a:schemeClr val="tx1">
                    <a:lumMod val="50000"/>
                    <a:lumOff val="50000"/>
                  </a:schemeClr>
                </a:solidFill>
              </a:rPr>
              <a:t> </a:t>
            </a:r>
            <a:r>
              <a:rPr lang="de-DE" dirty="0" err="1">
                <a:solidFill>
                  <a:schemeClr val="tx1">
                    <a:lumMod val="50000"/>
                    <a:lumOff val="50000"/>
                  </a:schemeClr>
                </a:solidFill>
              </a:rPr>
              <a:t>air</a:t>
            </a:r>
            <a:r>
              <a:rPr lang="de-DE" dirty="0">
                <a:solidFill>
                  <a:schemeClr val="tx1">
                    <a:lumMod val="50000"/>
                    <a:lumOff val="50000"/>
                  </a:schemeClr>
                </a:solidFill>
              </a:rPr>
              <a:t>, geothermal </a:t>
            </a:r>
            <a:r>
              <a:rPr lang="de-DE" dirty="0" err="1">
                <a:solidFill>
                  <a:schemeClr val="tx1">
                    <a:lumMod val="50000"/>
                    <a:lumOff val="50000"/>
                  </a:schemeClr>
                </a:solidFill>
              </a:rPr>
              <a:t>energy</a:t>
            </a:r>
            <a:r>
              <a:rPr lang="de-DE" dirty="0">
                <a:solidFill>
                  <a:schemeClr val="tx1">
                    <a:lumMod val="50000"/>
                    <a:lumOff val="50000"/>
                  </a:schemeClr>
                </a:solidFill>
              </a:rPr>
              <a:t> </a:t>
            </a:r>
            <a:r>
              <a:rPr lang="de-DE" dirty="0" err="1">
                <a:solidFill>
                  <a:schemeClr val="tx1">
                    <a:lumMod val="50000"/>
                    <a:lumOff val="50000"/>
                  </a:schemeClr>
                </a:solidFill>
              </a:rPr>
              <a:t>stored</a:t>
            </a:r>
            <a:r>
              <a:rPr lang="de-DE" dirty="0">
                <a:solidFill>
                  <a:schemeClr val="tx1">
                    <a:lumMod val="50000"/>
                    <a:lumOff val="50000"/>
                  </a:schemeClr>
                </a:solidFill>
              </a:rPr>
              <a:t> in </a:t>
            </a:r>
            <a:r>
              <a:rPr lang="de-DE" dirty="0" err="1">
                <a:solidFill>
                  <a:schemeClr val="tx1">
                    <a:lumMod val="50000"/>
                    <a:lumOff val="50000"/>
                  </a:schemeClr>
                </a:solidFill>
              </a:rPr>
              <a:t>the</a:t>
            </a:r>
            <a:r>
              <a:rPr lang="de-DE" dirty="0">
                <a:solidFill>
                  <a:schemeClr val="tx1">
                    <a:lumMod val="50000"/>
                    <a:lumOff val="50000"/>
                  </a:schemeClr>
                </a:solidFill>
              </a:rPr>
              <a:t> </a:t>
            </a:r>
            <a:r>
              <a:rPr lang="de-DE" dirty="0" err="1">
                <a:solidFill>
                  <a:schemeClr val="tx1">
                    <a:lumMod val="50000"/>
                    <a:lumOff val="50000"/>
                  </a:schemeClr>
                </a:solidFill>
              </a:rPr>
              <a:t>ground</a:t>
            </a:r>
            <a:r>
              <a:rPr lang="de-DE" dirty="0">
                <a:solidFill>
                  <a:schemeClr val="tx1">
                    <a:lumMod val="50000"/>
                    <a:lumOff val="50000"/>
                  </a:schemeClr>
                </a:solidFill>
              </a:rPr>
              <a:t>, </a:t>
            </a:r>
            <a:r>
              <a:rPr lang="de-DE" dirty="0" err="1">
                <a:solidFill>
                  <a:schemeClr val="tx1">
                    <a:lumMod val="50000"/>
                    <a:lumOff val="50000"/>
                  </a:schemeClr>
                </a:solidFill>
              </a:rPr>
              <a:t>water</a:t>
            </a:r>
            <a:r>
              <a:rPr lang="de-DE" dirty="0">
                <a:solidFill>
                  <a:schemeClr val="tx1">
                    <a:lumMod val="50000"/>
                    <a:lumOff val="50000"/>
                  </a:schemeClr>
                </a:solidFill>
              </a:rPr>
              <a:t>, </a:t>
            </a:r>
            <a:r>
              <a:rPr lang="de-DE" dirty="0" err="1">
                <a:solidFill>
                  <a:schemeClr val="tx1">
                    <a:lumMod val="50000"/>
                    <a:lumOff val="50000"/>
                  </a:schemeClr>
                </a:solidFill>
              </a:rPr>
              <a:t>waste</a:t>
            </a:r>
            <a:r>
              <a:rPr lang="de-DE" dirty="0">
                <a:solidFill>
                  <a:schemeClr val="tx1">
                    <a:lumMod val="50000"/>
                    <a:lumOff val="50000"/>
                  </a:schemeClr>
                </a:solidFill>
              </a:rPr>
              <a:t> </a:t>
            </a:r>
            <a:r>
              <a:rPr lang="de-DE" dirty="0" err="1">
                <a:solidFill>
                  <a:schemeClr val="tx1">
                    <a:lumMod val="50000"/>
                    <a:lumOff val="50000"/>
                  </a:schemeClr>
                </a:solidFill>
              </a:rPr>
              <a:t>heat</a:t>
            </a:r>
            <a:endParaRPr lang="de-DE" dirty="0">
              <a:solidFill>
                <a:schemeClr val="tx1">
                  <a:lumMod val="50000"/>
                  <a:lumOff val="50000"/>
                </a:schemeClr>
              </a:solidFill>
            </a:endParaRPr>
          </a:p>
          <a:p>
            <a:pPr>
              <a:buFont typeface="Arial" panose="020B0604020202020204" pitchFamily="34" charset="0"/>
              <a:buChar char="•"/>
            </a:pPr>
            <a:r>
              <a:rPr lang="de-DE" dirty="0" err="1">
                <a:solidFill>
                  <a:schemeClr val="tx1">
                    <a:lumMod val="50000"/>
                    <a:lumOff val="50000"/>
                  </a:schemeClr>
                </a:solidFill>
              </a:rPr>
              <a:t>then</a:t>
            </a:r>
            <a:r>
              <a:rPr lang="de-DE" dirty="0">
                <a:solidFill>
                  <a:schemeClr val="tx1">
                    <a:lumMod val="50000"/>
                    <a:lumOff val="50000"/>
                  </a:schemeClr>
                </a:solidFill>
              </a:rPr>
              <a:t> </a:t>
            </a:r>
            <a:r>
              <a:rPr lang="de-DE" dirty="0" err="1">
                <a:solidFill>
                  <a:schemeClr val="tx1">
                    <a:lumMod val="50000"/>
                    <a:lumOff val="50000"/>
                  </a:schemeClr>
                </a:solidFill>
              </a:rPr>
              <a:t>amplifies</a:t>
            </a:r>
            <a:r>
              <a:rPr lang="de-DE" dirty="0">
                <a:solidFill>
                  <a:schemeClr val="tx1">
                    <a:lumMod val="50000"/>
                    <a:lumOff val="50000"/>
                  </a:schemeClr>
                </a:solidFill>
              </a:rPr>
              <a:t> and </a:t>
            </a:r>
            <a:r>
              <a:rPr lang="de-DE" dirty="0" err="1">
                <a:solidFill>
                  <a:schemeClr val="tx1">
                    <a:lumMod val="50000"/>
                    <a:lumOff val="50000"/>
                  </a:schemeClr>
                </a:solidFill>
              </a:rPr>
              <a:t>transfers</a:t>
            </a:r>
            <a:r>
              <a:rPr lang="de-DE" dirty="0">
                <a:solidFill>
                  <a:schemeClr val="tx1">
                    <a:lumMod val="50000"/>
                    <a:lumOff val="50000"/>
                  </a:schemeClr>
                </a:solidFill>
              </a:rPr>
              <a:t> </a:t>
            </a:r>
            <a:r>
              <a:rPr lang="de-DE" dirty="0" err="1">
                <a:solidFill>
                  <a:schemeClr val="tx1">
                    <a:lumMod val="50000"/>
                    <a:lumOff val="50000"/>
                  </a:schemeClr>
                </a:solidFill>
              </a:rPr>
              <a:t>the</a:t>
            </a:r>
            <a:r>
              <a:rPr lang="de-DE" dirty="0">
                <a:solidFill>
                  <a:schemeClr val="tx1">
                    <a:lumMod val="50000"/>
                    <a:lumOff val="50000"/>
                  </a:schemeClr>
                </a:solidFill>
              </a:rPr>
              <a:t> </a:t>
            </a:r>
            <a:r>
              <a:rPr lang="de-DE" dirty="0" err="1">
                <a:solidFill>
                  <a:schemeClr val="tx1">
                    <a:lumMod val="50000"/>
                    <a:lumOff val="50000"/>
                  </a:schemeClr>
                </a:solidFill>
              </a:rPr>
              <a:t>heat</a:t>
            </a:r>
            <a:r>
              <a:rPr lang="de-DE" dirty="0">
                <a:solidFill>
                  <a:schemeClr val="tx1">
                    <a:lumMod val="50000"/>
                    <a:lumOff val="50000"/>
                  </a:schemeClr>
                </a:solidFill>
              </a:rPr>
              <a:t> </a:t>
            </a:r>
            <a:r>
              <a:rPr lang="de-DE" dirty="0" err="1">
                <a:solidFill>
                  <a:schemeClr val="tx1">
                    <a:lumMod val="50000"/>
                    <a:lumOff val="50000"/>
                  </a:schemeClr>
                </a:solidFill>
              </a:rPr>
              <a:t>to</a:t>
            </a:r>
            <a:r>
              <a:rPr lang="de-DE" dirty="0">
                <a:solidFill>
                  <a:schemeClr val="tx1">
                    <a:lumMod val="50000"/>
                    <a:lumOff val="50000"/>
                  </a:schemeClr>
                </a:solidFill>
              </a:rPr>
              <a:t> </a:t>
            </a:r>
            <a:r>
              <a:rPr lang="de-DE" dirty="0" err="1">
                <a:solidFill>
                  <a:schemeClr val="tx1">
                    <a:lumMod val="50000"/>
                    <a:lumOff val="50000"/>
                  </a:schemeClr>
                </a:solidFill>
              </a:rPr>
              <a:t>where</a:t>
            </a:r>
            <a:r>
              <a:rPr lang="de-DE" dirty="0">
                <a:solidFill>
                  <a:schemeClr val="tx1">
                    <a:lumMod val="50000"/>
                    <a:lumOff val="50000"/>
                  </a:schemeClr>
                </a:solidFill>
              </a:rPr>
              <a:t> </a:t>
            </a:r>
            <a:r>
              <a:rPr lang="de-DE" dirty="0" err="1">
                <a:solidFill>
                  <a:schemeClr val="tx1">
                    <a:lumMod val="50000"/>
                    <a:lumOff val="50000"/>
                  </a:schemeClr>
                </a:solidFill>
              </a:rPr>
              <a:t>it</a:t>
            </a:r>
            <a:r>
              <a:rPr lang="de-DE" dirty="0">
                <a:solidFill>
                  <a:schemeClr val="tx1">
                    <a:lumMod val="50000"/>
                    <a:lumOff val="50000"/>
                  </a:schemeClr>
                </a:solidFill>
              </a:rPr>
              <a:t> </a:t>
            </a:r>
            <a:r>
              <a:rPr lang="de-DE" dirty="0" err="1">
                <a:solidFill>
                  <a:schemeClr val="tx1">
                    <a:lumMod val="50000"/>
                    <a:lumOff val="50000"/>
                  </a:schemeClr>
                </a:solidFill>
              </a:rPr>
              <a:t>is</a:t>
            </a:r>
            <a:r>
              <a:rPr lang="de-DE" dirty="0">
                <a:solidFill>
                  <a:schemeClr val="tx1">
                    <a:lumMod val="50000"/>
                    <a:lumOff val="50000"/>
                  </a:schemeClr>
                </a:solidFill>
              </a:rPr>
              <a:t> </a:t>
            </a:r>
            <a:r>
              <a:rPr lang="de-DE" dirty="0" err="1">
                <a:solidFill>
                  <a:schemeClr val="tx1">
                    <a:lumMod val="50000"/>
                    <a:lumOff val="50000"/>
                  </a:schemeClr>
                </a:solidFill>
              </a:rPr>
              <a:t>needed</a:t>
            </a:r>
            <a:endParaRPr lang="de-DE" dirty="0">
              <a:solidFill>
                <a:schemeClr val="tx1">
                  <a:lumMod val="50000"/>
                  <a:lumOff val="50000"/>
                </a:schemeClr>
              </a:solidFill>
            </a:endParaRPr>
          </a:p>
          <a:p>
            <a:pPr>
              <a:buFont typeface="Arial" panose="020B0604020202020204" pitchFamily="34" charset="0"/>
              <a:buChar char="•"/>
            </a:pPr>
            <a:r>
              <a:rPr lang="de-DE" dirty="0" err="1">
                <a:solidFill>
                  <a:schemeClr val="tx1">
                    <a:lumMod val="50000"/>
                    <a:lumOff val="50000"/>
                  </a:schemeClr>
                </a:solidFill>
              </a:rPr>
              <a:t>most</a:t>
            </a:r>
            <a:r>
              <a:rPr lang="de-DE" dirty="0">
                <a:solidFill>
                  <a:schemeClr val="tx1">
                    <a:lumMod val="50000"/>
                    <a:lumOff val="50000"/>
                  </a:schemeClr>
                </a:solidFill>
              </a:rPr>
              <a:t> </a:t>
            </a:r>
            <a:r>
              <a:rPr lang="de-DE" dirty="0" err="1">
                <a:solidFill>
                  <a:schemeClr val="tx1">
                    <a:lumMod val="50000"/>
                    <a:lumOff val="50000"/>
                  </a:schemeClr>
                </a:solidFill>
              </a:rPr>
              <a:t>of</a:t>
            </a:r>
            <a:r>
              <a:rPr lang="de-DE" dirty="0">
                <a:solidFill>
                  <a:schemeClr val="tx1">
                    <a:lumMod val="50000"/>
                    <a:lumOff val="50000"/>
                  </a:schemeClr>
                </a:solidFill>
              </a:rPr>
              <a:t> </a:t>
            </a:r>
            <a:r>
              <a:rPr lang="de-DE" dirty="0" err="1">
                <a:solidFill>
                  <a:schemeClr val="tx1">
                    <a:lumMod val="50000"/>
                    <a:lumOff val="50000"/>
                  </a:schemeClr>
                </a:solidFill>
              </a:rPr>
              <a:t>the</a:t>
            </a:r>
            <a:r>
              <a:rPr lang="de-DE" dirty="0">
                <a:solidFill>
                  <a:schemeClr val="tx1">
                    <a:lumMod val="50000"/>
                    <a:lumOff val="50000"/>
                  </a:schemeClr>
                </a:solidFill>
              </a:rPr>
              <a:t> </a:t>
            </a:r>
            <a:r>
              <a:rPr lang="de-DE" dirty="0" err="1">
                <a:solidFill>
                  <a:schemeClr val="tx1">
                    <a:lumMod val="50000"/>
                    <a:lumOff val="50000"/>
                  </a:schemeClr>
                </a:solidFill>
              </a:rPr>
              <a:t>heat</a:t>
            </a:r>
            <a:r>
              <a:rPr lang="de-DE" dirty="0">
                <a:solidFill>
                  <a:schemeClr val="tx1">
                    <a:lumMod val="50000"/>
                    <a:lumOff val="50000"/>
                  </a:schemeClr>
                </a:solidFill>
              </a:rPr>
              <a:t> </a:t>
            </a:r>
            <a:r>
              <a:rPr lang="de-DE" dirty="0" err="1">
                <a:solidFill>
                  <a:schemeClr val="tx1">
                    <a:lumMod val="50000"/>
                    <a:lumOff val="50000"/>
                  </a:schemeClr>
                </a:solidFill>
              </a:rPr>
              <a:t>is</a:t>
            </a:r>
            <a:r>
              <a:rPr lang="de-DE" dirty="0">
                <a:solidFill>
                  <a:schemeClr val="tx1">
                    <a:lumMod val="50000"/>
                    <a:lumOff val="50000"/>
                  </a:schemeClr>
                </a:solidFill>
              </a:rPr>
              <a:t> </a:t>
            </a:r>
            <a:r>
              <a:rPr lang="de-DE" dirty="0" err="1">
                <a:solidFill>
                  <a:schemeClr val="tx1">
                    <a:lumMod val="50000"/>
                    <a:lumOff val="50000"/>
                  </a:schemeClr>
                </a:solidFill>
              </a:rPr>
              <a:t>transferred</a:t>
            </a:r>
            <a:r>
              <a:rPr lang="de-DE" dirty="0">
                <a:solidFill>
                  <a:schemeClr val="tx1">
                    <a:lumMod val="50000"/>
                    <a:lumOff val="50000"/>
                  </a:schemeClr>
                </a:solidFill>
              </a:rPr>
              <a:t> </a:t>
            </a:r>
            <a:r>
              <a:rPr lang="de-DE" dirty="0" err="1">
                <a:solidFill>
                  <a:schemeClr val="tx1">
                    <a:lumMod val="50000"/>
                    <a:lumOff val="50000"/>
                  </a:schemeClr>
                </a:solidFill>
              </a:rPr>
              <a:t>rather</a:t>
            </a:r>
            <a:r>
              <a:rPr lang="de-DE" dirty="0">
                <a:solidFill>
                  <a:schemeClr val="tx1">
                    <a:lumMod val="50000"/>
                    <a:lumOff val="50000"/>
                  </a:schemeClr>
                </a:solidFill>
              </a:rPr>
              <a:t> </a:t>
            </a:r>
            <a:r>
              <a:rPr lang="de-DE" dirty="0" err="1">
                <a:solidFill>
                  <a:schemeClr val="tx1">
                    <a:lumMod val="50000"/>
                    <a:lumOff val="50000"/>
                  </a:schemeClr>
                </a:solidFill>
              </a:rPr>
              <a:t>than</a:t>
            </a:r>
            <a:r>
              <a:rPr lang="de-DE" dirty="0">
                <a:solidFill>
                  <a:schemeClr val="tx1">
                    <a:lumMod val="50000"/>
                    <a:lumOff val="50000"/>
                  </a:schemeClr>
                </a:solidFill>
              </a:rPr>
              <a:t> </a:t>
            </a:r>
            <a:r>
              <a:rPr lang="de-DE" dirty="0" err="1">
                <a:solidFill>
                  <a:schemeClr val="tx1">
                    <a:lumMod val="50000"/>
                    <a:lumOff val="50000"/>
                  </a:schemeClr>
                </a:solidFill>
              </a:rPr>
              <a:t>generated</a:t>
            </a:r>
            <a:r>
              <a:rPr lang="de-DE" dirty="0">
                <a:solidFill>
                  <a:schemeClr val="tx1">
                    <a:lumMod val="50000"/>
                    <a:lumOff val="50000"/>
                  </a:schemeClr>
                </a:solidFill>
              </a:rPr>
              <a:t> → </a:t>
            </a:r>
            <a:r>
              <a:rPr lang="de-DE" dirty="0" err="1">
                <a:solidFill>
                  <a:schemeClr val="tx1">
                    <a:lumMod val="50000"/>
                    <a:lumOff val="50000"/>
                  </a:schemeClr>
                </a:solidFill>
              </a:rPr>
              <a:t>heat</a:t>
            </a:r>
            <a:r>
              <a:rPr lang="de-DE" dirty="0">
                <a:solidFill>
                  <a:schemeClr val="tx1">
                    <a:lumMod val="50000"/>
                    <a:lumOff val="50000"/>
                  </a:schemeClr>
                </a:solidFill>
              </a:rPr>
              <a:t> </a:t>
            </a:r>
            <a:r>
              <a:rPr lang="de-DE" dirty="0" err="1">
                <a:solidFill>
                  <a:schemeClr val="tx1">
                    <a:lumMod val="50000"/>
                    <a:lumOff val="50000"/>
                  </a:schemeClr>
                </a:solidFill>
              </a:rPr>
              <a:t>pumps</a:t>
            </a:r>
            <a:r>
              <a:rPr lang="de-DE" dirty="0">
                <a:solidFill>
                  <a:schemeClr val="tx1">
                    <a:lumMod val="50000"/>
                    <a:lumOff val="50000"/>
                  </a:schemeClr>
                </a:solidFill>
              </a:rPr>
              <a:t> </a:t>
            </a:r>
            <a:r>
              <a:rPr lang="de-DE" dirty="0" err="1">
                <a:solidFill>
                  <a:schemeClr val="tx1">
                    <a:lumMod val="50000"/>
                    <a:lumOff val="50000"/>
                  </a:schemeClr>
                </a:solidFill>
              </a:rPr>
              <a:t>are</a:t>
            </a:r>
            <a:r>
              <a:rPr lang="de-DE" dirty="0">
                <a:solidFill>
                  <a:schemeClr val="tx1">
                    <a:lumMod val="50000"/>
                    <a:lumOff val="50000"/>
                  </a:schemeClr>
                </a:solidFill>
              </a:rPr>
              <a:t> </a:t>
            </a:r>
            <a:r>
              <a:rPr lang="de-DE" dirty="0" err="1">
                <a:solidFill>
                  <a:schemeClr val="tx1">
                    <a:lumMod val="50000"/>
                    <a:lumOff val="50000"/>
                  </a:schemeClr>
                </a:solidFill>
              </a:rPr>
              <a:t>more</a:t>
            </a:r>
            <a:r>
              <a:rPr lang="de-DE" dirty="0">
                <a:solidFill>
                  <a:schemeClr val="tx1">
                    <a:lumMod val="50000"/>
                    <a:lumOff val="50000"/>
                  </a:schemeClr>
                </a:solidFill>
              </a:rPr>
              <a:t> </a:t>
            </a:r>
            <a:r>
              <a:rPr lang="de-DE" dirty="0" err="1">
                <a:solidFill>
                  <a:schemeClr val="tx1">
                    <a:lumMod val="50000"/>
                    <a:lumOff val="50000"/>
                  </a:schemeClr>
                </a:solidFill>
              </a:rPr>
              <a:t>efficient</a:t>
            </a:r>
            <a:r>
              <a:rPr lang="de-DE" dirty="0">
                <a:solidFill>
                  <a:schemeClr val="tx1">
                    <a:lumMod val="50000"/>
                    <a:lumOff val="50000"/>
                  </a:schemeClr>
                </a:solidFill>
              </a:rPr>
              <a:t> </a:t>
            </a:r>
            <a:r>
              <a:rPr lang="de-DE" dirty="0" err="1">
                <a:solidFill>
                  <a:schemeClr val="tx1">
                    <a:lumMod val="50000"/>
                    <a:lumOff val="50000"/>
                  </a:schemeClr>
                </a:solidFill>
              </a:rPr>
              <a:t>than</a:t>
            </a:r>
            <a:r>
              <a:rPr lang="de-DE" dirty="0">
                <a:solidFill>
                  <a:schemeClr val="tx1">
                    <a:lumMod val="50000"/>
                    <a:lumOff val="50000"/>
                  </a:schemeClr>
                </a:solidFill>
              </a:rPr>
              <a:t> </a:t>
            </a:r>
            <a:r>
              <a:rPr lang="de-DE" dirty="0" err="1">
                <a:solidFill>
                  <a:schemeClr val="tx1">
                    <a:lumMod val="50000"/>
                    <a:lumOff val="50000"/>
                  </a:schemeClr>
                </a:solidFill>
              </a:rPr>
              <a:t>conventional</a:t>
            </a:r>
            <a:r>
              <a:rPr lang="de-DE" dirty="0">
                <a:solidFill>
                  <a:schemeClr val="tx1">
                    <a:lumMod val="50000"/>
                    <a:lumOff val="50000"/>
                  </a:schemeClr>
                </a:solidFill>
              </a:rPr>
              <a:t> </a:t>
            </a:r>
            <a:r>
              <a:rPr lang="de-DE" dirty="0" err="1">
                <a:solidFill>
                  <a:schemeClr val="tx1">
                    <a:lumMod val="50000"/>
                    <a:lumOff val="50000"/>
                  </a:schemeClr>
                </a:solidFill>
              </a:rPr>
              <a:t>heating</a:t>
            </a:r>
            <a:r>
              <a:rPr lang="de-DE" dirty="0">
                <a:solidFill>
                  <a:schemeClr val="tx1">
                    <a:lumMod val="50000"/>
                    <a:lumOff val="50000"/>
                  </a:schemeClr>
                </a:solidFill>
              </a:rPr>
              <a:t> </a:t>
            </a:r>
            <a:r>
              <a:rPr lang="de-DE" dirty="0" err="1">
                <a:solidFill>
                  <a:schemeClr val="tx1">
                    <a:lumMod val="50000"/>
                    <a:lumOff val="50000"/>
                  </a:schemeClr>
                </a:solidFill>
              </a:rPr>
              <a:t>technologies</a:t>
            </a:r>
            <a:endParaRPr lang="de-DE" dirty="0">
              <a:solidFill>
                <a:schemeClr val="tx1">
                  <a:lumMod val="50000"/>
                  <a:lumOff val="50000"/>
                </a:schemeClr>
              </a:solidFill>
            </a:endParaRPr>
          </a:p>
          <a:p>
            <a:pPr>
              <a:buFont typeface="Arial" panose="020B0604020202020204" pitchFamily="34" charset="0"/>
              <a:buChar char="•"/>
            </a:pPr>
            <a:r>
              <a:rPr lang="de-DE" dirty="0" err="1">
                <a:solidFill>
                  <a:schemeClr val="tx1">
                    <a:lumMod val="50000"/>
                    <a:lumOff val="50000"/>
                  </a:schemeClr>
                </a:solidFill>
              </a:rPr>
              <a:t>output</a:t>
            </a:r>
            <a:r>
              <a:rPr lang="de-DE" dirty="0">
                <a:solidFill>
                  <a:schemeClr val="tx1">
                    <a:lumMod val="50000"/>
                    <a:lumOff val="50000"/>
                  </a:schemeClr>
                </a:solidFill>
              </a:rPr>
              <a:t> </a:t>
            </a:r>
            <a:r>
              <a:rPr lang="de-DE" dirty="0" err="1">
                <a:solidFill>
                  <a:schemeClr val="tx1">
                    <a:lumMod val="50000"/>
                    <a:lumOff val="50000"/>
                  </a:schemeClr>
                </a:solidFill>
              </a:rPr>
              <a:t>of</a:t>
            </a:r>
            <a:r>
              <a:rPr lang="de-DE" dirty="0">
                <a:solidFill>
                  <a:schemeClr val="tx1">
                    <a:lumMod val="50000"/>
                    <a:lumOff val="50000"/>
                  </a:schemeClr>
                </a:solidFill>
              </a:rPr>
              <a:t> </a:t>
            </a:r>
            <a:r>
              <a:rPr lang="de-DE" dirty="0" err="1">
                <a:solidFill>
                  <a:schemeClr val="tx1">
                    <a:lumMod val="50000"/>
                    <a:lumOff val="50000"/>
                  </a:schemeClr>
                </a:solidFill>
              </a:rPr>
              <a:t>energy</a:t>
            </a:r>
            <a:r>
              <a:rPr lang="de-DE" dirty="0">
                <a:solidFill>
                  <a:schemeClr val="tx1">
                    <a:lumMod val="50000"/>
                    <a:lumOff val="50000"/>
                  </a:schemeClr>
                </a:solidFill>
              </a:rPr>
              <a:t> in </a:t>
            </a:r>
            <a:r>
              <a:rPr lang="de-DE" dirty="0" err="1">
                <a:solidFill>
                  <a:schemeClr val="tx1">
                    <a:lumMod val="50000"/>
                    <a:lumOff val="50000"/>
                  </a:schemeClr>
                </a:solidFill>
              </a:rPr>
              <a:t>the</a:t>
            </a:r>
            <a:r>
              <a:rPr lang="de-DE" dirty="0">
                <a:solidFill>
                  <a:schemeClr val="tx1">
                    <a:lumMod val="50000"/>
                    <a:lumOff val="50000"/>
                  </a:schemeClr>
                </a:solidFill>
              </a:rPr>
              <a:t> form </a:t>
            </a:r>
            <a:r>
              <a:rPr lang="de-DE" dirty="0" err="1">
                <a:solidFill>
                  <a:schemeClr val="tx1">
                    <a:lumMod val="50000"/>
                    <a:lumOff val="50000"/>
                  </a:schemeClr>
                </a:solidFill>
              </a:rPr>
              <a:t>of</a:t>
            </a:r>
            <a:r>
              <a:rPr lang="de-DE" dirty="0">
                <a:solidFill>
                  <a:schemeClr val="tx1">
                    <a:lumMod val="50000"/>
                    <a:lumOff val="50000"/>
                  </a:schemeClr>
                </a:solidFill>
              </a:rPr>
              <a:t> </a:t>
            </a:r>
            <a:r>
              <a:rPr lang="de-DE" dirty="0" err="1">
                <a:solidFill>
                  <a:schemeClr val="tx1">
                    <a:lumMod val="50000"/>
                    <a:lumOff val="50000"/>
                  </a:schemeClr>
                </a:solidFill>
              </a:rPr>
              <a:t>heat</a:t>
            </a:r>
            <a:r>
              <a:rPr lang="de-DE" dirty="0">
                <a:solidFill>
                  <a:schemeClr val="tx1">
                    <a:lumMod val="50000"/>
                    <a:lumOff val="50000"/>
                  </a:schemeClr>
                </a:solidFill>
              </a:rPr>
              <a:t> in </a:t>
            </a:r>
            <a:r>
              <a:rPr lang="de-DE" dirty="0" err="1">
                <a:solidFill>
                  <a:schemeClr val="tx1">
                    <a:lumMod val="50000"/>
                    <a:lumOff val="50000"/>
                  </a:schemeClr>
                </a:solidFill>
              </a:rPr>
              <a:t>normally</a:t>
            </a:r>
            <a:r>
              <a:rPr lang="de-DE" dirty="0">
                <a:solidFill>
                  <a:schemeClr val="tx1">
                    <a:lumMod val="50000"/>
                    <a:lumOff val="50000"/>
                  </a:schemeClr>
                </a:solidFill>
              </a:rPr>
              <a:t> </a:t>
            </a:r>
            <a:r>
              <a:rPr lang="de-DE" dirty="0" err="1">
                <a:solidFill>
                  <a:schemeClr val="tx1">
                    <a:lumMod val="50000"/>
                    <a:lumOff val="50000"/>
                  </a:schemeClr>
                </a:solidFill>
              </a:rPr>
              <a:t>several</a:t>
            </a:r>
            <a:r>
              <a:rPr lang="de-DE" dirty="0">
                <a:solidFill>
                  <a:schemeClr val="tx1">
                    <a:lumMod val="50000"/>
                    <a:lumOff val="50000"/>
                  </a:schemeClr>
                </a:solidFill>
              </a:rPr>
              <a:t> </a:t>
            </a:r>
            <a:r>
              <a:rPr lang="de-DE" dirty="0" err="1">
                <a:solidFill>
                  <a:schemeClr val="tx1">
                    <a:lumMod val="50000"/>
                    <a:lumOff val="50000"/>
                  </a:schemeClr>
                </a:solidFill>
              </a:rPr>
              <a:t>times</a:t>
            </a:r>
            <a:r>
              <a:rPr lang="de-DE" dirty="0">
                <a:solidFill>
                  <a:schemeClr val="tx1">
                    <a:lumMod val="50000"/>
                    <a:lumOff val="50000"/>
                  </a:schemeClr>
                </a:solidFill>
              </a:rPr>
              <a:t> </a:t>
            </a:r>
            <a:r>
              <a:rPr lang="de-DE" dirty="0" err="1">
                <a:solidFill>
                  <a:schemeClr val="tx1">
                    <a:lumMod val="50000"/>
                    <a:lumOff val="50000"/>
                  </a:schemeClr>
                </a:solidFill>
              </a:rPr>
              <a:t>greater</a:t>
            </a:r>
            <a:r>
              <a:rPr lang="de-DE" dirty="0">
                <a:solidFill>
                  <a:schemeClr val="tx1">
                    <a:lumMod val="50000"/>
                    <a:lumOff val="50000"/>
                  </a:schemeClr>
                </a:solidFill>
              </a:rPr>
              <a:t> </a:t>
            </a:r>
            <a:r>
              <a:rPr lang="de-DE" dirty="0" err="1">
                <a:solidFill>
                  <a:schemeClr val="tx1">
                    <a:lumMod val="50000"/>
                    <a:lumOff val="50000"/>
                  </a:schemeClr>
                </a:solidFill>
              </a:rPr>
              <a:t>thatn</a:t>
            </a:r>
            <a:r>
              <a:rPr lang="de-DE" dirty="0">
                <a:solidFill>
                  <a:schemeClr val="tx1">
                    <a:lumMod val="50000"/>
                    <a:lumOff val="50000"/>
                  </a:schemeClr>
                </a:solidFill>
              </a:rPr>
              <a:t> </a:t>
            </a:r>
            <a:r>
              <a:rPr lang="de-DE" dirty="0" err="1">
                <a:solidFill>
                  <a:schemeClr val="tx1">
                    <a:lumMod val="50000"/>
                    <a:lumOff val="50000"/>
                  </a:schemeClr>
                </a:solidFill>
              </a:rPr>
              <a:t>that</a:t>
            </a:r>
            <a:r>
              <a:rPr lang="de-DE" dirty="0">
                <a:solidFill>
                  <a:schemeClr val="tx1">
                    <a:lumMod val="50000"/>
                    <a:lumOff val="50000"/>
                  </a:schemeClr>
                </a:solidFill>
              </a:rPr>
              <a:t> </a:t>
            </a:r>
            <a:r>
              <a:rPr lang="de-DE" dirty="0" err="1">
                <a:solidFill>
                  <a:schemeClr val="tx1">
                    <a:lumMod val="50000"/>
                    <a:lumOff val="50000"/>
                  </a:schemeClr>
                </a:solidFill>
              </a:rPr>
              <a:t>required</a:t>
            </a:r>
            <a:r>
              <a:rPr lang="de-DE" dirty="0">
                <a:solidFill>
                  <a:schemeClr val="tx1">
                    <a:lumMod val="50000"/>
                    <a:lumOff val="50000"/>
                  </a:schemeClr>
                </a:solidFill>
              </a:rPr>
              <a:t> </a:t>
            </a:r>
            <a:r>
              <a:rPr lang="de-DE" dirty="0" err="1">
                <a:solidFill>
                  <a:schemeClr val="tx1">
                    <a:lumMod val="50000"/>
                    <a:lumOff val="50000"/>
                  </a:schemeClr>
                </a:solidFill>
              </a:rPr>
              <a:t>to</a:t>
            </a:r>
            <a:r>
              <a:rPr lang="de-DE" dirty="0">
                <a:solidFill>
                  <a:schemeClr val="tx1">
                    <a:lumMod val="50000"/>
                    <a:lumOff val="50000"/>
                  </a:schemeClr>
                </a:solidFill>
              </a:rPr>
              <a:t> power </a:t>
            </a:r>
            <a:r>
              <a:rPr lang="de-DE" dirty="0" err="1">
                <a:solidFill>
                  <a:schemeClr val="tx1">
                    <a:lumMod val="50000"/>
                    <a:lumOff val="50000"/>
                  </a:schemeClr>
                </a:solidFill>
              </a:rPr>
              <a:t>the</a:t>
            </a:r>
            <a:r>
              <a:rPr lang="de-DE" dirty="0">
                <a:solidFill>
                  <a:schemeClr val="tx1">
                    <a:lumMod val="50000"/>
                    <a:lumOff val="50000"/>
                  </a:schemeClr>
                </a:solidFill>
              </a:rPr>
              <a:t> </a:t>
            </a:r>
            <a:r>
              <a:rPr lang="de-DE" dirty="0" err="1">
                <a:solidFill>
                  <a:schemeClr val="tx1">
                    <a:lumMod val="50000"/>
                    <a:lumOff val="50000"/>
                  </a:schemeClr>
                </a:solidFill>
              </a:rPr>
              <a:t>heat</a:t>
            </a:r>
            <a:r>
              <a:rPr lang="de-DE" dirty="0">
                <a:solidFill>
                  <a:schemeClr val="tx1">
                    <a:lumMod val="50000"/>
                    <a:lumOff val="50000"/>
                  </a:schemeClr>
                </a:solidFill>
              </a:rPr>
              <a:t> pump (</a:t>
            </a:r>
            <a:r>
              <a:rPr lang="de-DE" dirty="0" err="1">
                <a:solidFill>
                  <a:schemeClr val="tx1">
                    <a:lumMod val="50000"/>
                    <a:lumOff val="50000"/>
                  </a:schemeClr>
                </a:solidFill>
              </a:rPr>
              <a:t>coefficient</a:t>
            </a:r>
            <a:r>
              <a:rPr lang="de-DE" dirty="0">
                <a:solidFill>
                  <a:schemeClr val="tx1">
                    <a:lumMod val="50000"/>
                    <a:lumOff val="50000"/>
                  </a:schemeClr>
                </a:solidFill>
              </a:rPr>
              <a:t> </a:t>
            </a:r>
            <a:r>
              <a:rPr lang="de-DE" dirty="0" err="1">
                <a:solidFill>
                  <a:schemeClr val="tx1">
                    <a:lumMod val="50000"/>
                    <a:lumOff val="50000"/>
                  </a:schemeClr>
                </a:solidFill>
              </a:rPr>
              <a:t>of</a:t>
            </a:r>
            <a:r>
              <a:rPr lang="de-DE" dirty="0">
                <a:solidFill>
                  <a:schemeClr val="tx1">
                    <a:lumMod val="50000"/>
                    <a:lumOff val="50000"/>
                  </a:schemeClr>
                </a:solidFill>
              </a:rPr>
              <a:t> </a:t>
            </a:r>
            <a:r>
              <a:rPr lang="de-DE" dirty="0" err="1">
                <a:solidFill>
                  <a:schemeClr val="tx1">
                    <a:lumMod val="50000"/>
                    <a:lumOff val="50000"/>
                  </a:schemeClr>
                </a:solidFill>
              </a:rPr>
              <a:t>poerformanc</a:t>
            </a:r>
            <a:r>
              <a:rPr lang="de-DE" dirty="0">
                <a:solidFill>
                  <a:schemeClr val="tx1">
                    <a:lumMod val="50000"/>
                    <a:lumOff val="50000"/>
                  </a:schemeClr>
                </a:solidFill>
              </a:rPr>
              <a:t> </a:t>
            </a:r>
            <a:r>
              <a:rPr lang="de-DE" dirty="0" err="1">
                <a:solidFill>
                  <a:schemeClr val="tx1">
                    <a:lumMod val="50000"/>
                    <a:lumOff val="50000"/>
                  </a:schemeClr>
                </a:solidFill>
              </a:rPr>
              <a:t>for</a:t>
            </a:r>
            <a:r>
              <a:rPr lang="de-DE" dirty="0">
                <a:solidFill>
                  <a:schemeClr val="tx1">
                    <a:lumMod val="50000"/>
                    <a:lumOff val="50000"/>
                  </a:schemeClr>
                </a:solidFill>
              </a:rPr>
              <a:t> a </a:t>
            </a:r>
            <a:r>
              <a:rPr lang="de-DE" dirty="0" err="1">
                <a:solidFill>
                  <a:schemeClr val="tx1">
                    <a:lumMod val="50000"/>
                    <a:lumOff val="50000"/>
                  </a:schemeClr>
                </a:solidFill>
              </a:rPr>
              <a:t>typical</a:t>
            </a:r>
            <a:r>
              <a:rPr lang="de-DE" dirty="0">
                <a:solidFill>
                  <a:schemeClr val="tx1">
                    <a:lumMod val="50000"/>
                    <a:lumOff val="50000"/>
                  </a:schemeClr>
                </a:solidFill>
              </a:rPr>
              <a:t> </a:t>
            </a:r>
            <a:r>
              <a:rPr lang="de-DE" dirty="0" err="1">
                <a:solidFill>
                  <a:schemeClr val="tx1">
                    <a:lumMod val="50000"/>
                    <a:lumOff val="50000"/>
                  </a:schemeClr>
                </a:solidFill>
              </a:rPr>
              <a:t>household</a:t>
            </a:r>
            <a:r>
              <a:rPr lang="de-DE" dirty="0">
                <a:solidFill>
                  <a:schemeClr val="tx1">
                    <a:lumMod val="50000"/>
                    <a:lumOff val="50000"/>
                  </a:schemeClr>
                </a:solidFill>
              </a:rPr>
              <a:t> </a:t>
            </a:r>
            <a:r>
              <a:rPr lang="de-DE" dirty="0" err="1">
                <a:solidFill>
                  <a:schemeClr val="tx1">
                    <a:lumMod val="50000"/>
                    <a:lumOff val="50000"/>
                  </a:schemeClr>
                </a:solidFill>
              </a:rPr>
              <a:t>is</a:t>
            </a:r>
            <a:r>
              <a:rPr lang="de-DE" dirty="0">
                <a:solidFill>
                  <a:schemeClr val="tx1">
                    <a:lumMod val="50000"/>
                    <a:lumOff val="50000"/>
                  </a:schemeClr>
                </a:solidFill>
              </a:rPr>
              <a:t> </a:t>
            </a:r>
            <a:r>
              <a:rPr lang="de-DE" dirty="0" err="1">
                <a:solidFill>
                  <a:schemeClr val="tx1">
                    <a:lumMod val="50000"/>
                    <a:lumOff val="50000"/>
                  </a:schemeClr>
                </a:solidFill>
              </a:rPr>
              <a:t>aroud</a:t>
            </a:r>
            <a:r>
              <a:rPr lang="de-DE" dirty="0">
                <a:solidFill>
                  <a:schemeClr val="tx1">
                    <a:lumMod val="50000"/>
                    <a:lumOff val="50000"/>
                  </a:schemeClr>
                </a:solidFill>
              </a:rPr>
              <a:t> </a:t>
            </a:r>
            <a:r>
              <a:rPr lang="de-DE" dirty="0" err="1">
                <a:solidFill>
                  <a:schemeClr val="tx1">
                    <a:lumMod val="50000"/>
                    <a:lumOff val="50000"/>
                  </a:schemeClr>
                </a:solidFill>
              </a:rPr>
              <a:t>four</a:t>
            </a:r>
            <a:r>
              <a:rPr lang="de-DE" dirty="0">
                <a:solidFill>
                  <a:schemeClr val="tx1">
                    <a:lumMod val="50000"/>
                    <a:lumOff val="50000"/>
                  </a:schemeClr>
                </a:solidFill>
              </a:rPr>
              <a:t> → </a:t>
            </a:r>
            <a:r>
              <a:rPr lang="de-DE" dirty="0" err="1">
                <a:solidFill>
                  <a:schemeClr val="tx1">
                    <a:lumMod val="50000"/>
                    <a:lumOff val="50000"/>
                  </a:schemeClr>
                </a:solidFill>
              </a:rPr>
              <a:t>output</a:t>
            </a:r>
            <a:r>
              <a:rPr lang="de-DE" dirty="0">
                <a:solidFill>
                  <a:schemeClr val="tx1">
                    <a:lumMod val="50000"/>
                    <a:lumOff val="50000"/>
                  </a:schemeClr>
                </a:solidFill>
              </a:rPr>
              <a:t> </a:t>
            </a:r>
            <a:r>
              <a:rPr lang="de-DE" dirty="0" err="1">
                <a:solidFill>
                  <a:schemeClr val="tx1">
                    <a:lumMod val="50000"/>
                    <a:lumOff val="50000"/>
                  </a:schemeClr>
                </a:solidFill>
              </a:rPr>
              <a:t>is</a:t>
            </a:r>
            <a:r>
              <a:rPr lang="de-DE" dirty="0">
                <a:solidFill>
                  <a:schemeClr val="tx1">
                    <a:lumMod val="50000"/>
                    <a:lumOff val="50000"/>
                  </a:schemeClr>
                </a:solidFill>
              </a:rPr>
              <a:t> </a:t>
            </a:r>
            <a:r>
              <a:rPr lang="de-DE" dirty="0" err="1">
                <a:solidFill>
                  <a:schemeClr val="tx1">
                    <a:lumMod val="50000"/>
                    <a:lumOff val="50000"/>
                  </a:schemeClr>
                </a:solidFill>
              </a:rPr>
              <a:t>four</a:t>
            </a:r>
            <a:r>
              <a:rPr lang="de-DE" dirty="0">
                <a:solidFill>
                  <a:schemeClr val="tx1">
                    <a:lumMod val="50000"/>
                    <a:lumOff val="50000"/>
                  </a:schemeClr>
                </a:solidFill>
              </a:rPr>
              <a:t> </a:t>
            </a:r>
            <a:r>
              <a:rPr lang="de-DE" dirty="0" err="1">
                <a:solidFill>
                  <a:schemeClr val="tx1">
                    <a:lumMod val="50000"/>
                    <a:lumOff val="50000"/>
                  </a:schemeClr>
                </a:solidFill>
              </a:rPr>
              <a:t>times</a:t>
            </a:r>
            <a:r>
              <a:rPr lang="de-DE" dirty="0">
                <a:solidFill>
                  <a:schemeClr val="tx1">
                    <a:lumMod val="50000"/>
                    <a:lumOff val="50000"/>
                  </a:schemeClr>
                </a:solidFill>
              </a:rPr>
              <a:t> </a:t>
            </a:r>
            <a:r>
              <a:rPr lang="de-DE" dirty="0" err="1">
                <a:solidFill>
                  <a:schemeClr val="tx1">
                    <a:lumMod val="50000"/>
                    <a:lumOff val="50000"/>
                  </a:schemeClr>
                </a:solidFill>
              </a:rPr>
              <a:t>greater</a:t>
            </a:r>
            <a:r>
              <a:rPr lang="de-DE" dirty="0">
                <a:solidFill>
                  <a:schemeClr val="tx1">
                    <a:lumMod val="50000"/>
                    <a:lumOff val="50000"/>
                  </a:schemeClr>
                </a:solidFill>
              </a:rPr>
              <a:t> </a:t>
            </a:r>
            <a:r>
              <a:rPr lang="de-DE" dirty="0" err="1">
                <a:solidFill>
                  <a:schemeClr val="tx1">
                    <a:lumMod val="50000"/>
                    <a:lumOff val="50000"/>
                  </a:schemeClr>
                </a:solidFill>
              </a:rPr>
              <a:t>thatn</a:t>
            </a:r>
            <a:r>
              <a:rPr lang="de-DE" dirty="0">
                <a:solidFill>
                  <a:schemeClr val="tx1">
                    <a:lumMod val="50000"/>
                    <a:lumOff val="50000"/>
                  </a:schemeClr>
                </a:solidFill>
              </a:rPr>
              <a:t> </a:t>
            </a:r>
            <a:r>
              <a:rPr lang="de-DE" dirty="0" err="1">
                <a:solidFill>
                  <a:schemeClr val="tx1">
                    <a:lumMod val="50000"/>
                    <a:lumOff val="50000"/>
                  </a:schemeClr>
                </a:solidFill>
              </a:rPr>
              <a:t>electrical</a:t>
            </a:r>
            <a:r>
              <a:rPr lang="de-DE" dirty="0">
                <a:solidFill>
                  <a:schemeClr val="tx1">
                    <a:lumMod val="50000"/>
                    <a:lumOff val="50000"/>
                  </a:schemeClr>
                </a:solidFill>
              </a:rPr>
              <a:t> </a:t>
            </a:r>
            <a:r>
              <a:rPr lang="de-DE" dirty="0" err="1">
                <a:solidFill>
                  <a:schemeClr val="tx1">
                    <a:lumMod val="50000"/>
                    <a:lumOff val="50000"/>
                  </a:schemeClr>
                </a:solidFill>
              </a:rPr>
              <a:t>energy</a:t>
            </a:r>
            <a:r>
              <a:rPr lang="de-DE" dirty="0">
                <a:solidFill>
                  <a:schemeClr val="tx1">
                    <a:lumMod val="50000"/>
                    <a:lumOff val="50000"/>
                  </a:schemeClr>
                </a:solidFill>
              </a:rPr>
              <a:t> </a:t>
            </a:r>
            <a:r>
              <a:rPr lang="de-DE" dirty="0" err="1">
                <a:solidFill>
                  <a:schemeClr val="tx1">
                    <a:lumMod val="50000"/>
                    <a:lumOff val="50000"/>
                  </a:schemeClr>
                </a:solidFill>
              </a:rPr>
              <a:t>used</a:t>
            </a:r>
            <a:r>
              <a:rPr lang="de-DE" dirty="0">
                <a:solidFill>
                  <a:schemeClr val="tx1">
                    <a:lumMod val="50000"/>
                    <a:lumOff val="50000"/>
                  </a:schemeClr>
                </a:solidFill>
              </a:rPr>
              <a:t> </a:t>
            </a:r>
            <a:r>
              <a:rPr lang="de-DE" dirty="0" err="1">
                <a:solidFill>
                  <a:schemeClr val="tx1">
                    <a:lumMod val="50000"/>
                    <a:lumOff val="50000"/>
                  </a:schemeClr>
                </a:solidFill>
              </a:rPr>
              <a:t>to</a:t>
            </a:r>
            <a:r>
              <a:rPr lang="de-DE" dirty="0">
                <a:solidFill>
                  <a:schemeClr val="tx1">
                    <a:lumMod val="50000"/>
                    <a:lumOff val="50000"/>
                  </a:schemeClr>
                </a:solidFill>
              </a:rPr>
              <a:t> </a:t>
            </a:r>
            <a:r>
              <a:rPr lang="de-DE" dirty="0" err="1">
                <a:solidFill>
                  <a:schemeClr val="tx1">
                    <a:lumMod val="50000"/>
                    <a:lumOff val="50000"/>
                  </a:schemeClr>
                </a:solidFill>
              </a:rPr>
              <a:t>run</a:t>
            </a:r>
            <a:r>
              <a:rPr lang="de-DE" dirty="0">
                <a:solidFill>
                  <a:schemeClr val="tx1">
                    <a:lumMod val="50000"/>
                    <a:lumOff val="50000"/>
                  </a:schemeClr>
                </a:solidFill>
              </a:rPr>
              <a:t> </a:t>
            </a:r>
            <a:r>
              <a:rPr lang="de-DE" dirty="0" err="1">
                <a:solidFill>
                  <a:schemeClr val="tx1">
                    <a:lumMod val="50000"/>
                    <a:lumOff val="50000"/>
                  </a:schemeClr>
                </a:solidFill>
              </a:rPr>
              <a:t>it</a:t>
            </a:r>
            <a:r>
              <a:rPr lang="de-DE" dirty="0">
                <a:solidFill>
                  <a:schemeClr val="tx1">
                    <a:lumMod val="50000"/>
                    <a:lumOff val="50000"/>
                  </a:schemeClr>
                </a:solidFill>
              </a:rPr>
              <a:t>)</a:t>
            </a:r>
          </a:p>
          <a:p>
            <a:pPr>
              <a:buFont typeface="Arial" panose="020B0604020202020204" pitchFamily="34" charset="0"/>
              <a:buChar char="•"/>
            </a:pPr>
            <a:r>
              <a:rPr lang="de-DE" dirty="0" err="1">
                <a:solidFill>
                  <a:schemeClr val="tx1">
                    <a:lumMod val="50000"/>
                    <a:lumOff val="50000"/>
                  </a:schemeClr>
                </a:solidFill>
              </a:rPr>
              <a:t>consist</a:t>
            </a:r>
            <a:r>
              <a:rPr lang="de-DE" dirty="0">
                <a:solidFill>
                  <a:schemeClr val="tx1">
                    <a:lumMod val="50000"/>
                    <a:lumOff val="50000"/>
                  </a:schemeClr>
                </a:solidFill>
              </a:rPr>
              <a:t> </a:t>
            </a:r>
            <a:r>
              <a:rPr lang="de-DE" dirty="0" err="1">
                <a:solidFill>
                  <a:schemeClr val="tx1">
                    <a:lumMod val="50000"/>
                    <a:lumOff val="50000"/>
                  </a:schemeClr>
                </a:solidFill>
              </a:rPr>
              <a:t>of</a:t>
            </a:r>
            <a:r>
              <a:rPr lang="de-DE" dirty="0">
                <a:solidFill>
                  <a:schemeClr val="tx1">
                    <a:lumMod val="50000"/>
                    <a:lumOff val="50000"/>
                  </a:schemeClr>
                </a:solidFill>
              </a:rPr>
              <a:t> a </a:t>
            </a:r>
            <a:r>
              <a:rPr lang="de-DE" dirty="0" err="1">
                <a:solidFill>
                  <a:schemeClr val="tx1">
                    <a:lumMod val="50000"/>
                    <a:lumOff val="50000"/>
                  </a:schemeClr>
                </a:solidFill>
              </a:rPr>
              <a:t>compressor</a:t>
            </a:r>
            <a:r>
              <a:rPr lang="de-DE" dirty="0">
                <a:solidFill>
                  <a:schemeClr val="tx1">
                    <a:lumMod val="50000"/>
                    <a:lumOff val="50000"/>
                  </a:schemeClr>
                </a:solidFill>
              </a:rPr>
              <a:t>, </a:t>
            </a:r>
            <a:r>
              <a:rPr lang="de-DE" dirty="0" err="1">
                <a:solidFill>
                  <a:schemeClr val="tx1">
                    <a:lumMod val="50000"/>
                    <a:lumOff val="50000"/>
                  </a:schemeClr>
                </a:solidFill>
              </a:rPr>
              <a:t>which</a:t>
            </a:r>
            <a:r>
              <a:rPr lang="de-DE" dirty="0">
                <a:solidFill>
                  <a:schemeClr val="tx1">
                    <a:lumMod val="50000"/>
                    <a:lumOff val="50000"/>
                  </a:schemeClr>
                </a:solidFill>
              </a:rPr>
              <a:t> </a:t>
            </a:r>
            <a:r>
              <a:rPr lang="de-DE" dirty="0" err="1">
                <a:solidFill>
                  <a:schemeClr val="tx1">
                    <a:lumMod val="50000"/>
                    <a:lumOff val="50000"/>
                  </a:schemeClr>
                </a:solidFill>
              </a:rPr>
              <a:t>moves</a:t>
            </a:r>
            <a:r>
              <a:rPr lang="de-DE" dirty="0">
                <a:solidFill>
                  <a:schemeClr val="tx1">
                    <a:lumMod val="50000"/>
                    <a:lumOff val="50000"/>
                  </a:schemeClr>
                </a:solidFill>
              </a:rPr>
              <a:t> a </a:t>
            </a:r>
            <a:r>
              <a:rPr lang="de-DE" dirty="0" err="1">
                <a:solidFill>
                  <a:schemeClr val="tx1">
                    <a:lumMod val="50000"/>
                    <a:lumOff val="50000"/>
                  </a:schemeClr>
                </a:solidFill>
              </a:rPr>
              <a:t>refrigerant</a:t>
            </a:r>
            <a:r>
              <a:rPr lang="de-DE" dirty="0">
                <a:solidFill>
                  <a:schemeClr val="tx1">
                    <a:lumMod val="50000"/>
                    <a:lumOff val="50000"/>
                  </a:schemeClr>
                </a:solidFill>
              </a:rPr>
              <a:t> </a:t>
            </a:r>
            <a:r>
              <a:rPr lang="de-DE" dirty="0" err="1">
                <a:solidFill>
                  <a:schemeClr val="tx1">
                    <a:lumMod val="50000"/>
                    <a:lumOff val="50000"/>
                  </a:schemeClr>
                </a:solidFill>
              </a:rPr>
              <a:t>through</a:t>
            </a:r>
            <a:r>
              <a:rPr lang="de-DE" dirty="0">
                <a:solidFill>
                  <a:schemeClr val="tx1">
                    <a:lumMod val="50000"/>
                    <a:lumOff val="50000"/>
                  </a:schemeClr>
                </a:solidFill>
              </a:rPr>
              <a:t> a </a:t>
            </a:r>
            <a:r>
              <a:rPr lang="de-DE" dirty="0" err="1">
                <a:solidFill>
                  <a:schemeClr val="tx1">
                    <a:lumMod val="50000"/>
                    <a:lumOff val="50000"/>
                  </a:schemeClr>
                </a:solidFill>
              </a:rPr>
              <a:t>refrigeration</a:t>
            </a:r>
            <a:r>
              <a:rPr lang="de-DE" dirty="0">
                <a:solidFill>
                  <a:schemeClr val="tx1">
                    <a:lumMod val="50000"/>
                    <a:lumOff val="50000"/>
                  </a:schemeClr>
                </a:solidFill>
              </a:rPr>
              <a:t> </a:t>
            </a:r>
            <a:r>
              <a:rPr lang="de-DE" dirty="0" err="1">
                <a:solidFill>
                  <a:schemeClr val="tx1">
                    <a:lumMod val="50000"/>
                    <a:lumOff val="50000"/>
                  </a:schemeClr>
                </a:solidFill>
              </a:rPr>
              <a:t>cylce</a:t>
            </a:r>
            <a:endParaRPr lang="de-DE" dirty="0">
              <a:solidFill>
                <a:schemeClr val="tx1">
                  <a:lumMod val="50000"/>
                  <a:lumOff val="50000"/>
                </a:schemeClr>
              </a:solidFill>
            </a:endParaRPr>
          </a:p>
          <a:p>
            <a:pPr>
              <a:buFont typeface="Arial" panose="020B0604020202020204" pitchFamily="34" charset="0"/>
              <a:buChar char="•"/>
            </a:pPr>
            <a:r>
              <a:rPr lang="de-DE" dirty="0">
                <a:solidFill>
                  <a:schemeClr val="tx1">
                    <a:lumMod val="50000"/>
                    <a:lumOff val="50000"/>
                  </a:schemeClr>
                </a:solidFill>
              </a:rPr>
              <a:t>and a </a:t>
            </a:r>
            <a:r>
              <a:rPr lang="de-DE" dirty="0" err="1">
                <a:solidFill>
                  <a:schemeClr val="tx1">
                    <a:lumMod val="50000"/>
                    <a:lumOff val="50000"/>
                  </a:schemeClr>
                </a:solidFill>
              </a:rPr>
              <a:t>heat</a:t>
            </a:r>
            <a:r>
              <a:rPr lang="de-DE" dirty="0">
                <a:solidFill>
                  <a:schemeClr val="tx1">
                    <a:lumMod val="50000"/>
                    <a:lumOff val="50000"/>
                  </a:schemeClr>
                </a:solidFill>
              </a:rPr>
              <a:t> </a:t>
            </a:r>
            <a:r>
              <a:rPr lang="de-DE" dirty="0" err="1">
                <a:solidFill>
                  <a:schemeClr val="tx1">
                    <a:lumMod val="50000"/>
                    <a:lumOff val="50000"/>
                  </a:schemeClr>
                </a:solidFill>
              </a:rPr>
              <a:t>exchanger</a:t>
            </a:r>
            <a:r>
              <a:rPr lang="de-DE" dirty="0">
                <a:solidFill>
                  <a:schemeClr val="tx1">
                    <a:lumMod val="50000"/>
                    <a:lumOff val="50000"/>
                  </a:schemeClr>
                </a:solidFill>
              </a:rPr>
              <a:t>, </a:t>
            </a:r>
            <a:r>
              <a:rPr lang="de-DE" dirty="0" err="1">
                <a:solidFill>
                  <a:schemeClr val="tx1">
                    <a:lumMod val="50000"/>
                    <a:lumOff val="50000"/>
                  </a:schemeClr>
                </a:solidFill>
              </a:rPr>
              <a:t>which</a:t>
            </a:r>
            <a:r>
              <a:rPr lang="de-DE" dirty="0">
                <a:solidFill>
                  <a:schemeClr val="tx1">
                    <a:lumMod val="50000"/>
                    <a:lumOff val="50000"/>
                  </a:schemeClr>
                </a:solidFill>
              </a:rPr>
              <a:t> </a:t>
            </a:r>
            <a:r>
              <a:rPr lang="de-DE" dirty="0" err="1">
                <a:solidFill>
                  <a:schemeClr val="tx1">
                    <a:lumMod val="50000"/>
                    <a:lumOff val="50000"/>
                  </a:schemeClr>
                </a:solidFill>
              </a:rPr>
              <a:t>extracts</a:t>
            </a:r>
            <a:r>
              <a:rPr lang="de-DE" dirty="0">
                <a:solidFill>
                  <a:schemeClr val="tx1">
                    <a:lumMod val="50000"/>
                    <a:lumOff val="50000"/>
                  </a:schemeClr>
                </a:solidFill>
              </a:rPr>
              <a:t> </a:t>
            </a:r>
            <a:r>
              <a:rPr lang="de-DE" dirty="0" err="1">
                <a:solidFill>
                  <a:schemeClr val="tx1">
                    <a:lumMod val="50000"/>
                    <a:lumOff val="50000"/>
                  </a:schemeClr>
                </a:solidFill>
              </a:rPr>
              <a:t>heat</a:t>
            </a:r>
            <a:r>
              <a:rPr lang="de-DE" dirty="0">
                <a:solidFill>
                  <a:schemeClr val="tx1">
                    <a:lumMod val="50000"/>
                    <a:lumOff val="50000"/>
                  </a:schemeClr>
                </a:solidFill>
              </a:rPr>
              <a:t> </a:t>
            </a:r>
            <a:r>
              <a:rPr lang="de-DE" dirty="0" err="1">
                <a:solidFill>
                  <a:schemeClr val="tx1">
                    <a:lumMod val="50000"/>
                    <a:lumOff val="50000"/>
                  </a:schemeClr>
                </a:solidFill>
              </a:rPr>
              <a:t>from</a:t>
            </a:r>
            <a:r>
              <a:rPr lang="de-DE" dirty="0">
                <a:solidFill>
                  <a:schemeClr val="tx1">
                    <a:lumMod val="50000"/>
                    <a:lumOff val="50000"/>
                  </a:schemeClr>
                </a:solidFill>
              </a:rPr>
              <a:t> </a:t>
            </a:r>
            <a:r>
              <a:rPr lang="de-DE" dirty="0" err="1">
                <a:solidFill>
                  <a:schemeClr val="tx1">
                    <a:lumMod val="50000"/>
                    <a:lumOff val="50000"/>
                  </a:schemeClr>
                </a:solidFill>
              </a:rPr>
              <a:t>the</a:t>
            </a:r>
            <a:r>
              <a:rPr lang="de-DE" dirty="0">
                <a:solidFill>
                  <a:schemeClr val="tx1">
                    <a:lumMod val="50000"/>
                    <a:lumOff val="50000"/>
                  </a:schemeClr>
                </a:solidFill>
              </a:rPr>
              <a:t> source</a:t>
            </a:r>
          </a:p>
          <a:p>
            <a:pPr>
              <a:buFont typeface="Arial" panose="020B0604020202020204" pitchFamily="34" charset="0"/>
              <a:buChar char="•"/>
            </a:pPr>
            <a:r>
              <a:rPr lang="de-DE" dirty="0" err="1">
                <a:solidFill>
                  <a:schemeClr val="tx1">
                    <a:lumMod val="50000"/>
                    <a:lumOff val="50000"/>
                  </a:schemeClr>
                </a:solidFill>
              </a:rPr>
              <a:t>heat</a:t>
            </a:r>
            <a:r>
              <a:rPr lang="de-DE" dirty="0">
                <a:solidFill>
                  <a:schemeClr val="tx1">
                    <a:lumMod val="50000"/>
                    <a:lumOff val="50000"/>
                  </a:schemeClr>
                </a:solidFill>
              </a:rPr>
              <a:t> </a:t>
            </a:r>
            <a:r>
              <a:rPr lang="de-DE" dirty="0" err="1">
                <a:solidFill>
                  <a:schemeClr val="tx1">
                    <a:lumMod val="50000"/>
                    <a:lumOff val="50000"/>
                  </a:schemeClr>
                </a:solidFill>
              </a:rPr>
              <a:t>is</a:t>
            </a:r>
            <a:r>
              <a:rPr lang="de-DE" dirty="0">
                <a:solidFill>
                  <a:schemeClr val="tx1">
                    <a:lumMod val="50000"/>
                    <a:lumOff val="50000"/>
                  </a:schemeClr>
                </a:solidFill>
              </a:rPr>
              <a:t> </a:t>
            </a:r>
            <a:r>
              <a:rPr lang="de-DE" dirty="0" err="1">
                <a:solidFill>
                  <a:schemeClr val="tx1">
                    <a:lumMod val="50000"/>
                    <a:lumOff val="50000"/>
                  </a:schemeClr>
                </a:solidFill>
              </a:rPr>
              <a:t>passed</a:t>
            </a:r>
            <a:r>
              <a:rPr lang="de-DE" dirty="0">
                <a:solidFill>
                  <a:schemeClr val="tx1">
                    <a:lumMod val="50000"/>
                    <a:lumOff val="50000"/>
                  </a:schemeClr>
                </a:solidFill>
              </a:rPr>
              <a:t> on </a:t>
            </a:r>
            <a:r>
              <a:rPr lang="de-DE" dirty="0" err="1">
                <a:solidFill>
                  <a:schemeClr val="tx1">
                    <a:lumMod val="50000"/>
                    <a:lumOff val="50000"/>
                  </a:schemeClr>
                </a:solidFill>
              </a:rPr>
              <a:t>to</a:t>
            </a:r>
            <a:r>
              <a:rPr lang="de-DE" dirty="0">
                <a:solidFill>
                  <a:schemeClr val="tx1">
                    <a:lumMod val="50000"/>
                    <a:lumOff val="50000"/>
                  </a:schemeClr>
                </a:solidFill>
              </a:rPr>
              <a:t> a </a:t>
            </a:r>
            <a:r>
              <a:rPr lang="de-DE" dirty="0" err="1">
                <a:solidFill>
                  <a:schemeClr val="tx1">
                    <a:lumMod val="50000"/>
                    <a:lumOff val="50000"/>
                  </a:schemeClr>
                </a:solidFill>
              </a:rPr>
              <a:t>heat</a:t>
            </a:r>
            <a:r>
              <a:rPr lang="de-DE" dirty="0">
                <a:solidFill>
                  <a:schemeClr val="tx1">
                    <a:lumMod val="50000"/>
                    <a:lumOff val="50000"/>
                  </a:schemeClr>
                </a:solidFill>
              </a:rPr>
              <a:t> sink </a:t>
            </a:r>
            <a:r>
              <a:rPr lang="de-DE" dirty="0" err="1">
                <a:solidFill>
                  <a:schemeClr val="tx1">
                    <a:lumMod val="50000"/>
                    <a:lumOff val="50000"/>
                  </a:schemeClr>
                </a:solidFill>
              </a:rPr>
              <a:t>through</a:t>
            </a:r>
            <a:r>
              <a:rPr lang="de-DE" dirty="0">
                <a:solidFill>
                  <a:schemeClr val="tx1">
                    <a:lumMod val="50000"/>
                    <a:lumOff val="50000"/>
                  </a:schemeClr>
                </a:solidFill>
              </a:rPr>
              <a:t> </a:t>
            </a:r>
            <a:r>
              <a:rPr lang="de-DE" dirty="0" err="1">
                <a:solidFill>
                  <a:schemeClr val="tx1">
                    <a:lumMod val="50000"/>
                    <a:lumOff val="50000"/>
                  </a:schemeClr>
                </a:solidFill>
              </a:rPr>
              <a:t>another</a:t>
            </a:r>
            <a:r>
              <a:rPr lang="de-DE" dirty="0">
                <a:solidFill>
                  <a:schemeClr val="tx1">
                    <a:lumMod val="50000"/>
                    <a:lumOff val="50000"/>
                  </a:schemeClr>
                </a:solidFill>
              </a:rPr>
              <a:t> </a:t>
            </a:r>
            <a:r>
              <a:rPr lang="de-DE" dirty="0" err="1">
                <a:solidFill>
                  <a:schemeClr val="tx1">
                    <a:lumMod val="50000"/>
                    <a:lumOff val="50000"/>
                  </a:schemeClr>
                </a:solidFill>
              </a:rPr>
              <a:t>heat</a:t>
            </a:r>
            <a:r>
              <a:rPr lang="de-DE" dirty="0">
                <a:solidFill>
                  <a:schemeClr val="tx1">
                    <a:lumMod val="50000"/>
                    <a:lumOff val="50000"/>
                  </a:schemeClr>
                </a:solidFill>
              </a:rPr>
              <a:t> </a:t>
            </a:r>
            <a:r>
              <a:rPr lang="de-DE" dirty="0" err="1">
                <a:solidFill>
                  <a:schemeClr val="tx1">
                    <a:lumMod val="50000"/>
                    <a:lumOff val="50000"/>
                  </a:schemeClr>
                </a:solidFill>
              </a:rPr>
              <a:t>exchanger</a:t>
            </a:r>
            <a:endParaRPr lang="de-DE" dirty="0">
              <a:solidFill>
                <a:schemeClr val="tx1">
                  <a:lumMod val="50000"/>
                  <a:lumOff val="50000"/>
                </a:schemeClr>
              </a:solidFill>
            </a:endParaRPr>
          </a:p>
          <a:p>
            <a:pPr>
              <a:buFont typeface="Arial" panose="020B0604020202020204" pitchFamily="34" charset="0"/>
              <a:buChar char="•"/>
            </a:pPr>
            <a:r>
              <a:rPr lang="de-DE" dirty="0">
                <a:solidFill>
                  <a:schemeClr val="tx1">
                    <a:lumMod val="50000"/>
                    <a:lumOff val="50000"/>
                  </a:schemeClr>
                </a:solidFill>
              </a:rPr>
              <a:t>in </a:t>
            </a:r>
            <a:r>
              <a:rPr lang="de-DE" dirty="0" err="1">
                <a:solidFill>
                  <a:schemeClr val="tx1">
                    <a:lumMod val="50000"/>
                    <a:lumOff val="50000"/>
                  </a:schemeClr>
                </a:solidFill>
              </a:rPr>
              <a:t>buildings</a:t>
            </a:r>
            <a:r>
              <a:rPr lang="de-DE" dirty="0">
                <a:solidFill>
                  <a:schemeClr val="tx1">
                    <a:lumMod val="50000"/>
                    <a:lumOff val="50000"/>
                  </a:schemeClr>
                </a:solidFill>
              </a:rPr>
              <a:t> </a:t>
            </a:r>
            <a:r>
              <a:rPr lang="de-DE" dirty="0" err="1">
                <a:solidFill>
                  <a:schemeClr val="tx1">
                    <a:lumMod val="50000"/>
                    <a:lumOff val="50000"/>
                  </a:schemeClr>
                </a:solidFill>
              </a:rPr>
              <a:t>the</a:t>
            </a:r>
            <a:r>
              <a:rPr lang="de-DE" dirty="0">
                <a:solidFill>
                  <a:schemeClr val="tx1">
                    <a:lumMod val="50000"/>
                    <a:lumOff val="50000"/>
                  </a:schemeClr>
                </a:solidFill>
              </a:rPr>
              <a:t> </a:t>
            </a:r>
            <a:r>
              <a:rPr lang="de-DE" dirty="0" err="1">
                <a:solidFill>
                  <a:schemeClr val="tx1">
                    <a:lumMod val="50000"/>
                    <a:lumOff val="50000"/>
                  </a:schemeClr>
                </a:solidFill>
              </a:rPr>
              <a:t>heat</a:t>
            </a:r>
            <a:r>
              <a:rPr lang="de-DE" dirty="0">
                <a:solidFill>
                  <a:schemeClr val="tx1">
                    <a:lumMod val="50000"/>
                    <a:lumOff val="50000"/>
                  </a:schemeClr>
                </a:solidFill>
              </a:rPr>
              <a:t> </a:t>
            </a:r>
            <a:r>
              <a:rPr lang="de-DE" dirty="0" err="1">
                <a:solidFill>
                  <a:schemeClr val="tx1">
                    <a:lumMod val="50000"/>
                    <a:lumOff val="50000"/>
                  </a:schemeClr>
                </a:solidFill>
              </a:rPr>
              <a:t>is</a:t>
            </a:r>
            <a:r>
              <a:rPr lang="de-DE" dirty="0">
                <a:solidFill>
                  <a:schemeClr val="tx1">
                    <a:lumMod val="50000"/>
                    <a:lumOff val="50000"/>
                  </a:schemeClr>
                </a:solidFill>
              </a:rPr>
              <a:t> </a:t>
            </a:r>
            <a:r>
              <a:rPr lang="de-DE" dirty="0" err="1">
                <a:solidFill>
                  <a:schemeClr val="tx1">
                    <a:lumMod val="50000"/>
                    <a:lumOff val="50000"/>
                  </a:schemeClr>
                </a:solidFill>
              </a:rPr>
              <a:t>delivered</a:t>
            </a:r>
            <a:r>
              <a:rPr lang="de-DE" dirty="0">
                <a:solidFill>
                  <a:schemeClr val="tx1">
                    <a:lumMod val="50000"/>
                    <a:lumOff val="50000"/>
                  </a:schemeClr>
                </a:solidFill>
              </a:rPr>
              <a:t> </a:t>
            </a:r>
            <a:r>
              <a:rPr lang="de-DE" dirty="0" err="1">
                <a:solidFill>
                  <a:schemeClr val="tx1">
                    <a:lumMod val="50000"/>
                    <a:lumOff val="50000"/>
                  </a:schemeClr>
                </a:solidFill>
              </a:rPr>
              <a:t>using</a:t>
            </a:r>
            <a:r>
              <a:rPr lang="de-DE" dirty="0">
                <a:solidFill>
                  <a:schemeClr val="tx1">
                    <a:lumMod val="50000"/>
                    <a:lumOff val="50000"/>
                  </a:schemeClr>
                </a:solidFill>
              </a:rPr>
              <a:t> </a:t>
            </a:r>
            <a:r>
              <a:rPr lang="de-DE" dirty="0" err="1">
                <a:solidFill>
                  <a:schemeClr val="tx1">
                    <a:lumMod val="50000"/>
                    <a:lumOff val="50000"/>
                  </a:schemeClr>
                </a:solidFill>
              </a:rPr>
              <a:t>forced</a:t>
            </a:r>
            <a:r>
              <a:rPr lang="de-DE" dirty="0">
                <a:solidFill>
                  <a:schemeClr val="tx1">
                    <a:lumMod val="50000"/>
                    <a:lumOff val="50000"/>
                  </a:schemeClr>
                </a:solidFill>
              </a:rPr>
              <a:t> </a:t>
            </a:r>
            <a:r>
              <a:rPr lang="de-DE" dirty="0" err="1">
                <a:solidFill>
                  <a:schemeClr val="tx1">
                    <a:lumMod val="50000"/>
                    <a:lumOff val="50000"/>
                  </a:schemeClr>
                </a:solidFill>
              </a:rPr>
              <a:t>air</a:t>
            </a:r>
            <a:r>
              <a:rPr lang="de-DE" dirty="0">
                <a:solidFill>
                  <a:schemeClr val="tx1">
                    <a:lumMod val="50000"/>
                    <a:lumOff val="50000"/>
                  </a:schemeClr>
                </a:solidFill>
              </a:rPr>
              <a:t> </a:t>
            </a:r>
            <a:r>
              <a:rPr lang="de-DE" dirty="0" err="1">
                <a:solidFill>
                  <a:schemeClr val="tx1">
                    <a:lumMod val="50000"/>
                    <a:lumOff val="50000"/>
                  </a:schemeClr>
                </a:solidFill>
              </a:rPr>
              <a:t>or</a:t>
            </a:r>
            <a:r>
              <a:rPr lang="de-DE" dirty="0">
                <a:solidFill>
                  <a:schemeClr val="tx1">
                    <a:lumMod val="50000"/>
                    <a:lumOff val="50000"/>
                  </a:schemeClr>
                </a:solidFill>
              </a:rPr>
              <a:t> </a:t>
            </a:r>
            <a:r>
              <a:rPr lang="de-DE" dirty="0" err="1">
                <a:solidFill>
                  <a:schemeClr val="tx1">
                    <a:lumMod val="50000"/>
                    <a:lumOff val="50000"/>
                  </a:schemeClr>
                </a:solidFill>
              </a:rPr>
              <a:t>hydronic</a:t>
            </a:r>
            <a:r>
              <a:rPr lang="de-DE" dirty="0">
                <a:solidFill>
                  <a:schemeClr val="tx1">
                    <a:lumMod val="50000"/>
                    <a:lumOff val="50000"/>
                  </a:schemeClr>
                </a:solidFill>
              </a:rPr>
              <a:t> </a:t>
            </a:r>
            <a:r>
              <a:rPr lang="de-DE" dirty="0" err="1">
                <a:solidFill>
                  <a:schemeClr val="tx1">
                    <a:lumMod val="50000"/>
                    <a:lumOff val="50000"/>
                  </a:schemeClr>
                </a:solidFill>
              </a:rPr>
              <a:t>systems</a:t>
            </a:r>
            <a:r>
              <a:rPr lang="de-DE" dirty="0">
                <a:solidFill>
                  <a:schemeClr val="tx1">
                    <a:lumMod val="50000"/>
                    <a:lumOff val="50000"/>
                  </a:schemeClr>
                </a:solidFill>
              </a:rPr>
              <a:t> such </a:t>
            </a:r>
            <a:r>
              <a:rPr lang="de-DE" dirty="0" err="1">
                <a:solidFill>
                  <a:schemeClr val="tx1">
                    <a:lumMod val="50000"/>
                    <a:lumOff val="50000"/>
                  </a:schemeClr>
                </a:solidFill>
              </a:rPr>
              <a:t>as</a:t>
            </a:r>
            <a:r>
              <a:rPr lang="de-DE" dirty="0">
                <a:solidFill>
                  <a:schemeClr val="tx1">
                    <a:lumMod val="50000"/>
                    <a:lumOff val="50000"/>
                  </a:schemeClr>
                </a:solidFill>
              </a:rPr>
              <a:t> </a:t>
            </a:r>
            <a:r>
              <a:rPr lang="de-DE" dirty="0" err="1">
                <a:solidFill>
                  <a:schemeClr val="tx1">
                    <a:lumMod val="50000"/>
                    <a:lumOff val="50000"/>
                  </a:schemeClr>
                </a:solidFill>
              </a:rPr>
              <a:t>radiotrs</a:t>
            </a:r>
            <a:r>
              <a:rPr lang="de-DE" dirty="0">
                <a:solidFill>
                  <a:schemeClr val="tx1">
                    <a:lumMod val="50000"/>
                    <a:lumOff val="50000"/>
                  </a:schemeClr>
                </a:solidFill>
              </a:rPr>
              <a:t> </a:t>
            </a:r>
            <a:r>
              <a:rPr lang="de-DE" dirty="0" err="1">
                <a:solidFill>
                  <a:schemeClr val="tx1">
                    <a:lumMod val="50000"/>
                    <a:lumOff val="50000"/>
                  </a:schemeClr>
                </a:solidFill>
              </a:rPr>
              <a:t>or</a:t>
            </a:r>
            <a:r>
              <a:rPr lang="de-DE" dirty="0">
                <a:solidFill>
                  <a:schemeClr val="tx1">
                    <a:lumMod val="50000"/>
                    <a:lumOff val="50000"/>
                  </a:schemeClr>
                </a:solidFill>
              </a:rPr>
              <a:t> </a:t>
            </a:r>
            <a:r>
              <a:rPr lang="de-DE" dirty="0" err="1">
                <a:solidFill>
                  <a:schemeClr val="tx1">
                    <a:lumMod val="50000"/>
                    <a:lumOff val="50000"/>
                  </a:schemeClr>
                </a:solidFill>
              </a:rPr>
              <a:t>under-floor</a:t>
            </a:r>
            <a:r>
              <a:rPr lang="de-DE" dirty="0">
                <a:solidFill>
                  <a:schemeClr val="tx1">
                    <a:lumMod val="50000"/>
                    <a:lumOff val="50000"/>
                  </a:schemeClr>
                </a:solidFill>
              </a:rPr>
              <a:t> </a:t>
            </a:r>
            <a:r>
              <a:rPr lang="de-DE" dirty="0" err="1">
                <a:solidFill>
                  <a:schemeClr val="tx1">
                    <a:lumMod val="50000"/>
                    <a:lumOff val="50000"/>
                  </a:schemeClr>
                </a:solidFill>
              </a:rPr>
              <a:t>heating</a:t>
            </a:r>
            <a:endParaRPr lang="de-DE" dirty="0">
              <a:solidFill>
                <a:schemeClr val="tx1">
                  <a:lumMod val="50000"/>
                  <a:lumOff val="50000"/>
                </a:schemeClr>
              </a:solidFill>
            </a:endParaRPr>
          </a:p>
          <a:p>
            <a:pPr>
              <a:buFont typeface="Arial" panose="020B0604020202020204" pitchFamily="34" charset="0"/>
              <a:buChar char="•"/>
            </a:pPr>
            <a:r>
              <a:rPr lang="de-DE" dirty="0" err="1">
                <a:solidFill>
                  <a:schemeClr val="tx1">
                    <a:lumMod val="50000"/>
                    <a:lumOff val="50000"/>
                  </a:schemeClr>
                </a:solidFill>
              </a:rPr>
              <a:t>One</a:t>
            </a:r>
            <a:r>
              <a:rPr lang="de-DE" dirty="0">
                <a:solidFill>
                  <a:schemeClr val="tx1">
                    <a:lumMod val="50000"/>
                    <a:lumOff val="50000"/>
                  </a:schemeClr>
                </a:solidFill>
              </a:rPr>
              <a:t> </a:t>
            </a:r>
            <a:r>
              <a:rPr lang="de-DE" dirty="0" err="1">
                <a:solidFill>
                  <a:schemeClr val="tx1">
                    <a:lumMod val="50000"/>
                    <a:lumOff val="50000"/>
                  </a:schemeClr>
                </a:solidFill>
              </a:rPr>
              <a:t>thing</a:t>
            </a:r>
            <a:r>
              <a:rPr lang="de-DE" dirty="0">
                <a:solidFill>
                  <a:schemeClr val="tx1">
                    <a:lumMod val="50000"/>
                    <a:lumOff val="50000"/>
                  </a:schemeClr>
                </a:solidFill>
              </a:rPr>
              <a:t> </a:t>
            </a:r>
            <a:r>
              <a:rPr lang="de-DE" dirty="0" err="1">
                <a:solidFill>
                  <a:schemeClr val="tx1">
                    <a:lumMod val="50000"/>
                    <a:lumOff val="50000"/>
                  </a:schemeClr>
                </a:solidFill>
              </a:rPr>
              <a:t>that</a:t>
            </a:r>
            <a:r>
              <a:rPr lang="de-DE" dirty="0">
                <a:solidFill>
                  <a:schemeClr val="tx1">
                    <a:lumMod val="50000"/>
                    <a:lumOff val="50000"/>
                  </a:schemeClr>
                </a:solidFill>
              </a:rPr>
              <a:t> </a:t>
            </a:r>
            <a:r>
              <a:rPr lang="de-DE" dirty="0" err="1">
                <a:solidFill>
                  <a:schemeClr val="tx1">
                    <a:lumMod val="50000"/>
                    <a:lumOff val="50000"/>
                  </a:schemeClr>
                </a:solidFill>
              </a:rPr>
              <a:t>always</a:t>
            </a:r>
            <a:r>
              <a:rPr lang="de-DE" dirty="0">
                <a:solidFill>
                  <a:schemeClr val="tx1">
                    <a:lumMod val="50000"/>
                    <a:lumOff val="50000"/>
                  </a:schemeClr>
                </a:solidFill>
              </a:rPr>
              <a:t> </a:t>
            </a:r>
            <a:r>
              <a:rPr lang="de-DE" dirty="0" err="1">
                <a:solidFill>
                  <a:schemeClr val="tx1">
                    <a:lumMod val="50000"/>
                    <a:lumOff val="50000"/>
                  </a:schemeClr>
                </a:solidFill>
              </a:rPr>
              <a:t>confuses</a:t>
            </a:r>
            <a:r>
              <a:rPr lang="de-DE" dirty="0">
                <a:solidFill>
                  <a:schemeClr val="tx1">
                    <a:lumMod val="50000"/>
                    <a:lumOff val="50000"/>
                  </a:schemeClr>
                </a:solidFill>
              </a:rPr>
              <a:t> </a:t>
            </a:r>
            <a:r>
              <a:rPr lang="de-DE" dirty="0" err="1">
                <a:solidFill>
                  <a:schemeClr val="tx1">
                    <a:lumMod val="50000"/>
                    <a:lumOff val="50000"/>
                  </a:schemeClr>
                </a:solidFill>
              </a:rPr>
              <a:t>people</a:t>
            </a:r>
            <a:r>
              <a:rPr lang="de-DE" dirty="0">
                <a:solidFill>
                  <a:schemeClr val="tx1">
                    <a:lumMod val="50000"/>
                    <a:lumOff val="50000"/>
                  </a:schemeClr>
                </a:solidFill>
              </a:rPr>
              <a:t> </a:t>
            </a:r>
            <a:r>
              <a:rPr lang="de-DE" dirty="0" err="1">
                <a:solidFill>
                  <a:schemeClr val="tx1">
                    <a:lumMod val="50000"/>
                    <a:lumOff val="50000"/>
                  </a:schemeClr>
                </a:solidFill>
              </a:rPr>
              <a:t>is</a:t>
            </a:r>
            <a:r>
              <a:rPr lang="de-DE" dirty="0">
                <a:solidFill>
                  <a:schemeClr val="tx1">
                    <a:lumMod val="50000"/>
                    <a:lumOff val="50000"/>
                  </a:schemeClr>
                </a:solidFill>
              </a:rPr>
              <a:t> </a:t>
            </a:r>
            <a:r>
              <a:rPr lang="de-DE" dirty="0" err="1">
                <a:solidFill>
                  <a:schemeClr val="tx1">
                    <a:lumMod val="50000"/>
                    <a:lumOff val="50000"/>
                  </a:schemeClr>
                </a:solidFill>
              </a:rPr>
              <a:t>how</a:t>
            </a:r>
            <a:r>
              <a:rPr lang="de-DE" dirty="0">
                <a:solidFill>
                  <a:schemeClr val="tx1">
                    <a:lumMod val="50000"/>
                    <a:lumOff val="50000"/>
                  </a:schemeClr>
                </a:solidFill>
              </a:rPr>
              <a:t> </a:t>
            </a:r>
            <a:r>
              <a:rPr lang="de-DE" dirty="0" err="1">
                <a:solidFill>
                  <a:schemeClr val="tx1">
                    <a:lumMod val="50000"/>
                    <a:lumOff val="50000"/>
                  </a:schemeClr>
                </a:solidFill>
              </a:rPr>
              <a:t>heat</a:t>
            </a:r>
            <a:r>
              <a:rPr lang="de-DE" dirty="0">
                <a:solidFill>
                  <a:schemeClr val="tx1">
                    <a:lumMod val="50000"/>
                    <a:lumOff val="50000"/>
                  </a:schemeClr>
                </a:solidFill>
              </a:rPr>
              <a:t> </a:t>
            </a:r>
            <a:r>
              <a:rPr lang="de-DE" dirty="0" err="1">
                <a:solidFill>
                  <a:schemeClr val="tx1">
                    <a:lumMod val="50000"/>
                    <a:lumOff val="50000"/>
                  </a:schemeClr>
                </a:solidFill>
              </a:rPr>
              <a:t>pumps</a:t>
            </a:r>
            <a:r>
              <a:rPr lang="de-DE" dirty="0">
                <a:solidFill>
                  <a:schemeClr val="tx1">
                    <a:lumMod val="50000"/>
                    <a:lumOff val="50000"/>
                  </a:schemeClr>
                </a:solidFill>
              </a:rPr>
              <a:t> </a:t>
            </a:r>
            <a:r>
              <a:rPr lang="de-DE" dirty="0" err="1">
                <a:solidFill>
                  <a:schemeClr val="tx1">
                    <a:lumMod val="50000"/>
                    <a:lumOff val="50000"/>
                  </a:schemeClr>
                </a:solidFill>
              </a:rPr>
              <a:t>can</a:t>
            </a:r>
            <a:r>
              <a:rPr lang="de-DE" dirty="0">
                <a:solidFill>
                  <a:schemeClr val="tx1">
                    <a:lumMod val="50000"/>
                    <a:lumOff val="50000"/>
                  </a:schemeClr>
                </a:solidFill>
              </a:rPr>
              <a:t> </a:t>
            </a:r>
            <a:r>
              <a:rPr lang="de-DE" dirty="0" err="1">
                <a:solidFill>
                  <a:schemeClr val="tx1">
                    <a:lumMod val="50000"/>
                    <a:lumOff val="50000"/>
                  </a:schemeClr>
                </a:solidFill>
              </a:rPr>
              <a:t>be</a:t>
            </a:r>
            <a:r>
              <a:rPr lang="de-DE" dirty="0">
                <a:solidFill>
                  <a:schemeClr val="tx1">
                    <a:lumMod val="50000"/>
                    <a:lumOff val="50000"/>
                  </a:schemeClr>
                </a:solidFill>
              </a:rPr>
              <a:t> „300% </a:t>
            </a:r>
            <a:r>
              <a:rPr lang="de-DE" dirty="0" err="1">
                <a:solidFill>
                  <a:schemeClr val="tx1">
                    <a:lumMod val="50000"/>
                    <a:lumOff val="50000"/>
                  </a:schemeClr>
                </a:solidFill>
              </a:rPr>
              <a:t>efficient</a:t>
            </a:r>
            <a:r>
              <a:rPr lang="de-DE" dirty="0">
                <a:solidFill>
                  <a:schemeClr val="tx1">
                    <a:lumMod val="50000"/>
                    <a:lumOff val="50000"/>
                  </a:schemeClr>
                </a:solidFill>
              </a:rPr>
              <a:t>“. </a:t>
            </a:r>
            <a:r>
              <a:rPr lang="de-DE" dirty="0" err="1">
                <a:solidFill>
                  <a:schemeClr val="tx1">
                    <a:lumMod val="50000"/>
                    <a:lumOff val="50000"/>
                  </a:schemeClr>
                </a:solidFill>
              </a:rPr>
              <a:t>It</a:t>
            </a:r>
            <a:r>
              <a:rPr lang="de-DE" dirty="0">
                <a:solidFill>
                  <a:schemeClr val="tx1">
                    <a:lumMod val="50000"/>
                    <a:lumOff val="50000"/>
                  </a:schemeClr>
                </a:solidFill>
              </a:rPr>
              <a:t> </a:t>
            </a:r>
            <a:r>
              <a:rPr lang="de-DE" dirty="0" err="1">
                <a:solidFill>
                  <a:schemeClr val="tx1">
                    <a:lumMod val="50000"/>
                    <a:lumOff val="50000"/>
                  </a:schemeClr>
                </a:solidFill>
              </a:rPr>
              <a:t>doesn‘t</a:t>
            </a:r>
            <a:r>
              <a:rPr lang="de-DE" dirty="0">
                <a:solidFill>
                  <a:schemeClr val="tx1">
                    <a:lumMod val="50000"/>
                    <a:lumOff val="50000"/>
                  </a:schemeClr>
                </a:solidFill>
              </a:rPr>
              <a:t> </a:t>
            </a:r>
            <a:r>
              <a:rPr lang="de-DE" dirty="0" err="1">
                <a:solidFill>
                  <a:schemeClr val="tx1">
                    <a:lumMod val="50000"/>
                    <a:lumOff val="50000"/>
                  </a:schemeClr>
                </a:solidFill>
              </a:rPr>
              <a:t>violate</a:t>
            </a:r>
            <a:r>
              <a:rPr lang="de-DE" dirty="0">
                <a:solidFill>
                  <a:schemeClr val="tx1">
                    <a:lumMod val="50000"/>
                    <a:lumOff val="50000"/>
                  </a:schemeClr>
                </a:solidFill>
              </a:rPr>
              <a:t> </a:t>
            </a:r>
            <a:r>
              <a:rPr lang="de-DE" dirty="0" err="1">
                <a:solidFill>
                  <a:schemeClr val="tx1">
                    <a:lumMod val="50000"/>
                    <a:lumOff val="50000"/>
                  </a:schemeClr>
                </a:solidFill>
              </a:rPr>
              <a:t>physical</a:t>
            </a:r>
            <a:r>
              <a:rPr lang="de-DE" dirty="0">
                <a:solidFill>
                  <a:schemeClr val="tx1">
                    <a:lumMod val="50000"/>
                    <a:lumOff val="50000"/>
                  </a:schemeClr>
                </a:solidFill>
              </a:rPr>
              <a:t> </a:t>
            </a:r>
            <a:r>
              <a:rPr lang="de-DE" dirty="0" err="1">
                <a:solidFill>
                  <a:schemeClr val="tx1">
                    <a:lumMod val="50000"/>
                    <a:lumOff val="50000"/>
                  </a:schemeClr>
                </a:solidFill>
              </a:rPr>
              <a:t>laws</a:t>
            </a:r>
            <a:r>
              <a:rPr lang="de-DE" dirty="0">
                <a:solidFill>
                  <a:schemeClr val="tx1">
                    <a:lumMod val="50000"/>
                    <a:lumOff val="50000"/>
                  </a:schemeClr>
                </a:solidFill>
              </a:rPr>
              <a:t> </a:t>
            </a:r>
            <a:r>
              <a:rPr lang="de-DE" dirty="0" err="1">
                <a:solidFill>
                  <a:schemeClr val="tx1">
                    <a:lumMod val="50000"/>
                    <a:lumOff val="50000"/>
                  </a:schemeClr>
                </a:solidFill>
              </a:rPr>
              <a:t>because</a:t>
            </a:r>
            <a:r>
              <a:rPr lang="de-DE" dirty="0">
                <a:solidFill>
                  <a:schemeClr val="tx1">
                    <a:lumMod val="50000"/>
                    <a:lumOff val="50000"/>
                  </a:schemeClr>
                </a:solidFill>
              </a:rPr>
              <a:t> </a:t>
            </a:r>
            <a:r>
              <a:rPr lang="de-DE" dirty="0" err="1">
                <a:solidFill>
                  <a:schemeClr val="tx1">
                    <a:lumMod val="50000"/>
                    <a:lumOff val="50000"/>
                  </a:schemeClr>
                </a:solidFill>
              </a:rPr>
              <a:t>the</a:t>
            </a:r>
            <a:r>
              <a:rPr lang="de-DE" dirty="0">
                <a:solidFill>
                  <a:schemeClr val="tx1">
                    <a:lumMod val="50000"/>
                    <a:lumOff val="50000"/>
                  </a:schemeClr>
                </a:solidFill>
              </a:rPr>
              <a:t> </a:t>
            </a:r>
            <a:r>
              <a:rPr lang="de-DE" dirty="0" err="1">
                <a:solidFill>
                  <a:schemeClr val="tx1">
                    <a:lumMod val="50000"/>
                    <a:lumOff val="50000"/>
                  </a:schemeClr>
                </a:solidFill>
              </a:rPr>
              <a:t>heat</a:t>
            </a:r>
            <a:r>
              <a:rPr lang="de-DE" dirty="0">
                <a:solidFill>
                  <a:schemeClr val="tx1">
                    <a:lumMod val="50000"/>
                    <a:lumOff val="50000"/>
                  </a:schemeClr>
                </a:solidFill>
              </a:rPr>
              <a:t> </a:t>
            </a:r>
            <a:r>
              <a:rPr lang="de-DE" dirty="0" err="1">
                <a:solidFill>
                  <a:schemeClr val="tx1">
                    <a:lumMod val="50000"/>
                    <a:lumOff val="50000"/>
                  </a:schemeClr>
                </a:solidFill>
              </a:rPr>
              <a:t>energy</a:t>
            </a:r>
            <a:r>
              <a:rPr lang="de-DE" dirty="0">
                <a:solidFill>
                  <a:schemeClr val="tx1">
                    <a:lumMod val="50000"/>
                    <a:lumOff val="50000"/>
                  </a:schemeClr>
                </a:solidFill>
              </a:rPr>
              <a:t> </a:t>
            </a:r>
            <a:r>
              <a:rPr lang="de-DE" dirty="0" err="1">
                <a:solidFill>
                  <a:schemeClr val="tx1">
                    <a:lumMod val="50000"/>
                    <a:lumOff val="50000"/>
                  </a:schemeClr>
                </a:solidFill>
              </a:rPr>
              <a:t>is</a:t>
            </a:r>
            <a:r>
              <a:rPr lang="de-DE" dirty="0">
                <a:solidFill>
                  <a:schemeClr val="tx1">
                    <a:lumMod val="50000"/>
                    <a:lumOff val="50000"/>
                  </a:schemeClr>
                </a:solidFill>
              </a:rPr>
              <a:t> </a:t>
            </a:r>
            <a:r>
              <a:rPr lang="de-DE" dirty="0" err="1">
                <a:solidFill>
                  <a:schemeClr val="tx1">
                    <a:lumMod val="50000"/>
                    <a:lumOff val="50000"/>
                  </a:schemeClr>
                </a:solidFill>
              </a:rPr>
              <a:t>only</a:t>
            </a:r>
            <a:r>
              <a:rPr lang="de-DE" dirty="0">
                <a:solidFill>
                  <a:schemeClr val="tx1">
                    <a:lumMod val="50000"/>
                    <a:lumOff val="50000"/>
                  </a:schemeClr>
                </a:solidFill>
              </a:rPr>
              <a:t> </a:t>
            </a:r>
            <a:r>
              <a:rPr lang="de-DE" dirty="0" err="1">
                <a:solidFill>
                  <a:schemeClr val="tx1">
                    <a:lumMod val="50000"/>
                    <a:lumOff val="50000"/>
                  </a:schemeClr>
                </a:solidFill>
              </a:rPr>
              <a:t>moved</a:t>
            </a:r>
            <a:r>
              <a:rPr lang="de-DE" dirty="0">
                <a:solidFill>
                  <a:schemeClr val="tx1">
                    <a:lumMod val="50000"/>
                    <a:lumOff val="50000"/>
                  </a:schemeClr>
                </a:solidFill>
              </a:rPr>
              <a:t>, not </a:t>
            </a:r>
            <a:r>
              <a:rPr lang="de-DE" dirty="0" err="1">
                <a:solidFill>
                  <a:schemeClr val="tx1">
                    <a:lumMod val="50000"/>
                    <a:lumOff val="50000"/>
                  </a:schemeClr>
                </a:solidFill>
              </a:rPr>
              <a:t>generated</a:t>
            </a:r>
            <a:r>
              <a:rPr lang="de-DE" dirty="0">
                <a:solidFill>
                  <a:schemeClr val="tx1">
                    <a:lumMod val="50000"/>
                    <a:lumOff val="50000"/>
                  </a:schemeClr>
                </a:solidFill>
              </a:rPr>
              <a:t>. And </a:t>
            </a:r>
            <a:r>
              <a:rPr lang="de-DE" dirty="0" err="1">
                <a:solidFill>
                  <a:schemeClr val="tx1">
                    <a:lumMod val="50000"/>
                    <a:lumOff val="50000"/>
                  </a:schemeClr>
                </a:solidFill>
              </a:rPr>
              <a:t>this</a:t>
            </a:r>
            <a:r>
              <a:rPr lang="de-DE" dirty="0">
                <a:solidFill>
                  <a:schemeClr val="tx1">
                    <a:lumMod val="50000"/>
                    <a:lumOff val="50000"/>
                  </a:schemeClr>
                </a:solidFill>
              </a:rPr>
              <a:t> also </a:t>
            </a:r>
            <a:r>
              <a:rPr lang="de-DE" dirty="0" err="1">
                <a:solidFill>
                  <a:schemeClr val="tx1">
                    <a:lumMod val="50000"/>
                    <a:lumOff val="50000"/>
                  </a:schemeClr>
                </a:solidFill>
              </a:rPr>
              <a:t>works</a:t>
            </a:r>
            <a:r>
              <a:rPr lang="de-DE" dirty="0">
                <a:solidFill>
                  <a:schemeClr val="tx1">
                    <a:lumMod val="50000"/>
                    <a:lumOff val="50000"/>
                  </a:schemeClr>
                </a:solidFill>
              </a:rPr>
              <a:t> </a:t>
            </a:r>
            <a:r>
              <a:rPr lang="de-DE" dirty="0" err="1">
                <a:solidFill>
                  <a:schemeClr val="tx1">
                    <a:lumMod val="50000"/>
                    <a:lumOff val="50000"/>
                  </a:schemeClr>
                </a:solidFill>
              </a:rPr>
              <a:t>when</a:t>
            </a:r>
            <a:r>
              <a:rPr lang="de-DE" dirty="0">
                <a:solidFill>
                  <a:schemeClr val="tx1">
                    <a:lumMod val="50000"/>
                    <a:lumOff val="50000"/>
                  </a:schemeClr>
                </a:solidFill>
              </a:rPr>
              <a:t> </a:t>
            </a:r>
            <a:r>
              <a:rPr lang="de-DE" dirty="0" err="1">
                <a:solidFill>
                  <a:schemeClr val="tx1">
                    <a:lumMod val="50000"/>
                    <a:lumOff val="50000"/>
                  </a:schemeClr>
                </a:solidFill>
              </a:rPr>
              <a:t>you</a:t>
            </a:r>
            <a:r>
              <a:rPr lang="de-DE" dirty="0">
                <a:solidFill>
                  <a:schemeClr val="tx1">
                    <a:lumMod val="50000"/>
                    <a:lumOff val="50000"/>
                  </a:schemeClr>
                </a:solidFill>
              </a:rPr>
              <a:t> </a:t>
            </a:r>
            <a:r>
              <a:rPr lang="de-DE" dirty="0" err="1">
                <a:solidFill>
                  <a:schemeClr val="tx1">
                    <a:lumMod val="50000"/>
                    <a:lumOff val="50000"/>
                  </a:schemeClr>
                </a:solidFill>
              </a:rPr>
              <a:t>would</a:t>
            </a:r>
            <a:r>
              <a:rPr lang="de-DE" dirty="0">
                <a:solidFill>
                  <a:schemeClr val="tx1">
                    <a:lumMod val="50000"/>
                    <a:lumOff val="50000"/>
                  </a:schemeClr>
                </a:solidFill>
              </a:rPr>
              <a:t> </a:t>
            </a:r>
            <a:r>
              <a:rPr lang="de-DE" dirty="0" err="1">
                <a:solidFill>
                  <a:schemeClr val="tx1">
                    <a:lumMod val="50000"/>
                    <a:lumOff val="50000"/>
                  </a:schemeClr>
                </a:solidFill>
              </a:rPr>
              <a:t>think</a:t>
            </a:r>
            <a:r>
              <a:rPr lang="de-DE" dirty="0">
                <a:solidFill>
                  <a:schemeClr val="tx1">
                    <a:lumMod val="50000"/>
                    <a:lumOff val="50000"/>
                  </a:schemeClr>
                </a:solidFill>
              </a:rPr>
              <a:t> </a:t>
            </a:r>
            <a:r>
              <a:rPr lang="de-DE" dirty="0" err="1">
                <a:solidFill>
                  <a:schemeClr val="tx1">
                    <a:lumMod val="50000"/>
                    <a:lumOff val="50000"/>
                  </a:schemeClr>
                </a:solidFill>
              </a:rPr>
              <a:t>there</a:t>
            </a:r>
            <a:r>
              <a:rPr lang="de-DE" dirty="0">
                <a:solidFill>
                  <a:schemeClr val="tx1">
                    <a:lumMod val="50000"/>
                    <a:lumOff val="50000"/>
                  </a:schemeClr>
                </a:solidFill>
              </a:rPr>
              <a:t> </a:t>
            </a:r>
            <a:r>
              <a:rPr lang="de-DE" dirty="0" err="1">
                <a:solidFill>
                  <a:schemeClr val="tx1">
                    <a:lumMod val="50000"/>
                    <a:lumOff val="50000"/>
                  </a:schemeClr>
                </a:solidFill>
              </a:rPr>
              <a:t>is</a:t>
            </a:r>
            <a:r>
              <a:rPr lang="de-DE" dirty="0">
                <a:solidFill>
                  <a:schemeClr val="tx1">
                    <a:lumMod val="50000"/>
                    <a:lumOff val="50000"/>
                  </a:schemeClr>
                </a:solidFill>
              </a:rPr>
              <a:t> </a:t>
            </a:r>
            <a:r>
              <a:rPr lang="de-DE" dirty="0" err="1">
                <a:solidFill>
                  <a:schemeClr val="tx1">
                    <a:lumMod val="50000"/>
                    <a:lumOff val="50000"/>
                  </a:schemeClr>
                </a:solidFill>
              </a:rPr>
              <a:t>no</a:t>
            </a:r>
            <a:r>
              <a:rPr lang="de-DE" dirty="0">
                <a:solidFill>
                  <a:schemeClr val="tx1">
                    <a:lumMod val="50000"/>
                    <a:lumOff val="50000"/>
                  </a:schemeClr>
                </a:solidFill>
              </a:rPr>
              <a:t> „</a:t>
            </a:r>
            <a:r>
              <a:rPr lang="de-DE" dirty="0" err="1">
                <a:solidFill>
                  <a:schemeClr val="tx1">
                    <a:lumMod val="50000"/>
                    <a:lumOff val="50000"/>
                  </a:schemeClr>
                </a:solidFill>
              </a:rPr>
              <a:t>heat</a:t>
            </a:r>
            <a:r>
              <a:rPr lang="de-DE" dirty="0">
                <a:solidFill>
                  <a:schemeClr val="tx1">
                    <a:lumMod val="50000"/>
                    <a:lumOff val="50000"/>
                  </a:schemeClr>
                </a:solidFill>
              </a:rPr>
              <a:t>“ </a:t>
            </a:r>
            <a:r>
              <a:rPr lang="de-DE" dirty="0" err="1">
                <a:solidFill>
                  <a:schemeClr val="tx1">
                    <a:lumMod val="50000"/>
                    <a:lumOff val="50000"/>
                  </a:schemeClr>
                </a:solidFill>
              </a:rPr>
              <a:t>cause</a:t>
            </a:r>
            <a:r>
              <a:rPr lang="de-DE" dirty="0">
                <a:solidFill>
                  <a:schemeClr val="tx1">
                    <a:lumMod val="50000"/>
                    <a:lumOff val="50000"/>
                  </a:schemeClr>
                </a:solidFill>
              </a:rPr>
              <a:t> </a:t>
            </a:r>
            <a:r>
              <a:rPr lang="de-DE" dirty="0" err="1">
                <a:solidFill>
                  <a:schemeClr val="tx1">
                    <a:lumMod val="50000"/>
                    <a:lumOff val="50000"/>
                  </a:schemeClr>
                </a:solidFill>
              </a:rPr>
              <a:t>it‘s</a:t>
            </a:r>
            <a:r>
              <a:rPr lang="de-DE" dirty="0">
                <a:solidFill>
                  <a:schemeClr val="tx1">
                    <a:lumMod val="50000"/>
                    <a:lumOff val="50000"/>
                  </a:schemeClr>
                </a:solidFill>
              </a:rPr>
              <a:t> </a:t>
            </a:r>
            <a:r>
              <a:rPr lang="de-DE" dirty="0" err="1">
                <a:solidFill>
                  <a:schemeClr val="tx1">
                    <a:lumMod val="50000"/>
                    <a:lumOff val="50000"/>
                  </a:schemeClr>
                </a:solidFill>
              </a:rPr>
              <a:t>cold</a:t>
            </a:r>
            <a:r>
              <a:rPr lang="de-DE" dirty="0">
                <a:solidFill>
                  <a:schemeClr val="tx1">
                    <a:lumMod val="50000"/>
                    <a:lumOff val="50000"/>
                  </a:schemeClr>
                </a:solidFill>
              </a:rPr>
              <a:t> outside. But </a:t>
            </a:r>
            <a:r>
              <a:rPr lang="de-DE" dirty="0" err="1">
                <a:solidFill>
                  <a:schemeClr val="tx1">
                    <a:lumMod val="50000"/>
                    <a:lumOff val="50000"/>
                  </a:schemeClr>
                </a:solidFill>
              </a:rPr>
              <a:t>heat</a:t>
            </a:r>
            <a:r>
              <a:rPr lang="de-DE" dirty="0">
                <a:solidFill>
                  <a:schemeClr val="tx1">
                    <a:lumMod val="50000"/>
                    <a:lumOff val="50000"/>
                  </a:schemeClr>
                </a:solidFill>
              </a:rPr>
              <a:t> </a:t>
            </a:r>
            <a:r>
              <a:rPr lang="de-DE" dirty="0" err="1">
                <a:solidFill>
                  <a:schemeClr val="tx1">
                    <a:lumMod val="50000"/>
                    <a:lumOff val="50000"/>
                  </a:schemeClr>
                </a:solidFill>
              </a:rPr>
              <a:t>is</a:t>
            </a:r>
            <a:r>
              <a:rPr lang="de-DE" dirty="0">
                <a:solidFill>
                  <a:schemeClr val="tx1">
                    <a:lumMod val="50000"/>
                    <a:lumOff val="50000"/>
                  </a:schemeClr>
                </a:solidFill>
              </a:rPr>
              <a:t> not </a:t>
            </a:r>
            <a:r>
              <a:rPr lang="de-DE" dirty="0" err="1">
                <a:solidFill>
                  <a:schemeClr val="tx1">
                    <a:lumMod val="50000"/>
                    <a:lumOff val="50000"/>
                  </a:schemeClr>
                </a:solidFill>
              </a:rPr>
              <a:t>the</a:t>
            </a:r>
            <a:r>
              <a:rPr lang="de-DE" dirty="0">
                <a:solidFill>
                  <a:schemeClr val="tx1">
                    <a:lumMod val="50000"/>
                    <a:lumOff val="50000"/>
                  </a:schemeClr>
                </a:solidFill>
              </a:rPr>
              <a:t> same </a:t>
            </a:r>
            <a:r>
              <a:rPr lang="de-DE" dirty="0" err="1">
                <a:solidFill>
                  <a:schemeClr val="tx1">
                    <a:lumMod val="50000"/>
                    <a:lumOff val="50000"/>
                  </a:schemeClr>
                </a:solidFill>
              </a:rPr>
              <a:t>thing</a:t>
            </a:r>
            <a:r>
              <a:rPr lang="de-DE" dirty="0">
                <a:solidFill>
                  <a:schemeClr val="tx1">
                    <a:lumMod val="50000"/>
                    <a:lumOff val="50000"/>
                  </a:schemeClr>
                </a:solidFill>
              </a:rPr>
              <a:t> </a:t>
            </a:r>
            <a:r>
              <a:rPr lang="de-DE" dirty="0" err="1">
                <a:solidFill>
                  <a:schemeClr val="tx1">
                    <a:lumMod val="50000"/>
                    <a:lumOff val="50000"/>
                  </a:schemeClr>
                </a:solidFill>
              </a:rPr>
              <a:t>as</a:t>
            </a:r>
            <a:r>
              <a:rPr lang="de-DE" dirty="0">
                <a:solidFill>
                  <a:schemeClr val="tx1">
                    <a:lumMod val="50000"/>
                    <a:lumOff val="50000"/>
                  </a:schemeClr>
                </a:solidFill>
              </a:rPr>
              <a:t> „warm“</a:t>
            </a:r>
          </a:p>
          <a:p>
            <a:pPr marL="0" indent="0">
              <a:buNone/>
            </a:pPr>
            <a:endParaRPr lang="de-DE" dirty="0">
              <a:solidFill>
                <a:schemeClr val="tx1">
                  <a:lumMod val="50000"/>
                  <a:lumOff val="50000"/>
                </a:schemeClr>
              </a:solidFill>
            </a:endParaRPr>
          </a:p>
        </p:txBody>
      </p:sp>
      <p:pic>
        <p:nvPicPr>
          <p:cNvPr id="4" name="Grafik 6" descr="Ein Bild, das Haus, Gebäude, Baum, Screenshot enthält.&#10;&#10;Automatisch generierte Beschreibung">
            <a:extLst>
              <a:ext uri="{FF2B5EF4-FFF2-40B4-BE49-F238E27FC236}">
                <a16:creationId xmlns:a16="http://schemas.microsoft.com/office/drawing/2014/main" id="{B8C48C34-54A4-EAFD-EDF6-6A1A833D37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5554" y="319791"/>
            <a:ext cx="3601278" cy="2294528"/>
          </a:xfrm>
          <a:prstGeom prst="rect">
            <a:avLst/>
          </a:prstGeom>
        </p:spPr>
      </p:pic>
    </p:spTree>
    <p:extLst>
      <p:ext uri="{BB962C8B-B14F-4D97-AF65-F5344CB8AC3E}">
        <p14:creationId xmlns:p14="http://schemas.microsoft.com/office/powerpoint/2010/main" val="94790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3EA8B4-AD72-BEF5-AE7C-9A907787FA29}"/>
              </a:ext>
            </a:extLst>
          </p:cNvPr>
          <p:cNvSpPr>
            <a:spLocks noGrp="1"/>
          </p:cNvSpPr>
          <p:nvPr>
            <p:ph type="title"/>
          </p:nvPr>
        </p:nvSpPr>
        <p:spPr>
          <a:xfrm>
            <a:off x="3268579" y="413251"/>
            <a:ext cx="6744309" cy="1325563"/>
          </a:xfrm>
        </p:spPr>
        <p:txBody>
          <a:bodyPr>
            <a:normAutofit/>
          </a:bodyPr>
          <a:lstStyle/>
          <a:p>
            <a:r>
              <a:rPr lang="de-DE" dirty="0" smtClean="0"/>
              <a:t>HOW DOES A HEAT PUMP WORK?</a:t>
            </a:r>
            <a:endParaRPr lang="de-DE" dirty="0"/>
          </a:p>
        </p:txBody>
      </p:sp>
      <p:pic>
        <p:nvPicPr>
          <p:cNvPr id="5" name="Grafik 4" descr="Ein Bild, das Text, Screenshot, Diagramm, Design enthält.&#10;&#10;Automatisch generierte Beschreibung">
            <a:extLst>
              <a:ext uri="{FF2B5EF4-FFF2-40B4-BE49-F238E27FC236}">
                <a16:creationId xmlns:a16="http://schemas.microsoft.com/office/drawing/2014/main" id="{5069173E-B3A7-B406-1D21-46FBE7915E1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074751" y="1413960"/>
            <a:ext cx="4361372" cy="5049038"/>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8597" t="176" r="43245" b="-176"/>
          <a:stretch/>
        </p:blipFill>
        <p:spPr>
          <a:xfrm>
            <a:off x="7582509" y="1413960"/>
            <a:ext cx="2939406" cy="4577763"/>
          </a:xfrm>
          <a:prstGeom prst="rect">
            <a:avLst/>
          </a:prstGeom>
        </p:spPr>
      </p:pic>
    </p:spTree>
    <p:extLst>
      <p:ext uri="{BB962C8B-B14F-4D97-AF65-F5344CB8AC3E}">
        <p14:creationId xmlns:p14="http://schemas.microsoft.com/office/powerpoint/2010/main" val="4286456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697D42-0A31-77CD-C8BE-0EE9A2807E44}"/>
              </a:ext>
            </a:extLst>
          </p:cNvPr>
          <p:cNvSpPr>
            <a:spLocks noGrp="1"/>
          </p:cNvSpPr>
          <p:nvPr>
            <p:ph type="title"/>
          </p:nvPr>
        </p:nvSpPr>
        <p:spPr/>
        <p:txBody>
          <a:bodyPr/>
          <a:lstStyle/>
          <a:p>
            <a:r>
              <a:rPr lang="de-DE" dirty="0" err="1"/>
              <a:t>How</a:t>
            </a:r>
            <a:r>
              <a:rPr lang="de-DE" dirty="0"/>
              <a:t> do different </a:t>
            </a:r>
            <a:r>
              <a:rPr lang="de-DE" dirty="0" err="1"/>
              <a:t>heat</a:t>
            </a:r>
            <a:r>
              <a:rPr lang="de-DE" dirty="0"/>
              <a:t> </a:t>
            </a:r>
            <a:r>
              <a:rPr lang="de-DE" dirty="0" err="1"/>
              <a:t>pumps</a:t>
            </a:r>
            <a:r>
              <a:rPr lang="de-DE" dirty="0"/>
              <a:t> </a:t>
            </a:r>
            <a:r>
              <a:rPr lang="de-DE" dirty="0" err="1"/>
              <a:t>work</a:t>
            </a:r>
            <a:r>
              <a:rPr lang="de-DE" dirty="0"/>
              <a:t>? ASHP vs. GSHP</a:t>
            </a:r>
          </a:p>
        </p:txBody>
      </p:sp>
      <p:graphicFrame>
        <p:nvGraphicFramePr>
          <p:cNvPr id="5" name="Tabelle 4">
            <a:extLst>
              <a:ext uri="{FF2B5EF4-FFF2-40B4-BE49-F238E27FC236}">
                <a16:creationId xmlns:a16="http://schemas.microsoft.com/office/drawing/2014/main" id="{917A0095-A45C-D91F-8871-147E08A3F55E}"/>
              </a:ext>
            </a:extLst>
          </p:cNvPr>
          <p:cNvGraphicFramePr>
            <a:graphicFrameLocks noGrp="1"/>
          </p:cNvGraphicFramePr>
          <p:nvPr>
            <p:extLst>
              <p:ext uri="{D42A27DB-BD31-4B8C-83A1-F6EECF244321}">
                <p14:modId xmlns:p14="http://schemas.microsoft.com/office/powerpoint/2010/main" val="2210638440"/>
              </p:ext>
            </p:extLst>
          </p:nvPr>
        </p:nvGraphicFramePr>
        <p:xfrm>
          <a:off x="1549402" y="1649745"/>
          <a:ext cx="9118599" cy="4817613"/>
        </p:xfrm>
        <a:graphic>
          <a:graphicData uri="http://schemas.openxmlformats.org/drawingml/2006/table">
            <a:tbl>
              <a:tblPr>
                <a:tableStyleId>{5940675A-B579-460E-94D1-54222C63F5DA}</a:tableStyleId>
              </a:tblPr>
              <a:tblGrid>
                <a:gridCol w="1511300">
                  <a:extLst>
                    <a:ext uri="{9D8B030D-6E8A-4147-A177-3AD203B41FA5}">
                      <a16:colId xmlns:a16="http://schemas.microsoft.com/office/drawing/2014/main" val="1997298528"/>
                    </a:ext>
                  </a:extLst>
                </a:gridCol>
                <a:gridCol w="3251200">
                  <a:extLst>
                    <a:ext uri="{9D8B030D-6E8A-4147-A177-3AD203B41FA5}">
                      <a16:colId xmlns:a16="http://schemas.microsoft.com/office/drawing/2014/main" val="2606793907"/>
                    </a:ext>
                  </a:extLst>
                </a:gridCol>
                <a:gridCol w="4356099">
                  <a:extLst>
                    <a:ext uri="{9D8B030D-6E8A-4147-A177-3AD203B41FA5}">
                      <a16:colId xmlns:a16="http://schemas.microsoft.com/office/drawing/2014/main" val="3193260059"/>
                    </a:ext>
                  </a:extLst>
                </a:gridCol>
              </a:tblGrid>
              <a:tr h="239527">
                <a:tc>
                  <a:txBody>
                    <a:bodyPr/>
                    <a:lstStyle/>
                    <a:p>
                      <a:r>
                        <a:rPr lang="de-DE" sz="1600">
                          <a:solidFill>
                            <a:schemeClr val="tx1">
                              <a:lumMod val="50000"/>
                              <a:lumOff val="50000"/>
                            </a:schemeClr>
                          </a:solidFill>
                        </a:rPr>
                        <a:t>feature</a:t>
                      </a:r>
                    </a:p>
                  </a:txBody>
                  <a:tcPr marL="50597" marR="50597" marT="25298" marB="25298" anchor="ctr"/>
                </a:tc>
                <a:tc>
                  <a:txBody>
                    <a:bodyPr/>
                    <a:lstStyle/>
                    <a:p>
                      <a:r>
                        <a:rPr lang="de-DE" sz="1600">
                          <a:solidFill>
                            <a:schemeClr val="tx1">
                              <a:lumMod val="50000"/>
                              <a:lumOff val="50000"/>
                            </a:schemeClr>
                          </a:solidFill>
                        </a:rPr>
                        <a:t>ASHP</a:t>
                      </a:r>
                    </a:p>
                  </a:txBody>
                  <a:tcPr marL="50597" marR="50597" marT="25298" marB="25298" anchor="ctr"/>
                </a:tc>
                <a:tc>
                  <a:txBody>
                    <a:bodyPr/>
                    <a:lstStyle/>
                    <a:p>
                      <a:r>
                        <a:rPr lang="de-DE" sz="1600">
                          <a:solidFill>
                            <a:schemeClr val="tx1">
                              <a:lumMod val="50000"/>
                              <a:lumOff val="50000"/>
                            </a:schemeClr>
                          </a:solidFill>
                        </a:rPr>
                        <a:t>GSHP</a:t>
                      </a:r>
                    </a:p>
                  </a:txBody>
                  <a:tcPr marL="50597" marR="50597" marT="25298" marB="25298" anchor="ctr"/>
                </a:tc>
                <a:extLst>
                  <a:ext uri="{0D108BD9-81ED-4DB2-BD59-A6C34878D82A}">
                    <a16:rowId xmlns:a16="http://schemas.microsoft.com/office/drawing/2014/main" val="3163474856"/>
                  </a:ext>
                </a:extLst>
              </a:tr>
              <a:tr h="239527">
                <a:tc>
                  <a:txBody>
                    <a:bodyPr/>
                    <a:lstStyle/>
                    <a:p>
                      <a:r>
                        <a:rPr lang="de-DE" sz="1600">
                          <a:solidFill>
                            <a:schemeClr val="tx1">
                              <a:lumMod val="50000"/>
                              <a:lumOff val="50000"/>
                            </a:schemeClr>
                          </a:solidFill>
                        </a:rPr>
                        <a:t>heat source</a:t>
                      </a:r>
                    </a:p>
                  </a:txBody>
                  <a:tcPr marL="50597" marR="50597" marT="25298" marB="25298" anchor="ctr"/>
                </a:tc>
                <a:tc>
                  <a:txBody>
                    <a:bodyPr/>
                    <a:lstStyle/>
                    <a:p>
                      <a:r>
                        <a:rPr lang="de-DE" sz="1600">
                          <a:solidFill>
                            <a:schemeClr val="tx1">
                              <a:lumMod val="50000"/>
                              <a:lumOff val="50000"/>
                            </a:schemeClr>
                          </a:solidFill>
                        </a:rPr>
                        <a:t>air</a:t>
                      </a:r>
                    </a:p>
                  </a:txBody>
                  <a:tcPr marL="50597" marR="50597" marT="25298" marB="25298" anchor="ctr"/>
                </a:tc>
                <a:tc>
                  <a:txBody>
                    <a:bodyPr/>
                    <a:lstStyle/>
                    <a:p>
                      <a:r>
                        <a:rPr lang="de-DE" sz="1600">
                          <a:solidFill>
                            <a:schemeClr val="tx1">
                              <a:lumMod val="50000"/>
                              <a:lumOff val="50000"/>
                            </a:schemeClr>
                          </a:solidFill>
                        </a:rPr>
                        <a:t>ground</a:t>
                      </a:r>
                    </a:p>
                  </a:txBody>
                  <a:tcPr marL="50597" marR="50597" marT="25298" marB="25298" anchor="ctr"/>
                </a:tc>
                <a:extLst>
                  <a:ext uri="{0D108BD9-81ED-4DB2-BD59-A6C34878D82A}">
                    <a16:rowId xmlns:a16="http://schemas.microsoft.com/office/drawing/2014/main" val="2972682026"/>
                  </a:ext>
                </a:extLst>
              </a:tr>
              <a:tr h="2072058">
                <a:tc>
                  <a:txBody>
                    <a:bodyPr/>
                    <a:lstStyle/>
                    <a:p>
                      <a:r>
                        <a:rPr lang="de-DE" sz="1600" dirty="0" err="1">
                          <a:solidFill>
                            <a:schemeClr val="tx1">
                              <a:lumMod val="50000"/>
                              <a:lumOff val="50000"/>
                            </a:schemeClr>
                          </a:solidFill>
                        </a:rPr>
                        <a:t>heat</a:t>
                      </a:r>
                      <a:r>
                        <a:rPr lang="de-DE" sz="1600" dirty="0">
                          <a:solidFill>
                            <a:schemeClr val="tx1">
                              <a:lumMod val="50000"/>
                              <a:lumOff val="50000"/>
                            </a:schemeClr>
                          </a:solidFill>
                        </a:rPr>
                        <a:t> </a:t>
                      </a:r>
                      <a:r>
                        <a:rPr lang="de-DE" sz="1600" dirty="0" err="1">
                          <a:solidFill>
                            <a:schemeClr val="tx1">
                              <a:lumMod val="50000"/>
                              <a:lumOff val="50000"/>
                            </a:schemeClr>
                          </a:solidFill>
                        </a:rPr>
                        <a:t>absorption</a:t>
                      </a:r>
                      <a:endParaRPr lang="de-DE" sz="1600" dirty="0">
                        <a:solidFill>
                          <a:schemeClr val="tx1">
                            <a:lumMod val="50000"/>
                            <a:lumOff val="50000"/>
                          </a:schemeClr>
                        </a:solidFill>
                      </a:endParaRPr>
                    </a:p>
                  </a:txBody>
                  <a:tcPr marL="50597" marR="50597" marT="25298" marB="25298" anchor="ctr"/>
                </a:tc>
                <a:tc>
                  <a:txBody>
                    <a:bodyPr/>
                    <a:lstStyle/>
                    <a:p>
                      <a:r>
                        <a:rPr lang="de-DE" sz="1600" dirty="0" err="1">
                          <a:solidFill>
                            <a:schemeClr val="tx1">
                              <a:lumMod val="50000"/>
                              <a:lumOff val="50000"/>
                            </a:schemeClr>
                          </a:solidFill>
                        </a:rPr>
                        <a:t>air</a:t>
                      </a:r>
                      <a:r>
                        <a:rPr lang="de-DE" sz="1600" dirty="0">
                          <a:solidFill>
                            <a:schemeClr val="tx1">
                              <a:lumMod val="50000"/>
                              <a:lumOff val="50000"/>
                            </a:schemeClr>
                          </a:solidFill>
                        </a:rPr>
                        <a:t> </a:t>
                      </a:r>
                      <a:r>
                        <a:rPr lang="de-DE" sz="1600" dirty="0" err="1">
                          <a:solidFill>
                            <a:schemeClr val="tx1">
                              <a:lumMod val="50000"/>
                              <a:lumOff val="50000"/>
                            </a:schemeClr>
                          </a:solidFill>
                        </a:rPr>
                        <a:t>that</a:t>
                      </a:r>
                      <a:r>
                        <a:rPr lang="de-DE" sz="1600" dirty="0">
                          <a:solidFill>
                            <a:schemeClr val="tx1">
                              <a:lumMod val="50000"/>
                              <a:lumOff val="50000"/>
                            </a:schemeClr>
                          </a:solidFill>
                        </a:rPr>
                        <a:t> </a:t>
                      </a:r>
                      <a:r>
                        <a:rPr lang="de-DE" sz="1600" dirty="0" err="1">
                          <a:solidFill>
                            <a:schemeClr val="tx1">
                              <a:lumMod val="50000"/>
                              <a:lumOff val="50000"/>
                            </a:schemeClr>
                          </a:solidFill>
                        </a:rPr>
                        <a:t>is</a:t>
                      </a:r>
                      <a:r>
                        <a:rPr lang="de-DE" sz="1600" dirty="0">
                          <a:solidFill>
                            <a:schemeClr val="tx1">
                              <a:lumMod val="50000"/>
                              <a:lumOff val="50000"/>
                            </a:schemeClr>
                          </a:solidFill>
                        </a:rPr>
                        <a:t> </a:t>
                      </a:r>
                      <a:r>
                        <a:rPr lang="de-DE" sz="1600" dirty="0" err="1">
                          <a:solidFill>
                            <a:schemeClr val="tx1">
                              <a:lumMod val="50000"/>
                              <a:lumOff val="50000"/>
                            </a:schemeClr>
                          </a:solidFill>
                        </a:rPr>
                        <a:t>blown</a:t>
                      </a:r>
                      <a:r>
                        <a:rPr lang="de-DE" sz="1600" dirty="0">
                          <a:solidFill>
                            <a:schemeClr val="tx1">
                              <a:lumMod val="50000"/>
                              <a:lumOff val="50000"/>
                            </a:schemeClr>
                          </a:solidFill>
                        </a:rPr>
                        <a:t> </a:t>
                      </a:r>
                      <a:r>
                        <a:rPr lang="de-DE" sz="1600" dirty="0" err="1">
                          <a:solidFill>
                            <a:schemeClr val="tx1">
                              <a:lumMod val="50000"/>
                              <a:lumOff val="50000"/>
                            </a:schemeClr>
                          </a:solidFill>
                        </a:rPr>
                        <a:t>over</a:t>
                      </a:r>
                      <a:r>
                        <a:rPr lang="de-DE" sz="1600" dirty="0">
                          <a:solidFill>
                            <a:schemeClr val="tx1">
                              <a:lumMod val="50000"/>
                              <a:lumOff val="50000"/>
                            </a:schemeClr>
                          </a:solidFill>
                        </a:rPr>
                        <a:t> </a:t>
                      </a:r>
                      <a:r>
                        <a:rPr lang="de-DE" sz="1600" dirty="0" err="1">
                          <a:solidFill>
                            <a:schemeClr val="tx1">
                              <a:lumMod val="50000"/>
                              <a:lumOff val="50000"/>
                            </a:schemeClr>
                          </a:solidFill>
                        </a:rPr>
                        <a:t>the</a:t>
                      </a:r>
                      <a:r>
                        <a:rPr lang="de-DE" sz="1600" dirty="0">
                          <a:solidFill>
                            <a:schemeClr val="tx1">
                              <a:lumMod val="50000"/>
                              <a:lumOff val="50000"/>
                            </a:schemeClr>
                          </a:solidFill>
                        </a:rPr>
                        <a:t> </a:t>
                      </a:r>
                      <a:r>
                        <a:rPr lang="de-DE" sz="1600" dirty="0" err="1">
                          <a:solidFill>
                            <a:schemeClr val="tx1">
                              <a:lumMod val="50000"/>
                              <a:lumOff val="50000"/>
                            </a:schemeClr>
                          </a:solidFill>
                        </a:rPr>
                        <a:t>heat</a:t>
                      </a:r>
                      <a:r>
                        <a:rPr lang="de-DE" sz="1600" dirty="0">
                          <a:solidFill>
                            <a:schemeClr val="tx1">
                              <a:lumMod val="50000"/>
                              <a:lumOff val="50000"/>
                            </a:schemeClr>
                          </a:solidFill>
                        </a:rPr>
                        <a:t> </a:t>
                      </a:r>
                      <a:r>
                        <a:rPr lang="de-DE" sz="1600" dirty="0" err="1">
                          <a:solidFill>
                            <a:schemeClr val="tx1">
                              <a:lumMod val="50000"/>
                              <a:lumOff val="50000"/>
                            </a:schemeClr>
                          </a:solidFill>
                        </a:rPr>
                        <a:t>exchanger</a:t>
                      </a:r>
                      <a:r>
                        <a:rPr lang="de-DE" sz="1600" dirty="0">
                          <a:solidFill>
                            <a:schemeClr val="tx1">
                              <a:lumMod val="50000"/>
                              <a:lumOff val="50000"/>
                            </a:schemeClr>
                          </a:solidFill>
                        </a:rPr>
                        <a:t> </a:t>
                      </a:r>
                      <a:r>
                        <a:rPr lang="de-DE" sz="1600" dirty="0" err="1">
                          <a:solidFill>
                            <a:schemeClr val="tx1">
                              <a:lumMod val="50000"/>
                              <a:lumOff val="50000"/>
                            </a:schemeClr>
                          </a:solidFill>
                        </a:rPr>
                        <a:t>by</a:t>
                      </a:r>
                      <a:r>
                        <a:rPr lang="de-DE" sz="1600" dirty="0">
                          <a:solidFill>
                            <a:schemeClr val="tx1">
                              <a:lumMod val="50000"/>
                              <a:lumOff val="50000"/>
                            </a:schemeClr>
                          </a:solidFill>
                        </a:rPr>
                        <a:t> a fan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solidFill>
                            <a:schemeClr val="tx1">
                              <a:lumMod val="50000"/>
                              <a:lumOff val="50000"/>
                            </a:schemeClr>
                          </a:solidFill>
                        </a:rPr>
                        <a:t>→ </a:t>
                      </a:r>
                      <a:r>
                        <a:rPr lang="de-DE" sz="1600" dirty="0" err="1">
                          <a:solidFill>
                            <a:schemeClr val="tx1">
                              <a:lumMod val="50000"/>
                              <a:lumOff val="50000"/>
                            </a:schemeClr>
                          </a:solidFill>
                        </a:rPr>
                        <a:t>usually</a:t>
                      </a:r>
                      <a:r>
                        <a:rPr lang="de-DE" sz="1600" dirty="0">
                          <a:solidFill>
                            <a:schemeClr val="tx1">
                              <a:lumMod val="50000"/>
                              <a:lumOff val="50000"/>
                            </a:schemeClr>
                          </a:solidFill>
                        </a:rPr>
                        <a:t> </a:t>
                      </a:r>
                      <a:r>
                        <a:rPr lang="de-DE" sz="1600" dirty="0" err="1">
                          <a:solidFill>
                            <a:schemeClr val="tx1">
                              <a:lumMod val="50000"/>
                              <a:lumOff val="50000"/>
                            </a:schemeClr>
                          </a:solidFill>
                        </a:rPr>
                        <a:t>comprise</a:t>
                      </a:r>
                      <a:r>
                        <a:rPr lang="de-DE" sz="1600" dirty="0">
                          <a:solidFill>
                            <a:schemeClr val="tx1">
                              <a:lumMod val="50000"/>
                              <a:lumOff val="50000"/>
                            </a:schemeClr>
                          </a:solidFill>
                        </a:rPr>
                        <a:t> a </a:t>
                      </a:r>
                      <a:r>
                        <a:rPr lang="de-DE" sz="1600" dirty="0" err="1">
                          <a:solidFill>
                            <a:schemeClr val="tx1">
                              <a:lumMod val="50000"/>
                              <a:lumOff val="50000"/>
                            </a:schemeClr>
                          </a:solidFill>
                        </a:rPr>
                        <a:t>single</a:t>
                      </a:r>
                      <a:r>
                        <a:rPr lang="de-DE" sz="1600" dirty="0">
                          <a:solidFill>
                            <a:schemeClr val="tx1">
                              <a:lumMod val="50000"/>
                              <a:lumOff val="50000"/>
                            </a:schemeClr>
                          </a:solidFill>
                        </a:rPr>
                        <a:t>, </a:t>
                      </a:r>
                      <a:r>
                        <a:rPr lang="de-DE" sz="1600" dirty="0" err="1">
                          <a:solidFill>
                            <a:schemeClr val="tx1">
                              <a:lumMod val="50000"/>
                              <a:lumOff val="50000"/>
                            </a:schemeClr>
                          </a:solidFill>
                        </a:rPr>
                        <a:t>self-contained</a:t>
                      </a:r>
                      <a:r>
                        <a:rPr lang="de-DE" sz="1600" dirty="0">
                          <a:solidFill>
                            <a:schemeClr val="tx1">
                              <a:lumMod val="50000"/>
                              <a:lumOff val="50000"/>
                            </a:schemeClr>
                          </a:solidFill>
                        </a:rPr>
                        <a:t> </a:t>
                      </a:r>
                      <a:r>
                        <a:rPr lang="de-DE" sz="1600" dirty="0" err="1">
                          <a:solidFill>
                            <a:schemeClr val="tx1">
                              <a:lumMod val="50000"/>
                              <a:lumOff val="50000"/>
                            </a:schemeClr>
                          </a:solidFill>
                        </a:rPr>
                        <a:t>outdoor</a:t>
                      </a:r>
                      <a:r>
                        <a:rPr lang="de-DE" sz="1600" dirty="0">
                          <a:solidFill>
                            <a:schemeClr val="tx1">
                              <a:lumMod val="50000"/>
                              <a:lumOff val="50000"/>
                            </a:schemeClr>
                          </a:solidFill>
                        </a:rPr>
                        <a:t> </a:t>
                      </a:r>
                      <a:r>
                        <a:rPr lang="de-DE" sz="1600" dirty="0" err="1">
                          <a:solidFill>
                            <a:schemeClr val="tx1">
                              <a:lumMod val="50000"/>
                              <a:lumOff val="50000"/>
                            </a:schemeClr>
                          </a:solidFill>
                        </a:rPr>
                        <a:t>unit</a:t>
                      </a:r>
                      <a:endParaRPr lang="de-DE" sz="1600" dirty="0">
                        <a:solidFill>
                          <a:schemeClr val="tx1">
                            <a:lumMod val="50000"/>
                            <a:lumOff val="50000"/>
                          </a:schemeClr>
                        </a:solidFill>
                      </a:endParaRPr>
                    </a:p>
                    <a:p>
                      <a:endParaRPr lang="de-DE" sz="1600" dirty="0">
                        <a:solidFill>
                          <a:schemeClr val="tx1">
                            <a:lumMod val="50000"/>
                            <a:lumOff val="50000"/>
                          </a:schemeClr>
                        </a:solidFill>
                      </a:endParaRPr>
                    </a:p>
                  </a:txBody>
                  <a:tcPr marL="50597" marR="50597" marT="25298" marB="2529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err="1">
                          <a:solidFill>
                            <a:schemeClr val="tx1">
                              <a:lumMod val="50000"/>
                              <a:lumOff val="50000"/>
                            </a:schemeClr>
                          </a:solidFill>
                        </a:rPr>
                        <a:t>by</a:t>
                      </a:r>
                      <a:r>
                        <a:rPr lang="de-DE" sz="1600" dirty="0">
                          <a:solidFill>
                            <a:schemeClr val="tx1">
                              <a:lumMod val="50000"/>
                              <a:lumOff val="50000"/>
                            </a:schemeClr>
                          </a:solidFill>
                        </a:rPr>
                        <a:t> </a:t>
                      </a:r>
                      <a:r>
                        <a:rPr lang="de-DE" sz="1600" dirty="0" err="1">
                          <a:solidFill>
                            <a:schemeClr val="tx1">
                              <a:lumMod val="50000"/>
                              <a:lumOff val="50000"/>
                            </a:schemeClr>
                          </a:solidFill>
                        </a:rPr>
                        <a:t>refrigerant</a:t>
                      </a:r>
                      <a:r>
                        <a:rPr lang="de-DE" sz="1600" dirty="0">
                          <a:solidFill>
                            <a:schemeClr val="tx1">
                              <a:lumMod val="50000"/>
                              <a:lumOff val="50000"/>
                            </a:schemeClr>
                          </a:solidFill>
                        </a:rPr>
                        <a:t> </a:t>
                      </a:r>
                      <a:r>
                        <a:rPr lang="de-DE" sz="1600" dirty="0" err="1">
                          <a:solidFill>
                            <a:schemeClr val="tx1">
                              <a:lumMod val="50000"/>
                              <a:lumOff val="50000"/>
                            </a:schemeClr>
                          </a:solidFill>
                        </a:rPr>
                        <a:t>running</a:t>
                      </a:r>
                      <a:r>
                        <a:rPr lang="de-DE" sz="1600" dirty="0">
                          <a:solidFill>
                            <a:schemeClr val="tx1">
                              <a:lumMod val="50000"/>
                              <a:lumOff val="50000"/>
                            </a:schemeClr>
                          </a:solidFill>
                        </a:rPr>
                        <a:t> </a:t>
                      </a:r>
                      <a:r>
                        <a:rPr lang="de-DE" sz="1600" dirty="0" err="1">
                          <a:solidFill>
                            <a:schemeClr val="tx1">
                              <a:lumMod val="50000"/>
                              <a:lumOff val="50000"/>
                            </a:schemeClr>
                          </a:solidFill>
                        </a:rPr>
                        <a:t>through</a:t>
                      </a:r>
                      <a:r>
                        <a:rPr lang="de-DE" sz="1600" dirty="0">
                          <a:solidFill>
                            <a:schemeClr val="tx1">
                              <a:lumMod val="50000"/>
                              <a:lumOff val="50000"/>
                            </a:schemeClr>
                          </a:solidFill>
                        </a:rPr>
                        <a:t> a </a:t>
                      </a:r>
                      <a:r>
                        <a:rPr lang="de-DE" sz="1600" dirty="0" err="1">
                          <a:solidFill>
                            <a:schemeClr val="tx1">
                              <a:lumMod val="50000"/>
                              <a:lumOff val="50000"/>
                            </a:schemeClr>
                          </a:solidFill>
                        </a:rPr>
                        <a:t>series</a:t>
                      </a:r>
                      <a:r>
                        <a:rPr lang="de-DE" sz="1600" dirty="0">
                          <a:solidFill>
                            <a:schemeClr val="tx1">
                              <a:lumMod val="50000"/>
                              <a:lumOff val="50000"/>
                            </a:schemeClr>
                          </a:solidFill>
                        </a:rPr>
                        <a:t> </a:t>
                      </a:r>
                      <a:r>
                        <a:rPr lang="de-DE" sz="1600" dirty="0" err="1">
                          <a:solidFill>
                            <a:schemeClr val="tx1">
                              <a:lumMod val="50000"/>
                              <a:lumOff val="50000"/>
                            </a:schemeClr>
                          </a:solidFill>
                        </a:rPr>
                        <a:t>of</a:t>
                      </a:r>
                      <a:r>
                        <a:rPr lang="de-DE" sz="1600" dirty="0">
                          <a:solidFill>
                            <a:schemeClr val="tx1">
                              <a:lumMod val="50000"/>
                              <a:lumOff val="50000"/>
                            </a:schemeClr>
                          </a:solidFill>
                        </a:rPr>
                        <a:t> </a:t>
                      </a:r>
                      <a:r>
                        <a:rPr lang="de-DE" sz="1600" dirty="0" err="1">
                          <a:solidFill>
                            <a:schemeClr val="tx1">
                              <a:lumMod val="50000"/>
                              <a:lumOff val="50000"/>
                            </a:schemeClr>
                          </a:solidFill>
                        </a:rPr>
                        <a:t>buried</a:t>
                      </a:r>
                      <a:r>
                        <a:rPr lang="de-DE" sz="1600" dirty="0">
                          <a:solidFill>
                            <a:schemeClr val="tx1">
                              <a:lumMod val="50000"/>
                              <a:lumOff val="50000"/>
                            </a:schemeClr>
                          </a:solidFill>
                        </a:rPr>
                        <a:t> </a:t>
                      </a:r>
                      <a:r>
                        <a:rPr lang="de-DE" sz="1600" dirty="0" err="1">
                          <a:solidFill>
                            <a:schemeClr val="tx1">
                              <a:lumMod val="50000"/>
                              <a:lumOff val="50000"/>
                            </a:schemeClr>
                          </a:solidFill>
                        </a:rPr>
                        <a:t>pipes</a:t>
                      </a:r>
                      <a:endParaRPr lang="de-DE" sz="1600" dirty="0">
                        <a:solidFill>
                          <a:schemeClr val="tx1">
                            <a:lumMod val="50000"/>
                            <a:lumOff val="5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solidFill>
                            <a:schemeClr val="tx1">
                              <a:lumMod val="50000"/>
                              <a:lumOff val="50000"/>
                            </a:schemeClr>
                          </a:solidFill>
                        </a:rPr>
                        <a:t>→ </a:t>
                      </a:r>
                      <a:r>
                        <a:rPr lang="de-DE" sz="1600" dirty="0" err="1">
                          <a:solidFill>
                            <a:schemeClr val="tx1">
                              <a:lumMod val="50000"/>
                              <a:lumOff val="50000"/>
                            </a:schemeClr>
                          </a:solidFill>
                        </a:rPr>
                        <a:t>can</a:t>
                      </a:r>
                      <a:r>
                        <a:rPr lang="de-DE" sz="1600" dirty="0">
                          <a:solidFill>
                            <a:schemeClr val="tx1">
                              <a:lumMod val="50000"/>
                              <a:lumOff val="50000"/>
                            </a:schemeClr>
                          </a:solidFill>
                        </a:rPr>
                        <a:t> </a:t>
                      </a:r>
                      <a:r>
                        <a:rPr lang="de-DE" sz="1600" dirty="0" err="1">
                          <a:solidFill>
                            <a:schemeClr val="tx1">
                              <a:lumMod val="50000"/>
                              <a:lumOff val="50000"/>
                            </a:schemeClr>
                          </a:solidFill>
                        </a:rPr>
                        <a:t>be</a:t>
                      </a:r>
                      <a:r>
                        <a:rPr lang="de-DE" sz="1600" dirty="0">
                          <a:solidFill>
                            <a:schemeClr val="tx1">
                              <a:lumMod val="50000"/>
                              <a:lumOff val="50000"/>
                            </a:schemeClr>
                          </a:solidFill>
                        </a:rPr>
                        <a:t> </a:t>
                      </a:r>
                      <a:r>
                        <a:rPr lang="de-DE" sz="1600" dirty="0" err="1">
                          <a:solidFill>
                            <a:schemeClr val="tx1">
                              <a:lumMod val="50000"/>
                              <a:lumOff val="50000"/>
                            </a:schemeClr>
                          </a:solidFill>
                        </a:rPr>
                        <a:t>laid</a:t>
                      </a:r>
                      <a:r>
                        <a:rPr lang="de-DE" sz="1600" dirty="0">
                          <a:solidFill>
                            <a:schemeClr val="tx1">
                              <a:lumMod val="50000"/>
                              <a:lumOff val="50000"/>
                            </a:schemeClr>
                          </a:solidFill>
                        </a:rPr>
                        <a:t> </a:t>
                      </a:r>
                      <a:r>
                        <a:rPr lang="de-DE" sz="1600" dirty="0" err="1">
                          <a:solidFill>
                            <a:schemeClr val="tx1">
                              <a:lumMod val="50000"/>
                              <a:lumOff val="50000"/>
                            </a:schemeClr>
                          </a:solidFill>
                        </a:rPr>
                        <a:t>horizontally</a:t>
                      </a:r>
                      <a:r>
                        <a:rPr lang="de-DE" sz="1600" dirty="0">
                          <a:solidFill>
                            <a:schemeClr val="tx1">
                              <a:lumMod val="50000"/>
                              <a:lumOff val="50000"/>
                            </a:schemeClr>
                          </a:solidFill>
                        </a:rPr>
                        <a:t> and </a:t>
                      </a:r>
                      <a:r>
                        <a:rPr lang="de-DE" sz="1600" dirty="0" err="1">
                          <a:solidFill>
                            <a:schemeClr val="tx1">
                              <a:lumMod val="50000"/>
                              <a:lumOff val="50000"/>
                            </a:schemeClr>
                          </a:solidFill>
                        </a:rPr>
                        <a:t>buried</a:t>
                      </a:r>
                      <a:r>
                        <a:rPr lang="de-DE" sz="1600" dirty="0">
                          <a:solidFill>
                            <a:schemeClr val="tx1">
                              <a:lumMod val="50000"/>
                              <a:lumOff val="50000"/>
                            </a:schemeClr>
                          </a:solidFill>
                        </a:rPr>
                        <a:t> in </a:t>
                      </a:r>
                      <a:r>
                        <a:rPr lang="de-DE" sz="1600" dirty="0" err="1">
                          <a:solidFill>
                            <a:schemeClr val="tx1">
                              <a:lumMod val="50000"/>
                              <a:lumOff val="50000"/>
                            </a:schemeClr>
                          </a:solidFill>
                        </a:rPr>
                        <a:t>trenches</a:t>
                      </a:r>
                      <a:r>
                        <a:rPr lang="de-DE" sz="1600" dirty="0">
                          <a:solidFill>
                            <a:schemeClr val="tx1">
                              <a:lumMod val="50000"/>
                              <a:lumOff val="50000"/>
                            </a:schemeClr>
                          </a:solidFill>
                        </a:rPr>
                        <a:t> just </a:t>
                      </a:r>
                      <a:r>
                        <a:rPr lang="de-DE" sz="1600" dirty="0" err="1">
                          <a:solidFill>
                            <a:schemeClr val="tx1">
                              <a:lumMod val="50000"/>
                              <a:lumOff val="50000"/>
                            </a:schemeClr>
                          </a:solidFill>
                        </a:rPr>
                        <a:t>over</a:t>
                      </a:r>
                      <a:r>
                        <a:rPr lang="de-DE" sz="1600" dirty="0">
                          <a:solidFill>
                            <a:schemeClr val="tx1">
                              <a:lumMod val="50000"/>
                              <a:lumOff val="50000"/>
                            </a:schemeClr>
                          </a:solidFill>
                        </a:rPr>
                        <a:t> a </a:t>
                      </a:r>
                      <a:r>
                        <a:rPr lang="de-DE" sz="1600" dirty="0" err="1">
                          <a:solidFill>
                            <a:schemeClr val="tx1">
                              <a:lumMod val="50000"/>
                              <a:lumOff val="50000"/>
                            </a:schemeClr>
                          </a:solidFill>
                        </a:rPr>
                        <a:t>metre</a:t>
                      </a:r>
                      <a:r>
                        <a:rPr lang="de-DE" sz="1600" dirty="0">
                          <a:solidFill>
                            <a:schemeClr val="tx1">
                              <a:lumMod val="50000"/>
                              <a:lumOff val="50000"/>
                            </a:schemeClr>
                          </a:solidFill>
                        </a:rPr>
                        <a:t> </a:t>
                      </a:r>
                      <a:r>
                        <a:rPr lang="de-DE" sz="1600" dirty="0" err="1">
                          <a:solidFill>
                            <a:schemeClr val="tx1">
                              <a:lumMod val="50000"/>
                              <a:lumOff val="50000"/>
                            </a:schemeClr>
                          </a:solidFill>
                        </a:rPr>
                        <a:t>deep</a:t>
                      </a:r>
                      <a:endParaRPr lang="de-DE" sz="1600" dirty="0">
                        <a:solidFill>
                          <a:schemeClr val="tx1">
                            <a:lumMod val="50000"/>
                            <a:lumOff val="5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solidFill>
                            <a:schemeClr val="tx1">
                              <a:lumMod val="50000"/>
                              <a:lumOff val="50000"/>
                            </a:schemeClr>
                          </a:solidFill>
                        </a:rPr>
                        <a:t>→ </a:t>
                      </a:r>
                      <a:r>
                        <a:rPr lang="de-DE" sz="1600" dirty="0" err="1">
                          <a:solidFill>
                            <a:schemeClr val="tx1">
                              <a:lumMod val="50000"/>
                              <a:lumOff val="50000"/>
                            </a:schemeClr>
                          </a:solidFill>
                        </a:rPr>
                        <a:t>can</a:t>
                      </a:r>
                      <a:r>
                        <a:rPr lang="de-DE" sz="1600" dirty="0">
                          <a:solidFill>
                            <a:schemeClr val="tx1">
                              <a:lumMod val="50000"/>
                              <a:lumOff val="50000"/>
                            </a:schemeClr>
                          </a:solidFill>
                        </a:rPr>
                        <a:t> also </a:t>
                      </a:r>
                      <a:r>
                        <a:rPr lang="de-DE" sz="1600" dirty="0" err="1">
                          <a:solidFill>
                            <a:schemeClr val="tx1">
                              <a:lumMod val="50000"/>
                              <a:lumOff val="50000"/>
                            </a:schemeClr>
                          </a:solidFill>
                        </a:rPr>
                        <a:t>be</a:t>
                      </a:r>
                      <a:r>
                        <a:rPr lang="de-DE" sz="1600" dirty="0">
                          <a:solidFill>
                            <a:schemeClr val="tx1">
                              <a:lumMod val="50000"/>
                              <a:lumOff val="50000"/>
                            </a:schemeClr>
                          </a:solidFill>
                        </a:rPr>
                        <a:t> </a:t>
                      </a:r>
                      <a:r>
                        <a:rPr lang="de-DE" sz="1600" dirty="0" err="1">
                          <a:solidFill>
                            <a:schemeClr val="tx1">
                              <a:lumMod val="50000"/>
                              <a:lumOff val="50000"/>
                            </a:schemeClr>
                          </a:solidFill>
                        </a:rPr>
                        <a:t>laid</a:t>
                      </a:r>
                      <a:r>
                        <a:rPr lang="de-DE" sz="1600" dirty="0">
                          <a:solidFill>
                            <a:schemeClr val="tx1">
                              <a:lumMod val="50000"/>
                              <a:lumOff val="50000"/>
                            </a:schemeClr>
                          </a:solidFill>
                        </a:rPr>
                        <a:t> </a:t>
                      </a:r>
                      <a:r>
                        <a:rPr lang="de-DE" sz="1600" dirty="0" err="1">
                          <a:solidFill>
                            <a:schemeClr val="tx1">
                              <a:lumMod val="50000"/>
                              <a:lumOff val="50000"/>
                            </a:schemeClr>
                          </a:solidFill>
                        </a:rPr>
                        <a:t>vertically</a:t>
                      </a:r>
                      <a:r>
                        <a:rPr lang="de-DE" sz="1600" dirty="0">
                          <a:solidFill>
                            <a:schemeClr val="tx1">
                              <a:lumMod val="50000"/>
                              <a:lumOff val="50000"/>
                            </a:schemeClr>
                          </a:solidFill>
                        </a:rPr>
                        <a:t> in </a:t>
                      </a:r>
                      <a:r>
                        <a:rPr lang="de-DE" sz="1600" dirty="0" err="1">
                          <a:solidFill>
                            <a:schemeClr val="tx1">
                              <a:lumMod val="50000"/>
                              <a:lumOff val="50000"/>
                            </a:schemeClr>
                          </a:solidFill>
                        </a:rPr>
                        <a:t>boreholes</a:t>
                      </a:r>
                      <a:endParaRPr lang="de-DE" sz="1600" dirty="0">
                        <a:solidFill>
                          <a:schemeClr val="tx1">
                            <a:lumMod val="50000"/>
                            <a:lumOff val="5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solidFill>
                            <a:schemeClr val="tx1">
                              <a:lumMod val="50000"/>
                              <a:lumOff val="50000"/>
                            </a:schemeClr>
                          </a:solidFill>
                        </a:rPr>
                        <a:t>a </a:t>
                      </a:r>
                      <a:r>
                        <a:rPr lang="de-DE" sz="1600" dirty="0" err="1">
                          <a:solidFill>
                            <a:schemeClr val="tx1">
                              <a:lumMod val="50000"/>
                              <a:lumOff val="50000"/>
                            </a:schemeClr>
                          </a:solidFill>
                        </a:rPr>
                        <a:t>single</a:t>
                      </a:r>
                      <a:r>
                        <a:rPr lang="de-DE" sz="1600" dirty="0">
                          <a:solidFill>
                            <a:schemeClr val="tx1">
                              <a:lumMod val="50000"/>
                              <a:lumOff val="50000"/>
                            </a:schemeClr>
                          </a:solidFill>
                        </a:rPr>
                        <a:t> </a:t>
                      </a:r>
                      <a:r>
                        <a:rPr lang="de-DE" sz="1600" dirty="0" err="1">
                          <a:solidFill>
                            <a:schemeClr val="tx1">
                              <a:lumMod val="50000"/>
                              <a:lumOff val="50000"/>
                            </a:schemeClr>
                          </a:solidFill>
                        </a:rPr>
                        <a:t>pipe</a:t>
                      </a:r>
                      <a:r>
                        <a:rPr lang="de-DE" sz="1600" dirty="0">
                          <a:solidFill>
                            <a:schemeClr val="tx1">
                              <a:lumMod val="50000"/>
                              <a:lumOff val="50000"/>
                            </a:schemeClr>
                          </a:solidFill>
                        </a:rPr>
                        <a:t> loop </a:t>
                      </a:r>
                      <a:r>
                        <a:rPr lang="de-DE" sz="1600" dirty="0" err="1">
                          <a:solidFill>
                            <a:schemeClr val="tx1">
                              <a:lumMod val="50000"/>
                              <a:lumOff val="50000"/>
                            </a:schemeClr>
                          </a:solidFill>
                        </a:rPr>
                        <a:t>might</a:t>
                      </a:r>
                      <a:r>
                        <a:rPr lang="de-DE" sz="1600" dirty="0">
                          <a:solidFill>
                            <a:schemeClr val="tx1">
                              <a:lumMod val="50000"/>
                              <a:lumOff val="50000"/>
                            </a:schemeClr>
                          </a:solidFill>
                        </a:rPr>
                        <a:t> </a:t>
                      </a:r>
                      <a:r>
                        <a:rPr lang="de-DE" sz="1600" dirty="0" err="1">
                          <a:solidFill>
                            <a:schemeClr val="tx1">
                              <a:lumMod val="50000"/>
                              <a:lumOff val="50000"/>
                            </a:schemeClr>
                          </a:solidFill>
                        </a:rPr>
                        <a:t>need</a:t>
                      </a:r>
                      <a:r>
                        <a:rPr lang="de-DE" sz="1600" dirty="0">
                          <a:solidFill>
                            <a:schemeClr val="tx1">
                              <a:lumMod val="50000"/>
                              <a:lumOff val="50000"/>
                            </a:schemeClr>
                          </a:solidFill>
                        </a:rPr>
                        <a:t> </a:t>
                      </a:r>
                      <a:r>
                        <a:rPr lang="de-DE" sz="1600" dirty="0" err="1">
                          <a:solidFill>
                            <a:schemeClr val="tx1">
                              <a:lumMod val="50000"/>
                              <a:lumOff val="50000"/>
                            </a:schemeClr>
                          </a:solidFill>
                        </a:rPr>
                        <a:t>around</a:t>
                      </a:r>
                      <a:r>
                        <a:rPr lang="de-DE" sz="1600" dirty="0">
                          <a:solidFill>
                            <a:schemeClr val="tx1">
                              <a:lumMod val="50000"/>
                              <a:lumOff val="50000"/>
                            </a:schemeClr>
                          </a:solidFill>
                        </a:rPr>
                        <a:t> 600 m^2, larger </a:t>
                      </a:r>
                      <a:r>
                        <a:rPr lang="de-DE" sz="1600" dirty="0" err="1">
                          <a:solidFill>
                            <a:schemeClr val="tx1">
                              <a:lumMod val="50000"/>
                              <a:lumOff val="50000"/>
                            </a:schemeClr>
                          </a:solidFill>
                        </a:rPr>
                        <a:t>buildings</a:t>
                      </a:r>
                      <a:r>
                        <a:rPr lang="de-DE" sz="1600" dirty="0">
                          <a:solidFill>
                            <a:schemeClr val="tx1">
                              <a:lumMod val="50000"/>
                              <a:lumOff val="50000"/>
                            </a:schemeClr>
                          </a:solidFill>
                        </a:rPr>
                        <a:t> </a:t>
                      </a:r>
                      <a:r>
                        <a:rPr lang="de-DE" sz="1600" dirty="0" err="1">
                          <a:solidFill>
                            <a:schemeClr val="tx1">
                              <a:lumMod val="50000"/>
                              <a:lumOff val="50000"/>
                            </a:schemeClr>
                          </a:solidFill>
                        </a:rPr>
                        <a:t>may</a:t>
                      </a:r>
                      <a:r>
                        <a:rPr lang="de-DE" sz="1600" dirty="0">
                          <a:solidFill>
                            <a:schemeClr val="tx1">
                              <a:lumMod val="50000"/>
                              <a:lumOff val="50000"/>
                            </a:schemeClr>
                          </a:solidFill>
                        </a:rPr>
                        <a:t> </a:t>
                      </a:r>
                      <a:r>
                        <a:rPr lang="de-DE" sz="1600" dirty="0" err="1">
                          <a:solidFill>
                            <a:schemeClr val="tx1">
                              <a:lumMod val="50000"/>
                              <a:lumOff val="50000"/>
                            </a:schemeClr>
                          </a:solidFill>
                        </a:rPr>
                        <a:t>require</a:t>
                      </a:r>
                      <a:r>
                        <a:rPr lang="de-DE" sz="1600" dirty="0">
                          <a:solidFill>
                            <a:schemeClr val="tx1">
                              <a:lumMod val="50000"/>
                              <a:lumOff val="50000"/>
                            </a:schemeClr>
                          </a:solidFill>
                        </a:rPr>
                        <a:t> a </a:t>
                      </a:r>
                      <a:r>
                        <a:rPr lang="de-DE" sz="1600" dirty="0" err="1">
                          <a:solidFill>
                            <a:schemeClr val="tx1">
                              <a:lumMod val="50000"/>
                              <a:lumOff val="50000"/>
                            </a:schemeClr>
                          </a:solidFill>
                        </a:rPr>
                        <a:t>second</a:t>
                      </a:r>
                      <a:r>
                        <a:rPr lang="de-DE" sz="1600" dirty="0">
                          <a:solidFill>
                            <a:schemeClr val="tx1">
                              <a:lumMod val="50000"/>
                              <a:lumOff val="50000"/>
                            </a:schemeClr>
                          </a:solidFill>
                        </a:rPr>
                        <a:t> loop</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solidFill>
                            <a:schemeClr val="tx1">
                              <a:lumMod val="50000"/>
                              <a:lumOff val="50000"/>
                            </a:schemeClr>
                          </a:solidFill>
                        </a:rPr>
                        <a:t>a </a:t>
                      </a:r>
                      <a:r>
                        <a:rPr lang="de-DE" sz="1600" dirty="0" err="1">
                          <a:solidFill>
                            <a:schemeClr val="tx1">
                              <a:lumMod val="50000"/>
                              <a:lumOff val="50000"/>
                            </a:schemeClr>
                          </a:solidFill>
                        </a:rPr>
                        <a:t>single</a:t>
                      </a:r>
                      <a:r>
                        <a:rPr lang="de-DE" sz="1600" dirty="0">
                          <a:solidFill>
                            <a:schemeClr val="tx1">
                              <a:lumMod val="50000"/>
                              <a:lumOff val="50000"/>
                            </a:schemeClr>
                          </a:solidFill>
                        </a:rPr>
                        <a:t> </a:t>
                      </a:r>
                      <a:r>
                        <a:rPr lang="de-DE" sz="1600" dirty="0" err="1">
                          <a:solidFill>
                            <a:schemeClr val="tx1">
                              <a:lumMod val="50000"/>
                              <a:lumOff val="50000"/>
                            </a:schemeClr>
                          </a:solidFill>
                        </a:rPr>
                        <a:t>pipe</a:t>
                      </a:r>
                      <a:r>
                        <a:rPr lang="de-DE" sz="1600" dirty="0">
                          <a:solidFill>
                            <a:schemeClr val="tx1">
                              <a:lumMod val="50000"/>
                              <a:lumOff val="50000"/>
                            </a:schemeClr>
                          </a:solidFill>
                        </a:rPr>
                        <a:t> loop </a:t>
                      </a:r>
                      <a:r>
                        <a:rPr lang="de-DE" sz="1600" dirty="0" err="1">
                          <a:solidFill>
                            <a:schemeClr val="tx1">
                              <a:lumMod val="50000"/>
                              <a:lumOff val="50000"/>
                            </a:schemeClr>
                          </a:solidFill>
                        </a:rPr>
                        <a:t>might</a:t>
                      </a:r>
                      <a:r>
                        <a:rPr lang="de-DE" sz="1600" dirty="0">
                          <a:solidFill>
                            <a:schemeClr val="tx1">
                              <a:lumMod val="50000"/>
                              <a:lumOff val="50000"/>
                            </a:schemeClr>
                          </a:solidFill>
                        </a:rPr>
                        <a:t> </a:t>
                      </a:r>
                      <a:r>
                        <a:rPr lang="de-DE" sz="1600" dirty="0" err="1">
                          <a:solidFill>
                            <a:schemeClr val="tx1">
                              <a:lumMod val="50000"/>
                              <a:lumOff val="50000"/>
                            </a:schemeClr>
                          </a:solidFill>
                        </a:rPr>
                        <a:t>need</a:t>
                      </a:r>
                      <a:r>
                        <a:rPr lang="de-DE" sz="1600" dirty="0">
                          <a:solidFill>
                            <a:schemeClr val="tx1">
                              <a:lumMod val="50000"/>
                              <a:lumOff val="50000"/>
                            </a:schemeClr>
                          </a:solidFill>
                        </a:rPr>
                        <a:t> </a:t>
                      </a:r>
                      <a:r>
                        <a:rPr lang="de-DE" sz="1600" dirty="0" err="1">
                          <a:solidFill>
                            <a:schemeClr val="tx1">
                              <a:lumMod val="50000"/>
                              <a:lumOff val="50000"/>
                            </a:schemeClr>
                          </a:solidFill>
                        </a:rPr>
                        <a:t>around</a:t>
                      </a:r>
                      <a:r>
                        <a:rPr lang="de-DE" sz="1600" dirty="0">
                          <a:solidFill>
                            <a:schemeClr val="tx1">
                              <a:lumMod val="50000"/>
                              <a:lumOff val="50000"/>
                            </a:schemeClr>
                          </a:solidFill>
                        </a:rPr>
                        <a:t> 600 m^2, larger </a:t>
                      </a:r>
                      <a:r>
                        <a:rPr lang="de-DE" sz="1600" dirty="0" err="1">
                          <a:solidFill>
                            <a:schemeClr val="tx1">
                              <a:lumMod val="50000"/>
                              <a:lumOff val="50000"/>
                            </a:schemeClr>
                          </a:solidFill>
                        </a:rPr>
                        <a:t>buildings</a:t>
                      </a:r>
                      <a:r>
                        <a:rPr lang="de-DE" sz="1600" dirty="0">
                          <a:solidFill>
                            <a:schemeClr val="tx1">
                              <a:lumMod val="50000"/>
                              <a:lumOff val="50000"/>
                            </a:schemeClr>
                          </a:solidFill>
                        </a:rPr>
                        <a:t> </a:t>
                      </a:r>
                      <a:r>
                        <a:rPr lang="de-DE" sz="1600" dirty="0" err="1">
                          <a:solidFill>
                            <a:schemeClr val="tx1">
                              <a:lumMod val="50000"/>
                              <a:lumOff val="50000"/>
                            </a:schemeClr>
                          </a:solidFill>
                        </a:rPr>
                        <a:t>may</a:t>
                      </a:r>
                      <a:r>
                        <a:rPr lang="de-DE" sz="1600" dirty="0">
                          <a:solidFill>
                            <a:schemeClr val="tx1">
                              <a:lumMod val="50000"/>
                              <a:lumOff val="50000"/>
                            </a:schemeClr>
                          </a:solidFill>
                        </a:rPr>
                        <a:t> </a:t>
                      </a:r>
                      <a:r>
                        <a:rPr lang="de-DE" sz="1600" dirty="0" err="1">
                          <a:solidFill>
                            <a:schemeClr val="tx1">
                              <a:lumMod val="50000"/>
                              <a:lumOff val="50000"/>
                            </a:schemeClr>
                          </a:solidFill>
                        </a:rPr>
                        <a:t>require</a:t>
                      </a:r>
                      <a:r>
                        <a:rPr lang="de-DE" sz="1600" dirty="0">
                          <a:solidFill>
                            <a:schemeClr val="tx1">
                              <a:lumMod val="50000"/>
                              <a:lumOff val="50000"/>
                            </a:schemeClr>
                          </a:solidFill>
                        </a:rPr>
                        <a:t> a </a:t>
                      </a:r>
                      <a:r>
                        <a:rPr lang="de-DE" sz="1600" dirty="0" err="1">
                          <a:solidFill>
                            <a:schemeClr val="tx1">
                              <a:lumMod val="50000"/>
                              <a:lumOff val="50000"/>
                            </a:schemeClr>
                          </a:solidFill>
                        </a:rPr>
                        <a:t>second</a:t>
                      </a:r>
                      <a:r>
                        <a:rPr lang="de-DE" sz="1600" dirty="0">
                          <a:solidFill>
                            <a:schemeClr val="tx1">
                              <a:lumMod val="50000"/>
                              <a:lumOff val="50000"/>
                            </a:schemeClr>
                          </a:solidFill>
                        </a:rPr>
                        <a:t> loop</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solidFill>
                            <a:schemeClr val="tx1">
                              <a:lumMod val="50000"/>
                              <a:lumOff val="50000"/>
                            </a:schemeClr>
                          </a:solidFill>
                        </a:rPr>
                        <a:t>(/ open loop </a:t>
                      </a:r>
                      <a:r>
                        <a:rPr lang="de-DE" sz="1600" dirty="0" err="1">
                          <a:solidFill>
                            <a:schemeClr val="tx1">
                              <a:lumMod val="50000"/>
                              <a:lumOff val="50000"/>
                            </a:schemeClr>
                          </a:solidFill>
                        </a:rPr>
                        <a:t>system</a:t>
                      </a:r>
                      <a:r>
                        <a:rPr lang="de-DE" sz="1600" dirty="0">
                          <a:solidFill>
                            <a:schemeClr val="tx1">
                              <a:lumMod val="50000"/>
                              <a:lumOff val="50000"/>
                            </a:schemeClr>
                          </a:solidFill>
                        </a:rPr>
                        <a:t> </a:t>
                      </a:r>
                      <a:r>
                        <a:rPr lang="de-DE" sz="1600" dirty="0" err="1">
                          <a:solidFill>
                            <a:schemeClr val="tx1">
                              <a:lumMod val="50000"/>
                              <a:lumOff val="50000"/>
                            </a:schemeClr>
                          </a:solidFill>
                        </a:rPr>
                        <a:t>that</a:t>
                      </a:r>
                      <a:r>
                        <a:rPr lang="de-DE" sz="1600" dirty="0">
                          <a:solidFill>
                            <a:schemeClr val="tx1">
                              <a:lumMod val="50000"/>
                              <a:lumOff val="50000"/>
                            </a:schemeClr>
                          </a:solidFill>
                        </a:rPr>
                        <a:t> </a:t>
                      </a:r>
                      <a:r>
                        <a:rPr lang="de-DE" sz="1600" dirty="0" err="1">
                          <a:solidFill>
                            <a:schemeClr val="tx1">
                              <a:lumMod val="50000"/>
                              <a:lumOff val="50000"/>
                            </a:schemeClr>
                          </a:solidFill>
                        </a:rPr>
                        <a:t>directly</a:t>
                      </a:r>
                      <a:r>
                        <a:rPr lang="de-DE" sz="1600" dirty="0">
                          <a:solidFill>
                            <a:schemeClr val="tx1">
                              <a:lumMod val="50000"/>
                              <a:lumOff val="50000"/>
                            </a:schemeClr>
                          </a:solidFill>
                        </a:rPr>
                        <a:t> </a:t>
                      </a:r>
                      <a:r>
                        <a:rPr lang="de-DE" sz="1600" dirty="0" err="1">
                          <a:solidFill>
                            <a:schemeClr val="tx1">
                              <a:lumMod val="50000"/>
                              <a:lumOff val="50000"/>
                            </a:schemeClr>
                          </a:solidFill>
                        </a:rPr>
                        <a:t>extracts</a:t>
                      </a:r>
                      <a:r>
                        <a:rPr lang="de-DE" sz="1600" dirty="0">
                          <a:solidFill>
                            <a:schemeClr val="tx1">
                              <a:lumMod val="50000"/>
                              <a:lumOff val="50000"/>
                            </a:schemeClr>
                          </a:solidFill>
                        </a:rPr>
                        <a:t> </a:t>
                      </a:r>
                      <a:r>
                        <a:rPr lang="de-DE" sz="1600" dirty="0" err="1">
                          <a:solidFill>
                            <a:schemeClr val="tx1">
                              <a:lumMod val="50000"/>
                              <a:lumOff val="50000"/>
                            </a:schemeClr>
                          </a:solidFill>
                        </a:rPr>
                        <a:t>heat</a:t>
                      </a:r>
                      <a:r>
                        <a:rPr lang="de-DE" sz="1600" dirty="0">
                          <a:solidFill>
                            <a:schemeClr val="tx1">
                              <a:lumMod val="50000"/>
                              <a:lumOff val="50000"/>
                            </a:schemeClr>
                          </a:solidFill>
                        </a:rPr>
                        <a:t> </a:t>
                      </a:r>
                      <a:r>
                        <a:rPr lang="de-DE" sz="1600" dirty="0" err="1">
                          <a:solidFill>
                            <a:schemeClr val="tx1">
                              <a:lumMod val="50000"/>
                              <a:lumOff val="50000"/>
                            </a:schemeClr>
                          </a:solidFill>
                        </a:rPr>
                        <a:t>from</a:t>
                      </a:r>
                      <a:r>
                        <a:rPr lang="de-DE" sz="1600" dirty="0">
                          <a:solidFill>
                            <a:schemeClr val="tx1">
                              <a:lumMod val="50000"/>
                              <a:lumOff val="50000"/>
                            </a:schemeClr>
                          </a:solidFill>
                        </a:rPr>
                        <a:t> a </a:t>
                      </a:r>
                      <a:r>
                        <a:rPr lang="de-DE" sz="1600" dirty="0" err="1">
                          <a:solidFill>
                            <a:schemeClr val="tx1">
                              <a:lumMod val="50000"/>
                              <a:lumOff val="50000"/>
                            </a:schemeClr>
                          </a:solidFill>
                        </a:rPr>
                        <a:t>pond</a:t>
                      </a:r>
                      <a:r>
                        <a:rPr lang="de-DE" sz="1600" dirty="0">
                          <a:solidFill>
                            <a:schemeClr val="tx1">
                              <a:lumMod val="50000"/>
                              <a:lumOff val="50000"/>
                            </a:schemeClr>
                          </a:solidFill>
                        </a:rPr>
                        <a:t> </a:t>
                      </a:r>
                      <a:r>
                        <a:rPr lang="de-DE" sz="1600" dirty="0" err="1">
                          <a:solidFill>
                            <a:schemeClr val="tx1">
                              <a:lumMod val="50000"/>
                              <a:lumOff val="50000"/>
                            </a:schemeClr>
                          </a:solidFill>
                        </a:rPr>
                        <a:t>or</a:t>
                      </a:r>
                      <a:r>
                        <a:rPr lang="de-DE" sz="1600" dirty="0">
                          <a:solidFill>
                            <a:schemeClr val="tx1">
                              <a:lumMod val="50000"/>
                              <a:lumOff val="50000"/>
                            </a:schemeClr>
                          </a:solidFill>
                        </a:rPr>
                        <a:t> </a:t>
                      </a:r>
                      <a:r>
                        <a:rPr lang="de-DE" sz="1600" dirty="0" err="1">
                          <a:solidFill>
                            <a:schemeClr val="tx1">
                              <a:lumMod val="50000"/>
                              <a:lumOff val="50000"/>
                            </a:schemeClr>
                          </a:solidFill>
                        </a:rPr>
                        <a:t>other</a:t>
                      </a:r>
                      <a:r>
                        <a:rPr lang="de-DE" sz="1600" dirty="0">
                          <a:solidFill>
                            <a:schemeClr val="tx1">
                              <a:lumMod val="50000"/>
                              <a:lumOff val="50000"/>
                            </a:schemeClr>
                          </a:solidFill>
                        </a:rPr>
                        <a:t> source </a:t>
                      </a:r>
                      <a:r>
                        <a:rPr lang="de-DE" sz="1600" dirty="0" err="1">
                          <a:solidFill>
                            <a:schemeClr val="tx1">
                              <a:lumMod val="50000"/>
                              <a:lumOff val="50000"/>
                            </a:schemeClr>
                          </a:solidFill>
                        </a:rPr>
                        <a:t>of</a:t>
                      </a:r>
                      <a:r>
                        <a:rPr lang="de-DE" sz="1600" dirty="0">
                          <a:solidFill>
                            <a:schemeClr val="tx1">
                              <a:lumMod val="50000"/>
                              <a:lumOff val="50000"/>
                            </a:schemeClr>
                          </a:solidFill>
                        </a:rPr>
                        <a:t> </a:t>
                      </a:r>
                      <a:r>
                        <a:rPr lang="de-DE" sz="1600" dirty="0" err="1">
                          <a:solidFill>
                            <a:schemeClr val="tx1">
                              <a:lumMod val="50000"/>
                              <a:lumOff val="50000"/>
                            </a:schemeClr>
                          </a:solidFill>
                        </a:rPr>
                        <a:t>water</a:t>
                      </a:r>
                      <a:r>
                        <a:rPr lang="de-DE" sz="1600" dirty="0">
                          <a:solidFill>
                            <a:schemeClr val="tx1">
                              <a:lumMod val="50000"/>
                              <a:lumOff val="50000"/>
                            </a:schemeClr>
                          </a:solidFill>
                        </a:rPr>
                        <a:t>)</a:t>
                      </a:r>
                    </a:p>
                    <a:p>
                      <a:endParaRPr lang="de-DE" sz="1600" dirty="0">
                        <a:solidFill>
                          <a:schemeClr val="tx1">
                            <a:lumMod val="50000"/>
                            <a:lumOff val="50000"/>
                          </a:schemeClr>
                        </a:solidFill>
                      </a:endParaRPr>
                    </a:p>
                  </a:txBody>
                  <a:tcPr marL="50597" marR="50597" marT="25298" marB="25298" anchor="ctr"/>
                </a:tc>
                <a:extLst>
                  <a:ext uri="{0D108BD9-81ED-4DB2-BD59-A6C34878D82A}">
                    <a16:rowId xmlns:a16="http://schemas.microsoft.com/office/drawing/2014/main" val="1596166599"/>
                  </a:ext>
                </a:extLst>
              </a:tr>
              <a:tr h="239527">
                <a:tc>
                  <a:txBody>
                    <a:bodyPr/>
                    <a:lstStyle/>
                    <a:p>
                      <a:r>
                        <a:rPr lang="de-DE" sz="1600">
                          <a:solidFill>
                            <a:schemeClr val="tx1">
                              <a:lumMod val="50000"/>
                              <a:lumOff val="50000"/>
                            </a:schemeClr>
                          </a:solidFill>
                        </a:rPr>
                        <a:t>cost</a:t>
                      </a:r>
                    </a:p>
                  </a:txBody>
                  <a:tcPr marL="50597" marR="50597" marT="25298" marB="25298" anchor="ctr"/>
                </a:tc>
                <a:tc>
                  <a:txBody>
                    <a:bodyPr/>
                    <a:lstStyle/>
                    <a:p>
                      <a:r>
                        <a:rPr lang="de-DE" sz="1600">
                          <a:solidFill>
                            <a:schemeClr val="tx1">
                              <a:lumMod val="50000"/>
                              <a:lumOff val="50000"/>
                            </a:schemeClr>
                          </a:solidFill>
                        </a:rPr>
                        <a:t>not that expensive</a:t>
                      </a:r>
                    </a:p>
                  </a:txBody>
                  <a:tcPr marL="50597" marR="50597" marT="25298" marB="25298" anchor="ctr"/>
                </a:tc>
                <a:tc>
                  <a:txBody>
                    <a:bodyPr/>
                    <a:lstStyle/>
                    <a:p>
                      <a:r>
                        <a:rPr lang="de-DE" sz="1600" dirty="0">
                          <a:solidFill>
                            <a:schemeClr val="tx1">
                              <a:lumMod val="50000"/>
                              <a:lumOff val="50000"/>
                            </a:schemeClr>
                          </a:solidFill>
                        </a:rPr>
                        <a:t>expensive</a:t>
                      </a:r>
                    </a:p>
                  </a:txBody>
                  <a:tcPr marL="50597" marR="50597" marT="25298" marB="25298" anchor="ctr"/>
                </a:tc>
                <a:extLst>
                  <a:ext uri="{0D108BD9-81ED-4DB2-BD59-A6C34878D82A}">
                    <a16:rowId xmlns:a16="http://schemas.microsoft.com/office/drawing/2014/main" val="3186993727"/>
                  </a:ext>
                </a:extLst>
              </a:tr>
              <a:tr h="239527">
                <a:tc>
                  <a:txBody>
                    <a:bodyPr/>
                    <a:lstStyle/>
                    <a:p>
                      <a:r>
                        <a:rPr lang="de-DE" sz="1600">
                          <a:solidFill>
                            <a:schemeClr val="tx1">
                              <a:lumMod val="50000"/>
                              <a:lumOff val="50000"/>
                            </a:schemeClr>
                          </a:solidFill>
                        </a:rPr>
                        <a:t>temperature stability</a:t>
                      </a:r>
                    </a:p>
                  </a:txBody>
                  <a:tcPr marL="50597" marR="50597" marT="25298" marB="25298" anchor="ctr"/>
                </a:tc>
                <a:tc>
                  <a:txBody>
                    <a:bodyPr/>
                    <a:lstStyle/>
                    <a:p>
                      <a:r>
                        <a:rPr lang="de-DE" sz="1600">
                          <a:solidFill>
                            <a:schemeClr val="tx1">
                              <a:lumMod val="50000"/>
                              <a:lumOff val="50000"/>
                            </a:schemeClr>
                          </a:solidFill>
                        </a:rPr>
                        <a:t>varies with weather</a:t>
                      </a:r>
                    </a:p>
                  </a:txBody>
                  <a:tcPr marL="50597" marR="50597" marT="25298" marB="25298" anchor="ctr"/>
                </a:tc>
                <a:tc>
                  <a:txBody>
                    <a:bodyPr/>
                    <a:lstStyle/>
                    <a:p>
                      <a:r>
                        <a:rPr lang="de-DE" sz="1600" dirty="0" err="1">
                          <a:solidFill>
                            <a:schemeClr val="tx1">
                              <a:lumMod val="50000"/>
                              <a:lumOff val="50000"/>
                            </a:schemeClr>
                          </a:solidFill>
                        </a:rPr>
                        <a:t>relatively</a:t>
                      </a:r>
                      <a:r>
                        <a:rPr lang="de-DE" sz="1600" dirty="0">
                          <a:solidFill>
                            <a:schemeClr val="tx1">
                              <a:lumMod val="50000"/>
                              <a:lumOff val="50000"/>
                            </a:schemeClr>
                          </a:solidFill>
                        </a:rPr>
                        <a:t> </a:t>
                      </a:r>
                      <a:r>
                        <a:rPr lang="de-DE" sz="1600" dirty="0" err="1">
                          <a:solidFill>
                            <a:schemeClr val="tx1">
                              <a:lumMod val="50000"/>
                              <a:lumOff val="50000"/>
                            </a:schemeClr>
                          </a:solidFill>
                        </a:rPr>
                        <a:t>stable</a:t>
                      </a:r>
                      <a:r>
                        <a:rPr lang="de-DE" sz="1600" dirty="0">
                          <a:solidFill>
                            <a:schemeClr val="tx1">
                              <a:lumMod val="50000"/>
                              <a:lumOff val="50000"/>
                            </a:schemeClr>
                          </a:solidFill>
                        </a:rPr>
                        <a:t> </a:t>
                      </a:r>
                      <a:r>
                        <a:rPr lang="de-DE" sz="1600" dirty="0" err="1">
                          <a:solidFill>
                            <a:schemeClr val="tx1">
                              <a:lumMod val="50000"/>
                              <a:lumOff val="50000"/>
                            </a:schemeClr>
                          </a:solidFill>
                        </a:rPr>
                        <a:t>around</a:t>
                      </a:r>
                      <a:r>
                        <a:rPr lang="de-DE" sz="1600" dirty="0">
                          <a:solidFill>
                            <a:schemeClr val="tx1">
                              <a:lumMod val="50000"/>
                              <a:lumOff val="50000"/>
                            </a:schemeClr>
                          </a:solidFill>
                        </a:rPr>
                        <a:t> </a:t>
                      </a:r>
                      <a:r>
                        <a:rPr lang="de-DE" sz="1600" dirty="0" err="1">
                          <a:solidFill>
                            <a:schemeClr val="tx1">
                              <a:lumMod val="50000"/>
                              <a:lumOff val="50000"/>
                            </a:schemeClr>
                          </a:solidFill>
                        </a:rPr>
                        <a:t>the</a:t>
                      </a:r>
                      <a:r>
                        <a:rPr lang="de-DE" sz="1600" dirty="0">
                          <a:solidFill>
                            <a:schemeClr val="tx1">
                              <a:lumMod val="50000"/>
                              <a:lumOff val="50000"/>
                            </a:schemeClr>
                          </a:solidFill>
                        </a:rPr>
                        <a:t> </a:t>
                      </a:r>
                      <a:r>
                        <a:rPr lang="de-DE" sz="1600" dirty="0" err="1">
                          <a:solidFill>
                            <a:schemeClr val="tx1">
                              <a:lumMod val="50000"/>
                              <a:lumOff val="50000"/>
                            </a:schemeClr>
                          </a:solidFill>
                        </a:rPr>
                        <a:t>year</a:t>
                      </a:r>
                      <a:endParaRPr lang="de-DE" sz="1600" dirty="0">
                        <a:solidFill>
                          <a:schemeClr val="tx1">
                            <a:lumMod val="50000"/>
                            <a:lumOff val="50000"/>
                          </a:schemeClr>
                        </a:solidFill>
                      </a:endParaRPr>
                    </a:p>
                  </a:txBody>
                  <a:tcPr marL="50597" marR="50597" marT="25298" marB="25298" anchor="ctr"/>
                </a:tc>
                <a:extLst>
                  <a:ext uri="{0D108BD9-81ED-4DB2-BD59-A6C34878D82A}">
                    <a16:rowId xmlns:a16="http://schemas.microsoft.com/office/drawing/2014/main" val="1350708196"/>
                  </a:ext>
                </a:extLst>
              </a:tr>
              <a:tr h="419353">
                <a:tc>
                  <a:txBody>
                    <a:bodyPr/>
                    <a:lstStyle/>
                    <a:p>
                      <a:r>
                        <a:rPr lang="de-DE" sz="1600">
                          <a:solidFill>
                            <a:schemeClr val="tx1">
                              <a:lumMod val="50000"/>
                              <a:lumOff val="50000"/>
                            </a:schemeClr>
                          </a:solidFill>
                        </a:rPr>
                        <a:t>efficiency</a:t>
                      </a:r>
                    </a:p>
                  </a:txBody>
                  <a:tcPr marL="50597" marR="50597" marT="25298" marB="25298" anchor="ctr"/>
                </a:tc>
                <a:tc>
                  <a:txBody>
                    <a:bodyPr/>
                    <a:lstStyle/>
                    <a:p>
                      <a:r>
                        <a:rPr lang="de-DE" sz="1600">
                          <a:solidFill>
                            <a:schemeClr val="tx1">
                              <a:lumMod val="50000"/>
                              <a:lumOff val="50000"/>
                            </a:schemeClr>
                          </a:solidFill>
                        </a:rPr>
                        <a:t>lower in cold climates</a:t>
                      </a:r>
                    </a:p>
                  </a:txBody>
                  <a:tcPr marL="50597" marR="50597" marT="25298" marB="25298" anchor="ctr"/>
                </a:tc>
                <a:tc>
                  <a:txBody>
                    <a:bodyPr/>
                    <a:lstStyle/>
                    <a:p>
                      <a:r>
                        <a:rPr lang="de-DE" sz="1600" dirty="0" err="1">
                          <a:solidFill>
                            <a:schemeClr val="tx1">
                              <a:lumMod val="50000"/>
                              <a:lumOff val="50000"/>
                            </a:schemeClr>
                          </a:solidFill>
                        </a:rPr>
                        <a:t>generally</a:t>
                      </a:r>
                      <a:r>
                        <a:rPr lang="de-DE" sz="1600" dirty="0">
                          <a:solidFill>
                            <a:schemeClr val="tx1">
                              <a:lumMod val="50000"/>
                              <a:lumOff val="50000"/>
                            </a:schemeClr>
                          </a:solidFill>
                        </a:rPr>
                        <a:t> </a:t>
                      </a:r>
                      <a:r>
                        <a:rPr lang="de-DE" sz="1600" dirty="0" err="1">
                          <a:solidFill>
                            <a:schemeClr val="tx1">
                              <a:lumMod val="50000"/>
                              <a:lumOff val="50000"/>
                            </a:schemeClr>
                          </a:solidFill>
                        </a:rPr>
                        <a:t>higher</a:t>
                      </a:r>
                      <a:r>
                        <a:rPr lang="de-DE" sz="1600" dirty="0">
                          <a:solidFill>
                            <a:schemeClr val="tx1">
                              <a:lumMod val="50000"/>
                              <a:lumOff val="50000"/>
                            </a:schemeClr>
                          </a:solidFill>
                        </a:rPr>
                        <a:t>, </a:t>
                      </a:r>
                      <a:r>
                        <a:rPr lang="de-DE" sz="1600" dirty="0" err="1">
                          <a:solidFill>
                            <a:schemeClr val="tx1">
                              <a:lumMod val="50000"/>
                              <a:lumOff val="50000"/>
                            </a:schemeClr>
                          </a:solidFill>
                        </a:rPr>
                        <a:t>especially</a:t>
                      </a:r>
                      <a:r>
                        <a:rPr lang="de-DE" sz="1600" dirty="0">
                          <a:solidFill>
                            <a:schemeClr val="tx1">
                              <a:lumMod val="50000"/>
                              <a:lumOff val="50000"/>
                            </a:schemeClr>
                          </a:solidFill>
                        </a:rPr>
                        <a:t> in </a:t>
                      </a:r>
                      <a:r>
                        <a:rPr lang="de-DE" sz="1600" dirty="0" err="1">
                          <a:solidFill>
                            <a:schemeClr val="tx1">
                              <a:lumMod val="50000"/>
                              <a:lumOff val="50000"/>
                            </a:schemeClr>
                          </a:solidFill>
                        </a:rPr>
                        <a:t>winter</a:t>
                      </a:r>
                      <a:endParaRPr lang="de-DE" sz="1600" dirty="0">
                        <a:solidFill>
                          <a:schemeClr val="tx1">
                            <a:lumMod val="50000"/>
                            <a:lumOff val="50000"/>
                          </a:schemeClr>
                        </a:solidFill>
                      </a:endParaRPr>
                    </a:p>
                  </a:txBody>
                  <a:tcPr marL="50597" marR="50597" marT="25298" marB="25298" anchor="ctr"/>
                </a:tc>
                <a:extLst>
                  <a:ext uri="{0D108BD9-81ED-4DB2-BD59-A6C34878D82A}">
                    <a16:rowId xmlns:a16="http://schemas.microsoft.com/office/drawing/2014/main" val="158859923"/>
                  </a:ext>
                </a:extLst>
              </a:tr>
            </a:tbl>
          </a:graphicData>
        </a:graphic>
      </p:graphicFrame>
    </p:spTree>
    <p:extLst>
      <p:ext uri="{BB962C8B-B14F-4D97-AF65-F5344CB8AC3E}">
        <p14:creationId xmlns:p14="http://schemas.microsoft.com/office/powerpoint/2010/main" val="2595033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3D8664-D67B-82FC-F048-757E13EC08D3}"/>
              </a:ext>
            </a:extLst>
          </p:cNvPr>
          <p:cNvSpPr>
            <a:spLocks noGrp="1"/>
          </p:cNvSpPr>
          <p:nvPr>
            <p:ph type="title"/>
          </p:nvPr>
        </p:nvSpPr>
        <p:spPr/>
        <p:txBody>
          <a:bodyPr/>
          <a:lstStyle/>
          <a:p>
            <a:r>
              <a:rPr lang="de-DE" dirty="0" err="1"/>
              <a:t>How</a:t>
            </a:r>
            <a:r>
              <a:rPr lang="de-DE" dirty="0"/>
              <a:t> </a:t>
            </a:r>
            <a:r>
              <a:rPr lang="de-DE" dirty="0" err="1"/>
              <a:t>does</a:t>
            </a:r>
            <a:r>
              <a:rPr lang="de-DE" dirty="0"/>
              <a:t> a </a:t>
            </a:r>
            <a:r>
              <a:rPr lang="de-DE" dirty="0" err="1"/>
              <a:t>heat</a:t>
            </a:r>
            <a:r>
              <a:rPr lang="de-DE" dirty="0"/>
              <a:t> pump </a:t>
            </a:r>
            <a:r>
              <a:rPr lang="de-DE" dirty="0" err="1"/>
              <a:t>work</a:t>
            </a:r>
            <a:r>
              <a:rPr lang="de-DE" dirty="0"/>
              <a:t>? -&gt; COP and </a:t>
            </a:r>
            <a:r>
              <a:rPr lang="de-DE" dirty="0" err="1"/>
              <a:t>what</a:t>
            </a:r>
            <a:r>
              <a:rPr lang="de-DE" dirty="0"/>
              <a:t> </a:t>
            </a:r>
            <a:r>
              <a:rPr lang="de-DE" dirty="0" err="1"/>
              <a:t>influences</a:t>
            </a:r>
            <a:r>
              <a:rPr lang="de-DE" dirty="0"/>
              <a:t> </a:t>
            </a:r>
            <a:r>
              <a:rPr lang="de-DE" dirty="0" err="1"/>
              <a:t>it</a:t>
            </a:r>
            <a:endParaRPr lang="de-DE" dirty="0"/>
          </a:p>
        </p:txBody>
      </p:sp>
      <p:sp>
        <p:nvSpPr>
          <p:cNvPr id="3" name="Inhaltsplatzhalter 2">
            <a:extLst>
              <a:ext uri="{FF2B5EF4-FFF2-40B4-BE49-F238E27FC236}">
                <a16:creationId xmlns:a16="http://schemas.microsoft.com/office/drawing/2014/main" id="{CE8EBB58-3A76-F13D-E7A2-B4478AF9B9C8}"/>
              </a:ext>
            </a:extLst>
          </p:cNvPr>
          <p:cNvSpPr>
            <a:spLocks noGrp="1"/>
          </p:cNvSpPr>
          <p:nvPr>
            <p:ph idx="1"/>
          </p:nvPr>
        </p:nvSpPr>
        <p:spPr/>
        <p:txBody>
          <a:bodyPr>
            <a:normAutofit fontScale="92500" lnSpcReduction="10000"/>
          </a:bodyPr>
          <a:lstStyle/>
          <a:p>
            <a:pPr marL="0" indent="0">
              <a:buNone/>
            </a:pPr>
            <a:r>
              <a:rPr lang="de-DE" dirty="0" err="1">
                <a:solidFill>
                  <a:schemeClr val="tx1">
                    <a:lumMod val="50000"/>
                    <a:lumOff val="50000"/>
                  </a:schemeClr>
                </a:solidFill>
              </a:rPr>
              <a:t>What</a:t>
            </a:r>
            <a:r>
              <a:rPr lang="de-DE" dirty="0">
                <a:solidFill>
                  <a:schemeClr val="tx1">
                    <a:lumMod val="50000"/>
                    <a:lumOff val="50000"/>
                  </a:schemeClr>
                </a:solidFill>
              </a:rPr>
              <a:t> </a:t>
            </a:r>
            <a:r>
              <a:rPr lang="de-DE" dirty="0" err="1">
                <a:solidFill>
                  <a:schemeClr val="tx1">
                    <a:lumMod val="50000"/>
                    <a:lumOff val="50000"/>
                  </a:schemeClr>
                </a:solidFill>
              </a:rPr>
              <a:t>are</a:t>
            </a:r>
            <a:r>
              <a:rPr lang="de-DE" dirty="0">
                <a:solidFill>
                  <a:schemeClr val="tx1">
                    <a:lumMod val="50000"/>
                    <a:lumOff val="50000"/>
                  </a:schemeClr>
                </a:solidFill>
              </a:rPr>
              <a:t> </a:t>
            </a:r>
            <a:r>
              <a:rPr lang="de-DE" dirty="0" err="1">
                <a:solidFill>
                  <a:schemeClr val="tx1">
                    <a:lumMod val="50000"/>
                    <a:lumOff val="50000"/>
                  </a:schemeClr>
                </a:solidFill>
              </a:rPr>
              <a:t>the</a:t>
            </a:r>
            <a:r>
              <a:rPr lang="de-DE" dirty="0">
                <a:solidFill>
                  <a:schemeClr val="tx1">
                    <a:lumMod val="50000"/>
                    <a:lumOff val="50000"/>
                  </a:schemeClr>
                </a:solidFill>
              </a:rPr>
              <a:t> </a:t>
            </a:r>
            <a:r>
              <a:rPr lang="de-DE" dirty="0" err="1">
                <a:solidFill>
                  <a:schemeClr val="tx1">
                    <a:lumMod val="50000"/>
                    <a:lumOff val="50000"/>
                  </a:schemeClr>
                </a:solidFill>
              </a:rPr>
              <a:t>main</a:t>
            </a:r>
            <a:r>
              <a:rPr lang="de-DE" dirty="0">
                <a:solidFill>
                  <a:schemeClr val="tx1">
                    <a:lumMod val="50000"/>
                    <a:lumOff val="50000"/>
                  </a:schemeClr>
                </a:solidFill>
              </a:rPr>
              <a:t> </a:t>
            </a:r>
            <a:r>
              <a:rPr lang="de-DE" dirty="0" err="1">
                <a:solidFill>
                  <a:schemeClr val="tx1">
                    <a:lumMod val="50000"/>
                    <a:lumOff val="50000"/>
                  </a:schemeClr>
                </a:solidFill>
              </a:rPr>
              <a:t>parameters</a:t>
            </a:r>
            <a:r>
              <a:rPr lang="de-DE" dirty="0">
                <a:solidFill>
                  <a:schemeClr val="tx1">
                    <a:lumMod val="50000"/>
                    <a:lumOff val="50000"/>
                  </a:schemeClr>
                </a:solidFill>
              </a:rPr>
              <a:t> </a:t>
            </a:r>
            <a:r>
              <a:rPr lang="de-DE" dirty="0" err="1">
                <a:solidFill>
                  <a:schemeClr val="tx1">
                    <a:lumMod val="50000"/>
                    <a:lumOff val="50000"/>
                  </a:schemeClr>
                </a:solidFill>
              </a:rPr>
              <a:t>that</a:t>
            </a:r>
            <a:r>
              <a:rPr lang="de-DE" dirty="0">
                <a:solidFill>
                  <a:schemeClr val="tx1">
                    <a:lumMod val="50000"/>
                    <a:lumOff val="50000"/>
                  </a:schemeClr>
                </a:solidFill>
              </a:rPr>
              <a:t> </a:t>
            </a:r>
            <a:r>
              <a:rPr lang="de-DE" dirty="0" err="1">
                <a:solidFill>
                  <a:schemeClr val="tx1">
                    <a:lumMod val="50000"/>
                    <a:lumOff val="50000"/>
                  </a:schemeClr>
                </a:solidFill>
              </a:rPr>
              <a:t>influence</a:t>
            </a:r>
            <a:r>
              <a:rPr lang="de-DE" dirty="0">
                <a:solidFill>
                  <a:schemeClr val="tx1">
                    <a:lumMod val="50000"/>
                    <a:lumOff val="50000"/>
                  </a:schemeClr>
                </a:solidFill>
              </a:rPr>
              <a:t> </a:t>
            </a:r>
            <a:r>
              <a:rPr lang="de-DE" dirty="0" err="1">
                <a:solidFill>
                  <a:schemeClr val="tx1">
                    <a:lumMod val="50000"/>
                    <a:lumOff val="50000"/>
                  </a:schemeClr>
                </a:solidFill>
              </a:rPr>
              <a:t>the</a:t>
            </a:r>
            <a:r>
              <a:rPr lang="de-DE" dirty="0">
                <a:solidFill>
                  <a:schemeClr val="tx1">
                    <a:lumMod val="50000"/>
                    <a:lumOff val="50000"/>
                  </a:schemeClr>
                </a:solidFill>
              </a:rPr>
              <a:t> COP </a:t>
            </a:r>
            <a:r>
              <a:rPr lang="de-DE" dirty="0" err="1">
                <a:solidFill>
                  <a:schemeClr val="tx1">
                    <a:lumMod val="50000"/>
                    <a:lumOff val="50000"/>
                  </a:schemeClr>
                </a:solidFill>
              </a:rPr>
              <a:t>of</a:t>
            </a:r>
            <a:r>
              <a:rPr lang="de-DE" dirty="0">
                <a:solidFill>
                  <a:schemeClr val="tx1">
                    <a:lumMod val="50000"/>
                    <a:lumOff val="50000"/>
                  </a:schemeClr>
                </a:solidFill>
              </a:rPr>
              <a:t> </a:t>
            </a:r>
            <a:r>
              <a:rPr lang="de-DE" dirty="0" err="1">
                <a:solidFill>
                  <a:schemeClr val="tx1">
                    <a:lumMod val="50000"/>
                    <a:lumOff val="50000"/>
                  </a:schemeClr>
                </a:solidFill>
              </a:rPr>
              <a:t>heat</a:t>
            </a:r>
            <a:r>
              <a:rPr lang="de-DE" dirty="0">
                <a:solidFill>
                  <a:schemeClr val="tx1">
                    <a:lumMod val="50000"/>
                    <a:lumOff val="50000"/>
                  </a:schemeClr>
                </a:solidFill>
              </a:rPr>
              <a:t> </a:t>
            </a:r>
            <a:r>
              <a:rPr lang="de-DE" dirty="0" err="1">
                <a:solidFill>
                  <a:schemeClr val="tx1">
                    <a:lumMod val="50000"/>
                    <a:lumOff val="50000"/>
                  </a:schemeClr>
                </a:solidFill>
              </a:rPr>
              <a:t>pumps</a:t>
            </a:r>
            <a:r>
              <a:rPr lang="de-DE" dirty="0">
                <a:solidFill>
                  <a:schemeClr val="tx1">
                    <a:lumMod val="50000"/>
                    <a:lumOff val="50000"/>
                  </a:schemeClr>
                </a:solidFill>
              </a:rPr>
              <a:t>?</a:t>
            </a:r>
          </a:p>
          <a:p>
            <a:r>
              <a:rPr lang="de-DE" dirty="0">
                <a:solidFill>
                  <a:schemeClr val="tx1">
                    <a:lumMod val="50000"/>
                    <a:lumOff val="50000"/>
                  </a:schemeClr>
                </a:solidFill>
              </a:rPr>
              <a:t>COP = </a:t>
            </a:r>
            <a:r>
              <a:rPr lang="de-DE" dirty="0" err="1">
                <a:solidFill>
                  <a:schemeClr val="tx1">
                    <a:lumMod val="50000"/>
                    <a:lumOff val="50000"/>
                  </a:schemeClr>
                </a:solidFill>
              </a:rPr>
              <a:t>generated</a:t>
            </a:r>
            <a:r>
              <a:rPr lang="de-DE" dirty="0">
                <a:solidFill>
                  <a:schemeClr val="tx1">
                    <a:lumMod val="50000"/>
                    <a:lumOff val="50000"/>
                  </a:schemeClr>
                </a:solidFill>
              </a:rPr>
              <a:t> </a:t>
            </a:r>
            <a:r>
              <a:rPr lang="de-DE" dirty="0" err="1">
                <a:solidFill>
                  <a:schemeClr val="tx1">
                    <a:lumMod val="50000"/>
                    <a:lumOff val="50000"/>
                  </a:schemeClr>
                </a:solidFill>
              </a:rPr>
              <a:t>heating</a:t>
            </a:r>
            <a:r>
              <a:rPr lang="de-DE" dirty="0">
                <a:solidFill>
                  <a:schemeClr val="tx1">
                    <a:lumMod val="50000"/>
                    <a:lumOff val="50000"/>
                  </a:schemeClr>
                </a:solidFill>
              </a:rPr>
              <a:t> </a:t>
            </a:r>
            <a:r>
              <a:rPr lang="de-DE" dirty="0" err="1">
                <a:solidFill>
                  <a:schemeClr val="tx1">
                    <a:lumMod val="50000"/>
                    <a:lumOff val="50000"/>
                  </a:schemeClr>
                </a:solidFill>
              </a:rPr>
              <a:t>energy</a:t>
            </a:r>
            <a:r>
              <a:rPr lang="de-DE" dirty="0">
                <a:solidFill>
                  <a:schemeClr val="tx1">
                    <a:lumMod val="50000"/>
                    <a:lumOff val="50000"/>
                  </a:schemeClr>
                </a:solidFill>
              </a:rPr>
              <a:t> (kWh) / </a:t>
            </a:r>
            <a:r>
              <a:rPr lang="de-DE" dirty="0" err="1">
                <a:solidFill>
                  <a:schemeClr val="tx1">
                    <a:lumMod val="50000"/>
                    <a:lumOff val="50000"/>
                  </a:schemeClr>
                </a:solidFill>
              </a:rPr>
              <a:t>electricity</a:t>
            </a:r>
            <a:r>
              <a:rPr lang="de-DE" dirty="0">
                <a:solidFill>
                  <a:schemeClr val="tx1">
                    <a:lumMod val="50000"/>
                    <a:lumOff val="50000"/>
                  </a:schemeClr>
                </a:solidFill>
              </a:rPr>
              <a:t> </a:t>
            </a:r>
            <a:r>
              <a:rPr lang="de-DE" dirty="0" err="1">
                <a:solidFill>
                  <a:schemeClr val="tx1">
                    <a:lumMod val="50000"/>
                    <a:lumOff val="50000"/>
                  </a:schemeClr>
                </a:solidFill>
              </a:rPr>
              <a:t>consumed</a:t>
            </a:r>
            <a:r>
              <a:rPr lang="de-DE" dirty="0">
                <a:solidFill>
                  <a:schemeClr val="tx1">
                    <a:lumMod val="50000"/>
                    <a:lumOff val="50000"/>
                  </a:schemeClr>
                </a:solidFill>
              </a:rPr>
              <a:t> </a:t>
            </a:r>
            <a:r>
              <a:rPr lang="de-DE" dirty="0" err="1">
                <a:solidFill>
                  <a:schemeClr val="tx1">
                    <a:lumMod val="50000"/>
                    <a:lumOff val="50000"/>
                  </a:schemeClr>
                </a:solidFill>
              </a:rPr>
              <a:t>to</a:t>
            </a:r>
            <a:r>
              <a:rPr lang="de-DE" dirty="0">
                <a:solidFill>
                  <a:schemeClr val="tx1">
                    <a:lumMod val="50000"/>
                    <a:lumOff val="50000"/>
                  </a:schemeClr>
                </a:solidFill>
              </a:rPr>
              <a:t> </a:t>
            </a:r>
            <a:r>
              <a:rPr lang="de-DE" dirty="0" err="1">
                <a:solidFill>
                  <a:schemeClr val="tx1">
                    <a:lumMod val="50000"/>
                    <a:lumOff val="50000"/>
                  </a:schemeClr>
                </a:solidFill>
              </a:rPr>
              <a:t>generate</a:t>
            </a:r>
            <a:r>
              <a:rPr lang="de-DE" dirty="0">
                <a:solidFill>
                  <a:schemeClr val="tx1">
                    <a:lumMod val="50000"/>
                    <a:lumOff val="50000"/>
                  </a:schemeClr>
                </a:solidFill>
              </a:rPr>
              <a:t> </a:t>
            </a:r>
            <a:r>
              <a:rPr lang="de-DE" dirty="0" err="1">
                <a:solidFill>
                  <a:schemeClr val="tx1">
                    <a:lumMod val="50000"/>
                    <a:lumOff val="50000"/>
                  </a:schemeClr>
                </a:solidFill>
              </a:rPr>
              <a:t>heat</a:t>
            </a:r>
            <a:r>
              <a:rPr lang="de-DE" dirty="0">
                <a:solidFill>
                  <a:schemeClr val="tx1">
                    <a:lumMod val="50000"/>
                    <a:lumOff val="50000"/>
                  </a:schemeClr>
                </a:solidFill>
              </a:rPr>
              <a:t> (kWh)</a:t>
            </a:r>
          </a:p>
          <a:p>
            <a:pPr>
              <a:buFont typeface="Arial" panose="020B0604020202020204" pitchFamily="34" charset="0"/>
              <a:buChar char="•"/>
            </a:pPr>
            <a:r>
              <a:rPr lang="de-DE" dirty="0">
                <a:solidFill>
                  <a:schemeClr val="tx1">
                    <a:lumMod val="50000"/>
                    <a:lumOff val="50000"/>
                  </a:schemeClr>
                </a:solidFill>
              </a:rPr>
              <a:t>source </a:t>
            </a:r>
            <a:r>
              <a:rPr lang="de-DE" dirty="0" err="1">
                <a:solidFill>
                  <a:schemeClr val="tx1">
                    <a:lumMod val="50000"/>
                    <a:lumOff val="50000"/>
                  </a:schemeClr>
                </a:solidFill>
              </a:rPr>
              <a:t>temperature</a:t>
            </a:r>
            <a:r>
              <a:rPr lang="de-DE" dirty="0">
                <a:solidFill>
                  <a:schemeClr val="tx1">
                    <a:lumMod val="50000"/>
                    <a:lumOff val="50000"/>
                  </a:schemeClr>
                </a:solidFill>
              </a:rPr>
              <a:t>, sink </a:t>
            </a:r>
            <a:r>
              <a:rPr lang="de-DE" dirty="0" err="1">
                <a:solidFill>
                  <a:schemeClr val="tx1">
                    <a:lumMod val="50000"/>
                    <a:lumOff val="50000"/>
                  </a:schemeClr>
                </a:solidFill>
              </a:rPr>
              <a:t>temperature</a:t>
            </a:r>
            <a:endParaRPr lang="de-DE" dirty="0">
              <a:solidFill>
                <a:schemeClr val="tx1">
                  <a:lumMod val="50000"/>
                  <a:lumOff val="50000"/>
                </a:schemeClr>
              </a:solidFill>
            </a:endParaRPr>
          </a:p>
          <a:p>
            <a:pPr>
              <a:buFont typeface="Arial" panose="020B0604020202020204" pitchFamily="34" charset="0"/>
              <a:buChar char="•"/>
            </a:pPr>
            <a:r>
              <a:rPr lang="de-DE" dirty="0" err="1">
                <a:solidFill>
                  <a:schemeClr val="tx1">
                    <a:lumMod val="50000"/>
                    <a:lumOff val="50000"/>
                  </a:schemeClr>
                </a:solidFill>
              </a:rPr>
              <a:t>system</a:t>
            </a:r>
            <a:r>
              <a:rPr lang="de-DE" dirty="0">
                <a:solidFill>
                  <a:schemeClr val="tx1">
                    <a:lumMod val="50000"/>
                    <a:lumOff val="50000"/>
                  </a:schemeClr>
                </a:solidFill>
              </a:rPr>
              <a:t> design like </a:t>
            </a:r>
            <a:r>
              <a:rPr lang="de-DE" dirty="0" err="1">
                <a:solidFill>
                  <a:schemeClr val="tx1">
                    <a:lumMod val="50000"/>
                    <a:lumOff val="50000"/>
                  </a:schemeClr>
                </a:solidFill>
              </a:rPr>
              <a:t>control</a:t>
            </a:r>
            <a:r>
              <a:rPr lang="de-DE" dirty="0">
                <a:solidFill>
                  <a:schemeClr val="tx1">
                    <a:lumMod val="50000"/>
                    <a:lumOff val="50000"/>
                  </a:schemeClr>
                </a:solidFill>
              </a:rPr>
              <a:t> </a:t>
            </a:r>
            <a:r>
              <a:rPr lang="de-DE" dirty="0" err="1">
                <a:solidFill>
                  <a:schemeClr val="tx1">
                    <a:lumMod val="50000"/>
                    <a:lumOff val="50000"/>
                  </a:schemeClr>
                </a:solidFill>
              </a:rPr>
              <a:t>devices</a:t>
            </a:r>
            <a:r>
              <a:rPr lang="de-DE" dirty="0">
                <a:solidFill>
                  <a:schemeClr val="tx1">
                    <a:lumMod val="50000"/>
                    <a:lumOff val="50000"/>
                  </a:schemeClr>
                </a:solidFill>
              </a:rPr>
              <a:t>, </a:t>
            </a:r>
            <a:r>
              <a:rPr lang="de-DE" dirty="0" err="1">
                <a:solidFill>
                  <a:schemeClr val="tx1">
                    <a:lumMod val="50000"/>
                    <a:lumOff val="50000"/>
                  </a:schemeClr>
                </a:solidFill>
              </a:rPr>
              <a:t>compressor</a:t>
            </a:r>
            <a:r>
              <a:rPr lang="de-DE" dirty="0">
                <a:solidFill>
                  <a:schemeClr val="tx1">
                    <a:lumMod val="50000"/>
                    <a:lumOff val="50000"/>
                  </a:schemeClr>
                </a:solidFill>
              </a:rPr>
              <a:t>, type </a:t>
            </a:r>
            <a:r>
              <a:rPr lang="de-DE" dirty="0" err="1">
                <a:solidFill>
                  <a:schemeClr val="tx1">
                    <a:lumMod val="50000"/>
                    <a:lumOff val="50000"/>
                  </a:schemeClr>
                </a:solidFill>
              </a:rPr>
              <a:t>of</a:t>
            </a:r>
            <a:r>
              <a:rPr lang="de-DE" dirty="0">
                <a:solidFill>
                  <a:schemeClr val="tx1">
                    <a:lumMod val="50000"/>
                    <a:lumOff val="50000"/>
                  </a:schemeClr>
                </a:solidFill>
              </a:rPr>
              <a:t> </a:t>
            </a:r>
            <a:r>
              <a:rPr lang="de-DE" dirty="0" err="1">
                <a:solidFill>
                  <a:schemeClr val="tx1">
                    <a:lumMod val="50000"/>
                    <a:lumOff val="50000"/>
                  </a:schemeClr>
                </a:solidFill>
              </a:rPr>
              <a:t>refrigerant</a:t>
            </a:r>
            <a:r>
              <a:rPr lang="de-DE" dirty="0">
                <a:solidFill>
                  <a:schemeClr val="tx1">
                    <a:lumMod val="50000"/>
                    <a:lumOff val="50000"/>
                  </a:schemeClr>
                </a:solidFill>
              </a:rPr>
              <a:t>, </a:t>
            </a:r>
            <a:r>
              <a:rPr lang="de-DE" dirty="0" err="1">
                <a:solidFill>
                  <a:schemeClr val="tx1">
                    <a:lumMod val="50000"/>
                    <a:lumOff val="50000"/>
                  </a:schemeClr>
                </a:solidFill>
              </a:rPr>
              <a:t>length</a:t>
            </a:r>
            <a:r>
              <a:rPr lang="de-DE" dirty="0">
                <a:solidFill>
                  <a:schemeClr val="tx1">
                    <a:lumMod val="50000"/>
                    <a:lumOff val="50000"/>
                  </a:schemeClr>
                </a:solidFill>
              </a:rPr>
              <a:t> and </a:t>
            </a:r>
            <a:r>
              <a:rPr lang="de-DE" dirty="0" err="1">
                <a:solidFill>
                  <a:schemeClr val="tx1">
                    <a:lumMod val="50000"/>
                    <a:lumOff val="50000"/>
                  </a:schemeClr>
                </a:solidFill>
              </a:rPr>
              <a:t>dimension</a:t>
            </a:r>
            <a:r>
              <a:rPr lang="de-DE" dirty="0">
                <a:solidFill>
                  <a:schemeClr val="tx1">
                    <a:lumMod val="50000"/>
                    <a:lumOff val="50000"/>
                  </a:schemeClr>
                </a:solidFill>
              </a:rPr>
              <a:t> </a:t>
            </a:r>
            <a:r>
              <a:rPr lang="de-DE" dirty="0" err="1">
                <a:solidFill>
                  <a:schemeClr val="tx1">
                    <a:lumMod val="50000"/>
                    <a:lumOff val="50000"/>
                  </a:schemeClr>
                </a:solidFill>
              </a:rPr>
              <a:t>of</a:t>
            </a:r>
            <a:r>
              <a:rPr lang="de-DE" dirty="0">
                <a:solidFill>
                  <a:schemeClr val="tx1">
                    <a:lumMod val="50000"/>
                    <a:lumOff val="50000"/>
                  </a:schemeClr>
                </a:solidFill>
              </a:rPr>
              <a:t> </a:t>
            </a:r>
            <a:r>
              <a:rPr lang="de-DE" dirty="0" err="1">
                <a:solidFill>
                  <a:schemeClr val="tx1">
                    <a:lumMod val="50000"/>
                    <a:lumOff val="50000"/>
                  </a:schemeClr>
                </a:solidFill>
              </a:rPr>
              <a:t>piping</a:t>
            </a:r>
            <a:r>
              <a:rPr lang="de-DE" dirty="0">
                <a:solidFill>
                  <a:schemeClr val="tx1">
                    <a:lumMod val="50000"/>
                    <a:lumOff val="50000"/>
                  </a:schemeClr>
                </a:solidFill>
              </a:rPr>
              <a:t>, </a:t>
            </a:r>
            <a:r>
              <a:rPr lang="de-DE" dirty="0" err="1">
                <a:solidFill>
                  <a:schemeClr val="tx1">
                    <a:lumMod val="50000"/>
                    <a:lumOff val="50000"/>
                  </a:schemeClr>
                </a:solidFill>
              </a:rPr>
              <a:t>sizing</a:t>
            </a:r>
            <a:r>
              <a:rPr lang="de-DE" dirty="0">
                <a:solidFill>
                  <a:schemeClr val="tx1">
                    <a:lumMod val="50000"/>
                    <a:lumOff val="50000"/>
                  </a:schemeClr>
                </a:solidFill>
              </a:rPr>
              <a:t> </a:t>
            </a:r>
            <a:r>
              <a:rPr lang="de-DE" dirty="0" err="1">
                <a:solidFill>
                  <a:schemeClr val="tx1">
                    <a:lumMod val="50000"/>
                    <a:lumOff val="50000"/>
                  </a:schemeClr>
                </a:solidFill>
              </a:rPr>
              <a:t>of</a:t>
            </a:r>
            <a:r>
              <a:rPr lang="de-DE" dirty="0">
                <a:solidFill>
                  <a:schemeClr val="tx1">
                    <a:lumMod val="50000"/>
                    <a:lumOff val="50000"/>
                  </a:schemeClr>
                </a:solidFill>
              </a:rPr>
              <a:t> </a:t>
            </a:r>
            <a:r>
              <a:rPr lang="de-DE" dirty="0" err="1">
                <a:solidFill>
                  <a:schemeClr val="tx1">
                    <a:lumMod val="50000"/>
                    <a:lumOff val="50000"/>
                  </a:schemeClr>
                </a:solidFill>
              </a:rPr>
              <a:t>heat</a:t>
            </a:r>
            <a:r>
              <a:rPr lang="de-DE" dirty="0">
                <a:solidFill>
                  <a:schemeClr val="tx1">
                    <a:lumMod val="50000"/>
                    <a:lumOff val="50000"/>
                  </a:schemeClr>
                </a:solidFill>
              </a:rPr>
              <a:t> </a:t>
            </a:r>
            <a:r>
              <a:rPr lang="de-DE" dirty="0" err="1">
                <a:solidFill>
                  <a:schemeClr val="tx1">
                    <a:lumMod val="50000"/>
                    <a:lumOff val="50000"/>
                  </a:schemeClr>
                </a:solidFill>
              </a:rPr>
              <a:t>exchangers</a:t>
            </a:r>
            <a:endParaRPr lang="de-DE" dirty="0">
              <a:solidFill>
                <a:schemeClr val="tx1">
                  <a:lumMod val="50000"/>
                  <a:lumOff val="50000"/>
                </a:schemeClr>
              </a:solidFill>
            </a:endParaRPr>
          </a:p>
          <a:p>
            <a:pPr>
              <a:buFont typeface="Arial" panose="020B0604020202020204" pitchFamily="34" charset="0"/>
              <a:buChar char="•"/>
            </a:pPr>
            <a:r>
              <a:rPr lang="de-DE" dirty="0" err="1">
                <a:solidFill>
                  <a:schemeClr val="tx1">
                    <a:lumMod val="50000"/>
                    <a:lumOff val="50000"/>
                  </a:schemeClr>
                </a:solidFill>
              </a:rPr>
              <a:t>higher</a:t>
            </a:r>
            <a:r>
              <a:rPr lang="de-DE" dirty="0">
                <a:solidFill>
                  <a:schemeClr val="tx1">
                    <a:lumMod val="50000"/>
                    <a:lumOff val="50000"/>
                  </a:schemeClr>
                </a:solidFill>
              </a:rPr>
              <a:t> COPs </a:t>
            </a:r>
            <a:r>
              <a:rPr lang="de-DE" dirty="0" err="1">
                <a:solidFill>
                  <a:schemeClr val="tx1">
                    <a:lumMod val="50000"/>
                    <a:lumOff val="50000"/>
                  </a:schemeClr>
                </a:solidFill>
              </a:rPr>
              <a:t>are</a:t>
            </a:r>
            <a:r>
              <a:rPr lang="de-DE" dirty="0">
                <a:solidFill>
                  <a:schemeClr val="tx1">
                    <a:lumMod val="50000"/>
                    <a:lumOff val="50000"/>
                  </a:schemeClr>
                </a:solidFill>
              </a:rPr>
              <a:t> </a:t>
            </a:r>
            <a:r>
              <a:rPr lang="de-DE" dirty="0" err="1">
                <a:solidFill>
                  <a:schemeClr val="tx1">
                    <a:lumMod val="50000"/>
                    <a:lumOff val="50000"/>
                  </a:schemeClr>
                </a:solidFill>
              </a:rPr>
              <a:t>associated</a:t>
            </a:r>
            <a:r>
              <a:rPr lang="de-DE" dirty="0">
                <a:solidFill>
                  <a:schemeClr val="tx1">
                    <a:lumMod val="50000"/>
                    <a:lumOff val="50000"/>
                  </a:schemeClr>
                </a:solidFill>
              </a:rPr>
              <a:t> </a:t>
            </a:r>
            <a:r>
              <a:rPr lang="de-DE" dirty="0" err="1">
                <a:solidFill>
                  <a:schemeClr val="tx1">
                    <a:lumMod val="50000"/>
                    <a:lumOff val="50000"/>
                  </a:schemeClr>
                </a:solidFill>
              </a:rPr>
              <a:t>with</a:t>
            </a:r>
            <a:r>
              <a:rPr lang="de-DE" dirty="0">
                <a:solidFill>
                  <a:schemeClr val="tx1">
                    <a:lumMod val="50000"/>
                    <a:lumOff val="50000"/>
                  </a:schemeClr>
                </a:solidFill>
              </a:rPr>
              <a:t> </a:t>
            </a:r>
            <a:r>
              <a:rPr lang="de-DE" dirty="0" err="1">
                <a:solidFill>
                  <a:schemeClr val="tx1">
                    <a:lumMod val="50000"/>
                    <a:lumOff val="50000"/>
                  </a:schemeClr>
                </a:solidFill>
              </a:rPr>
              <a:t>longer</a:t>
            </a:r>
            <a:r>
              <a:rPr lang="de-DE" dirty="0">
                <a:solidFill>
                  <a:schemeClr val="tx1">
                    <a:lumMod val="50000"/>
                    <a:lumOff val="50000"/>
                  </a:schemeClr>
                </a:solidFill>
              </a:rPr>
              <a:t> </a:t>
            </a:r>
            <a:r>
              <a:rPr lang="de-DE" dirty="0" err="1">
                <a:solidFill>
                  <a:schemeClr val="tx1">
                    <a:lumMod val="50000"/>
                    <a:lumOff val="50000"/>
                  </a:schemeClr>
                </a:solidFill>
              </a:rPr>
              <a:t>cycle</a:t>
            </a:r>
            <a:r>
              <a:rPr lang="de-DE" dirty="0">
                <a:solidFill>
                  <a:schemeClr val="tx1">
                    <a:lumMod val="50000"/>
                    <a:lumOff val="50000"/>
                  </a:schemeClr>
                </a:solidFill>
              </a:rPr>
              <a:t> </a:t>
            </a:r>
            <a:r>
              <a:rPr lang="de-DE" dirty="0" err="1">
                <a:solidFill>
                  <a:schemeClr val="tx1">
                    <a:lumMod val="50000"/>
                    <a:lumOff val="50000"/>
                  </a:schemeClr>
                </a:solidFill>
              </a:rPr>
              <a:t>times</a:t>
            </a:r>
            <a:r>
              <a:rPr lang="de-DE" dirty="0">
                <a:solidFill>
                  <a:schemeClr val="tx1">
                    <a:lumMod val="50000"/>
                    <a:lumOff val="50000"/>
                  </a:schemeClr>
                </a:solidFill>
              </a:rPr>
              <a:t> </a:t>
            </a:r>
            <a:r>
              <a:rPr lang="de-DE" dirty="0" err="1">
                <a:solidFill>
                  <a:schemeClr val="tx1">
                    <a:lumMod val="50000"/>
                    <a:lumOff val="50000"/>
                  </a:schemeClr>
                </a:solidFill>
              </a:rPr>
              <a:t>required</a:t>
            </a:r>
            <a:r>
              <a:rPr lang="de-DE" dirty="0">
                <a:solidFill>
                  <a:schemeClr val="tx1">
                    <a:lumMod val="50000"/>
                    <a:lumOff val="50000"/>
                  </a:schemeClr>
                </a:solidFill>
              </a:rPr>
              <a:t> </a:t>
            </a:r>
            <a:r>
              <a:rPr lang="de-DE" dirty="0" err="1">
                <a:solidFill>
                  <a:schemeClr val="tx1">
                    <a:lumMod val="50000"/>
                    <a:lumOff val="50000"/>
                  </a:schemeClr>
                </a:solidFill>
              </a:rPr>
              <a:t>for</a:t>
            </a:r>
            <a:r>
              <a:rPr lang="de-DE" dirty="0">
                <a:solidFill>
                  <a:schemeClr val="tx1">
                    <a:lumMod val="50000"/>
                    <a:lumOff val="50000"/>
                  </a:schemeClr>
                </a:solidFill>
              </a:rPr>
              <a:t> </a:t>
            </a:r>
            <a:r>
              <a:rPr lang="de-DE" dirty="0" err="1">
                <a:solidFill>
                  <a:schemeClr val="tx1">
                    <a:lumMod val="50000"/>
                    <a:lumOff val="50000"/>
                  </a:schemeClr>
                </a:solidFill>
              </a:rPr>
              <a:t>more</a:t>
            </a:r>
            <a:r>
              <a:rPr lang="de-DE" dirty="0">
                <a:solidFill>
                  <a:schemeClr val="tx1">
                    <a:lumMod val="50000"/>
                    <a:lumOff val="50000"/>
                  </a:schemeClr>
                </a:solidFill>
              </a:rPr>
              <a:t> </a:t>
            </a:r>
            <a:r>
              <a:rPr lang="de-DE" dirty="0" err="1">
                <a:solidFill>
                  <a:schemeClr val="tx1">
                    <a:lumMod val="50000"/>
                    <a:lumOff val="50000"/>
                  </a:schemeClr>
                </a:solidFill>
              </a:rPr>
              <a:t>complete</a:t>
            </a:r>
            <a:r>
              <a:rPr lang="de-DE" dirty="0">
                <a:solidFill>
                  <a:schemeClr val="tx1">
                    <a:lumMod val="50000"/>
                    <a:lumOff val="50000"/>
                  </a:schemeClr>
                </a:solidFill>
              </a:rPr>
              <a:t> </a:t>
            </a:r>
            <a:r>
              <a:rPr lang="de-DE" dirty="0" err="1">
                <a:solidFill>
                  <a:schemeClr val="tx1">
                    <a:lumMod val="50000"/>
                    <a:lumOff val="50000"/>
                  </a:schemeClr>
                </a:solidFill>
              </a:rPr>
              <a:t>desorption</a:t>
            </a:r>
            <a:r>
              <a:rPr lang="de-DE" dirty="0">
                <a:solidFill>
                  <a:schemeClr val="tx1">
                    <a:lumMod val="50000"/>
                    <a:lumOff val="50000"/>
                  </a:schemeClr>
                </a:solidFill>
              </a:rPr>
              <a:t> and </a:t>
            </a:r>
            <a:r>
              <a:rPr lang="de-DE" dirty="0" err="1">
                <a:solidFill>
                  <a:schemeClr val="tx1">
                    <a:lumMod val="50000"/>
                    <a:lumOff val="50000"/>
                  </a:schemeClr>
                </a:solidFill>
              </a:rPr>
              <a:t>adsorption</a:t>
            </a:r>
            <a:r>
              <a:rPr lang="de-DE" dirty="0">
                <a:solidFill>
                  <a:schemeClr val="tx1">
                    <a:lumMod val="50000"/>
                    <a:lumOff val="50000"/>
                  </a:schemeClr>
                </a:solidFill>
              </a:rPr>
              <a:t> </a:t>
            </a:r>
            <a:r>
              <a:rPr lang="de-DE" dirty="0" err="1">
                <a:solidFill>
                  <a:schemeClr val="tx1">
                    <a:lumMod val="50000"/>
                    <a:lumOff val="50000"/>
                  </a:schemeClr>
                </a:solidFill>
              </a:rPr>
              <a:t>processes</a:t>
            </a:r>
            <a:r>
              <a:rPr lang="de-DE" dirty="0">
                <a:solidFill>
                  <a:schemeClr val="tx1">
                    <a:lumMod val="50000"/>
                    <a:lumOff val="50000"/>
                  </a:schemeClr>
                </a:solidFill>
              </a:rPr>
              <a:t>, </a:t>
            </a:r>
            <a:r>
              <a:rPr lang="de-DE" dirty="0" err="1">
                <a:solidFill>
                  <a:schemeClr val="tx1">
                    <a:lumMod val="50000"/>
                    <a:lumOff val="50000"/>
                  </a:schemeClr>
                </a:solidFill>
              </a:rPr>
              <a:t>resulting</a:t>
            </a:r>
            <a:r>
              <a:rPr lang="de-DE" dirty="0">
                <a:solidFill>
                  <a:schemeClr val="tx1">
                    <a:lumMod val="50000"/>
                    <a:lumOff val="50000"/>
                  </a:schemeClr>
                </a:solidFill>
              </a:rPr>
              <a:t> in a </a:t>
            </a:r>
            <a:r>
              <a:rPr lang="de-DE" dirty="0" err="1">
                <a:solidFill>
                  <a:schemeClr val="tx1">
                    <a:lumMod val="50000"/>
                    <a:lumOff val="50000"/>
                  </a:schemeClr>
                </a:solidFill>
              </a:rPr>
              <a:t>lower</a:t>
            </a:r>
            <a:r>
              <a:rPr lang="de-DE" dirty="0">
                <a:solidFill>
                  <a:schemeClr val="tx1">
                    <a:lumMod val="50000"/>
                    <a:lumOff val="50000"/>
                  </a:schemeClr>
                </a:solidFill>
              </a:rPr>
              <a:t> </a:t>
            </a:r>
            <a:r>
              <a:rPr lang="de-DE" dirty="0" err="1">
                <a:solidFill>
                  <a:schemeClr val="tx1">
                    <a:lumMod val="50000"/>
                    <a:lumOff val="50000"/>
                  </a:schemeClr>
                </a:solidFill>
              </a:rPr>
              <a:t>number</a:t>
            </a:r>
            <a:r>
              <a:rPr lang="de-DE" dirty="0">
                <a:solidFill>
                  <a:schemeClr val="tx1">
                    <a:lumMod val="50000"/>
                    <a:lumOff val="50000"/>
                  </a:schemeClr>
                </a:solidFill>
              </a:rPr>
              <a:t> </a:t>
            </a:r>
            <a:r>
              <a:rPr lang="de-DE" dirty="0" err="1">
                <a:solidFill>
                  <a:schemeClr val="tx1">
                    <a:lumMod val="50000"/>
                    <a:lumOff val="50000"/>
                  </a:schemeClr>
                </a:solidFill>
              </a:rPr>
              <a:t>of</a:t>
            </a:r>
            <a:r>
              <a:rPr lang="de-DE" dirty="0">
                <a:solidFill>
                  <a:schemeClr val="tx1">
                    <a:lumMod val="50000"/>
                    <a:lumOff val="50000"/>
                  </a:schemeClr>
                </a:solidFill>
              </a:rPr>
              <a:t> </a:t>
            </a:r>
            <a:r>
              <a:rPr lang="de-DE" dirty="0" err="1">
                <a:solidFill>
                  <a:schemeClr val="tx1">
                    <a:lumMod val="50000"/>
                    <a:lumOff val="50000"/>
                  </a:schemeClr>
                </a:solidFill>
              </a:rPr>
              <a:t>cycles</a:t>
            </a:r>
            <a:r>
              <a:rPr lang="de-DE" dirty="0">
                <a:solidFill>
                  <a:schemeClr val="tx1">
                    <a:lumMod val="50000"/>
                    <a:lumOff val="50000"/>
                  </a:schemeClr>
                </a:solidFill>
              </a:rPr>
              <a:t> per </a:t>
            </a:r>
            <a:r>
              <a:rPr lang="de-DE" dirty="0" err="1">
                <a:solidFill>
                  <a:schemeClr val="tx1">
                    <a:lumMod val="50000"/>
                    <a:lumOff val="50000"/>
                  </a:schemeClr>
                </a:solidFill>
              </a:rPr>
              <a:t>unit</a:t>
            </a:r>
            <a:r>
              <a:rPr lang="de-DE" dirty="0">
                <a:solidFill>
                  <a:schemeClr val="tx1">
                    <a:lumMod val="50000"/>
                    <a:lumOff val="50000"/>
                  </a:schemeClr>
                </a:solidFill>
              </a:rPr>
              <a:t> time and </a:t>
            </a:r>
            <a:r>
              <a:rPr lang="de-DE" dirty="0" err="1">
                <a:solidFill>
                  <a:schemeClr val="tx1">
                    <a:lumMod val="50000"/>
                    <a:lumOff val="50000"/>
                  </a:schemeClr>
                </a:solidFill>
              </a:rPr>
              <a:t>consequently</a:t>
            </a:r>
            <a:r>
              <a:rPr lang="de-DE" dirty="0">
                <a:solidFill>
                  <a:schemeClr val="tx1">
                    <a:lumMod val="50000"/>
                    <a:lumOff val="50000"/>
                  </a:schemeClr>
                </a:solidFill>
              </a:rPr>
              <a:t> in </a:t>
            </a:r>
            <a:r>
              <a:rPr lang="de-DE" dirty="0" err="1">
                <a:solidFill>
                  <a:schemeClr val="tx1">
                    <a:lumMod val="50000"/>
                    <a:lumOff val="50000"/>
                  </a:schemeClr>
                </a:solidFill>
              </a:rPr>
              <a:t>lower</a:t>
            </a:r>
            <a:r>
              <a:rPr lang="de-DE" dirty="0">
                <a:solidFill>
                  <a:schemeClr val="tx1">
                    <a:lumMod val="50000"/>
                    <a:lumOff val="50000"/>
                  </a:schemeClr>
                </a:solidFill>
              </a:rPr>
              <a:t> </a:t>
            </a:r>
            <a:r>
              <a:rPr lang="de-DE" dirty="0" err="1">
                <a:solidFill>
                  <a:schemeClr val="tx1">
                    <a:lumMod val="50000"/>
                    <a:lumOff val="50000"/>
                  </a:schemeClr>
                </a:solidFill>
              </a:rPr>
              <a:t>specific</a:t>
            </a:r>
            <a:r>
              <a:rPr lang="de-DE" dirty="0">
                <a:solidFill>
                  <a:schemeClr val="tx1">
                    <a:lumMod val="50000"/>
                    <a:lumOff val="50000"/>
                  </a:schemeClr>
                </a:solidFill>
              </a:rPr>
              <a:t> </a:t>
            </a:r>
            <a:r>
              <a:rPr lang="de-DE" dirty="0" err="1">
                <a:solidFill>
                  <a:schemeClr val="tx1">
                    <a:lumMod val="50000"/>
                    <a:lumOff val="50000"/>
                  </a:schemeClr>
                </a:solidFill>
              </a:rPr>
              <a:t>heating</a:t>
            </a:r>
            <a:r>
              <a:rPr lang="de-DE" dirty="0">
                <a:solidFill>
                  <a:schemeClr val="tx1">
                    <a:lumMod val="50000"/>
                    <a:lumOff val="50000"/>
                  </a:schemeClr>
                </a:solidFill>
              </a:rPr>
              <a:t> </a:t>
            </a:r>
            <a:r>
              <a:rPr lang="de-DE" dirty="0" err="1">
                <a:solidFill>
                  <a:schemeClr val="tx1">
                    <a:lumMod val="50000"/>
                    <a:lumOff val="50000"/>
                  </a:schemeClr>
                </a:solidFill>
              </a:rPr>
              <a:t>or</a:t>
            </a:r>
            <a:r>
              <a:rPr lang="de-DE" dirty="0">
                <a:solidFill>
                  <a:schemeClr val="tx1">
                    <a:lumMod val="50000"/>
                    <a:lumOff val="50000"/>
                  </a:schemeClr>
                </a:solidFill>
              </a:rPr>
              <a:t> </a:t>
            </a:r>
            <a:r>
              <a:rPr lang="de-DE" dirty="0" err="1">
                <a:solidFill>
                  <a:schemeClr val="tx1">
                    <a:lumMod val="50000"/>
                    <a:lumOff val="50000"/>
                  </a:schemeClr>
                </a:solidFill>
              </a:rPr>
              <a:t>cooling</a:t>
            </a:r>
            <a:r>
              <a:rPr lang="de-DE" dirty="0">
                <a:solidFill>
                  <a:schemeClr val="tx1">
                    <a:lumMod val="50000"/>
                    <a:lumOff val="50000"/>
                  </a:schemeClr>
                </a:solidFill>
              </a:rPr>
              <a:t> power</a:t>
            </a:r>
          </a:p>
          <a:p>
            <a:pPr marL="0" indent="0">
              <a:buNone/>
            </a:pPr>
            <a:r>
              <a:rPr lang="de-DE" dirty="0" err="1">
                <a:solidFill>
                  <a:schemeClr val="tx1">
                    <a:lumMod val="50000"/>
                    <a:lumOff val="50000"/>
                  </a:schemeClr>
                </a:solidFill>
              </a:rPr>
              <a:t>How</a:t>
            </a:r>
            <a:r>
              <a:rPr lang="de-DE" dirty="0">
                <a:solidFill>
                  <a:schemeClr val="tx1">
                    <a:lumMod val="50000"/>
                    <a:lumOff val="50000"/>
                  </a:schemeClr>
                </a:solidFill>
              </a:rPr>
              <a:t> do ASHP and GSHP </a:t>
            </a:r>
            <a:r>
              <a:rPr lang="de-DE" dirty="0" err="1">
                <a:solidFill>
                  <a:schemeClr val="tx1">
                    <a:lumMod val="50000"/>
                    <a:lumOff val="50000"/>
                  </a:schemeClr>
                </a:solidFill>
              </a:rPr>
              <a:t>differ</a:t>
            </a:r>
            <a:r>
              <a:rPr lang="de-DE" dirty="0">
                <a:solidFill>
                  <a:schemeClr val="tx1">
                    <a:lumMod val="50000"/>
                    <a:lumOff val="50000"/>
                  </a:schemeClr>
                </a:solidFill>
              </a:rPr>
              <a:t> in </a:t>
            </a:r>
            <a:r>
              <a:rPr lang="de-DE" dirty="0" err="1">
                <a:solidFill>
                  <a:schemeClr val="tx1">
                    <a:lumMod val="50000"/>
                    <a:lumOff val="50000"/>
                  </a:schemeClr>
                </a:solidFill>
              </a:rPr>
              <a:t>this</a:t>
            </a:r>
            <a:r>
              <a:rPr lang="de-DE" dirty="0">
                <a:solidFill>
                  <a:schemeClr val="tx1">
                    <a:lumMod val="50000"/>
                    <a:lumOff val="50000"/>
                  </a:schemeClr>
                </a:solidFill>
              </a:rPr>
              <a:t> </a:t>
            </a:r>
            <a:r>
              <a:rPr lang="de-DE" dirty="0" err="1">
                <a:solidFill>
                  <a:schemeClr val="tx1">
                    <a:lumMod val="50000"/>
                    <a:lumOff val="50000"/>
                  </a:schemeClr>
                </a:solidFill>
              </a:rPr>
              <a:t>context</a:t>
            </a:r>
            <a:r>
              <a:rPr lang="de-DE" dirty="0">
                <a:solidFill>
                  <a:schemeClr val="tx1">
                    <a:lumMod val="50000"/>
                    <a:lumOff val="50000"/>
                  </a:schemeClr>
                </a:solidFill>
              </a:rPr>
              <a:t>?</a:t>
            </a:r>
          </a:p>
          <a:p>
            <a:pPr>
              <a:buFont typeface="Arial" panose="020B0604020202020204" pitchFamily="34" charset="0"/>
              <a:buChar char="•"/>
            </a:pPr>
            <a:r>
              <a:rPr lang="de-DE" dirty="0">
                <a:solidFill>
                  <a:schemeClr val="tx1">
                    <a:lumMod val="50000"/>
                    <a:lumOff val="50000"/>
                  </a:schemeClr>
                </a:solidFill>
              </a:rPr>
              <a:t>GSHP </a:t>
            </a:r>
            <a:r>
              <a:rPr lang="de-DE" dirty="0" err="1">
                <a:solidFill>
                  <a:schemeClr val="tx1">
                    <a:lumMod val="50000"/>
                    <a:lumOff val="50000"/>
                  </a:schemeClr>
                </a:solidFill>
              </a:rPr>
              <a:t>are</a:t>
            </a:r>
            <a:r>
              <a:rPr lang="de-DE" dirty="0">
                <a:solidFill>
                  <a:schemeClr val="tx1">
                    <a:lumMod val="50000"/>
                    <a:lumOff val="50000"/>
                  </a:schemeClr>
                </a:solidFill>
              </a:rPr>
              <a:t> </a:t>
            </a:r>
            <a:r>
              <a:rPr lang="de-DE" dirty="0" err="1">
                <a:solidFill>
                  <a:schemeClr val="tx1">
                    <a:lumMod val="50000"/>
                    <a:lumOff val="50000"/>
                  </a:schemeClr>
                </a:solidFill>
              </a:rPr>
              <a:t>more</a:t>
            </a:r>
            <a:r>
              <a:rPr lang="de-DE" dirty="0">
                <a:solidFill>
                  <a:schemeClr val="tx1">
                    <a:lumMod val="50000"/>
                    <a:lumOff val="50000"/>
                  </a:schemeClr>
                </a:solidFill>
              </a:rPr>
              <a:t> </a:t>
            </a:r>
            <a:r>
              <a:rPr lang="de-DE" dirty="0" err="1">
                <a:solidFill>
                  <a:schemeClr val="tx1">
                    <a:lumMod val="50000"/>
                    <a:lumOff val="50000"/>
                  </a:schemeClr>
                </a:solidFill>
              </a:rPr>
              <a:t>efficient</a:t>
            </a:r>
            <a:r>
              <a:rPr lang="de-DE" dirty="0">
                <a:solidFill>
                  <a:schemeClr val="tx1">
                    <a:lumMod val="50000"/>
                    <a:lumOff val="50000"/>
                  </a:schemeClr>
                </a:solidFill>
              </a:rPr>
              <a:t>, </a:t>
            </a:r>
            <a:r>
              <a:rPr lang="de-DE" dirty="0" err="1">
                <a:solidFill>
                  <a:schemeClr val="tx1">
                    <a:lumMod val="50000"/>
                    <a:lumOff val="50000"/>
                  </a:schemeClr>
                </a:solidFill>
              </a:rPr>
              <a:t>roughly</a:t>
            </a:r>
            <a:r>
              <a:rPr lang="de-DE" dirty="0">
                <a:solidFill>
                  <a:schemeClr val="tx1">
                    <a:lumMod val="50000"/>
                    <a:lumOff val="50000"/>
                  </a:schemeClr>
                </a:solidFill>
              </a:rPr>
              <a:t>: COP=6, ASHP COP=4</a:t>
            </a:r>
          </a:p>
          <a:p>
            <a:endParaRPr lang="de-DE" dirty="0">
              <a:solidFill>
                <a:schemeClr val="tx1">
                  <a:lumMod val="50000"/>
                  <a:lumOff val="50000"/>
                </a:schemeClr>
              </a:solidFill>
            </a:endParaRPr>
          </a:p>
        </p:txBody>
      </p:sp>
    </p:spTree>
    <p:extLst>
      <p:ext uri="{BB962C8B-B14F-4D97-AF65-F5344CB8AC3E}">
        <p14:creationId xmlns:p14="http://schemas.microsoft.com/office/powerpoint/2010/main" val="177618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47361A-7EA9-9D19-A459-D8540F101036}"/>
              </a:ext>
            </a:extLst>
          </p:cNvPr>
          <p:cNvSpPr>
            <a:spLocks noGrp="1"/>
          </p:cNvSpPr>
          <p:nvPr>
            <p:ph type="title"/>
          </p:nvPr>
        </p:nvSpPr>
        <p:spPr/>
        <p:txBody>
          <a:bodyPr/>
          <a:lstStyle/>
          <a:p>
            <a:r>
              <a:rPr lang="de-DE" dirty="0" err="1"/>
              <a:t>What‘s</a:t>
            </a:r>
            <a:r>
              <a:rPr lang="de-DE" dirty="0"/>
              <a:t> </a:t>
            </a:r>
            <a:r>
              <a:rPr lang="de-DE" dirty="0" err="1"/>
              <a:t>Modelica</a:t>
            </a:r>
            <a:r>
              <a:rPr lang="de-DE" dirty="0"/>
              <a:t>?</a:t>
            </a:r>
          </a:p>
        </p:txBody>
      </p:sp>
      <p:sp>
        <p:nvSpPr>
          <p:cNvPr id="3" name="Inhaltsplatzhalter 2">
            <a:extLst>
              <a:ext uri="{FF2B5EF4-FFF2-40B4-BE49-F238E27FC236}">
                <a16:creationId xmlns:a16="http://schemas.microsoft.com/office/drawing/2014/main" id="{A8AE4C4A-6A26-EDAB-8101-644D7BBB4B9E}"/>
              </a:ext>
            </a:extLst>
          </p:cNvPr>
          <p:cNvSpPr>
            <a:spLocks noGrp="1"/>
          </p:cNvSpPr>
          <p:nvPr>
            <p:ph idx="1"/>
          </p:nvPr>
        </p:nvSpPr>
        <p:spPr/>
        <p:txBody>
          <a:bodyPr/>
          <a:lstStyle/>
          <a:p>
            <a:r>
              <a:rPr lang="de-DE" dirty="0" err="1"/>
              <a:t>AixLib</a:t>
            </a:r>
            <a:endParaRPr lang="de-DE" dirty="0"/>
          </a:p>
        </p:txBody>
      </p:sp>
    </p:spTree>
    <p:extLst>
      <p:ext uri="{BB962C8B-B14F-4D97-AF65-F5344CB8AC3E}">
        <p14:creationId xmlns:p14="http://schemas.microsoft.com/office/powerpoint/2010/main" val="432769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5172A6-5316-97B4-1C7E-0D045EF874DA}"/>
              </a:ext>
            </a:extLst>
          </p:cNvPr>
          <p:cNvSpPr>
            <a:spLocks noGrp="1"/>
          </p:cNvSpPr>
          <p:nvPr>
            <p:ph type="title"/>
          </p:nvPr>
        </p:nvSpPr>
        <p:spPr>
          <a:xfrm>
            <a:off x="1904407" y="719174"/>
            <a:ext cx="8605080" cy="438398"/>
          </a:xfrm>
        </p:spPr>
        <p:txBody>
          <a:bodyPr/>
          <a:lstStyle/>
          <a:p>
            <a:r>
              <a:rPr lang="de-DE" dirty="0" smtClean="0"/>
              <a:t>What</a:t>
            </a:r>
            <a:r>
              <a:rPr lang="de-DE" dirty="0"/>
              <a:t> </a:t>
            </a:r>
            <a:r>
              <a:rPr lang="de-DE" dirty="0" smtClean="0"/>
              <a:t>is</a:t>
            </a:r>
            <a:r>
              <a:rPr lang="de-DE" dirty="0" smtClean="0"/>
              <a:t> Modelica?</a:t>
            </a:r>
            <a:endParaRPr lang="de-DE" dirty="0"/>
          </a:p>
        </p:txBody>
      </p:sp>
      <p:sp>
        <p:nvSpPr>
          <p:cNvPr id="3" name="Inhaltsplatzhalter 2">
            <a:extLst>
              <a:ext uri="{FF2B5EF4-FFF2-40B4-BE49-F238E27FC236}">
                <a16:creationId xmlns:a16="http://schemas.microsoft.com/office/drawing/2014/main" id="{B850BD14-1C9F-31C5-281F-820836636DDB}"/>
              </a:ext>
            </a:extLst>
          </p:cNvPr>
          <p:cNvSpPr>
            <a:spLocks noGrp="1"/>
          </p:cNvSpPr>
          <p:nvPr>
            <p:ph idx="1"/>
          </p:nvPr>
        </p:nvSpPr>
        <p:spPr>
          <a:xfrm>
            <a:off x="1736202" y="1411924"/>
            <a:ext cx="9755213" cy="4608512"/>
          </a:xfrm>
        </p:spPr>
        <p:txBody>
          <a:bodyPr>
            <a:normAutofit/>
          </a:bodyPr>
          <a:lstStyle/>
          <a:p>
            <a:pPr marL="0" indent="0">
              <a:buNone/>
            </a:pPr>
            <a:r>
              <a:rPr lang="de-DE" b="1" dirty="0" err="1"/>
              <a:t>What</a:t>
            </a:r>
            <a:r>
              <a:rPr lang="de-DE" b="1" dirty="0"/>
              <a:t> </a:t>
            </a:r>
            <a:r>
              <a:rPr lang="de-DE" b="1" dirty="0" err="1"/>
              <a:t>are</a:t>
            </a:r>
            <a:r>
              <a:rPr lang="de-DE" b="1" dirty="0"/>
              <a:t> </a:t>
            </a:r>
            <a:r>
              <a:rPr lang="de-DE" b="1" dirty="0" err="1"/>
              <a:t>the</a:t>
            </a:r>
            <a:r>
              <a:rPr lang="de-DE" b="1" dirty="0"/>
              <a:t> </a:t>
            </a:r>
            <a:r>
              <a:rPr lang="de-DE" b="1" dirty="0" err="1"/>
              <a:t>main</a:t>
            </a:r>
            <a:r>
              <a:rPr lang="de-DE" b="1" dirty="0"/>
              <a:t> </a:t>
            </a:r>
            <a:r>
              <a:rPr lang="de-DE" b="1" dirty="0" err="1"/>
              <a:t>principles</a:t>
            </a:r>
            <a:r>
              <a:rPr lang="de-DE" b="1" dirty="0"/>
              <a:t>?</a:t>
            </a:r>
          </a:p>
          <a:p>
            <a:pPr>
              <a:buFont typeface="Arial" panose="020B0604020202020204" pitchFamily="34" charset="0"/>
              <a:buChar char="•"/>
            </a:pPr>
            <a:r>
              <a:rPr lang="de-DE" dirty="0"/>
              <a:t>object-oriented, </a:t>
            </a:r>
            <a:r>
              <a:rPr lang="de-DE" dirty="0" smtClean="0"/>
              <a:t>equation </a:t>
            </a:r>
            <a:r>
              <a:rPr lang="de-DE" dirty="0"/>
              <a:t>based, declarative modeling language</a:t>
            </a:r>
          </a:p>
          <a:p>
            <a:pPr>
              <a:buFont typeface="Arial" panose="020B0604020202020204" pitchFamily="34" charset="0"/>
              <a:buChar char="•"/>
            </a:pPr>
            <a:r>
              <a:rPr lang="de-DE" dirty="0"/>
              <a:t>designed to model complex physical systems involving multiple physical domains like mechanical, electrical, </a:t>
            </a:r>
            <a:r>
              <a:rPr lang="de-DE" dirty="0" smtClean="0"/>
              <a:t>thermal</a:t>
            </a:r>
          </a:p>
          <a:p>
            <a:endParaRPr lang="de-DE" dirty="0">
              <a:solidFill>
                <a:schemeClr val="tx1">
                  <a:lumMod val="50000"/>
                  <a:lumOff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4818" y="206860"/>
            <a:ext cx="2949338" cy="14630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8167" y="3304387"/>
            <a:ext cx="7261320" cy="3381254"/>
          </a:xfrm>
          <a:prstGeom prst="rect">
            <a:avLst/>
          </a:prstGeom>
        </p:spPr>
      </p:pic>
    </p:spTree>
    <p:extLst>
      <p:ext uri="{BB962C8B-B14F-4D97-AF65-F5344CB8AC3E}">
        <p14:creationId xmlns:p14="http://schemas.microsoft.com/office/powerpoint/2010/main" val="979871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5172A6-5316-97B4-1C7E-0D045EF874DA}"/>
              </a:ext>
            </a:extLst>
          </p:cNvPr>
          <p:cNvSpPr>
            <a:spLocks noGrp="1"/>
          </p:cNvSpPr>
          <p:nvPr>
            <p:ph type="title"/>
          </p:nvPr>
        </p:nvSpPr>
        <p:spPr>
          <a:xfrm>
            <a:off x="1904407" y="719174"/>
            <a:ext cx="8605080" cy="438398"/>
          </a:xfrm>
        </p:spPr>
        <p:txBody>
          <a:bodyPr/>
          <a:lstStyle/>
          <a:p>
            <a:r>
              <a:rPr lang="de-DE" dirty="0" smtClean="0"/>
              <a:t>What</a:t>
            </a:r>
            <a:r>
              <a:rPr lang="de-DE" dirty="0"/>
              <a:t> </a:t>
            </a:r>
            <a:r>
              <a:rPr lang="de-DE" dirty="0" smtClean="0"/>
              <a:t>is</a:t>
            </a:r>
            <a:r>
              <a:rPr lang="de-DE" dirty="0" smtClean="0"/>
              <a:t> Modelica?</a:t>
            </a:r>
            <a:endParaRPr lang="de-DE" dirty="0"/>
          </a:p>
        </p:txBody>
      </p:sp>
      <p:sp>
        <p:nvSpPr>
          <p:cNvPr id="3" name="Inhaltsplatzhalter 2">
            <a:extLst>
              <a:ext uri="{FF2B5EF4-FFF2-40B4-BE49-F238E27FC236}">
                <a16:creationId xmlns:a16="http://schemas.microsoft.com/office/drawing/2014/main" id="{B850BD14-1C9F-31C5-281F-820836636DDB}"/>
              </a:ext>
            </a:extLst>
          </p:cNvPr>
          <p:cNvSpPr>
            <a:spLocks noGrp="1"/>
          </p:cNvSpPr>
          <p:nvPr>
            <p:ph idx="1"/>
          </p:nvPr>
        </p:nvSpPr>
        <p:spPr>
          <a:xfrm>
            <a:off x="1708908" y="1307698"/>
            <a:ext cx="5387928" cy="4608512"/>
          </a:xfrm>
        </p:spPr>
        <p:txBody>
          <a:bodyPr>
            <a:normAutofit/>
          </a:bodyPr>
          <a:lstStyle/>
          <a:p>
            <a:pPr marL="0" indent="0">
              <a:buNone/>
            </a:pPr>
            <a:r>
              <a:rPr lang="de-DE" b="1" dirty="0" smtClean="0"/>
              <a:t>What </a:t>
            </a:r>
            <a:r>
              <a:rPr lang="de-DE" b="1" dirty="0"/>
              <a:t>are main differences to other modelling tools?</a:t>
            </a:r>
          </a:p>
          <a:p>
            <a:pPr>
              <a:buFont typeface="Arial" panose="020B0604020202020204" pitchFamily="34" charset="0"/>
              <a:buChar char="•"/>
            </a:pPr>
            <a:r>
              <a:rPr lang="de-DE" dirty="0" smtClean="0"/>
              <a:t>U</a:t>
            </a:r>
            <a:r>
              <a:rPr lang="de-DE" dirty="0" smtClean="0"/>
              <a:t>ses equations </a:t>
            </a:r>
            <a:r>
              <a:rPr lang="de-DE" dirty="0"/>
              <a:t>to describe relationships rather than commands</a:t>
            </a:r>
          </a:p>
          <a:p>
            <a:pPr>
              <a:buFont typeface="Arial" panose="020B0604020202020204" pitchFamily="34" charset="0"/>
              <a:buChar char="•"/>
            </a:pPr>
            <a:r>
              <a:rPr lang="de-DE" dirty="0" smtClean="0"/>
              <a:t>Components </a:t>
            </a:r>
            <a:r>
              <a:rPr lang="de-DE" dirty="0" smtClean="0"/>
              <a:t>can easily be reused in </a:t>
            </a:r>
            <a:r>
              <a:rPr lang="de-DE" dirty="0"/>
              <a:t>different configurations</a:t>
            </a:r>
          </a:p>
          <a:p>
            <a:pPr>
              <a:buFont typeface="Arial" panose="020B0604020202020204" pitchFamily="34" charset="0"/>
              <a:buChar char="•"/>
            </a:pPr>
            <a:r>
              <a:rPr lang="de-DE" dirty="0"/>
              <a:t>S</a:t>
            </a:r>
            <a:r>
              <a:rPr lang="de-DE" dirty="0" smtClean="0"/>
              <a:t>everal </a:t>
            </a:r>
            <a:r>
              <a:rPr lang="de-DE" dirty="0"/>
              <a:t>pre-built components for physical modeling</a:t>
            </a:r>
          </a:p>
          <a:p>
            <a:pPr>
              <a:buFont typeface="Arial" panose="020B0604020202020204" pitchFamily="34" charset="0"/>
              <a:buChar char="•"/>
            </a:pPr>
            <a:r>
              <a:rPr lang="de-DE" dirty="0" smtClean="0"/>
              <a:t>Has </a:t>
            </a:r>
            <a:r>
              <a:rPr lang="de-DE" dirty="0"/>
              <a:t>symbols to represent the physical model</a:t>
            </a:r>
          </a:p>
          <a:p>
            <a:endParaRPr lang="de-DE" dirty="0">
              <a:solidFill>
                <a:schemeClr val="tx1">
                  <a:lumMod val="50000"/>
                  <a:lumOff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4818" y="206860"/>
            <a:ext cx="2949338" cy="14630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836" y="1860900"/>
            <a:ext cx="4726675" cy="4055310"/>
          </a:xfrm>
          <a:prstGeom prst="rect">
            <a:avLst/>
          </a:prstGeom>
        </p:spPr>
      </p:pic>
    </p:spTree>
    <p:extLst>
      <p:ext uri="{BB962C8B-B14F-4D97-AF65-F5344CB8AC3E}">
        <p14:creationId xmlns:p14="http://schemas.microsoft.com/office/powerpoint/2010/main" val="289563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86B7AE-79E7-69CA-150C-B8BFE533ED37}"/>
              </a:ext>
            </a:extLst>
          </p:cNvPr>
          <p:cNvSpPr>
            <a:spLocks noGrp="1"/>
          </p:cNvSpPr>
          <p:nvPr>
            <p:ph type="title"/>
          </p:nvPr>
        </p:nvSpPr>
        <p:spPr>
          <a:xfrm>
            <a:off x="1899148" y="537596"/>
            <a:ext cx="8605080" cy="438398"/>
          </a:xfrm>
        </p:spPr>
        <p:txBody>
          <a:bodyPr/>
          <a:lstStyle/>
          <a:p>
            <a:r>
              <a:rPr lang="de-DE" dirty="0" err="1"/>
              <a:t>What‘s</a:t>
            </a:r>
            <a:r>
              <a:rPr lang="de-DE" dirty="0"/>
              <a:t> </a:t>
            </a:r>
            <a:r>
              <a:rPr lang="de-DE" dirty="0" err="1"/>
              <a:t>Modelica</a:t>
            </a:r>
            <a:r>
              <a:rPr lang="de-DE" dirty="0"/>
              <a:t> - </a:t>
            </a:r>
            <a:r>
              <a:rPr lang="de-DE" dirty="0" err="1"/>
              <a:t>AixLib</a:t>
            </a:r>
            <a:endParaRPr lang="de-DE" dirty="0"/>
          </a:p>
        </p:txBody>
      </p:sp>
      <p:sp>
        <p:nvSpPr>
          <p:cNvPr id="3" name="Inhaltsplatzhalter 2">
            <a:extLst>
              <a:ext uri="{FF2B5EF4-FFF2-40B4-BE49-F238E27FC236}">
                <a16:creationId xmlns:a16="http://schemas.microsoft.com/office/drawing/2014/main" id="{A67B5F39-0779-5380-6A72-15244C72CC4E}"/>
              </a:ext>
            </a:extLst>
          </p:cNvPr>
          <p:cNvSpPr>
            <a:spLocks noGrp="1"/>
          </p:cNvSpPr>
          <p:nvPr>
            <p:ph idx="1"/>
          </p:nvPr>
        </p:nvSpPr>
        <p:spPr>
          <a:xfrm>
            <a:off x="1743856" y="1433066"/>
            <a:ext cx="8604251" cy="4608512"/>
          </a:xfrm>
        </p:spPr>
        <p:txBody>
          <a:bodyPr/>
          <a:lstStyle/>
          <a:p>
            <a:pPr>
              <a:buFont typeface="Arial" panose="020B0604020202020204" pitchFamily="34" charset="0"/>
              <a:buChar char="•"/>
            </a:pPr>
            <a:r>
              <a:rPr lang="de-DE" dirty="0" err="1"/>
              <a:t>is</a:t>
            </a:r>
            <a:r>
              <a:rPr lang="de-DE" dirty="0"/>
              <a:t> a </a:t>
            </a:r>
            <a:r>
              <a:rPr lang="de-DE" dirty="0" err="1"/>
              <a:t>library</a:t>
            </a:r>
            <a:r>
              <a:rPr lang="de-DE" dirty="0"/>
              <a:t> </a:t>
            </a:r>
            <a:r>
              <a:rPr lang="de-DE" dirty="0" err="1"/>
              <a:t>designed</a:t>
            </a:r>
            <a:r>
              <a:rPr lang="de-DE" dirty="0"/>
              <a:t> </a:t>
            </a:r>
            <a:r>
              <a:rPr lang="de-DE" dirty="0" err="1"/>
              <a:t>for</a:t>
            </a:r>
            <a:r>
              <a:rPr lang="de-DE" dirty="0"/>
              <a:t> </a:t>
            </a:r>
            <a:r>
              <a:rPr lang="de-DE" dirty="0" err="1"/>
              <a:t>modeling</a:t>
            </a:r>
            <a:r>
              <a:rPr lang="de-DE" dirty="0"/>
              <a:t> and </a:t>
            </a:r>
            <a:r>
              <a:rPr lang="de-DE" dirty="0" err="1"/>
              <a:t>simulating</a:t>
            </a:r>
            <a:r>
              <a:rPr lang="de-DE" dirty="0"/>
              <a:t> </a:t>
            </a:r>
            <a:r>
              <a:rPr lang="de-DE" dirty="0" err="1"/>
              <a:t>building</a:t>
            </a:r>
            <a:r>
              <a:rPr lang="de-DE" dirty="0"/>
              <a:t> </a:t>
            </a:r>
            <a:r>
              <a:rPr lang="de-DE" dirty="0" err="1"/>
              <a:t>energy</a:t>
            </a:r>
            <a:r>
              <a:rPr lang="de-DE" dirty="0"/>
              <a:t> </a:t>
            </a:r>
            <a:r>
              <a:rPr lang="de-DE" dirty="0" err="1"/>
              <a:t>systems</a:t>
            </a:r>
            <a:endParaRPr lang="de-DE" dirty="0"/>
          </a:p>
          <a:p>
            <a:pPr>
              <a:buFont typeface="Arial" panose="020B0604020202020204" pitchFamily="34" charset="0"/>
              <a:buChar char="•"/>
            </a:pPr>
            <a:r>
              <a:rPr lang="de-DE" dirty="0" err="1"/>
              <a:t>based</a:t>
            </a:r>
            <a:r>
              <a:rPr lang="de-DE" dirty="0"/>
              <a:t> on IBPSA </a:t>
            </a:r>
            <a:r>
              <a:rPr lang="de-DE" dirty="0" err="1"/>
              <a:t>library</a:t>
            </a:r>
            <a:r>
              <a:rPr lang="de-DE" dirty="0"/>
              <a:t> (International Building Performance Simulation </a:t>
            </a:r>
            <a:r>
              <a:rPr lang="de-DE" dirty="0" err="1"/>
              <a:t>Association</a:t>
            </a:r>
            <a:r>
              <a:rPr lang="de-DE" dirty="0"/>
              <a:t>)</a:t>
            </a:r>
          </a:p>
          <a:p>
            <a:pPr>
              <a:buFont typeface="Arial" panose="020B0604020202020204" pitchFamily="34" charset="0"/>
              <a:buChar char="•"/>
            </a:pPr>
            <a:r>
              <a:rPr lang="de-DE" dirty="0" smtClean="0"/>
              <a:t>provides </a:t>
            </a:r>
            <a:r>
              <a:rPr lang="de-DE" dirty="0"/>
              <a:t>models for </a:t>
            </a:r>
          </a:p>
          <a:p>
            <a:pPr marL="742950" lvl="1" indent="-285750">
              <a:buFont typeface="Arial" panose="020B0604020202020204" pitchFamily="34" charset="0"/>
              <a:buChar char="•"/>
            </a:pPr>
            <a:r>
              <a:rPr lang="de-DE" dirty="0" smtClean="0"/>
              <a:t>H</a:t>
            </a:r>
            <a:r>
              <a:rPr lang="de-DE" dirty="0" smtClean="0"/>
              <a:t>eating, Cooling, Ventilation Systems</a:t>
            </a:r>
          </a:p>
          <a:p>
            <a:pPr marL="742950" lvl="1" indent="-285750">
              <a:buFont typeface="Arial" panose="020B0604020202020204" pitchFamily="34" charset="0"/>
              <a:buChar char="•"/>
            </a:pPr>
            <a:r>
              <a:rPr lang="de-DE" dirty="0" smtClean="0"/>
              <a:t>Building Envelope</a:t>
            </a:r>
          </a:p>
          <a:p>
            <a:pPr marL="742950" lvl="1" indent="-285750">
              <a:buFont typeface="Arial" panose="020B0604020202020204" pitchFamily="34" charset="0"/>
              <a:buChar char="•"/>
            </a:pPr>
            <a:r>
              <a:rPr lang="de-DE" dirty="0" smtClean="0"/>
              <a:t>Control Strategies</a:t>
            </a:r>
          </a:p>
          <a:p>
            <a:pPr marL="742950" lvl="1" indent="-285750">
              <a:buFont typeface="Arial" panose="020B0604020202020204" pitchFamily="34" charset="0"/>
              <a:buChar char="•"/>
            </a:pPr>
            <a:r>
              <a:rPr lang="de-DE" dirty="0" smtClean="0"/>
              <a:t>Weather Data Handling</a:t>
            </a:r>
          </a:p>
          <a:p>
            <a:endParaRPr lang="de-DE" dirty="0">
              <a:solidFill>
                <a:schemeClr val="tx1">
                  <a:lumMod val="50000"/>
                  <a:lumOff val="50000"/>
                </a:schemeClr>
              </a:solidFill>
            </a:endParaRP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192815" y="266286"/>
            <a:ext cx="1344175" cy="13441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1175" y="3046816"/>
            <a:ext cx="5163765" cy="3451834"/>
          </a:xfrm>
          <a:prstGeom prst="rect">
            <a:avLst/>
          </a:prstGeom>
          <a:ln w="76200">
            <a:noFill/>
          </a:ln>
        </p:spPr>
      </p:pic>
    </p:spTree>
    <p:extLst>
      <p:ext uri="{BB962C8B-B14F-4D97-AF65-F5344CB8AC3E}">
        <p14:creationId xmlns:p14="http://schemas.microsoft.com/office/powerpoint/2010/main" val="472204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AD0C82-B97B-ABB4-52F0-C2767E1967D5}"/>
              </a:ext>
            </a:extLst>
          </p:cNvPr>
          <p:cNvSpPr>
            <a:spLocks noGrp="1"/>
          </p:cNvSpPr>
          <p:nvPr>
            <p:ph type="title"/>
          </p:nvPr>
        </p:nvSpPr>
        <p:spPr/>
        <p:txBody>
          <a:bodyPr/>
          <a:lstStyle/>
          <a:p>
            <a:r>
              <a:rPr lang="de-DE" dirty="0" err="1"/>
              <a:t>Weather</a:t>
            </a:r>
            <a:r>
              <a:rPr lang="de-DE" dirty="0"/>
              <a:t> </a:t>
            </a:r>
            <a:r>
              <a:rPr lang="de-DE" dirty="0" err="1"/>
              <a:t>data</a:t>
            </a:r>
            <a:endParaRPr lang="de-DE" dirty="0"/>
          </a:p>
        </p:txBody>
      </p:sp>
      <p:sp>
        <p:nvSpPr>
          <p:cNvPr id="3" name="Inhaltsplatzhalter 2">
            <a:extLst>
              <a:ext uri="{FF2B5EF4-FFF2-40B4-BE49-F238E27FC236}">
                <a16:creationId xmlns:a16="http://schemas.microsoft.com/office/drawing/2014/main" id="{724F9621-C995-5DDB-EBBE-80B8B3DFDD0B}"/>
              </a:ext>
            </a:extLst>
          </p:cNvPr>
          <p:cNvSpPr>
            <a:spLocks noGrp="1"/>
          </p:cNvSpPr>
          <p:nvPr>
            <p:ph idx="1"/>
          </p:nvPr>
        </p:nvSpPr>
        <p:spPr/>
        <p:txBody>
          <a:bodyPr/>
          <a:lstStyle/>
          <a:p>
            <a:r>
              <a:rPr lang="de-DE" dirty="0">
                <a:solidFill>
                  <a:schemeClr val="tx1">
                    <a:lumMod val="50000"/>
                    <a:lumOff val="50000"/>
                  </a:schemeClr>
                </a:solidFill>
              </a:rPr>
              <a:t>Maybe </a:t>
            </a:r>
            <a:r>
              <a:rPr lang="de-DE" dirty="0" err="1">
                <a:solidFill>
                  <a:schemeClr val="tx1">
                    <a:lumMod val="50000"/>
                    <a:lumOff val="50000"/>
                  </a:schemeClr>
                </a:solidFill>
              </a:rPr>
              <a:t>show</a:t>
            </a:r>
            <a:r>
              <a:rPr lang="de-DE" dirty="0">
                <a:solidFill>
                  <a:schemeClr val="tx1">
                    <a:lumMod val="50000"/>
                    <a:lumOff val="50000"/>
                  </a:schemeClr>
                </a:solidFill>
              </a:rPr>
              <a:t> </a:t>
            </a:r>
            <a:r>
              <a:rPr lang="de-DE" dirty="0" err="1">
                <a:solidFill>
                  <a:schemeClr val="tx1">
                    <a:lumMod val="50000"/>
                    <a:lumOff val="50000"/>
                  </a:schemeClr>
                </a:solidFill>
              </a:rPr>
              <a:t>the</a:t>
            </a:r>
            <a:r>
              <a:rPr lang="de-DE" dirty="0">
                <a:solidFill>
                  <a:schemeClr val="tx1">
                    <a:lumMod val="50000"/>
                    <a:lumOff val="50000"/>
                  </a:schemeClr>
                </a:solidFill>
              </a:rPr>
              <a:t> </a:t>
            </a:r>
            <a:r>
              <a:rPr lang="de-DE" dirty="0" err="1">
                <a:solidFill>
                  <a:schemeClr val="tx1">
                    <a:lumMod val="50000"/>
                    <a:lumOff val="50000"/>
                  </a:schemeClr>
                </a:solidFill>
              </a:rPr>
              <a:t>uploaded</a:t>
            </a:r>
            <a:r>
              <a:rPr lang="de-DE" dirty="0">
                <a:solidFill>
                  <a:schemeClr val="tx1">
                    <a:lumMod val="50000"/>
                    <a:lumOff val="50000"/>
                  </a:schemeClr>
                </a:solidFill>
              </a:rPr>
              <a:t> </a:t>
            </a:r>
            <a:r>
              <a:rPr lang="de-DE" dirty="0" err="1">
                <a:solidFill>
                  <a:schemeClr val="tx1">
                    <a:lumMod val="50000"/>
                    <a:lumOff val="50000"/>
                  </a:schemeClr>
                </a:solidFill>
              </a:rPr>
              <a:t>video</a:t>
            </a:r>
            <a:r>
              <a:rPr lang="de-DE" dirty="0">
                <a:solidFill>
                  <a:schemeClr val="tx1">
                    <a:lumMod val="50000"/>
                    <a:lumOff val="50000"/>
                  </a:schemeClr>
                </a:solidFill>
              </a:rPr>
              <a:t> </a:t>
            </a:r>
            <a:r>
              <a:rPr lang="de-DE" dirty="0" err="1">
                <a:solidFill>
                  <a:schemeClr val="tx1">
                    <a:lumMod val="50000"/>
                    <a:lumOff val="50000"/>
                  </a:schemeClr>
                </a:solidFill>
              </a:rPr>
              <a:t>animation</a:t>
            </a:r>
            <a:r>
              <a:rPr lang="de-DE" dirty="0">
                <a:solidFill>
                  <a:schemeClr val="tx1">
                    <a:lumMod val="50000"/>
                    <a:lumOff val="50000"/>
                  </a:schemeClr>
                </a:solidFill>
              </a:rPr>
              <a:t> </a:t>
            </a:r>
            <a:r>
              <a:rPr lang="de-DE" dirty="0" err="1">
                <a:solidFill>
                  <a:schemeClr val="tx1">
                    <a:lumMod val="50000"/>
                    <a:lumOff val="50000"/>
                  </a:schemeClr>
                </a:solidFill>
              </a:rPr>
              <a:t>of</a:t>
            </a:r>
            <a:r>
              <a:rPr lang="de-DE" dirty="0">
                <a:solidFill>
                  <a:schemeClr val="tx1">
                    <a:lumMod val="50000"/>
                    <a:lumOff val="50000"/>
                  </a:schemeClr>
                </a:solidFill>
              </a:rPr>
              <a:t> </a:t>
            </a:r>
            <a:r>
              <a:rPr lang="de-DE" dirty="0" err="1">
                <a:solidFill>
                  <a:schemeClr val="tx1">
                    <a:lumMod val="50000"/>
                    <a:lumOff val="50000"/>
                  </a:schemeClr>
                </a:solidFill>
              </a:rPr>
              <a:t>weather</a:t>
            </a:r>
            <a:r>
              <a:rPr lang="de-DE" dirty="0">
                <a:solidFill>
                  <a:schemeClr val="tx1">
                    <a:lumMod val="50000"/>
                    <a:lumOff val="50000"/>
                  </a:schemeClr>
                </a:solidFill>
              </a:rPr>
              <a:t> </a:t>
            </a:r>
            <a:r>
              <a:rPr lang="de-DE" dirty="0" err="1">
                <a:solidFill>
                  <a:schemeClr val="tx1">
                    <a:lumMod val="50000"/>
                    <a:lumOff val="50000"/>
                  </a:schemeClr>
                </a:solidFill>
              </a:rPr>
              <a:t>data</a:t>
            </a:r>
            <a:r>
              <a:rPr lang="de-DE" dirty="0">
                <a:solidFill>
                  <a:schemeClr val="tx1">
                    <a:lumMod val="50000"/>
                    <a:lumOff val="50000"/>
                  </a:schemeClr>
                </a:solidFill>
              </a:rPr>
              <a:t> in Germany</a:t>
            </a:r>
          </a:p>
        </p:txBody>
      </p:sp>
    </p:spTree>
    <p:extLst>
      <p:ext uri="{BB962C8B-B14F-4D97-AF65-F5344CB8AC3E}">
        <p14:creationId xmlns:p14="http://schemas.microsoft.com/office/powerpoint/2010/main" val="229533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56EAEB-89F2-0CC3-DB84-39811EEC011A}"/>
              </a:ext>
            </a:extLst>
          </p:cNvPr>
          <p:cNvSpPr>
            <a:spLocks noGrp="1"/>
          </p:cNvSpPr>
          <p:nvPr>
            <p:ph type="title"/>
          </p:nvPr>
        </p:nvSpPr>
        <p:spPr/>
        <p:txBody>
          <a:bodyPr/>
          <a:lstStyle/>
          <a:p>
            <a:r>
              <a:rPr lang="de-DE" dirty="0"/>
              <a:t>Motivation </a:t>
            </a:r>
            <a:r>
              <a:rPr lang="de-DE" dirty="0" err="1"/>
              <a:t>for</a:t>
            </a:r>
            <a:r>
              <a:rPr lang="de-DE" dirty="0"/>
              <a:t> </a:t>
            </a:r>
            <a:r>
              <a:rPr lang="de-DE" dirty="0" err="1"/>
              <a:t>this</a:t>
            </a:r>
            <a:r>
              <a:rPr lang="de-DE" dirty="0"/>
              <a:t> </a:t>
            </a:r>
            <a:r>
              <a:rPr lang="de-DE" dirty="0" err="1"/>
              <a:t>topic</a:t>
            </a:r>
            <a:endParaRPr lang="de-DE" dirty="0"/>
          </a:p>
        </p:txBody>
      </p:sp>
      <p:sp>
        <p:nvSpPr>
          <p:cNvPr id="3" name="Inhaltsplatzhalter 2">
            <a:extLst>
              <a:ext uri="{FF2B5EF4-FFF2-40B4-BE49-F238E27FC236}">
                <a16:creationId xmlns:a16="http://schemas.microsoft.com/office/drawing/2014/main" id="{7195F63D-6C37-634D-9551-21C2ADA66149}"/>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de-DE" dirty="0" smtClean="0">
                <a:solidFill>
                  <a:schemeClr val="tx1">
                    <a:lumMod val="50000"/>
                    <a:lumOff val="50000"/>
                  </a:schemeClr>
                </a:solidFill>
              </a:rPr>
              <a:t>A vital part of the heat transition is to renovate house and to utilize new technical building equipment </a:t>
            </a:r>
            <a:endParaRPr lang="de-DE" dirty="0">
              <a:solidFill>
                <a:schemeClr val="tx1">
                  <a:lumMod val="50000"/>
                  <a:lumOff val="50000"/>
                </a:schemeClr>
              </a:solidFill>
            </a:endParaRPr>
          </a:p>
          <a:p>
            <a:pPr>
              <a:buFont typeface="Arial" panose="020B0604020202020204" pitchFamily="34" charset="0"/>
              <a:buChar char="•"/>
            </a:pPr>
            <a:r>
              <a:rPr lang="de-DE" dirty="0">
                <a:solidFill>
                  <a:schemeClr val="tx1">
                    <a:lumMod val="50000"/>
                    <a:lumOff val="50000"/>
                  </a:schemeClr>
                </a:solidFill>
              </a:rPr>
              <a:t>D</a:t>
            </a:r>
            <a:r>
              <a:rPr lang="de-DE" dirty="0" smtClean="0">
                <a:solidFill>
                  <a:schemeClr val="tx1">
                    <a:lumMod val="50000"/>
                    <a:lumOff val="50000"/>
                  </a:schemeClr>
                </a:solidFill>
              </a:rPr>
              <a:t>ifferent </a:t>
            </a:r>
            <a:r>
              <a:rPr lang="de-DE" dirty="0">
                <a:solidFill>
                  <a:schemeClr val="tx1">
                    <a:lumMod val="50000"/>
                    <a:lumOff val="50000"/>
                  </a:schemeClr>
                </a:solidFill>
              </a:rPr>
              <a:t>paths to </a:t>
            </a:r>
            <a:r>
              <a:rPr lang="en-US" dirty="0" smtClean="0">
                <a:solidFill>
                  <a:schemeClr val="tx1">
                    <a:lumMod val="50000"/>
                    <a:lumOff val="50000"/>
                  </a:schemeClr>
                </a:solidFill>
              </a:rPr>
              <a:t>achieve</a:t>
            </a:r>
            <a:r>
              <a:rPr lang="de-DE" dirty="0" smtClean="0">
                <a:solidFill>
                  <a:schemeClr val="tx1">
                    <a:lumMod val="50000"/>
                    <a:lumOff val="50000"/>
                  </a:schemeClr>
                </a:solidFill>
              </a:rPr>
              <a:t> </a:t>
            </a:r>
            <a:r>
              <a:rPr lang="de-DE" dirty="0">
                <a:solidFill>
                  <a:schemeClr val="tx1">
                    <a:lumMod val="50000"/>
                    <a:lumOff val="50000"/>
                  </a:schemeClr>
                </a:solidFill>
              </a:rPr>
              <a:t>climate-neutral houses</a:t>
            </a:r>
          </a:p>
          <a:p>
            <a:pPr>
              <a:buFont typeface="Arial" panose="020B0604020202020204" pitchFamily="34" charset="0"/>
              <a:buChar char="•"/>
            </a:pPr>
            <a:r>
              <a:rPr lang="de-DE" dirty="0">
                <a:solidFill>
                  <a:schemeClr val="tx1">
                    <a:lumMod val="50000"/>
                    <a:lumOff val="50000"/>
                  </a:schemeClr>
                </a:solidFill>
              </a:rPr>
              <a:t>O</a:t>
            </a:r>
            <a:r>
              <a:rPr lang="de-DE" dirty="0" smtClean="0">
                <a:solidFill>
                  <a:schemeClr val="tx1">
                    <a:lumMod val="50000"/>
                    <a:lumOff val="50000"/>
                  </a:schemeClr>
                </a:solidFill>
              </a:rPr>
              <a:t>ur </a:t>
            </a:r>
            <a:r>
              <a:rPr lang="de-DE" dirty="0">
                <a:solidFill>
                  <a:schemeClr val="tx1">
                    <a:lumMod val="50000"/>
                    <a:lumOff val="50000"/>
                  </a:schemeClr>
                </a:solidFill>
              </a:rPr>
              <a:t>task is to analyse some of </a:t>
            </a:r>
            <a:r>
              <a:rPr lang="de-DE" dirty="0" smtClean="0">
                <a:solidFill>
                  <a:schemeClr val="tx1">
                    <a:lumMod val="50000"/>
                    <a:lumOff val="50000"/>
                  </a:schemeClr>
                </a:solidFill>
              </a:rPr>
              <a:t>them</a:t>
            </a:r>
          </a:p>
          <a:p>
            <a:pPr>
              <a:buFont typeface="Arial" panose="020B0604020202020204" pitchFamily="34" charset="0"/>
              <a:buChar char="•"/>
            </a:pPr>
            <a:endParaRPr lang="de-DE" dirty="0">
              <a:solidFill>
                <a:schemeClr val="tx1">
                  <a:lumMod val="50000"/>
                  <a:lumOff val="50000"/>
                </a:schemeClr>
              </a:solidFill>
            </a:endParaRPr>
          </a:p>
          <a:p>
            <a:pPr marL="0" indent="0">
              <a:buNone/>
            </a:pPr>
            <a:endParaRPr lang="de-DE" dirty="0">
              <a:solidFill>
                <a:schemeClr val="tx1">
                  <a:lumMod val="50000"/>
                  <a:lumOff val="50000"/>
                </a:schemeClr>
              </a:solidFill>
            </a:endParaRPr>
          </a:p>
          <a:p>
            <a:pPr>
              <a:buFont typeface="Arial" panose="020B0604020202020204" pitchFamily="34" charset="0"/>
              <a:buChar char="•"/>
            </a:pPr>
            <a:r>
              <a:rPr lang="de-DE" dirty="0" err="1">
                <a:solidFill>
                  <a:schemeClr val="tx1">
                    <a:lumMod val="50000"/>
                    <a:lumOff val="50000"/>
                  </a:schemeClr>
                </a:solidFill>
              </a:rPr>
              <a:t>goal</a:t>
            </a:r>
            <a:r>
              <a:rPr lang="de-DE" dirty="0">
                <a:solidFill>
                  <a:schemeClr val="tx1">
                    <a:lumMod val="50000"/>
                    <a:lumOff val="50000"/>
                  </a:schemeClr>
                </a:solidFill>
              </a:rPr>
              <a:t>: </a:t>
            </a:r>
            <a:r>
              <a:rPr lang="de-DE" dirty="0" err="1">
                <a:solidFill>
                  <a:schemeClr val="tx1">
                    <a:lumMod val="50000"/>
                    <a:lumOff val="50000"/>
                  </a:schemeClr>
                </a:solidFill>
              </a:rPr>
              <a:t>climate</a:t>
            </a:r>
            <a:r>
              <a:rPr lang="de-DE" dirty="0">
                <a:solidFill>
                  <a:schemeClr val="tx1">
                    <a:lumMod val="50000"/>
                    <a:lumOff val="50000"/>
                  </a:schemeClr>
                </a:solidFill>
              </a:rPr>
              <a:t> </a:t>
            </a:r>
            <a:r>
              <a:rPr lang="de-DE" dirty="0" err="1">
                <a:solidFill>
                  <a:schemeClr val="tx1">
                    <a:lumMod val="50000"/>
                    <a:lumOff val="50000"/>
                  </a:schemeClr>
                </a:solidFill>
              </a:rPr>
              <a:t>neutrality</a:t>
            </a:r>
            <a:r>
              <a:rPr lang="de-DE" dirty="0">
                <a:solidFill>
                  <a:schemeClr val="tx1">
                    <a:lumMod val="50000"/>
                    <a:lumOff val="50000"/>
                  </a:schemeClr>
                </a:solidFill>
              </a:rPr>
              <a:t> </a:t>
            </a:r>
            <a:r>
              <a:rPr lang="de-DE" dirty="0" err="1">
                <a:solidFill>
                  <a:schemeClr val="tx1">
                    <a:lumMod val="50000"/>
                    <a:lumOff val="50000"/>
                  </a:schemeClr>
                </a:solidFill>
              </a:rPr>
              <a:t>until</a:t>
            </a:r>
            <a:r>
              <a:rPr lang="de-DE" dirty="0">
                <a:solidFill>
                  <a:schemeClr val="tx1">
                    <a:lumMod val="50000"/>
                    <a:lumOff val="50000"/>
                  </a:schemeClr>
                </a:solidFill>
              </a:rPr>
              <a:t> 2045</a:t>
            </a:r>
          </a:p>
          <a:p>
            <a:pPr>
              <a:buFont typeface="Arial" panose="020B0604020202020204" pitchFamily="34" charset="0"/>
              <a:buChar char="•"/>
            </a:pPr>
            <a:r>
              <a:rPr lang="de-DE" dirty="0" err="1">
                <a:solidFill>
                  <a:schemeClr val="tx1">
                    <a:lumMod val="50000"/>
                    <a:lumOff val="50000"/>
                  </a:schemeClr>
                </a:solidFill>
              </a:rPr>
              <a:t>residential</a:t>
            </a:r>
            <a:r>
              <a:rPr lang="de-DE" dirty="0">
                <a:solidFill>
                  <a:schemeClr val="tx1">
                    <a:lumMod val="50000"/>
                    <a:lumOff val="50000"/>
                  </a:schemeClr>
                </a:solidFill>
              </a:rPr>
              <a:t> </a:t>
            </a:r>
            <a:r>
              <a:rPr lang="de-DE" dirty="0" err="1">
                <a:solidFill>
                  <a:schemeClr val="tx1">
                    <a:lumMod val="50000"/>
                    <a:lumOff val="50000"/>
                  </a:schemeClr>
                </a:solidFill>
              </a:rPr>
              <a:t>buildings</a:t>
            </a:r>
            <a:r>
              <a:rPr lang="de-DE" dirty="0">
                <a:solidFill>
                  <a:schemeClr val="tx1">
                    <a:lumMod val="50000"/>
                    <a:lumOff val="50000"/>
                  </a:schemeClr>
                </a:solidFill>
              </a:rPr>
              <a:t> </a:t>
            </a:r>
            <a:r>
              <a:rPr lang="de-DE" dirty="0" err="1">
                <a:solidFill>
                  <a:schemeClr val="tx1">
                    <a:lumMod val="50000"/>
                    <a:lumOff val="50000"/>
                  </a:schemeClr>
                </a:solidFill>
              </a:rPr>
              <a:t>are</a:t>
            </a:r>
            <a:r>
              <a:rPr lang="de-DE" dirty="0">
                <a:solidFill>
                  <a:schemeClr val="tx1">
                    <a:lumMod val="50000"/>
                    <a:lumOff val="50000"/>
                  </a:schemeClr>
                </a:solidFill>
              </a:rPr>
              <a:t> </a:t>
            </a:r>
            <a:r>
              <a:rPr lang="de-DE" dirty="0" err="1">
                <a:solidFill>
                  <a:schemeClr val="tx1">
                    <a:lumMod val="50000"/>
                    <a:lumOff val="50000"/>
                  </a:schemeClr>
                </a:solidFill>
              </a:rPr>
              <a:t>responsible</a:t>
            </a:r>
            <a:r>
              <a:rPr lang="de-DE" dirty="0">
                <a:solidFill>
                  <a:schemeClr val="tx1">
                    <a:lumMod val="50000"/>
                    <a:lumOff val="50000"/>
                  </a:schemeClr>
                </a:solidFill>
              </a:rPr>
              <a:t> </a:t>
            </a:r>
            <a:r>
              <a:rPr lang="de-DE" dirty="0" err="1">
                <a:solidFill>
                  <a:schemeClr val="tx1">
                    <a:lumMod val="50000"/>
                    <a:lumOff val="50000"/>
                  </a:schemeClr>
                </a:solidFill>
              </a:rPr>
              <a:t>for</a:t>
            </a:r>
            <a:r>
              <a:rPr lang="de-DE" dirty="0">
                <a:solidFill>
                  <a:schemeClr val="tx1">
                    <a:lumMod val="50000"/>
                    <a:lumOff val="50000"/>
                  </a:schemeClr>
                </a:solidFill>
              </a:rPr>
              <a:t> 30% </a:t>
            </a:r>
            <a:r>
              <a:rPr lang="de-DE" dirty="0" err="1">
                <a:solidFill>
                  <a:schemeClr val="tx1">
                    <a:lumMod val="50000"/>
                    <a:lumOff val="50000"/>
                  </a:schemeClr>
                </a:solidFill>
              </a:rPr>
              <a:t>of</a:t>
            </a:r>
            <a:r>
              <a:rPr lang="de-DE" dirty="0">
                <a:solidFill>
                  <a:schemeClr val="tx1">
                    <a:lumMod val="50000"/>
                    <a:lumOff val="50000"/>
                  </a:schemeClr>
                </a:solidFill>
              </a:rPr>
              <a:t> </a:t>
            </a:r>
            <a:r>
              <a:rPr lang="de-DE" dirty="0" err="1">
                <a:solidFill>
                  <a:schemeClr val="tx1">
                    <a:lumMod val="50000"/>
                    <a:lumOff val="50000"/>
                  </a:schemeClr>
                </a:solidFill>
              </a:rPr>
              <a:t>greenhouse</a:t>
            </a:r>
            <a:r>
              <a:rPr lang="de-DE" dirty="0">
                <a:solidFill>
                  <a:schemeClr val="tx1">
                    <a:lumMod val="50000"/>
                    <a:lumOff val="50000"/>
                  </a:schemeClr>
                </a:solidFill>
              </a:rPr>
              <a:t> gas </a:t>
            </a:r>
            <a:r>
              <a:rPr lang="de-DE" dirty="0" err="1">
                <a:solidFill>
                  <a:schemeClr val="tx1">
                    <a:lumMod val="50000"/>
                    <a:lumOff val="50000"/>
                  </a:schemeClr>
                </a:solidFill>
              </a:rPr>
              <a:t>emissions</a:t>
            </a:r>
            <a:endParaRPr lang="de-DE" dirty="0">
              <a:solidFill>
                <a:schemeClr val="tx1">
                  <a:lumMod val="50000"/>
                  <a:lumOff val="50000"/>
                </a:schemeClr>
              </a:solidFill>
            </a:endParaRPr>
          </a:p>
          <a:p>
            <a:pPr>
              <a:buFont typeface="Arial" panose="020B0604020202020204" pitchFamily="34" charset="0"/>
              <a:buChar char="•"/>
            </a:pPr>
            <a:r>
              <a:rPr lang="de-DE" dirty="0" err="1">
                <a:solidFill>
                  <a:schemeClr val="tx1">
                    <a:lumMod val="50000"/>
                    <a:lumOff val="50000"/>
                  </a:schemeClr>
                </a:solidFill>
              </a:rPr>
              <a:t>building</a:t>
            </a:r>
            <a:r>
              <a:rPr lang="de-DE" dirty="0">
                <a:solidFill>
                  <a:schemeClr val="tx1">
                    <a:lumMod val="50000"/>
                    <a:lumOff val="50000"/>
                  </a:schemeClr>
                </a:solidFill>
              </a:rPr>
              <a:t> </a:t>
            </a:r>
            <a:r>
              <a:rPr lang="de-DE" dirty="0" err="1">
                <a:solidFill>
                  <a:schemeClr val="tx1">
                    <a:lumMod val="50000"/>
                    <a:lumOff val="50000"/>
                  </a:schemeClr>
                </a:solidFill>
              </a:rPr>
              <a:t>energy</a:t>
            </a:r>
            <a:r>
              <a:rPr lang="de-DE" dirty="0">
                <a:solidFill>
                  <a:schemeClr val="tx1">
                    <a:lumMod val="50000"/>
                    <a:lumOff val="50000"/>
                  </a:schemeClr>
                </a:solidFill>
              </a:rPr>
              <a:t> </a:t>
            </a:r>
            <a:r>
              <a:rPr lang="de-DE" dirty="0" err="1">
                <a:solidFill>
                  <a:schemeClr val="tx1">
                    <a:lumMod val="50000"/>
                    <a:lumOff val="50000"/>
                  </a:schemeClr>
                </a:solidFill>
              </a:rPr>
              <a:t>act</a:t>
            </a:r>
            <a:r>
              <a:rPr lang="de-DE" dirty="0">
                <a:solidFill>
                  <a:schemeClr val="tx1">
                    <a:lumMod val="50000"/>
                    <a:lumOff val="50000"/>
                  </a:schemeClr>
                </a:solidFill>
              </a:rPr>
              <a:t> </a:t>
            </a:r>
            <a:r>
              <a:rPr lang="de-DE" dirty="0" err="1">
                <a:solidFill>
                  <a:schemeClr val="tx1">
                    <a:lumMod val="50000"/>
                    <a:lumOff val="50000"/>
                  </a:schemeClr>
                </a:solidFill>
              </a:rPr>
              <a:t>came</a:t>
            </a:r>
            <a:r>
              <a:rPr lang="de-DE" dirty="0">
                <a:solidFill>
                  <a:schemeClr val="tx1">
                    <a:lumMod val="50000"/>
                    <a:lumOff val="50000"/>
                  </a:schemeClr>
                </a:solidFill>
              </a:rPr>
              <a:t> </a:t>
            </a:r>
            <a:r>
              <a:rPr lang="de-DE" dirty="0" err="1">
                <a:solidFill>
                  <a:schemeClr val="tx1">
                    <a:lumMod val="50000"/>
                    <a:lumOff val="50000"/>
                  </a:schemeClr>
                </a:solidFill>
              </a:rPr>
              <a:t>into</a:t>
            </a:r>
            <a:r>
              <a:rPr lang="de-DE" dirty="0">
                <a:solidFill>
                  <a:schemeClr val="tx1">
                    <a:lumMod val="50000"/>
                    <a:lumOff val="50000"/>
                  </a:schemeClr>
                </a:solidFill>
              </a:rPr>
              <a:t> </a:t>
            </a:r>
            <a:r>
              <a:rPr lang="de-DE" dirty="0" err="1">
                <a:solidFill>
                  <a:schemeClr val="tx1">
                    <a:lumMod val="50000"/>
                    <a:lumOff val="50000"/>
                  </a:schemeClr>
                </a:solidFill>
              </a:rPr>
              <a:t>force</a:t>
            </a:r>
            <a:r>
              <a:rPr lang="de-DE" dirty="0">
                <a:solidFill>
                  <a:schemeClr val="tx1">
                    <a:lumMod val="50000"/>
                    <a:lumOff val="50000"/>
                  </a:schemeClr>
                </a:solidFill>
              </a:rPr>
              <a:t> on 1. </a:t>
            </a:r>
            <a:r>
              <a:rPr lang="de-DE" dirty="0" err="1">
                <a:solidFill>
                  <a:schemeClr val="tx1">
                    <a:lumMod val="50000"/>
                    <a:lumOff val="50000"/>
                  </a:schemeClr>
                </a:solidFill>
              </a:rPr>
              <a:t>january</a:t>
            </a:r>
            <a:r>
              <a:rPr lang="de-DE" dirty="0">
                <a:solidFill>
                  <a:schemeClr val="tx1">
                    <a:lumMod val="50000"/>
                    <a:lumOff val="50000"/>
                  </a:schemeClr>
                </a:solidFill>
              </a:rPr>
              <a:t> 2024 and </a:t>
            </a:r>
            <a:r>
              <a:rPr lang="de-DE" dirty="0" err="1">
                <a:solidFill>
                  <a:schemeClr val="tx1">
                    <a:lumMod val="50000"/>
                    <a:lumOff val="50000"/>
                  </a:schemeClr>
                </a:solidFill>
              </a:rPr>
              <a:t>ensures</a:t>
            </a:r>
            <a:r>
              <a:rPr lang="de-DE" dirty="0">
                <a:solidFill>
                  <a:schemeClr val="tx1">
                    <a:lumMod val="50000"/>
                    <a:lumOff val="50000"/>
                  </a:schemeClr>
                </a:solidFill>
              </a:rPr>
              <a:t> </a:t>
            </a:r>
            <a:r>
              <a:rPr lang="de-DE" dirty="0" err="1">
                <a:solidFill>
                  <a:schemeClr val="tx1">
                    <a:lumMod val="50000"/>
                    <a:lumOff val="50000"/>
                  </a:schemeClr>
                </a:solidFill>
              </a:rPr>
              <a:t>the</a:t>
            </a:r>
            <a:r>
              <a:rPr lang="de-DE" dirty="0">
                <a:solidFill>
                  <a:schemeClr val="tx1">
                    <a:lumMod val="50000"/>
                    <a:lumOff val="50000"/>
                  </a:schemeClr>
                </a:solidFill>
              </a:rPr>
              <a:t> switch </a:t>
            </a:r>
            <a:r>
              <a:rPr lang="de-DE" dirty="0" err="1">
                <a:solidFill>
                  <a:schemeClr val="tx1">
                    <a:lumMod val="50000"/>
                    <a:lumOff val="50000"/>
                  </a:schemeClr>
                </a:solidFill>
              </a:rPr>
              <a:t>to</a:t>
            </a:r>
            <a:r>
              <a:rPr lang="de-DE" dirty="0">
                <a:solidFill>
                  <a:schemeClr val="tx1">
                    <a:lumMod val="50000"/>
                    <a:lumOff val="50000"/>
                  </a:schemeClr>
                </a:solidFill>
              </a:rPr>
              <a:t> </a:t>
            </a:r>
            <a:r>
              <a:rPr lang="de-DE" dirty="0" err="1">
                <a:solidFill>
                  <a:schemeClr val="tx1">
                    <a:lumMod val="50000"/>
                    <a:lumOff val="50000"/>
                  </a:schemeClr>
                </a:solidFill>
              </a:rPr>
              <a:t>renewable</a:t>
            </a:r>
            <a:r>
              <a:rPr lang="de-DE" dirty="0">
                <a:solidFill>
                  <a:schemeClr val="tx1">
                    <a:lumMod val="50000"/>
                    <a:lumOff val="50000"/>
                  </a:schemeClr>
                </a:solidFill>
              </a:rPr>
              <a:t> </a:t>
            </a:r>
            <a:r>
              <a:rPr lang="de-DE" dirty="0" err="1">
                <a:solidFill>
                  <a:schemeClr val="tx1">
                    <a:lumMod val="50000"/>
                    <a:lumOff val="50000"/>
                  </a:schemeClr>
                </a:solidFill>
              </a:rPr>
              <a:t>energy</a:t>
            </a:r>
            <a:r>
              <a:rPr lang="de-DE" dirty="0">
                <a:solidFill>
                  <a:schemeClr val="tx1">
                    <a:lumMod val="50000"/>
                    <a:lumOff val="50000"/>
                  </a:schemeClr>
                </a:solidFill>
              </a:rPr>
              <a:t> </a:t>
            </a:r>
            <a:r>
              <a:rPr lang="de-DE" dirty="0" err="1">
                <a:solidFill>
                  <a:schemeClr val="tx1">
                    <a:lumMod val="50000"/>
                    <a:lumOff val="50000"/>
                  </a:schemeClr>
                </a:solidFill>
              </a:rPr>
              <a:t>for</a:t>
            </a:r>
            <a:r>
              <a:rPr lang="de-DE" dirty="0">
                <a:solidFill>
                  <a:schemeClr val="tx1">
                    <a:lumMod val="50000"/>
                    <a:lumOff val="50000"/>
                  </a:schemeClr>
                </a:solidFill>
              </a:rPr>
              <a:t> </a:t>
            </a:r>
            <a:r>
              <a:rPr lang="de-DE" dirty="0" err="1">
                <a:solidFill>
                  <a:schemeClr val="tx1">
                    <a:lumMod val="50000"/>
                    <a:lumOff val="50000"/>
                  </a:schemeClr>
                </a:solidFill>
              </a:rPr>
              <a:t>heating</a:t>
            </a:r>
            <a:r>
              <a:rPr lang="de-DE" dirty="0">
                <a:solidFill>
                  <a:schemeClr val="tx1">
                    <a:lumMod val="50000"/>
                    <a:lumOff val="50000"/>
                  </a:schemeClr>
                </a:solidFill>
              </a:rPr>
              <a:t> and </a:t>
            </a:r>
            <a:r>
              <a:rPr lang="de-DE" dirty="0" err="1">
                <a:solidFill>
                  <a:schemeClr val="tx1">
                    <a:lumMod val="50000"/>
                    <a:lumOff val="50000"/>
                  </a:schemeClr>
                </a:solidFill>
              </a:rPr>
              <a:t>hot</a:t>
            </a:r>
            <a:r>
              <a:rPr lang="de-DE" dirty="0">
                <a:solidFill>
                  <a:schemeClr val="tx1">
                    <a:lumMod val="50000"/>
                    <a:lumOff val="50000"/>
                  </a:schemeClr>
                </a:solidFill>
              </a:rPr>
              <a:t> </a:t>
            </a:r>
            <a:r>
              <a:rPr lang="de-DE" dirty="0" err="1">
                <a:solidFill>
                  <a:schemeClr val="tx1">
                    <a:lumMod val="50000"/>
                    <a:lumOff val="50000"/>
                  </a:schemeClr>
                </a:solidFill>
              </a:rPr>
              <a:t>water</a:t>
            </a:r>
            <a:endParaRPr lang="de-DE" dirty="0">
              <a:solidFill>
                <a:schemeClr val="tx1">
                  <a:lumMod val="50000"/>
                  <a:lumOff val="50000"/>
                </a:schemeClr>
              </a:solidFill>
            </a:endParaRPr>
          </a:p>
          <a:p>
            <a:pPr>
              <a:buFont typeface="Arial" panose="020B0604020202020204" pitchFamily="34" charset="0"/>
              <a:buChar char="•"/>
            </a:pPr>
            <a:r>
              <a:rPr lang="de-DE" dirty="0">
                <a:solidFill>
                  <a:schemeClr val="tx1">
                    <a:lumMod val="50000"/>
                    <a:lumOff val="50000"/>
                  </a:schemeClr>
                </a:solidFill>
              </a:rPr>
              <a:t>2022: 19,5 </a:t>
            </a:r>
            <a:r>
              <a:rPr lang="de-DE" dirty="0" err="1">
                <a:solidFill>
                  <a:schemeClr val="tx1">
                    <a:lumMod val="50000"/>
                    <a:lumOff val="50000"/>
                  </a:schemeClr>
                </a:solidFill>
              </a:rPr>
              <a:t>million</a:t>
            </a:r>
            <a:r>
              <a:rPr lang="de-DE" dirty="0">
                <a:solidFill>
                  <a:schemeClr val="tx1">
                    <a:lumMod val="50000"/>
                    <a:lumOff val="50000"/>
                  </a:schemeClr>
                </a:solidFill>
              </a:rPr>
              <a:t> </a:t>
            </a:r>
            <a:r>
              <a:rPr lang="de-DE" dirty="0" err="1">
                <a:solidFill>
                  <a:schemeClr val="tx1">
                    <a:lumMod val="50000"/>
                    <a:lumOff val="50000"/>
                  </a:schemeClr>
                </a:solidFill>
              </a:rPr>
              <a:t>residential</a:t>
            </a:r>
            <a:r>
              <a:rPr lang="de-DE" dirty="0">
                <a:solidFill>
                  <a:schemeClr val="tx1">
                    <a:lumMod val="50000"/>
                    <a:lumOff val="50000"/>
                  </a:schemeClr>
                </a:solidFill>
              </a:rPr>
              <a:t> </a:t>
            </a:r>
            <a:r>
              <a:rPr lang="de-DE" dirty="0" err="1">
                <a:solidFill>
                  <a:schemeClr val="tx1">
                    <a:lumMod val="50000"/>
                    <a:lumOff val="50000"/>
                  </a:schemeClr>
                </a:solidFill>
              </a:rPr>
              <a:t>buildings</a:t>
            </a:r>
            <a:r>
              <a:rPr lang="de-DE" dirty="0">
                <a:solidFill>
                  <a:schemeClr val="tx1">
                    <a:lumMod val="50000"/>
                    <a:lumOff val="50000"/>
                  </a:schemeClr>
                </a:solidFill>
              </a:rPr>
              <a:t>, 13 </a:t>
            </a:r>
            <a:r>
              <a:rPr lang="de-DE" dirty="0" err="1">
                <a:solidFill>
                  <a:schemeClr val="tx1">
                    <a:lumMod val="50000"/>
                    <a:lumOff val="50000"/>
                  </a:schemeClr>
                </a:solidFill>
              </a:rPr>
              <a:t>million</a:t>
            </a:r>
            <a:r>
              <a:rPr lang="de-DE" dirty="0">
                <a:solidFill>
                  <a:schemeClr val="tx1">
                    <a:lumMod val="50000"/>
                    <a:lumOff val="50000"/>
                  </a:schemeClr>
                </a:solidFill>
              </a:rPr>
              <a:t> </a:t>
            </a:r>
            <a:r>
              <a:rPr lang="de-DE" dirty="0" err="1">
                <a:solidFill>
                  <a:schemeClr val="tx1">
                    <a:lumMod val="50000"/>
                    <a:lumOff val="50000"/>
                  </a:schemeClr>
                </a:solidFill>
              </a:rPr>
              <a:t>are</a:t>
            </a:r>
            <a:r>
              <a:rPr lang="de-DE" dirty="0">
                <a:solidFill>
                  <a:schemeClr val="tx1">
                    <a:lumMod val="50000"/>
                    <a:lumOff val="50000"/>
                  </a:schemeClr>
                </a:solidFill>
              </a:rPr>
              <a:t> single-</a:t>
            </a:r>
            <a:r>
              <a:rPr lang="de-DE" dirty="0" err="1">
                <a:solidFill>
                  <a:schemeClr val="tx1">
                    <a:lumMod val="50000"/>
                    <a:lumOff val="50000"/>
                  </a:schemeClr>
                </a:solidFill>
              </a:rPr>
              <a:t>familiy</a:t>
            </a:r>
            <a:r>
              <a:rPr lang="de-DE" dirty="0">
                <a:solidFill>
                  <a:schemeClr val="tx1">
                    <a:lumMod val="50000"/>
                    <a:lumOff val="50000"/>
                  </a:schemeClr>
                </a:solidFill>
              </a:rPr>
              <a:t> </a:t>
            </a:r>
            <a:r>
              <a:rPr lang="de-DE" dirty="0" err="1">
                <a:solidFill>
                  <a:schemeClr val="tx1">
                    <a:lumMod val="50000"/>
                    <a:lumOff val="50000"/>
                  </a:schemeClr>
                </a:solidFill>
              </a:rPr>
              <a:t>houses</a:t>
            </a:r>
            <a:endParaRPr lang="de-DE" dirty="0">
              <a:solidFill>
                <a:schemeClr val="tx1">
                  <a:lumMod val="50000"/>
                  <a:lumOff val="50000"/>
                </a:schemeClr>
              </a:solidFill>
            </a:endParaRPr>
          </a:p>
          <a:p>
            <a:pPr>
              <a:buFont typeface="Arial" panose="020B0604020202020204" pitchFamily="34" charset="0"/>
              <a:buChar char="•"/>
            </a:pPr>
            <a:endParaRPr lang="de-DE" dirty="0">
              <a:solidFill>
                <a:schemeClr val="tx1">
                  <a:lumMod val="50000"/>
                  <a:lumOff val="50000"/>
                </a:schemeClr>
              </a:solidFill>
            </a:endParaRPr>
          </a:p>
          <a:p>
            <a:endParaRPr lang="de-DE" dirty="0">
              <a:solidFill>
                <a:schemeClr val="tx1">
                  <a:lumMod val="50000"/>
                  <a:lumOff val="50000"/>
                </a:schemeClr>
              </a:solidFill>
            </a:endParaRPr>
          </a:p>
        </p:txBody>
      </p:sp>
    </p:spTree>
    <p:extLst>
      <p:ext uri="{BB962C8B-B14F-4D97-AF65-F5344CB8AC3E}">
        <p14:creationId xmlns:p14="http://schemas.microsoft.com/office/powerpoint/2010/main" val="22778927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443BA0-EF35-911F-A11A-3459B508A48A}"/>
              </a:ext>
            </a:extLst>
          </p:cNvPr>
          <p:cNvSpPr>
            <a:spLocks noGrp="1"/>
          </p:cNvSpPr>
          <p:nvPr>
            <p:ph type="title"/>
          </p:nvPr>
        </p:nvSpPr>
        <p:spPr/>
        <p:txBody>
          <a:bodyPr/>
          <a:lstStyle/>
          <a:p>
            <a:r>
              <a:rPr lang="de-DE" dirty="0"/>
              <a:t>Scenarios</a:t>
            </a:r>
          </a:p>
        </p:txBody>
      </p:sp>
      <p:graphicFrame>
        <p:nvGraphicFramePr>
          <p:cNvPr id="4" name="Inhaltsplatzhalter 3">
            <a:extLst>
              <a:ext uri="{FF2B5EF4-FFF2-40B4-BE49-F238E27FC236}">
                <a16:creationId xmlns:a16="http://schemas.microsoft.com/office/drawing/2014/main" id="{42F1A790-CB17-A3BB-E1DE-8EAFC56B8F77}"/>
              </a:ext>
            </a:extLst>
          </p:cNvPr>
          <p:cNvGraphicFramePr>
            <a:graphicFrameLocks noGrp="1"/>
          </p:cNvGraphicFramePr>
          <p:nvPr>
            <p:ph idx="1"/>
            <p:extLst>
              <p:ext uri="{D42A27DB-BD31-4B8C-83A1-F6EECF244321}">
                <p14:modId xmlns:p14="http://schemas.microsoft.com/office/powerpoint/2010/main" val="1113396870"/>
              </p:ext>
            </p:extLst>
          </p:nvPr>
        </p:nvGraphicFramePr>
        <p:xfrm>
          <a:off x="838203" y="2852451"/>
          <a:ext cx="10515597" cy="3143616"/>
        </p:xfrm>
        <a:graphic>
          <a:graphicData uri="http://schemas.openxmlformats.org/drawingml/2006/table">
            <a:tbl>
              <a:tblPr firstRow="1" bandRow="1">
                <a:tableStyleId>{5940675A-B579-460E-94D1-54222C63F5DA}</a:tableStyleId>
              </a:tblPr>
              <a:tblGrid>
                <a:gridCol w="3505199">
                  <a:extLst>
                    <a:ext uri="{9D8B030D-6E8A-4147-A177-3AD203B41FA5}">
                      <a16:colId xmlns:a16="http://schemas.microsoft.com/office/drawing/2014/main" val="1215512932"/>
                    </a:ext>
                  </a:extLst>
                </a:gridCol>
                <a:gridCol w="3505199">
                  <a:extLst>
                    <a:ext uri="{9D8B030D-6E8A-4147-A177-3AD203B41FA5}">
                      <a16:colId xmlns:a16="http://schemas.microsoft.com/office/drawing/2014/main" val="3851307507"/>
                    </a:ext>
                  </a:extLst>
                </a:gridCol>
                <a:gridCol w="3505199">
                  <a:extLst>
                    <a:ext uri="{9D8B030D-6E8A-4147-A177-3AD203B41FA5}">
                      <a16:colId xmlns:a16="http://schemas.microsoft.com/office/drawing/2014/main" val="2817597702"/>
                    </a:ext>
                  </a:extLst>
                </a:gridCol>
              </a:tblGrid>
              <a:tr h="785904">
                <a:tc>
                  <a:txBody>
                    <a:bodyPr/>
                    <a:lstStyle/>
                    <a:p>
                      <a:endParaRPr lang="de-DE" dirty="0"/>
                    </a:p>
                  </a:txBody>
                  <a:tcPr/>
                </a:tc>
                <a:tc>
                  <a:txBody>
                    <a:bodyPr/>
                    <a:lstStyle/>
                    <a:p>
                      <a:r>
                        <a:rPr lang="de-DE" dirty="0"/>
                        <a:t>Ground Source Heat Pump</a:t>
                      </a:r>
                    </a:p>
                  </a:txBody>
                  <a:tcPr/>
                </a:tc>
                <a:tc>
                  <a:txBody>
                    <a:bodyPr/>
                    <a:lstStyle/>
                    <a:p>
                      <a:r>
                        <a:rPr lang="de-DE" dirty="0"/>
                        <a:t>Air Source Heat Pump</a:t>
                      </a:r>
                    </a:p>
                  </a:txBody>
                  <a:tcPr/>
                </a:tc>
                <a:extLst>
                  <a:ext uri="{0D108BD9-81ED-4DB2-BD59-A6C34878D82A}">
                    <a16:rowId xmlns:a16="http://schemas.microsoft.com/office/drawing/2014/main" val="4007760615"/>
                  </a:ext>
                </a:extLst>
              </a:tr>
              <a:tr h="785904">
                <a:tc>
                  <a:txBody>
                    <a:bodyPr/>
                    <a:lstStyle/>
                    <a:p>
                      <a:r>
                        <a:rPr lang="de-DE" dirty="0"/>
                        <a:t>Building A</a:t>
                      </a:r>
                    </a:p>
                  </a:txBody>
                  <a:tcPr/>
                </a:tc>
                <a:tc>
                  <a:txBody>
                    <a:bodyPr/>
                    <a:lstStyle/>
                    <a:p>
                      <a:pPr marL="0" indent="0">
                        <a:buFontTx/>
                        <a:buNone/>
                      </a:pPr>
                      <a:r>
                        <a:rPr lang="de-DE" dirty="0"/>
                        <a:t>GA</a:t>
                      </a:r>
                    </a:p>
                  </a:txBody>
                  <a:tcPr/>
                </a:tc>
                <a:tc>
                  <a:txBody>
                    <a:bodyPr/>
                    <a:lstStyle/>
                    <a:p>
                      <a:r>
                        <a:rPr lang="de-DE" dirty="0"/>
                        <a:t>AA</a:t>
                      </a:r>
                    </a:p>
                  </a:txBody>
                  <a:tcPr/>
                </a:tc>
                <a:extLst>
                  <a:ext uri="{0D108BD9-81ED-4DB2-BD59-A6C34878D82A}">
                    <a16:rowId xmlns:a16="http://schemas.microsoft.com/office/drawing/2014/main" val="221958372"/>
                  </a:ext>
                </a:extLst>
              </a:tr>
              <a:tr h="785904">
                <a:tc>
                  <a:txBody>
                    <a:bodyPr/>
                    <a:lstStyle/>
                    <a:p>
                      <a:r>
                        <a:rPr lang="de-DE" dirty="0"/>
                        <a:t>Building B</a:t>
                      </a:r>
                    </a:p>
                  </a:txBody>
                  <a:tcPr/>
                </a:tc>
                <a:tc>
                  <a:txBody>
                    <a:bodyPr/>
                    <a:lstStyle/>
                    <a:p>
                      <a:r>
                        <a:rPr lang="de-DE" dirty="0"/>
                        <a:t>GB</a:t>
                      </a:r>
                    </a:p>
                  </a:txBody>
                  <a:tcPr/>
                </a:tc>
                <a:tc>
                  <a:txBody>
                    <a:bodyPr/>
                    <a:lstStyle/>
                    <a:p>
                      <a:r>
                        <a:rPr lang="de-DE" dirty="0"/>
                        <a:t>AB</a:t>
                      </a:r>
                    </a:p>
                  </a:txBody>
                  <a:tcPr/>
                </a:tc>
                <a:extLst>
                  <a:ext uri="{0D108BD9-81ED-4DB2-BD59-A6C34878D82A}">
                    <a16:rowId xmlns:a16="http://schemas.microsoft.com/office/drawing/2014/main" val="3035389777"/>
                  </a:ext>
                </a:extLst>
              </a:tr>
              <a:tr h="785904">
                <a:tc>
                  <a:txBody>
                    <a:bodyPr/>
                    <a:lstStyle/>
                    <a:p>
                      <a:r>
                        <a:rPr lang="de-DE" dirty="0"/>
                        <a:t>Building C</a:t>
                      </a:r>
                    </a:p>
                  </a:txBody>
                  <a:tcPr/>
                </a:tc>
                <a:tc>
                  <a:txBody>
                    <a:bodyPr/>
                    <a:lstStyle/>
                    <a:p>
                      <a:r>
                        <a:rPr lang="de-DE" dirty="0"/>
                        <a:t>GC</a:t>
                      </a:r>
                    </a:p>
                  </a:txBody>
                  <a:tcPr/>
                </a:tc>
                <a:tc>
                  <a:txBody>
                    <a:bodyPr/>
                    <a:lstStyle/>
                    <a:p>
                      <a:r>
                        <a:rPr lang="de-DE" dirty="0"/>
                        <a:t>AC</a:t>
                      </a:r>
                    </a:p>
                  </a:txBody>
                  <a:tcPr/>
                </a:tc>
                <a:extLst>
                  <a:ext uri="{0D108BD9-81ED-4DB2-BD59-A6C34878D82A}">
                    <a16:rowId xmlns:a16="http://schemas.microsoft.com/office/drawing/2014/main" val="3039152346"/>
                  </a:ext>
                </a:extLst>
              </a:tr>
            </a:tbl>
          </a:graphicData>
        </a:graphic>
      </p:graphicFrame>
      <p:sp>
        <p:nvSpPr>
          <p:cNvPr id="6" name="Textfeld 5">
            <a:extLst>
              <a:ext uri="{FF2B5EF4-FFF2-40B4-BE49-F238E27FC236}">
                <a16:creationId xmlns:a16="http://schemas.microsoft.com/office/drawing/2014/main" id="{42ADB23E-BA13-B0C9-2B89-A007746A5A2A}"/>
              </a:ext>
            </a:extLst>
          </p:cNvPr>
          <p:cNvSpPr txBox="1"/>
          <p:nvPr/>
        </p:nvSpPr>
        <p:spPr>
          <a:xfrm>
            <a:off x="838200" y="1618938"/>
            <a:ext cx="10157085" cy="923330"/>
          </a:xfrm>
          <a:prstGeom prst="rect">
            <a:avLst/>
          </a:prstGeom>
          <a:noFill/>
        </p:spPr>
        <p:txBody>
          <a:bodyPr wrap="square" rtlCol="0">
            <a:spAutoFit/>
          </a:bodyPr>
          <a:lstStyle/>
          <a:p>
            <a:pPr marL="285750" indent="-285750">
              <a:buFontTx/>
              <a:buChar char="-"/>
            </a:pPr>
            <a:r>
              <a:rPr lang="de-DE" dirty="0" err="1"/>
              <a:t>For</a:t>
            </a:r>
            <a:r>
              <a:rPr lang="de-DE" dirty="0"/>
              <a:t> </a:t>
            </a:r>
            <a:r>
              <a:rPr lang="de-DE" dirty="0" err="1"/>
              <a:t>each</a:t>
            </a:r>
            <a:r>
              <a:rPr lang="de-DE" dirty="0"/>
              <a:t>, </a:t>
            </a:r>
            <a:r>
              <a:rPr lang="de-DE" dirty="0" err="1"/>
              <a:t>plot</a:t>
            </a:r>
            <a:r>
              <a:rPr lang="de-DE" dirty="0"/>
              <a:t> </a:t>
            </a:r>
            <a:r>
              <a:rPr lang="de-DE" dirty="0" err="1"/>
              <a:t>temperature</a:t>
            </a:r>
            <a:r>
              <a:rPr lang="de-DE" dirty="0"/>
              <a:t> and </a:t>
            </a:r>
            <a:r>
              <a:rPr lang="de-DE" dirty="0" err="1"/>
              <a:t>energy</a:t>
            </a:r>
            <a:r>
              <a:rPr lang="de-DE" dirty="0"/>
              <a:t> </a:t>
            </a:r>
            <a:r>
              <a:rPr lang="de-DE" dirty="0" err="1"/>
              <a:t>consmuption</a:t>
            </a:r>
            <a:r>
              <a:rPr lang="de-DE" dirty="0"/>
              <a:t> </a:t>
            </a:r>
            <a:r>
              <a:rPr lang="de-DE" dirty="0" err="1"/>
              <a:t>over</a:t>
            </a:r>
            <a:r>
              <a:rPr lang="de-DE" dirty="0"/>
              <a:t> time </a:t>
            </a:r>
            <a:r>
              <a:rPr lang="de-DE" dirty="0" err="1"/>
              <a:t>for</a:t>
            </a:r>
            <a:r>
              <a:rPr lang="de-DE" dirty="0"/>
              <a:t> TRY 2012</a:t>
            </a:r>
          </a:p>
          <a:p>
            <a:pPr marL="285750" indent="-285750">
              <a:buFontTx/>
              <a:buChar char="-"/>
            </a:pPr>
            <a:r>
              <a:rPr lang="de-DE" dirty="0"/>
              <a:t>Repeat </a:t>
            </a:r>
            <a:r>
              <a:rPr lang="de-DE" dirty="0" err="1"/>
              <a:t>for</a:t>
            </a:r>
            <a:r>
              <a:rPr lang="de-DE" dirty="0"/>
              <a:t> extreme </a:t>
            </a:r>
            <a:r>
              <a:rPr lang="de-DE" dirty="0" err="1"/>
              <a:t>weather</a:t>
            </a:r>
            <a:r>
              <a:rPr lang="de-DE" dirty="0"/>
              <a:t> / different </a:t>
            </a:r>
            <a:r>
              <a:rPr lang="de-DE" dirty="0" err="1"/>
              <a:t>city</a:t>
            </a:r>
            <a:r>
              <a:rPr lang="de-DE" dirty="0"/>
              <a:t>?</a:t>
            </a:r>
          </a:p>
          <a:p>
            <a:endParaRPr lang="de-DE" dirty="0"/>
          </a:p>
        </p:txBody>
      </p:sp>
    </p:spTree>
    <p:extLst>
      <p:ext uri="{BB962C8B-B14F-4D97-AF65-F5344CB8AC3E}">
        <p14:creationId xmlns:p14="http://schemas.microsoft.com/office/powerpoint/2010/main" val="42878888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6204BF-A39F-9F67-5574-5EB00A3EC4AA}"/>
              </a:ext>
            </a:extLst>
          </p:cNvPr>
          <p:cNvSpPr>
            <a:spLocks noGrp="1"/>
          </p:cNvSpPr>
          <p:nvPr>
            <p:ph type="title"/>
          </p:nvPr>
        </p:nvSpPr>
        <p:spPr/>
        <p:txBody>
          <a:bodyPr/>
          <a:lstStyle/>
          <a:p>
            <a:r>
              <a:rPr lang="de-DE" dirty="0" err="1"/>
              <a:t>Comparisons</a:t>
            </a:r>
            <a:r>
              <a:rPr lang="de-DE" dirty="0"/>
              <a:t> </a:t>
            </a:r>
            <a:r>
              <a:rPr lang="de-DE" dirty="0" err="1"/>
              <a:t>between</a:t>
            </a:r>
            <a:r>
              <a:rPr lang="de-DE" dirty="0"/>
              <a:t> Scenarios</a:t>
            </a:r>
          </a:p>
        </p:txBody>
      </p:sp>
      <p:sp>
        <p:nvSpPr>
          <p:cNvPr id="3" name="Inhaltsplatzhalter 2">
            <a:extLst>
              <a:ext uri="{FF2B5EF4-FFF2-40B4-BE49-F238E27FC236}">
                <a16:creationId xmlns:a16="http://schemas.microsoft.com/office/drawing/2014/main" id="{6603635D-F04A-01DD-14F5-A66936E3D38C}"/>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6521691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F21DF8-C972-CE41-240B-79F10EC03D3A}"/>
              </a:ext>
            </a:extLst>
          </p:cNvPr>
          <p:cNvSpPr>
            <a:spLocks noGrp="1"/>
          </p:cNvSpPr>
          <p:nvPr>
            <p:ph type="title"/>
          </p:nvPr>
        </p:nvSpPr>
        <p:spPr/>
        <p:txBody>
          <a:bodyPr>
            <a:normAutofit fontScale="90000"/>
          </a:bodyPr>
          <a:lstStyle/>
          <a:p>
            <a:r>
              <a:rPr lang="de-DE" dirty="0">
                <a:solidFill>
                  <a:schemeClr val="tx1">
                    <a:lumMod val="50000"/>
                    <a:lumOff val="50000"/>
                  </a:schemeClr>
                </a:solidFill>
              </a:rPr>
              <a:t>1978 </a:t>
            </a:r>
            <a:r>
              <a:rPr lang="de-DE" dirty="0" err="1">
                <a:solidFill>
                  <a:schemeClr val="tx1">
                    <a:lumMod val="50000"/>
                    <a:lumOff val="50000"/>
                  </a:schemeClr>
                </a:solidFill>
              </a:rPr>
              <a:t>building</a:t>
            </a:r>
            <a:r>
              <a:rPr lang="de-DE" dirty="0">
                <a:solidFill>
                  <a:schemeClr val="tx1">
                    <a:lumMod val="50000"/>
                    <a:lumOff val="50000"/>
                  </a:schemeClr>
                </a:solidFill>
              </a:rPr>
              <a:t> in </a:t>
            </a:r>
            <a:r>
              <a:rPr lang="de-DE" dirty="0" err="1">
                <a:solidFill>
                  <a:schemeClr val="tx1">
                    <a:lumMod val="50000"/>
                    <a:lumOff val="50000"/>
                  </a:schemeClr>
                </a:solidFill>
              </a:rPr>
              <a:t>whole</a:t>
            </a:r>
            <a:r>
              <a:rPr lang="de-DE" dirty="0">
                <a:solidFill>
                  <a:schemeClr val="tx1">
                    <a:lumMod val="50000"/>
                    <a:lumOff val="50000"/>
                  </a:schemeClr>
                </a:solidFill>
              </a:rPr>
              <a:t> 2015</a:t>
            </a:r>
            <a:br>
              <a:rPr lang="de-DE" dirty="0">
                <a:solidFill>
                  <a:schemeClr val="tx1">
                    <a:lumMod val="50000"/>
                    <a:lumOff val="50000"/>
                  </a:schemeClr>
                </a:solidFill>
              </a:rPr>
            </a:br>
            <a:endParaRPr lang="de-DE" dirty="0"/>
          </a:p>
        </p:txBody>
      </p:sp>
      <p:sp>
        <p:nvSpPr>
          <p:cNvPr id="5" name="Content Placeholder 4">
            <a:extLst>
              <a:ext uri="{FF2B5EF4-FFF2-40B4-BE49-F238E27FC236}">
                <a16:creationId xmlns:a16="http://schemas.microsoft.com/office/drawing/2014/main" id="{AB52EA7F-D183-0A4D-9CC8-B5A82159EB4B}"/>
              </a:ext>
            </a:extLst>
          </p:cNvPr>
          <p:cNvSpPr>
            <a:spLocks noGrp="1"/>
          </p:cNvSpPr>
          <p:nvPr>
            <p:ph idx="1"/>
          </p:nvPr>
        </p:nvSpPr>
        <p:spPr/>
        <p:txBody>
          <a:bodyPr/>
          <a:lstStyle/>
          <a:p>
            <a:r>
              <a:rPr lang="de-DE" dirty="0" err="1"/>
              <a:t>Typical</a:t>
            </a:r>
            <a:r>
              <a:rPr lang="de-DE" dirty="0"/>
              <a:t> </a:t>
            </a:r>
            <a:r>
              <a:rPr lang="de-DE" dirty="0" err="1"/>
              <a:t>building</a:t>
            </a:r>
            <a:r>
              <a:rPr lang="de-DE" dirty="0"/>
              <a:t>, </a:t>
            </a:r>
            <a:r>
              <a:rPr lang="de-DE" dirty="0" err="1"/>
              <a:t>explain</a:t>
            </a:r>
            <a:r>
              <a:rPr lang="de-DE" dirty="0"/>
              <a:t> </a:t>
            </a:r>
            <a:r>
              <a:rPr lang="de-DE" dirty="0" err="1"/>
              <a:t>plots</a:t>
            </a:r>
            <a:endParaRPr lang="de-DE" dirty="0"/>
          </a:p>
        </p:txBody>
      </p:sp>
    </p:spTree>
    <p:extLst>
      <p:ext uri="{BB962C8B-B14F-4D97-AF65-F5344CB8AC3E}">
        <p14:creationId xmlns:p14="http://schemas.microsoft.com/office/powerpoint/2010/main" val="321713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6204BF-A39F-9F67-5574-5EB00A3EC4AA}"/>
              </a:ext>
            </a:extLst>
          </p:cNvPr>
          <p:cNvSpPr>
            <a:spLocks noGrp="1"/>
          </p:cNvSpPr>
          <p:nvPr>
            <p:ph type="title"/>
          </p:nvPr>
        </p:nvSpPr>
        <p:spPr/>
        <p:txBody>
          <a:bodyPr/>
          <a:lstStyle/>
          <a:p>
            <a:r>
              <a:rPr lang="de-DE" dirty="0"/>
              <a:t>1948 </a:t>
            </a:r>
            <a:r>
              <a:rPr lang="de-DE" dirty="0" err="1"/>
              <a:t>building</a:t>
            </a:r>
            <a:r>
              <a:rPr lang="de-DE" dirty="0"/>
              <a:t> in 2015 </a:t>
            </a:r>
            <a:r>
              <a:rPr lang="de-DE" dirty="0" err="1"/>
              <a:t>winter</a:t>
            </a:r>
            <a:endParaRPr lang="de-DE" dirty="0"/>
          </a:p>
        </p:txBody>
      </p:sp>
      <p:sp>
        <p:nvSpPr>
          <p:cNvPr id="3" name="Inhaltsplatzhalter 2">
            <a:extLst>
              <a:ext uri="{FF2B5EF4-FFF2-40B4-BE49-F238E27FC236}">
                <a16:creationId xmlns:a16="http://schemas.microsoft.com/office/drawing/2014/main" id="{6603635D-F04A-01DD-14F5-A66936E3D38C}"/>
              </a:ext>
            </a:extLst>
          </p:cNvPr>
          <p:cNvSpPr>
            <a:spLocks noGrp="1"/>
          </p:cNvSpPr>
          <p:nvPr>
            <p:ph idx="1"/>
          </p:nvPr>
        </p:nvSpPr>
        <p:spPr/>
        <p:txBody>
          <a:bodyPr>
            <a:normAutofit/>
          </a:bodyPr>
          <a:lstStyle/>
          <a:p>
            <a:endParaRPr lang="de-DE" dirty="0"/>
          </a:p>
          <a:p>
            <a:endParaRPr lang="de-DE" dirty="0">
              <a:hlinkClick r:id="" action="ppaction://noaction"/>
            </a:endParaRPr>
          </a:p>
          <a:p>
            <a:endParaRPr lang="de-DE" dirty="0">
              <a:hlinkClick r:id="" action="ppaction://noaction"/>
            </a:endParaRPr>
          </a:p>
          <a:p>
            <a:endParaRPr lang="de-DE" dirty="0">
              <a:hlinkClick r:id="" action="ppaction://noaction"/>
            </a:endParaRPr>
          </a:p>
          <a:p>
            <a:endParaRPr lang="de-DE" dirty="0">
              <a:hlinkClick r:id="" action="ppaction://noaction"/>
            </a:endParaRPr>
          </a:p>
          <a:p>
            <a:endParaRPr lang="de-DE" dirty="0">
              <a:hlinkClick r:id="" action="ppaction://noaction"/>
            </a:endParaRPr>
          </a:p>
          <a:p>
            <a:endParaRPr lang="de-DE" dirty="0">
              <a:hlinkClick r:id="" action="ppaction://noaction"/>
            </a:endParaRPr>
          </a:p>
          <a:p>
            <a:endParaRPr lang="de-DE" dirty="0"/>
          </a:p>
          <a:p>
            <a:endParaRPr lang="de-DE" dirty="0"/>
          </a:p>
        </p:txBody>
      </p:sp>
      <p:sp>
        <p:nvSpPr>
          <p:cNvPr id="5" name="Content Placeholder 4">
            <a:extLst>
              <a:ext uri="{FF2B5EF4-FFF2-40B4-BE49-F238E27FC236}">
                <a16:creationId xmlns:a16="http://schemas.microsoft.com/office/drawing/2014/main" id="{75E640C9-C2E3-6956-C23D-87B6A38F58C7}"/>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err="1"/>
              <a:t>Compare</a:t>
            </a:r>
            <a:r>
              <a:rPr lang="de-DE" dirty="0"/>
              <a:t> </a:t>
            </a:r>
            <a:r>
              <a:rPr lang="de-DE" dirty="0" err="1"/>
              <a:t>to</a:t>
            </a:r>
            <a:r>
              <a:rPr lang="de-DE" dirty="0"/>
              <a:t> 1978 </a:t>
            </a:r>
            <a:r>
              <a:rPr lang="de-DE" dirty="0" err="1"/>
              <a:t>winter</a:t>
            </a:r>
            <a:endParaRPr lang="de-DE" dirty="0"/>
          </a:p>
          <a:p>
            <a:r>
              <a:rPr lang="de-DE" dirty="0" err="1"/>
              <a:t>Compare</a:t>
            </a:r>
            <a:r>
              <a:rPr lang="de-DE" dirty="0"/>
              <a:t> </a:t>
            </a:r>
            <a:r>
              <a:rPr lang="de-DE" dirty="0" err="1"/>
              <a:t>to</a:t>
            </a:r>
            <a:r>
              <a:rPr lang="de-DE" dirty="0"/>
              <a:t> </a:t>
            </a:r>
            <a:r>
              <a:rPr lang="de-DE" dirty="0" err="1"/>
              <a:t>the</a:t>
            </a:r>
            <a:r>
              <a:rPr lang="de-DE" dirty="0"/>
              <a:t> </a:t>
            </a:r>
            <a:r>
              <a:rPr lang="de-DE" dirty="0" err="1"/>
              <a:t>refurbished</a:t>
            </a:r>
            <a:r>
              <a:rPr lang="de-DE" dirty="0"/>
              <a:t> 1948 </a:t>
            </a:r>
            <a:r>
              <a:rPr lang="de-DE" dirty="0" err="1"/>
              <a:t>version</a:t>
            </a:r>
            <a:r>
              <a:rPr lang="de-DE" dirty="0"/>
              <a:t> </a:t>
            </a:r>
            <a:r>
              <a:rPr lang="de-DE" dirty="0" err="1"/>
              <a:t>winter</a:t>
            </a:r>
            <a:endParaRPr lang="de-DE" dirty="0"/>
          </a:p>
        </p:txBody>
      </p:sp>
    </p:spTree>
    <p:extLst>
      <p:ext uri="{BB962C8B-B14F-4D97-AF65-F5344CB8AC3E}">
        <p14:creationId xmlns:p14="http://schemas.microsoft.com/office/powerpoint/2010/main" val="2766896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FFBA8-09D6-D655-F42E-F65E114DC860}"/>
              </a:ext>
            </a:extLst>
          </p:cNvPr>
          <p:cNvSpPr>
            <a:spLocks noGrp="1"/>
          </p:cNvSpPr>
          <p:nvPr>
            <p:ph type="title"/>
          </p:nvPr>
        </p:nvSpPr>
        <p:spPr/>
        <p:txBody>
          <a:bodyPr/>
          <a:lstStyle/>
          <a:p>
            <a:r>
              <a:rPr lang="de-DE" dirty="0"/>
              <a:t>2016 </a:t>
            </a:r>
            <a:r>
              <a:rPr lang="de-DE" dirty="0" err="1"/>
              <a:t>building</a:t>
            </a:r>
            <a:r>
              <a:rPr lang="de-DE" dirty="0"/>
              <a:t> </a:t>
            </a:r>
            <a:r>
              <a:rPr lang="de-DE"/>
              <a:t>in 2015</a:t>
            </a:r>
            <a:endParaRPr lang="de-DE" dirty="0"/>
          </a:p>
        </p:txBody>
      </p:sp>
      <p:sp>
        <p:nvSpPr>
          <p:cNvPr id="5" name="Content Placeholder 4">
            <a:extLst>
              <a:ext uri="{FF2B5EF4-FFF2-40B4-BE49-F238E27FC236}">
                <a16:creationId xmlns:a16="http://schemas.microsoft.com/office/drawing/2014/main" id="{446FB924-4AAC-874C-44A8-F732AE5E15E1}"/>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2652344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ABC854-3852-C444-B5D8-943D204B4B40}"/>
              </a:ext>
            </a:extLst>
          </p:cNvPr>
          <p:cNvSpPr>
            <a:spLocks noGrp="1"/>
          </p:cNvSpPr>
          <p:nvPr>
            <p:ph type="title"/>
          </p:nvPr>
        </p:nvSpPr>
        <p:spPr/>
        <p:txBody>
          <a:bodyPr/>
          <a:lstStyle/>
          <a:p>
            <a:r>
              <a:rPr lang="de-DE" dirty="0" err="1"/>
              <a:t>Conclusions</a:t>
            </a:r>
            <a:r>
              <a:rPr lang="de-DE" dirty="0"/>
              <a:t>?</a:t>
            </a:r>
          </a:p>
        </p:txBody>
      </p:sp>
      <p:sp>
        <p:nvSpPr>
          <p:cNvPr id="3" name="Inhaltsplatzhalter 2">
            <a:extLst>
              <a:ext uri="{FF2B5EF4-FFF2-40B4-BE49-F238E27FC236}">
                <a16:creationId xmlns:a16="http://schemas.microsoft.com/office/drawing/2014/main" id="{C8F56B68-4F2E-9C2D-9ADA-E1F95B4F0F97}"/>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189563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6F9004-4F70-3AC5-5BB5-F5038F3D266C}"/>
              </a:ext>
            </a:extLst>
          </p:cNvPr>
          <p:cNvSpPr>
            <a:spLocks noGrp="1"/>
          </p:cNvSpPr>
          <p:nvPr>
            <p:ph type="title"/>
          </p:nvPr>
        </p:nvSpPr>
        <p:spPr/>
        <p:txBody>
          <a:bodyPr/>
          <a:lstStyle/>
          <a:p>
            <a:r>
              <a:rPr lang="de-DE" dirty="0" err="1"/>
              <a:t>Thanks</a:t>
            </a:r>
            <a:r>
              <a:rPr lang="de-DE" dirty="0"/>
              <a:t> </a:t>
            </a:r>
            <a:r>
              <a:rPr lang="de-DE" dirty="0" err="1"/>
              <a:t>for</a:t>
            </a:r>
            <a:r>
              <a:rPr lang="de-DE" dirty="0"/>
              <a:t> </a:t>
            </a:r>
            <a:r>
              <a:rPr lang="de-DE" dirty="0" err="1"/>
              <a:t>listening</a:t>
            </a:r>
            <a:r>
              <a:rPr lang="de-DE" dirty="0"/>
              <a:t>!</a:t>
            </a:r>
          </a:p>
        </p:txBody>
      </p:sp>
      <p:sp>
        <p:nvSpPr>
          <p:cNvPr id="3" name="Inhaltsplatzhalter 2">
            <a:extLst>
              <a:ext uri="{FF2B5EF4-FFF2-40B4-BE49-F238E27FC236}">
                <a16:creationId xmlns:a16="http://schemas.microsoft.com/office/drawing/2014/main" id="{018BBF5D-17DA-1EF5-D6FB-A2E3C322C5D8}"/>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090738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225045-A0FD-3DF7-099F-579FBCECCFF1}"/>
              </a:ext>
            </a:extLst>
          </p:cNvPr>
          <p:cNvSpPr>
            <a:spLocks noGrp="1"/>
          </p:cNvSpPr>
          <p:nvPr>
            <p:ph type="title"/>
          </p:nvPr>
        </p:nvSpPr>
        <p:spPr/>
        <p:txBody>
          <a:bodyPr/>
          <a:lstStyle/>
          <a:p>
            <a:r>
              <a:rPr lang="de-DE" dirty="0"/>
              <a:t>Sources</a:t>
            </a:r>
          </a:p>
        </p:txBody>
      </p:sp>
      <p:sp>
        <p:nvSpPr>
          <p:cNvPr id="3" name="Inhaltsplatzhalter 2">
            <a:extLst>
              <a:ext uri="{FF2B5EF4-FFF2-40B4-BE49-F238E27FC236}">
                <a16:creationId xmlns:a16="http://schemas.microsoft.com/office/drawing/2014/main" id="{DA5C04F3-0A82-CF11-9007-272504D4A3F4}"/>
              </a:ext>
            </a:extLst>
          </p:cNvPr>
          <p:cNvSpPr>
            <a:spLocks noGrp="1"/>
          </p:cNvSpPr>
          <p:nvPr>
            <p:ph idx="1"/>
          </p:nvPr>
        </p:nvSpPr>
        <p:spPr/>
        <p:txBody>
          <a:bodyPr>
            <a:normAutofit/>
          </a:bodyPr>
          <a:lstStyle/>
          <a:p>
            <a:r>
              <a:rPr lang="de-DE" sz="1400" dirty="0"/>
              <a:t>Krähenmann, S., Walter, A., </a:t>
            </a:r>
            <a:r>
              <a:rPr lang="de-DE" sz="1400" dirty="0" err="1"/>
              <a:t>Brienen</a:t>
            </a:r>
            <a:r>
              <a:rPr lang="de-DE" sz="1400" dirty="0"/>
              <a:t>, S., </a:t>
            </a:r>
            <a:r>
              <a:rPr lang="de-DE" sz="1400" dirty="0" err="1"/>
              <a:t>Imbery</a:t>
            </a:r>
            <a:r>
              <a:rPr lang="de-DE" sz="1400" dirty="0"/>
              <a:t>, F., </a:t>
            </a:r>
            <a:r>
              <a:rPr lang="de-DE" sz="1400" dirty="0" err="1"/>
              <a:t>Matzarakis</a:t>
            </a:r>
            <a:r>
              <a:rPr lang="de-DE" sz="1400" dirty="0"/>
              <a:t>, A.: Stündliche Raster der Lufttemperatur für Deutschland (Projekt TRY-Weiterentwicklung), Version V001, DWD Climate Data Center (CDC), DOI:10.5676/DWD_CDC/TRY_Basis_v001, 2016</a:t>
            </a:r>
          </a:p>
        </p:txBody>
      </p:sp>
    </p:spTree>
    <p:extLst>
      <p:ext uri="{BB962C8B-B14F-4D97-AF65-F5344CB8AC3E}">
        <p14:creationId xmlns:p14="http://schemas.microsoft.com/office/powerpoint/2010/main" val="720390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437B96-B329-E8B1-2D92-FDB5C9379DFA}"/>
              </a:ext>
            </a:extLst>
          </p:cNvPr>
          <p:cNvSpPr>
            <a:spLocks noGrp="1"/>
          </p:cNvSpPr>
          <p:nvPr>
            <p:ph type="title"/>
          </p:nvPr>
        </p:nvSpPr>
        <p:spPr/>
        <p:txBody>
          <a:bodyPr/>
          <a:lstStyle/>
          <a:p>
            <a:r>
              <a:rPr lang="de-DE" dirty="0"/>
              <a:t>3 </a:t>
            </a:r>
            <a:r>
              <a:rPr lang="de-DE" dirty="0" err="1"/>
              <a:t>questions</a:t>
            </a:r>
            <a:r>
              <a:rPr lang="de-DE" dirty="0"/>
              <a:t>, 4 </a:t>
            </a:r>
            <a:r>
              <a:rPr lang="de-DE" dirty="0" err="1"/>
              <a:t>answers</a:t>
            </a:r>
            <a:r>
              <a:rPr lang="de-DE" dirty="0"/>
              <a:t> </a:t>
            </a:r>
            <a:r>
              <a:rPr lang="de-DE" dirty="0" err="1"/>
              <a:t>each</a:t>
            </a:r>
            <a:endParaRPr lang="de-DE" dirty="0"/>
          </a:p>
        </p:txBody>
      </p:sp>
      <p:sp>
        <p:nvSpPr>
          <p:cNvPr id="3" name="Inhaltsplatzhalter 2">
            <a:extLst>
              <a:ext uri="{FF2B5EF4-FFF2-40B4-BE49-F238E27FC236}">
                <a16:creationId xmlns:a16="http://schemas.microsoft.com/office/drawing/2014/main" id="{58894B4B-71B9-FA04-FAF3-B34C132CAC7A}"/>
              </a:ext>
            </a:extLst>
          </p:cNvPr>
          <p:cNvSpPr>
            <a:spLocks noGrp="1"/>
          </p:cNvSpPr>
          <p:nvPr>
            <p:ph idx="1"/>
          </p:nvPr>
        </p:nvSpPr>
        <p:spPr/>
        <p:txBody>
          <a:bodyPr/>
          <a:lstStyle/>
          <a:p>
            <a:pPr marL="0" indent="0">
              <a:buNone/>
            </a:pPr>
            <a:endParaRPr lang="de-DE" dirty="0"/>
          </a:p>
        </p:txBody>
      </p:sp>
    </p:spTree>
    <p:extLst>
      <p:ext uri="{BB962C8B-B14F-4D97-AF65-F5344CB8AC3E}">
        <p14:creationId xmlns:p14="http://schemas.microsoft.com/office/powerpoint/2010/main" val="185466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1552A5-145F-B5C0-E613-4206D744A58C}"/>
              </a:ext>
            </a:extLst>
          </p:cNvPr>
          <p:cNvSpPr>
            <a:spLocks noGrp="1"/>
          </p:cNvSpPr>
          <p:nvPr>
            <p:ph type="title"/>
          </p:nvPr>
        </p:nvSpPr>
        <p:spPr/>
        <p:txBody>
          <a:bodyPr/>
          <a:lstStyle/>
          <a:p>
            <a:r>
              <a:rPr lang="de-DE" dirty="0"/>
              <a:t>Do </a:t>
            </a:r>
            <a:r>
              <a:rPr lang="de-DE" dirty="0" err="1"/>
              <a:t>you</a:t>
            </a:r>
            <a:r>
              <a:rPr lang="de-DE" dirty="0"/>
              <a:t> </a:t>
            </a:r>
            <a:r>
              <a:rPr lang="de-DE" dirty="0" err="1"/>
              <a:t>have</a:t>
            </a:r>
            <a:r>
              <a:rPr lang="de-DE" dirty="0"/>
              <a:t> </a:t>
            </a:r>
            <a:r>
              <a:rPr lang="de-DE" dirty="0" err="1"/>
              <a:t>any</a:t>
            </a:r>
            <a:r>
              <a:rPr lang="de-DE" dirty="0"/>
              <a:t> </a:t>
            </a:r>
            <a:r>
              <a:rPr lang="de-DE" dirty="0" err="1"/>
              <a:t>questions</a:t>
            </a:r>
            <a:r>
              <a:rPr lang="de-DE" dirty="0"/>
              <a:t>?</a:t>
            </a:r>
          </a:p>
        </p:txBody>
      </p:sp>
      <p:sp>
        <p:nvSpPr>
          <p:cNvPr id="3" name="Inhaltsplatzhalter 2">
            <a:extLst>
              <a:ext uri="{FF2B5EF4-FFF2-40B4-BE49-F238E27FC236}">
                <a16:creationId xmlns:a16="http://schemas.microsoft.com/office/drawing/2014/main" id="{CA2926EA-5B65-65B8-9385-57909250337D}"/>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09394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97EFB9-F062-3530-7F68-10E88B3A335F}"/>
              </a:ext>
            </a:extLst>
          </p:cNvPr>
          <p:cNvSpPr>
            <a:spLocks noGrp="1"/>
          </p:cNvSpPr>
          <p:nvPr>
            <p:ph type="title"/>
          </p:nvPr>
        </p:nvSpPr>
        <p:spPr/>
        <p:txBody>
          <a:bodyPr/>
          <a:lstStyle/>
          <a:p>
            <a:r>
              <a:rPr lang="de-DE" dirty="0"/>
              <a:t>Building stock in Germany</a:t>
            </a:r>
          </a:p>
        </p:txBody>
      </p:sp>
      <p:sp>
        <p:nvSpPr>
          <p:cNvPr id="3" name="Inhaltsplatzhalter 2">
            <a:extLst>
              <a:ext uri="{FF2B5EF4-FFF2-40B4-BE49-F238E27FC236}">
                <a16:creationId xmlns:a16="http://schemas.microsoft.com/office/drawing/2014/main" id="{7805FFC2-A383-EC5E-75EB-42379411EDC8}"/>
              </a:ext>
            </a:extLst>
          </p:cNvPr>
          <p:cNvSpPr>
            <a:spLocks noGrp="1"/>
          </p:cNvSpPr>
          <p:nvPr>
            <p:ph idx="1"/>
          </p:nvPr>
        </p:nvSpPr>
        <p:spPr/>
        <p:txBody>
          <a:bodyPr/>
          <a:lstStyle/>
          <a:p>
            <a:r>
              <a:rPr lang="de-DE" dirty="0" err="1"/>
              <a:t>Including</a:t>
            </a:r>
            <a:r>
              <a:rPr lang="de-DE" dirty="0"/>
              <a:t> GEG</a:t>
            </a:r>
          </a:p>
          <a:p>
            <a:r>
              <a:rPr lang="de-DE" dirty="0"/>
              <a:t>3 </a:t>
            </a:r>
            <a:r>
              <a:rPr lang="de-DE" dirty="0" err="1"/>
              <a:t>typical</a:t>
            </a:r>
            <a:r>
              <a:rPr lang="de-DE" dirty="0"/>
              <a:t> </a:t>
            </a:r>
            <a:r>
              <a:rPr lang="de-DE" dirty="0" err="1"/>
              <a:t>buildings</a:t>
            </a:r>
            <a:r>
              <a:rPr lang="de-DE" dirty="0"/>
              <a:t> (ABC) </a:t>
            </a:r>
            <a:r>
              <a:rPr lang="de-DE" dirty="0" err="1"/>
              <a:t>from</a:t>
            </a:r>
            <a:r>
              <a:rPr lang="de-DE" dirty="0"/>
              <a:t> Dena Gebäudereport 2024</a:t>
            </a:r>
          </a:p>
        </p:txBody>
      </p:sp>
    </p:spTree>
    <p:extLst>
      <p:ext uri="{BB962C8B-B14F-4D97-AF65-F5344CB8AC3E}">
        <p14:creationId xmlns:p14="http://schemas.microsoft.com/office/powerpoint/2010/main" val="9098681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943DB5-FA81-0CBF-3951-A44F20013A41}"/>
              </a:ext>
            </a:extLst>
          </p:cNvPr>
          <p:cNvSpPr>
            <a:spLocks noGrp="1"/>
          </p:cNvSpPr>
          <p:nvPr>
            <p:ph type="title"/>
          </p:nvPr>
        </p:nvSpPr>
        <p:spPr/>
        <p:txBody>
          <a:bodyPr/>
          <a:lstStyle/>
          <a:p>
            <a:r>
              <a:rPr lang="de-DE" dirty="0"/>
              <a:t>A0 Poster</a:t>
            </a:r>
          </a:p>
        </p:txBody>
      </p:sp>
      <p:sp>
        <p:nvSpPr>
          <p:cNvPr id="3" name="Inhaltsplatzhalter 2">
            <a:extLst>
              <a:ext uri="{FF2B5EF4-FFF2-40B4-BE49-F238E27FC236}">
                <a16:creationId xmlns:a16="http://schemas.microsoft.com/office/drawing/2014/main" id="{3B85E411-A6F8-DDD7-A51E-7F514BB51D09}"/>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72770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9ABBEB-4D1C-143E-1BD4-724B0AC644F1}"/>
              </a:ext>
            </a:extLst>
          </p:cNvPr>
          <p:cNvSpPr>
            <a:spLocks noGrp="1"/>
          </p:cNvSpPr>
          <p:nvPr>
            <p:ph type="title"/>
          </p:nvPr>
        </p:nvSpPr>
        <p:spPr/>
        <p:txBody>
          <a:bodyPr/>
          <a:lstStyle/>
          <a:p>
            <a:r>
              <a:rPr lang="de-DE" dirty="0"/>
              <a:t>Building stock in Germany – </a:t>
            </a:r>
            <a:r>
              <a:rPr lang="de-DE" dirty="0" err="1"/>
              <a:t>evolution</a:t>
            </a:r>
            <a:r>
              <a:rPr lang="de-DE" dirty="0"/>
              <a:t> </a:t>
            </a:r>
            <a:r>
              <a:rPr lang="de-DE" dirty="0" err="1"/>
              <a:t>of</a:t>
            </a:r>
            <a:r>
              <a:rPr lang="de-DE" dirty="0"/>
              <a:t> </a:t>
            </a:r>
            <a:r>
              <a:rPr lang="de-DE" dirty="0" err="1"/>
              <a:t>energy</a:t>
            </a:r>
            <a:r>
              <a:rPr lang="de-DE" dirty="0"/>
              <a:t> </a:t>
            </a:r>
            <a:r>
              <a:rPr lang="de-DE" dirty="0" err="1"/>
              <a:t>standards</a:t>
            </a:r>
            <a:r>
              <a:rPr lang="de-DE" dirty="0"/>
              <a:t> </a:t>
            </a:r>
          </a:p>
        </p:txBody>
      </p:sp>
      <p:sp>
        <p:nvSpPr>
          <p:cNvPr id="3" name="Inhaltsplatzhalter 2">
            <a:extLst>
              <a:ext uri="{FF2B5EF4-FFF2-40B4-BE49-F238E27FC236}">
                <a16:creationId xmlns:a16="http://schemas.microsoft.com/office/drawing/2014/main" id="{6B04080F-65CC-DA97-FBE4-C455D36DF29A}"/>
              </a:ext>
            </a:extLst>
          </p:cNvPr>
          <p:cNvSpPr>
            <a:spLocks noGrp="1"/>
          </p:cNvSpPr>
          <p:nvPr>
            <p:ph idx="1"/>
          </p:nvPr>
        </p:nvSpPr>
        <p:spPr/>
        <p:txBody>
          <a:bodyPr>
            <a:normAutofit fontScale="77500" lnSpcReduction="20000"/>
          </a:bodyPr>
          <a:lstStyle/>
          <a:p>
            <a:pPr marL="0" indent="0">
              <a:buNone/>
            </a:pPr>
            <a:r>
              <a:rPr lang="de-DE" sz="1600" dirty="0">
                <a:solidFill>
                  <a:schemeClr val="tx1">
                    <a:lumMod val="50000"/>
                    <a:lumOff val="50000"/>
                  </a:schemeClr>
                </a:solidFill>
              </a:rPr>
              <a:t>Information </a:t>
            </a:r>
            <a:r>
              <a:rPr lang="de-DE" sz="1600" dirty="0" err="1">
                <a:solidFill>
                  <a:schemeClr val="tx1">
                    <a:lumMod val="50000"/>
                    <a:lumOff val="50000"/>
                  </a:schemeClr>
                </a:solidFill>
              </a:rPr>
              <a:t>we</a:t>
            </a:r>
            <a:r>
              <a:rPr lang="de-DE" sz="1600" dirty="0">
                <a:solidFill>
                  <a:schemeClr val="tx1">
                    <a:lumMod val="50000"/>
                    <a:lumOff val="50000"/>
                  </a:schemeClr>
                </a:solidFill>
              </a:rPr>
              <a:t> </a:t>
            </a:r>
            <a:r>
              <a:rPr lang="de-DE" sz="1600" dirty="0" err="1">
                <a:solidFill>
                  <a:schemeClr val="tx1">
                    <a:lumMod val="50000"/>
                    <a:lumOff val="50000"/>
                  </a:schemeClr>
                </a:solidFill>
              </a:rPr>
              <a:t>can</a:t>
            </a:r>
            <a:r>
              <a:rPr lang="de-DE" sz="1600" dirty="0">
                <a:solidFill>
                  <a:schemeClr val="tx1">
                    <a:lumMod val="50000"/>
                    <a:lumOff val="50000"/>
                  </a:schemeClr>
                </a:solidFill>
              </a:rPr>
              <a:t> </a:t>
            </a:r>
            <a:r>
              <a:rPr lang="de-DE" sz="1600" dirty="0" err="1">
                <a:solidFill>
                  <a:schemeClr val="tx1">
                    <a:lumMod val="50000"/>
                    <a:lumOff val="50000"/>
                  </a:schemeClr>
                </a:solidFill>
              </a:rPr>
              <a:t>use</a:t>
            </a:r>
            <a:r>
              <a:rPr lang="de-DE" sz="1600" dirty="0">
                <a:solidFill>
                  <a:schemeClr val="tx1">
                    <a:lumMod val="50000"/>
                    <a:lumOff val="50000"/>
                  </a:schemeClr>
                </a:solidFill>
              </a:rPr>
              <a:t> </a:t>
            </a:r>
            <a:r>
              <a:rPr lang="de-DE" sz="1600" dirty="0" err="1">
                <a:solidFill>
                  <a:schemeClr val="tx1">
                    <a:lumMod val="50000"/>
                    <a:lumOff val="50000"/>
                  </a:schemeClr>
                </a:solidFill>
              </a:rPr>
              <a:t>or</a:t>
            </a:r>
            <a:r>
              <a:rPr lang="de-DE" sz="1600" dirty="0">
                <a:solidFill>
                  <a:schemeClr val="tx1">
                    <a:lumMod val="50000"/>
                    <a:lumOff val="50000"/>
                  </a:schemeClr>
                </a:solidFill>
              </a:rPr>
              <a:t> just </a:t>
            </a:r>
            <a:r>
              <a:rPr lang="de-DE" sz="1600" dirty="0" err="1">
                <a:solidFill>
                  <a:schemeClr val="tx1">
                    <a:lumMod val="50000"/>
                    <a:lumOff val="50000"/>
                  </a:schemeClr>
                </a:solidFill>
              </a:rPr>
              <a:t>that</a:t>
            </a:r>
            <a:r>
              <a:rPr lang="de-DE" sz="1600" dirty="0">
                <a:solidFill>
                  <a:schemeClr val="tx1">
                    <a:lumMod val="50000"/>
                    <a:lumOff val="50000"/>
                  </a:schemeClr>
                </a:solidFill>
              </a:rPr>
              <a:t> </a:t>
            </a:r>
            <a:r>
              <a:rPr lang="de-DE" sz="1600" dirty="0" err="1">
                <a:solidFill>
                  <a:schemeClr val="tx1">
                    <a:lumMod val="50000"/>
                    <a:lumOff val="50000"/>
                  </a:schemeClr>
                </a:solidFill>
              </a:rPr>
              <a:t>our</a:t>
            </a:r>
            <a:r>
              <a:rPr lang="de-DE" sz="1600" dirty="0">
                <a:solidFill>
                  <a:schemeClr val="tx1">
                    <a:lumMod val="50000"/>
                    <a:lumOff val="50000"/>
                  </a:schemeClr>
                </a:solidFill>
              </a:rPr>
              <a:t> </a:t>
            </a:r>
            <a:r>
              <a:rPr lang="de-DE" sz="1600" dirty="0" err="1">
                <a:solidFill>
                  <a:schemeClr val="tx1">
                    <a:lumMod val="50000"/>
                    <a:lumOff val="50000"/>
                  </a:schemeClr>
                </a:solidFill>
              </a:rPr>
              <a:t>group</a:t>
            </a:r>
            <a:r>
              <a:rPr lang="de-DE" sz="1600" dirty="0">
                <a:solidFill>
                  <a:schemeClr val="tx1">
                    <a:lumMod val="50000"/>
                    <a:lumOff val="50000"/>
                  </a:schemeClr>
                </a:solidFill>
              </a:rPr>
              <a:t> </a:t>
            </a:r>
            <a:r>
              <a:rPr lang="de-DE" sz="1600" dirty="0" err="1">
                <a:solidFill>
                  <a:schemeClr val="tx1">
                    <a:lumMod val="50000"/>
                    <a:lumOff val="50000"/>
                  </a:schemeClr>
                </a:solidFill>
              </a:rPr>
              <a:t>has</a:t>
            </a:r>
            <a:r>
              <a:rPr lang="de-DE" sz="1600" dirty="0">
                <a:solidFill>
                  <a:schemeClr val="tx1">
                    <a:lumMod val="50000"/>
                    <a:lumOff val="50000"/>
                  </a:schemeClr>
                </a:solidFill>
              </a:rPr>
              <a:t> </a:t>
            </a:r>
            <a:r>
              <a:rPr lang="de-DE" sz="1600" dirty="0" err="1">
                <a:solidFill>
                  <a:schemeClr val="tx1">
                    <a:lumMod val="50000"/>
                    <a:lumOff val="50000"/>
                  </a:schemeClr>
                </a:solidFill>
              </a:rPr>
              <a:t>the</a:t>
            </a:r>
            <a:r>
              <a:rPr lang="de-DE" sz="1600" dirty="0">
                <a:solidFill>
                  <a:schemeClr val="tx1">
                    <a:lumMod val="50000"/>
                    <a:lumOff val="50000"/>
                  </a:schemeClr>
                </a:solidFill>
              </a:rPr>
              <a:t> same </a:t>
            </a:r>
            <a:r>
              <a:rPr lang="de-DE" sz="1600" dirty="0" err="1">
                <a:solidFill>
                  <a:schemeClr val="tx1">
                    <a:lumMod val="50000"/>
                    <a:lumOff val="50000"/>
                  </a:schemeClr>
                </a:solidFill>
              </a:rPr>
              <a:t>knowledge</a:t>
            </a:r>
            <a:r>
              <a:rPr lang="de-DE" sz="1600" dirty="0">
                <a:solidFill>
                  <a:schemeClr val="tx1">
                    <a:lumMod val="50000"/>
                    <a:lumOff val="50000"/>
                  </a:schemeClr>
                </a:solidFill>
              </a:rPr>
              <a:t> and </a:t>
            </a:r>
            <a:r>
              <a:rPr lang="de-DE" sz="1600" dirty="0" err="1">
                <a:solidFill>
                  <a:schemeClr val="tx1">
                    <a:lumMod val="50000"/>
                    <a:lumOff val="50000"/>
                  </a:schemeClr>
                </a:solidFill>
              </a:rPr>
              <a:t>we</a:t>
            </a:r>
            <a:r>
              <a:rPr lang="de-DE" sz="1600" dirty="0">
                <a:solidFill>
                  <a:schemeClr val="tx1">
                    <a:lumMod val="50000"/>
                    <a:lumOff val="50000"/>
                  </a:schemeClr>
                </a:solidFill>
              </a:rPr>
              <a:t> </a:t>
            </a:r>
            <a:r>
              <a:rPr lang="de-DE" sz="1600" dirty="0" err="1">
                <a:solidFill>
                  <a:schemeClr val="tx1">
                    <a:lumMod val="50000"/>
                    <a:lumOff val="50000"/>
                  </a:schemeClr>
                </a:solidFill>
              </a:rPr>
              <a:t>can</a:t>
            </a:r>
            <a:r>
              <a:rPr lang="de-DE" sz="1600" dirty="0">
                <a:solidFill>
                  <a:schemeClr val="tx1">
                    <a:lumMod val="50000"/>
                    <a:lumOff val="50000"/>
                  </a:schemeClr>
                </a:solidFill>
              </a:rPr>
              <a:t> </a:t>
            </a:r>
            <a:r>
              <a:rPr lang="de-DE" sz="1600" dirty="0" err="1">
                <a:solidFill>
                  <a:schemeClr val="tx1">
                    <a:lumMod val="50000"/>
                    <a:lumOff val="50000"/>
                  </a:schemeClr>
                </a:solidFill>
              </a:rPr>
              <a:t>delete</a:t>
            </a:r>
            <a:r>
              <a:rPr lang="de-DE" sz="1600" dirty="0">
                <a:solidFill>
                  <a:schemeClr val="tx1">
                    <a:lumMod val="50000"/>
                    <a:lumOff val="50000"/>
                  </a:schemeClr>
                </a:solidFill>
              </a:rPr>
              <a:t> </a:t>
            </a:r>
            <a:r>
              <a:rPr lang="de-DE" sz="1600" dirty="0" err="1">
                <a:solidFill>
                  <a:schemeClr val="tx1">
                    <a:lumMod val="50000"/>
                    <a:lumOff val="50000"/>
                  </a:schemeClr>
                </a:solidFill>
              </a:rPr>
              <a:t>them</a:t>
            </a:r>
            <a:r>
              <a:rPr lang="de-DE" sz="1600" dirty="0">
                <a:solidFill>
                  <a:schemeClr val="tx1">
                    <a:lumMod val="50000"/>
                    <a:lumOff val="50000"/>
                  </a:schemeClr>
                </a:solidFill>
              </a:rPr>
              <a:t> </a:t>
            </a:r>
            <a:r>
              <a:rPr lang="de-DE" sz="1600" dirty="0" err="1">
                <a:solidFill>
                  <a:schemeClr val="tx1">
                    <a:lumMod val="50000"/>
                    <a:lumOff val="50000"/>
                  </a:schemeClr>
                </a:solidFill>
              </a:rPr>
              <a:t>later</a:t>
            </a:r>
            <a:r>
              <a:rPr lang="de-DE" sz="1600" dirty="0">
                <a:solidFill>
                  <a:schemeClr val="tx1">
                    <a:lumMod val="50000"/>
                    <a:lumOff val="50000"/>
                  </a:schemeClr>
                </a:solidFill>
              </a:rPr>
              <a:t>:</a:t>
            </a:r>
            <a:br>
              <a:rPr lang="de-DE" sz="1600" dirty="0">
                <a:solidFill>
                  <a:schemeClr val="tx1">
                    <a:lumMod val="50000"/>
                    <a:lumOff val="50000"/>
                  </a:schemeClr>
                </a:solidFill>
              </a:rPr>
            </a:br>
            <a:endParaRPr lang="de-DE" sz="1600" dirty="0">
              <a:solidFill>
                <a:schemeClr val="tx1">
                  <a:lumMod val="50000"/>
                  <a:lumOff val="50000"/>
                </a:schemeClr>
              </a:solidFill>
            </a:endParaRPr>
          </a:p>
          <a:p>
            <a:r>
              <a:rPr lang="de-DE" sz="1600" dirty="0" err="1">
                <a:solidFill>
                  <a:schemeClr val="tx1">
                    <a:lumMod val="50000"/>
                    <a:lumOff val="50000"/>
                  </a:schemeClr>
                </a:solidFill>
              </a:rPr>
              <a:t>first</a:t>
            </a:r>
            <a:r>
              <a:rPr lang="de-DE" sz="1600" dirty="0">
                <a:solidFill>
                  <a:schemeClr val="tx1">
                    <a:lumMod val="50000"/>
                    <a:lumOff val="50000"/>
                  </a:schemeClr>
                </a:solidFill>
              </a:rPr>
              <a:t> Energy </a:t>
            </a:r>
            <a:r>
              <a:rPr lang="de-DE" sz="1600" dirty="0" err="1">
                <a:solidFill>
                  <a:schemeClr val="tx1">
                    <a:lumMod val="50000"/>
                    <a:lumOff val="50000"/>
                  </a:schemeClr>
                </a:solidFill>
              </a:rPr>
              <a:t>Saving</a:t>
            </a:r>
            <a:r>
              <a:rPr lang="de-DE" sz="1600" dirty="0">
                <a:solidFill>
                  <a:schemeClr val="tx1">
                    <a:lumMod val="50000"/>
                    <a:lumOff val="50000"/>
                  </a:schemeClr>
                </a:solidFill>
              </a:rPr>
              <a:t> </a:t>
            </a:r>
            <a:r>
              <a:rPr lang="de-DE" sz="1600" dirty="0" err="1">
                <a:solidFill>
                  <a:schemeClr val="tx1">
                    <a:lumMod val="50000"/>
                    <a:lumOff val="50000"/>
                  </a:schemeClr>
                </a:solidFill>
              </a:rPr>
              <a:t>Ordinance</a:t>
            </a:r>
            <a:r>
              <a:rPr lang="de-DE" sz="1600" dirty="0">
                <a:solidFill>
                  <a:schemeClr val="tx1">
                    <a:lumMod val="50000"/>
                    <a:lumOff val="50000"/>
                  </a:schemeClr>
                </a:solidFill>
              </a:rPr>
              <a:t> (EnEV) </a:t>
            </a:r>
            <a:r>
              <a:rPr lang="de-DE" sz="1600" dirty="0" err="1">
                <a:solidFill>
                  <a:schemeClr val="tx1">
                    <a:lumMod val="50000"/>
                    <a:lumOff val="50000"/>
                  </a:schemeClr>
                </a:solidFill>
              </a:rPr>
              <a:t>came</a:t>
            </a:r>
            <a:r>
              <a:rPr lang="de-DE" sz="1600" dirty="0">
                <a:solidFill>
                  <a:schemeClr val="tx1">
                    <a:lumMod val="50000"/>
                    <a:lumOff val="50000"/>
                  </a:schemeClr>
                </a:solidFill>
              </a:rPr>
              <a:t> </a:t>
            </a:r>
            <a:r>
              <a:rPr lang="de-DE" sz="1600" dirty="0" err="1">
                <a:solidFill>
                  <a:schemeClr val="tx1">
                    <a:lumMod val="50000"/>
                    <a:lumOff val="50000"/>
                  </a:schemeClr>
                </a:solidFill>
              </a:rPr>
              <a:t>into</a:t>
            </a:r>
            <a:r>
              <a:rPr lang="de-DE" sz="1600" dirty="0">
                <a:solidFill>
                  <a:schemeClr val="tx1">
                    <a:lumMod val="50000"/>
                    <a:lumOff val="50000"/>
                  </a:schemeClr>
                </a:solidFill>
              </a:rPr>
              <a:t> </a:t>
            </a:r>
            <a:r>
              <a:rPr lang="de-DE" sz="1600" dirty="0" err="1">
                <a:solidFill>
                  <a:schemeClr val="tx1">
                    <a:lumMod val="50000"/>
                    <a:lumOff val="50000"/>
                  </a:schemeClr>
                </a:solidFill>
              </a:rPr>
              <a:t>force</a:t>
            </a:r>
            <a:r>
              <a:rPr lang="de-DE" sz="1600" dirty="0">
                <a:solidFill>
                  <a:schemeClr val="tx1">
                    <a:lumMod val="50000"/>
                    <a:lumOff val="50000"/>
                  </a:schemeClr>
                </a:solidFill>
              </a:rPr>
              <a:t> on 1 </a:t>
            </a:r>
            <a:r>
              <a:rPr lang="de-DE" sz="1600" dirty="0" err="1">
                <a:solidFill>
                  <a:schemeClr val="tx1">
                    <a:lumMod val="50000"/>
                    <a:lumOff val="50000"/>
                  </a:schemeClr>
                </a:solidFill>
              </a:rPr>
              <a:t>January</a:t>
            </a:r>
            <a:r>
              <a:rPr lang="de-DE" sz="1600" dirty="0">
                <a:solidFill>
                  <a:schemeClr val="tx1">
                    <a:lumMod val="50000"/>
                    <a:lumOff val="50000"/>
                  </a:schemeClr>
                </a:solidFill>
              </a:rPr>
              <a:t> 2002</a:t>
            </a:r>
          </a:p>
          <a:p>
            <a:pPr>
              <a:buFont typeface="Arial" panose="020B0604020202020204" pitchFamily="34" charset="0"/>
              <a:buChar char="•"/>
            </a:pPr>
            <a:r>
              <a:rPr lang="de-DE" sz="1600" dirty="0" err="1">
                <a:solidFill>
                  <a:schemeClr val="tx1">
                    <a:lumMod val="50000"/>
                    <a:lumOff val="50000"/>
                  </a:schemeClr>
                </a:solidFill>
              </a:rPr>
              <a:t>the</a:t>
            </a:r>
            <a:r>
              <a:rPr lang="de-DE" sz="1600" dirty="0">
                <a:solidFill>
                  <a:schemeClr val="tx1">
                    <a:lumMod val="50000"/>
                    <a:lumOff val="50000"/>
                  </a:schemeClr>
                </a:solidFill>
              </a:rPr>
              <a:t> thermal </a:t>
            </a:r>
            <a:r>
              <a:rPr lang="de-DE" sz="1600" dirty="0" err="1">
                <a:solidFill>
                  <a:schemeClr val="tx1">
                    <a:lumMod val="50000"/>
                    <a:lumOff val="50000"/>
                  </a:schemeClr>
                </a:solidFill>
              </a:rPr>
              <a:t>insultaiton</a:t>
            </a:r>
            <a:r>
              <a:rPr lang="de-DE" sz="1600" dirty="0">
                <a:solidFill>
                  <a:schemeClr val="tx1">
                    <a:lumMod val="50000"/>
                    <a:lumOff val="50000"/>
                  </a:schemeClr>
                </a:solidFill>
              </a:rPr>
              <a:t> </a:t>
            </a:r>
            <a:r>
              <a:rPr lang="de-DE" sz="1600" dirty="0" err="1">
                <a:solidFill>
                  <a:schemeClr val="tx1">
                    <a:lumMod val="50000"/>
                    <a:lumOff val="50000"/>
                  </a:schemeClr>
                </a:solidFill>
              </a:rPr>
              <a:t>ordinance</a:t>
            </a:r>
            <a:r>
              <a:rPr lang="de-DE" sz="1600" dirty="0">
                <a:solidFill>
                  <a:schemeClr val="tx1">
                    <a:lumMod val="50000"/>
                    <a:lumOff val="50000"/>
                  </a:schemeClr>
                </a:solidFill>
              </a:rPr>
              <a:t> (WSV) and </a:t>
            </a:r>
            <a:r>
              <a:rPr lang="de-DE" sz="1600" dirty="0" err="1">
                <a:solidFill>
                  <a:schemeClr val="tx1">
                    <a:lumMod val="50000"/>
                    <a:lumOff val="50000"/>
                  </a:schemeClr>
                </a:solidFill>
              </a:rPr>
              <a:t>the</a:t>
            </a:r>
            <a:r>
              <a:rPr lang="de-DE" sz="1600" dirty="0">
                <a:solidFill>
                  <a:schemeClr val="tx1">
                    <a:lumMod val="50000"/>
                    <a:lumOff val="50000"/>
                  </a:schemeClr>
                </a:solidFill>
              </a:rPr>
              <a:t> </a:t>
            </a:r>
            <a:r>
              <a:rPr lang="de-DE" sz="1600" dirty="0" err="1">
                <a:solidFill>
                  <a:schemeClr val="tx1">
                    <a:lumMod val="50000"/>
                    <a:lumOff val="50000"/>
                  </a:schemeClr>
                </a:solidFill>
              </a:rPr>
              <a:t>heating</a:t>
            </a:r>
            <a:r>
              <a:rPr lang="de-DE" sz="1600" dirty="0">
                <a:solidFill>
                  <a:schemeClr val="tx1">
                    <a:lumMod val="50000"/>
                    <a:lumOff val="50000"/>
                  </a:schemeClr>
                </a:solidFill>
              </a:rPr>
              <a:t> </a:t>
            </a:r>
            <a:r>
              <a:rPr lang="de-DE" sz="1600" dirty="0" err="1">
                <a:solidFill>
                  <a:schemeClr val="tx1">
                    <a:lumMod val="50000"/>
                    <a:lumOff val="50000"/>
                  </a:schemeClr>
                </a:solidFill>
              </a:rPr>
              <a:t>systems</a:t>
            </a:r>
            <a:r>
              <a:rPr lang="de-DE" sz="1600" dirty="0">
                <a:solidFill>
                  <a:schemeClr val="tx1">
                    <a:lumMod val="50000"/>
                    <a:lumOff val="50000"/>
                  </a:schemeClr>
                </a:solidFill>
              </a:rPr>
              <a:t> </a:t>
            </a:r>
            <a:r>
              <a:rPr lang="de-DE" sz="1600" dirty="0" err="1">
                <a:solidFill>
                  <a:schemeClr val="tx1">
                    <a:lumMod val="50000"/>
                    <a:lumOff val="50000"/>
                  </a:schemeClr>
                </a:solidFill>
              </a:rPr>
              <a:t>ordinance</a:t>
            </a:r>
            <a:r>
              <a:rPr lang="de-DE" sz="1600" dirty="0">
                <a:solidFill>
                  <a:schemeClr val="tx1">
                    <a:lumMod val="50000"/>
                    <a:lumOff val="50000"/>
                  </a:schemeClr>
                </a:solidFill>
              </a:rPr>
              <a:t> (HAV) </a:t>
            </a:r>
            <a:r>
              <a:rPr lang="de-DE" sz="1600" dirty="0" err="1">
                <a:solidFill>
                  <a:schemeClr val="tx1">
                    <a:lumMod val="50000"/>
                    <a:lumOff val="50000"/>
                  </a:schemeClr>
                </a:solidFill>
              </a:rPr>
              <a:t>were</a:t>
            </a:r>
            <a:r>
              <a:rPr lang="de-DE" sz="1600" dirty="0">
                <a:solidFill>
                  <a:schemeClr val="tx1">
                    <a:lumMod val="50000"/>
                    <a:lumOff val="50000"/>
                  </a:schemeClr>
                </a:solidFill>
              </a:rPr>
              <a:t> </a:t>
            </a:r>
            <a:r>
              <a:rPr lang="de-DE" sz="1600" dirty="0" err="1">
                <a:solidFill>
                  <a:schemeClr val="tx1">
                    <a:lumMod val="50000"/>
                    <a:lumOff val="50000"/>
                  </a:schemeClr>
                </a:solidFill>
              </a:rPr>
              <a:t>merged</a:t>
            </a:r>
            <a:r>
              <a:rPr lang="de-DE" sz="1600" dirty="0">
                <a:solidFill>
                  <a:schemeClr val="tx1">
                    <a:lumMod val="50000"/>
                    <a:lumOff val="50000"/>
                  </a:schemeClr>
                </a:solidFill>
              </a:rPr>
              <a:t> so </a:t>
            </a:r>
            <a:r>
              <a:rPr lang="de-DE" sz="1600" dirty="0" err="1">
                <a:solidFill>
                  <a:schemeClr val="tx1">
                    <a:lumMod val="50000"/>
                    <a:lumOff val="50000"/>
                  </a:schemeClr>
                </a:solidFill>
              </a:rPr>
              <a:t>that</a:t>
            </a:r>
            <a:r>
              <a:rPr lang="de-DE" sz="1600" dirty="0">
                <a:solidFill>
                  <a:schemeClr val="tx1">
                    <a:lumMod val="50000"/>
                    <a:lumOff val="50000"/>
                  </a:schemeClr>
                </a:solidFill>
              </a:rPr>
              <a:t> </a:t>
            </a:r>
            <a:r>
              <a:rPr lang="de-DE" sz="1600" dirty="0" err="1">
                <a:solidFill>
                  <a:schemeClr val="tx1">
                    <a:lumMod val="50000"/>
                    <a:lumOff val="50000"/>
                  </a:schemeClr>
                </a:solidFill>
              </a:rPr>
              <a:t>structural</a:t>
            </a:r>
            <a:r>
              <a:rPr lang="de-DE" sz="1600" dirty="0">
                <a:solidFill>
                  <a:schemeClr val="tx1">
                    <a:lumMod val="50000"/>
                    <a:lumOff val="50000"/>
                  </a:schemeClr>
                </a:solidFill>
              </a:rPr>
              <a:t> and </a:t>
            </a:r>
            <a:r>
              <a:rPr lang="de-DE" sz="1600" dirty="0" err="1">
                <a:solidFill>
                  <a:schemeClr val="tx1">
                    <a:lumMod val="50000"/>
                    <a:lumOff val="50000"/>
                  </a:schemeClr>
                </a:solidFill>
              </a:rPr>
              <a:t>heating</a:t>
            </a:r>
            <a:r>
              <a:rPr lang="de-DE" sz="1600" dirty="0">
                <a:solidFill>
                  <a:schemeClr val="tx1">
                    <a:lumMod val="50000"/>
                    <a:lumOff val="50000"/>
                  </a:schemeClr>
                </a:solidFill>
              </a:rPr>
              <a:t> </a:t>
            </a:r>
            <a:r>
              <a:rPr lang="de-DE" sz="1600" dirty="0" err="1">
                <a:solidFill>
                  <a:schemeClr val="tx1">
                    <a:lumMod val="50000"/>
                    <a:lumOff val="50000"/>
                  </a:schemeClr>
                </a:solidFill>
              </a:rPr>
              <a:t>requirements</a:t>
            </a:r>
            <a:r>
              <a:rPr lang="de-DE" sz="1600" dirty="0">
                <a:solidFill>
                  <a:schemeClr val="tx1">
                    <a:lumMod val="50000"/>
                    <a:lumOff val="50000"/>
                  </a:schemeClr>
                </a:solidFill>
              </a:rPr>
              <a:t> </a:t>
            </a:r>
            <a:r>
              <a:rPr lang="de-DE" sz="1600" dirty="0" err="1">
                <a:solidFill>
                  <a:schemeClr val="tx1">
                    <a:lumMod val="50000"/>
                    <a:lumOff val="50000"/>
                  </a:schemeClr>
                </a:solidFill>
              </a:rPr>
              <a:t>can</a:t>
            </a:r>
            <a:r>
              <a:rPr lang="de-DE" sz="1600" dirty="0">
                <a:solidFill>
                  <a:schemeClr val="tx1">
                    <a:lumMod val="50000"/>
                    <a:lumOff val="50000"/>
                  </a:schemeClr>
                </a:solidFill>
              </a:rPr>
              <a:t> </a:t>
            </a:r>
            <a:r>
              <a:rPr lang="de-DE" sz="1600" dirty="0" err="1">
                <a:solidFill>
                  <a:schemeClr val="tx1">
                    <a:lumMod val="50000"/>
                    <a:lumOff val="50000"/>
                  </a:schemeClr>
                </a:solidFill>
              </a:rPr>
              <a:t>be</a:t>
            </a:r>
            <a:r>
              <a:rPr lang="de-DE" sz="1600" dirty="0">
                <a:solidFill>
                  <a:schemeClr val="tx1">
                    <a:lumMod val="50000"/>
                    <a:lumOff val="50000"/>
                  </a:schemeClr>
                </a:solidFill>
              </a:rPr>
              <a:t> </a:t>
            </a:r>
            <a:r>
              <a:rPr lang="de-DE" sz="1600" dirty="0" err="1">
                <a:solidFill>
                  <a:schemeClr val="tx1">
                    <a:lumMod val="50000"/>
                    <a:lumOff val="50000"/>
                  </a:schemeClr>
                </a:solidFill>
              </a:rPr>
              <a:t>considered</a:t>
            </a:r>
            <a:r>
              <a:rPr lang="de-DE" sz="1600" dirty="0">
                <a:solidFill>
                  <a:schemeClr val="tx1">
                    <a:lumMod val="50000"/>
                    <a:lumOff val="50000"/>
                  </a:schemeClr>
                </a:solidFill>
              </a:rPr>
              <a:t> </a:t>
            </a:r>
            <a:r>
              <a:rPr lang="de-DE" sz="1600" dirty="0" err="1">
                <a:solidFill>
                  <a:schemeClr val="tx1">
                    <a:lumMod val="50000"/>
                    <a:lumOff val="50000"/>
                  </a:schemeClr>
                </a:solidFill>
              </a:rPr>
              <a:t>together</a:t>
            </a:r>
            <a:endParaRPr lang="de-DE" sz="1600" dirty="0">
              <a:solidFill>
                <a:schemeClr val="tx1">
                  <a:lumMod val="50000"/>
                  <a:lumOff val="50000"/>
                </a:schemeClr>
              </a:solidFill>
            </a:endParaRPr>
          </a:p>
          <a:p>
            <a:pPr>
              <a:buFont typeface="Arial" panose="020B0604020202020204" pitchFamily="34" charset="0"/>
              <a:buChar char="•"/>
            </a:pPr>
            <a:r>
              <a:rPr lang="de-DE" sz="1600" dirty="0">
                <a:solidFill>
                  <a:schemeClr val="tx1">
                    <a:lumMod val="50000"/>
                    <a:lumOff val="50000"/>
                  </a:schemeClr>
                </a:solidFill>
              </a:rPr>
              <a:t>since then, the EnEV has been revised several </a:t>
            </a:r>
            <a:r>
              <a:rPr lang="de-DE" sz="1600" dirty="0" smtClean="0">
                <a:solidFill>
                  <a:schemeClr val="tx1">
                    <a:lumMod val="50000"/>
                    <a:lumOff val="50000"/>
                  </a:schemeClr>
                </a:solidFill>
              </a:rPr>
              <a:t>times the </a:t>
            </a:r>
            <a:r>
              <a:rPr lang="de-DE" sz="1600" dirty="0">
                <a:solidFill>
                  <a:schemeClr val="tx1">
                    <a:lumMod val="50000"/>
                    <a:lumOff val="50000"/>
                  </a:schemeClr>
                </a:solidFill>
              </a:rPr>
              <a:t>building envelope and building technology are taken into account by using the variables primary energy demand and transmission heat losses/ U-value requirements but also summer heat insulation is includes</a:t>
            </a:r>
          </a:p>
          <a:p>
            <a:pPr>
              <a:buFont typeface="Arial" panose="020B0604020202020204" pitchFamily="34" charset="0"/>
              <a:buChar char="•"/>
            </a:pPr>
            <a:r>
              <a:rPr lang="de-DE" sz="1600" dirty="0">
                <a:solidFill>
                  <a:schemeClr val="tx1">
                    <a:lumMod val="50000"/>
                    <a:lumOff val="50000"/>
                  </a:schemeClr>
                </a:solidFill>
              </a:rPr>
              <a:t>On 1 November 2020, EnEV was incorporated </a:t>
            </a:r>
            <a:r>
              <a:rPr lang="de-DE" sz="1600" dirty="0" err="1">
                <a:solidFill>
                  <a:schemeClr val="tx1">
                    <a:lumMod val="50000"/>
                    <a:lumOff val="50000"/>
                  </a:schemeClr>
                </a:solidFill>
              </a:rPr>
              <a:t>into</a:t>
            </a:r>
            <a:r>
              <a:rPr lang="de-DE" sz="1600" dirty="0">
                <a:solidFill>
                  <a:schemeClr val="tx1">
                    <a:lumMod val="50000"/>
                    <a:lumOff val="50000"/>
                  </a:schemeClr>
                </a:solidFill>
              </a:rPr>
              <a:t> </a:t>
            </a:r>
            <a:r>
              <a:rPr lang="de-DE" sz="1600" dirty="0" err="1">
                <a:solidFill>
                  <a:schemeClr val="tx1">
                    <a:lumMod val="50000"/>
                    <a:lumOff val="50000"/>
                  </a:schemeClr>
                </a:solidFill>
              </a:rPr>
              <a:t>the</a:t>
            </a:r>
            <a:r>
              <a:rPr lang="de-DE" sz="1600" dirty="0">
                <a:solidFill>
                  <a:schemeClr val="tx1">
                    <a:lumMod val="50000"/>
                    <a:lumOff val="50000"/>
                  </a:schemeClr>
                </a:solidFill>
              </a:rPr>
              <a:t> </a:t>
            </a:r>
            <a:r>
              <a:rPr lang="de-DE" sz="1600" dirty="0" err="1">
                <a:solidFill>
                  <a:schemeClr val="tx1">
                    <a:lumMod val="50000"/>
                    <a:lumOff val="50000"/>
                  </a:schemeClr>
                </a:solidFill>
              </a:rPr>
              <a:t>building</a:t>
            </a:r>
            <a:r>
              <a:rPr lang="de-DE" sz="1600" dirty="0">
                <a:solidFill>
                  <a:schemeClr val="tx1">
                    <a:lumMod val="50000"/>
                    <a:lumOff val="50000"/>
                  </a:schemeClr>
                </a:solidFill>
              </a:rPr>
              <a:t> </a:t>
            </a:r>
            <a:r>
              <a:rPr lang="de-DE" sz="1600" dirty="0" err="1">
                <a:solidFill>
                  <a:schemeClr val="tx1">
                    <a:lumMod val="50000"/>
                    <a:lumOff val="50000"/>
                  </a:schemeClr>
                </a:solidFill>
              </a:rPr>
              <a:t>energy</a:t>
            </a:r>
            <a:r>
              <a:rPr lang="de-DE" sz="1600" dirty="0">
                <a:solidFill>
                  <a:schemeClr val="tx1">
                    <a:lumMod val="50000"/>
                    <a:lumOff val="50000"/>
                  </a:schemeClr>
                </a:solidFill>
              </a:rPr>
              <a:t> </a:t>
            </a:r>
            <a:r>
              <a:rPr lang="de-DE" sz="1600" dirty="0" err="1">
                <a:solidFill>
                  <a:schemeClr val="tx1">
                    <a:lumMod val="50000"/>
                    <a:lumOff val="50000"/>
                  </a:schemeClr>
                </a:solidFill>
              </a:rPr>
              <a:t>act</a:t>
            </a:r>
            <a:r>
              <a:rPr lang="de-DE" sz="1600" dirty="0">
                <a:solidFill>
                  <a:schemeClr val="tx1">
                    <a:lumMod val="50000"/>
                    <a:lumOff val="50000"/>
                  </a:schemeClr>
                </a:solidFill>
              </a:rPr>
              <a:t> (GEG) and </a:t>
            </a:r>
            <a:r>
              <a:rPr lang="de-DE" sz="1600" dirty="0" err="1">
                <a:solidFill>
                  <a:schemeClr val="tx1">
                    <a:lumMod val="50000"/>
                    <a:lumOff val="50000"/>
                  </a:schemeClr>
                </a:solidFill>
              </a:rPr>
              <a:t>officially</a:t>
            </a:r>
            <a:r>
              <a:rPr lang="de-DE" sz="1600" dirty="0">
                <a:solidFill>
                  <a:schemeClr val="tx1">
                    <a:lumMod val="50000"/>
                    <a:lumOff val="50000"/>
                  </a:schemeClr>
                </a:solidFill>
              </a:rPr>
              <a:t> </a:t>
            </a:r>
            <a:r>
              <a:rPr lang="de-DE" sz="1600" dirty="0" err="1">
                <a:solidFill>
                  <a:schemeClr val="tx1">
                    <a:lumMod val="50000"/>
                    <a:lumOff val="50000"/>
                  </a:schemeClr>
                </a:solidFill>
              </a:rPr>
              <a:t>ceased</a:t>
            </a:r>
            <a:r>
              <a:rPr lang="de-DE" sz="1600" dirty="0">
                <a:solidFill>
                  <a:schemeClr val="tx1">
                    <a:lumMod val="50000"/>
                    <a:lumOff val="50000"/>
                  </a:schemeClr>
                </a:solidFill>
              </a:rPr>
              <a:t> </a:t>
            </a:r>
            <a:r>
              <a:rPr lang="de-DE" sz="1600" dirty="0" err="1">
                <a:solidFill>
                  <a:schemeClr val="tx1">
                    <a:lumMod val="50000"/>
                    <a:lumOff val="50000"/>
                  </a:schemeClr>
                </a:solidFill>
              </a:rPr>
              <a:t>to</a:t>
            </a:r>
            <a:r>
              <a:rPr lang="de-DE" sz="1600" dirty="0">
                <a:solidFill>
                  <a:schemeClr val="tx1">
                    <a:lumMod val="50000"/>
                    <a:lumOff val="50000"/>
                  </a:schemeClr>
                </a:solidFill>
              </a:rPr>
              <a:t> </a:t>
            </a:r>
            <a:r>
              <a:rPr lang="de-DE" sz="1600" dirty="0" err="1">
                <a:solidFill>
                  <a:schemeClr val="tx1">
                    <a:lumMod val="50000"/>
                    <a:lumOff val="50000"/>
                  </a:schemeClr>
                </a:solidFill>
              </a:rPr>
              <a:t>apply</a:t>
            </a:r>
            <a:endParaRPr lang="de-DE" sz="1600" dirty="0">
              <a:solidFill>
                <a:schemeClr val="tx1">
                  <a:lumMod val="50000"/>
                  <a:lumOff val="50000"/>
                </a:schemeClr>
              </a:solidFill>
            </a:endParaRPr>
          </a:p>
          <a:p>
            <a:pPr>
              <a:buFont typeface="Arial" panose="020B0604020202020204" pitchFamily="34" charset="0"/>
              <a:buChar char="•"/>
            </a:pPr>
            <a:r>
              <a:rPr lang="de-DE" sz="1600" dirty="0" err="1">
                <a:solidFill>
                  <a:schemeClr val="tx1">
                    <a:lumMod val="50000"/>
                    <a:lumOff val="50000"/>
                  </a:schemeClr>
                </a:solidFill>
              </a:rPr>
              <a:t>the</a:t>
            </a:r>
            <a:r>
              <a:rPr lang="de-DE" sz="1600" dirty="0">
                <a:solidFill>
                  <a:schemeClr val="tx1">
                    <a:lumMod val="50000"/>
                    <a:lumOff val="50000"/>
                  </a:schemeClr>
                </a:solidFill>
              </a:rPr>
              <a:t> </a:t>
            </a:r>
            <a:r>
              <a:rPr lang="de-DE" sz="1600" dirty="0" err="1">
                <a:solidFill>
                  <a:schemeClr val="tx1">
                    <a:lumMod val="50000"/>
                    <a:lumOff val="50000"/>
                  </a:schemeClr>
                </a:solidFill>
              </a:rPr>
              <a:t>previous</a:t>
            </a:r>
            <a:r>
              <a:rPr lang="de-DE" sz="1600" dirty="0">
                <a:solidFill>
                  <a:schemeClr val="tx1">
                    <a:lumMod val="50000"/>
                    <a:lumOff val="50000"/>
                  </a:schemeClr>
                </a:solidFill>
              </a:rPr>
              <a:t> </a:t>
            </a:r>
            <a:r>
              <a:rPr lang="de-DE" sz="1600" dirty="0" err="1">
                <a:solidFill>
                  <a:schemeClr val="tx1">
                    <a:lumMod val="50000"/>
                    <a:lumOff val="50000"/>
                  </a:schemeClr>
                </a:solidFill>
              </a:rPr>
              <a:t>renewable</a:t>
            </a:r>
            <a:r>
              <a:rPr lang="de-DE" sz="1600" dirty="0">
                <a:solidFill>
                  <a:schemeClr val="tx1">
                    <a:lumMod val="50000"/>
                    <a:lumOff val="50000"/>
                  </a:schemeClr>
                </a:solidFill>
              </a:rPr>
              <a:t> </a:t>
            </a:r>
            <a:r>
              <a:rPr lang="de-DE" sz="1600" dirty="0" err="1">
                <a:solidFill>
                  <a:schemeClr val="tx1">
                    <a:lumMod val="50000"/>
                    <a:lumOff val="50000"/>
                  </a:schemeClr>
                </a:solidFill>
              </a:rPr>
              <a:t>energies</a:t>
            </a:r>
            <a:r>
              <a:rPr lang="de-DE" sz="1600" dirty="0">
                <a:solidFill>
                  <a:schemeClr val="tx1">
                    <a:lumMod val="50000"/>
                    <a:lumOff val="50000"/>
                  </a:schemeClr>
                </a:solidFill>
              </a:rPr>
              <a:t> </a:t>
            </a:r>
            <a:r>
              <a:rPr lang="de-DE" sz="1600" dirty="0" err="1">
                <a:solidFill>
                  <a:schemeClr val="tx1">
                    <a:lumMod val="50000"/>
                    <a:lumOff val="50000"/>
                  </a:schemeClr>
                </a:solidFill>
              </a:rPr>
              <a:t>heat</a:t>
            </a:r>
            <a:r>
              <a:rPr lang="de-DE" sz="1600" dirty="0">
                <a:solidFill>
                  <a:schemeClr val="tx1">
                    <a:lumMod val="50000"/>
                    <a:lumOff val="50000"/>
                  </a:schemeClr>
                </a:solidFill>
              </a:rPr>
              <a:t> </a:t>
            </a:r>
            <a:r>
              <a:rPr lang="de-DE" sz="1600" dirty="0" err="1">
                <a:solidFill>
                  <a:schemeClr val="tx1">
                    <a:lumMod val="50000"/>
                    <a:lumOff val="50000"/>
                  </a:schemeClr>
                </a:solidFill>
              </a:rPr>
              <a:t>act</a:t>
            </a:r>
            <a:r>
              <a:rPr lang="de-DE" sz="1600" dirty="0">
                <a:solidFill>
                  <a:schemeClr val="tx1">
                    <a:lumMod val="50000"/>
                    <a:lumOff val="50000"/>
                  </a:schemeClr>
                </a:solidFill>
              </a:rPr>
              <a:t> (EEWG) was also </a:t>
            </a:r>
            <a:r>
              <a:rPr lang="de-DE" sz="1600" dirty="0" err="1">
                <a:solidFill>
                  <a:schemeClr val="tx1">
                    <a:lumMod val="50000"/>
                    <a:lumOff val="50000"/>
                  </a:schemeClr>
                </a:solidFill>
              </a:rPr>
              <a:t>integrated</a:t>
            </a:r>
            <a:r>
              <a:rPr lang="de-DE" sz="1600" dirty="0">
                <a:solidFill>
                  <a:schemeClr val="tx1">
                    <a:lumMod val="50000"/>
                    <a:lumOff val="50000"/>
                  </a:schemeClr>
                </a:solidFill>
              </a:rPr>
              <a:t> </a:t>
            </a:r>
            <a:r>
              <a:rPr lang="de-DE" sz="1600" dirty="0" err="1">
                <a:solidFill>
                  <a:schemeClr val="tx1">
                    <a:lumMod val="50000"/>
                    <a:lumOff val="50000"/>
                  </a:schemeClr>
                </a:solidFill>
              </a:rPr>
              <a:t>into</a:t>
            </a:r>
            <a:r>
              <a:rPr lang="de-DE" sz="1600" dirty="0">
                <a:solidFill>
                  <a:schemeClr val="tx1">
                    <a:lumMod val="50000"/>
                    <a:lumOff val="50000"/>
                  </a:schemeClr>
                </a:solidFill>
              </a:rPr>
              <a:t> </a:t>
            </a:r>
            <a:r>
              <a:rPr lang="de-DE" sz="1600" dirty="0" err="1">
                <a:solidFill>
                  <a:schemeClr val="tx1">
                    <a:lumMod val="50000"/>
                    <a:lumOff val="50000"/>
                  </a:schemeClr>
                </a:solidFill>
              </a:rPr>
              <a:t>the</a:t>
            </a:r>
            <a:r>
              <a:rPr lang="de-DE" sz="1600" dirty="0">
                <a:solidFill>
                  <a:schemeClr val="tx1">
                    <a:lumMod val="50000"/>
                    <a:lumOff val="50000"/>
                  </a:schemeClr>
                </a:solidFill>
              </a:rPr>
              <a:t> GEG</a:t>
            </a:r>
          </a:p>
          <a:p>
            <a:pPr>
              <a:buFont typeface="Arial" panose="020B0604020202020204" pitchFamily="34" charset="0"/>
              <a:buChar char="•"/>
            </a:pPr>
            <a:r>
              <a:rPr lang="de-DE" sz="1600" dirty="0">
                <a:solidFill>
                  <a:schemeClr val="tx1">
                    <a:lumMod val="50000"/>
                    <a:lumOff val="50000"/>
                  </a:schemeClr>
                </a:solidFill>
              </a:rPr>
              <a:t>EEWG was </a:t>
            </a:r>
            <a:r>
              <a:rPr lang="de-DE" sz="1600" dirty="0" err="1">
                <a:solidFill>
                  <a:schemeClr val="tx1">
                    <a:lumMod val="50000"/>
                    <a:lumOff val="50000"/>
                  </a:schemeClr>
                </a:solidFill>
              </a:rPr>
              <a:t>the</a:t>
            </a:r>
            <a:r>
              <a:rPr lang="de-DE" sz="1600" dirty="0">
                <a:solidFill>
                  <a:schemeClr val="tx1">
                    <a:lumMod val="50000"/>
                    <a:lumOff val="50000"/>
                  </a:schemeClr>
                </a:solidFill>
              </a:rPr>
              <a:t> national </a:t>
            </a:r>
            <a:r>
              <a:rPr lang="de-DE" sz="1600" dirty="0" err="1">
                <a:solidFill>
                  <a:schemeClr val="tx1">
                    <a:lumMod val="50000"/>
                    <a:lumOff val="50000"/>
                  </a:schemeClr>
                </a:solidFill>
              </a:rPr>
              <a:t>impelementation</a:t>
            </a:r>
            <a:r>
              <a:rPr lang="de-DE" sz="1600" dirty="0">
                <a:solidFill>
                  <a:schemeClr val="tx1">
                    <a:lumMod val="50000"/>
                    <a:lumOff val="50000"/>
                  </a:schemeClr>
                </a:solidFill>
              </a:rPr>
              <a:t> </a:t>
            </a:r>
            <a:r>
              <a:rPr lang="de-DE" sz="1600" dirty="0" err="1">
                <a:solidFill>
                  <a:schemeClr val="tx1">
                    <a:lumMod val="50000"/>
                    <a:lumOff val="50000"/>
                  </a:schemeClr>
                </a:solidFill>
              </a:rPr>
              <a:t>of</a:t>
            </a:r>
            <a:r>
              <a:rPr lang="de-DE" sz="1600" dirty="0">
                <a:solidFill>
                  <a:schemeClr val="tx1">
                    <a:lumMod val="50000"/>
                    <a:lumOff val="50000"/>
                  </a:schemeClr>
                </a:solidFill>
              </a:rPr>
              <a:t> </a:t>
            </a:r>
            <a:r>
              <a:rPr lang="de-DE" sz="1600" dirty="0" err="1">
                <a:solidFill>
                  <a:schemeClr val="tx1">
                    <a:lumMod val="50000"/>
                    <a:lumOff val="50000"/>
                  </a:schemeClr>
                </a:solidFill>
              </a:rPr>
              <a:t>the</a:t>
            </a:r>
            <a:r>
              <a:rPr lang="de-DE" sz="1600" dirty="0">
                <a:solidFill>
                  <a:schemeClr val="tx1">
                    <a:lumMod val="50000"/>
                    <a:lumOff val="50000"/>
                  </a:schemeClr>
                </a:solidFill>
              </a:rPr>
              <a:t> EU </a:t>
            </a:r>
            <a:r>
              <a:rPr lang="de-DE" sz="1600" dirty="0" err="1">
                <a:solidFill>
                  <a:schemeClr val="tx1">
                    <a:lumMod val="50000"/>
                    <a:lumOff val="50000"/>
                  </a:schemeClr>
                </a:solidFill>
              </a:rPr>
              <a:t>Renewable</a:t>
            </a:r>
            <a:r>
              <a:rPr lang="de-DE" sz="1600" dirty="0">
                <a:solidFill>
                  <a:schemeClr val="tx1">
                    <a:lumMod val="50000"/>
                    <a:lumOff val="50000"/>
                  </a:schemeClr>
                </a:solidFill>
              </a:rPr>
              <a:t> Energy </a:t>
            </a:r>
            <a:r>
              <a:rPr lang="de-DE" sz="1600" dirty="0" err="1">
                <a:solidFill>
                  <a:schemeClr val="tx1">
                    <a:lumMod val="50000"/>
                    <a:lumOff val="50000"/>
                  </a:schemeClr>
                </a:solidFill>
              </a:rPr>
              <a:t>Directive</a:t>
            </a:r>
            <a:r>
              <a:rPr lang="de-DE" sz="1600" dirty="0">
                <a:solidFill>
                  <a:schemeClr val="tx1">
                    <a:lumMod val="50000"/>
                    <a:lumOff val="50000"/>
                  </a:schemeClr>
                </a:solidFill>
              </a:rPr>
              <a:t> (RED)</a:t>
            </a:r>
          </a:p>
          <a:p>
            <a:pPr>
              <a:buFont typeface="Arial" panose="020B0604020202020204" pitchFamily="34" charset="0"/>
              <a:buChar char="•"/>
            </a:pPr>
            <a:r>
              <a:rPr lang="de-DE" sz="1600" dirty="0" err="1">
                <a:solidFill>
                  <a:schemeClr val="tx1">
                    <a:lumMod val="50000"/>
                    <a:lumOff val="50000"/>
                  </a:schemeClr>
                </a:solidFill>
              </a:rPr>
              <a:t>the</a:t>
            </a:r>
            <a:r>
              <a:rPr lang="de-DE" sz="1600" dirty="0">
                <a:solidFill>
                  <a:schemeClr val="tx1">
                    <a:lumMod val="50000"/>
                    <a:lumOff val="50000"/>
                  </a:schemeClr>
                </a:solidFill>
              </a:rPr>
              <a:t> </a:t>
            </a:r>
            <a:r>
              <a:rPr lang="de-DE" sz="1600" dirty="0" err="1">
                <a:solidFill>
                  <a:schemeClr val="tx1">
                    <a:lumMod val="50000"/>
                    <a:lumOff val="50000"/>
                  </a:schemeClr>
                </a:solidFill>
              </a:rPr>
              <a:t>energy</a:t>
            </a:r>
            <a:r>
              <a:rPr lang="de-DE" sz="1600" dirty="0">
                <a:solidFill>
                  <a:schemeClr val="tx1">
                    <a:lumMod val="50000"/>
                    <a:lumOff val="50000"/>
                  </a:schemeClr>
                </a:solidFill>
              </a:rPr>
              <a:t> </a:t>
            </a:r>
            <a:r>
              <a:rPr lang="de-DE" sz="1600" dirty="0" err="1">
                <a:solidFill>
                  <a:schemeClr val="tx1">
                    <a:lumMod val="50000"/>
                    <a:lumOff val="50000"/>
                  </a:schemeClr>
                </a:solidFill>
              </a:rPr>
              <a:t>saving</a:t>
            </a:r>
            <a:r>
              <a:rPr lang="de-DE" sz="1600" dirty="0">
                <a:solidFill>
                  <a:schemeClr val="tx1">
                    <a:lumMod val="50000"/>
                    <a:lumOff val="50000"/>
                  </a:schemeClr>
                </a:solidFill>
              </a:rPr>
              <a:t> </a:t>
            </a:r>
            <a:r>
              <a:rPr lang="de-DE" sz="1600" dirty="0" err="1">
                <a:solidFill>
                  <a:schemeClr val="tx1">
                    <a:lumMod val="50000"/>
                    <a:lumOff val="50000"/>
                  </a:schemeClr>
                </a:solidFill>
              </a:rPr>
              <a:t>act</a:t>
            </a:r>
            <a:r>
              <a:rPr lang="de-DE" sz="1600" dirty="0">
                <a:solidFill>
                  <a:schemeClr val="tx1">
                    <a:lumMod val="50000"/>
                    <a:lumOff val="50000"/>
                  </a:schemeClr>
                </a:solidFill>
              </a:rPr>
              <a:t> (EnEG) </a:t>
            </a:r>
            <a:r>
              <a:rPr lang="de-DE" sz="1600" dirty="0" err="1">
                <a:solidFill>
                  <a:schemeClr val="tx1">
                    <a:lumMod val="50000"/>
                    <a:lumOff val="50000"/>
                  </a:schemeClr>
                </a:solidFill>
              </a:rPr>
              <a:t>could</a:t>
            </a:r>
            <a:r>
              <a:rPr lang="de-DE" sz="1600" dirty="0">
                <a:solidFill>
                  <a:schemeClr val="tx1">
                    <a:lumMod val="50000"/>
                    <a:lumOff val="50000"/>
                  </a:schemeClr>
                </a:solidFill>
              </a:rPr>
              <a:t> </a:t>
            </a:r>
            <a:r>
              <a:rPr lang="de-DE" sz="1600" dirty="0" err="1">
                <a:solidFill>
                  <a:schemeClr val="tx1">
                    <a:lumMod val="50000"/>
                    <a:lumOff val="50000"/>
                  </a:schemeClr>
                </a:solidFill>
              </a:rPr>
              <a:t>be</a:t>
            </a:r>
            <a:r>
              <a:rPr lang="de-DE" sz="1600" dirty="0">
                <a:solidFill>
                  <a:schemeClr val="tx1">
                    <a:lumMod val="50000"/>
                    <a:lumOff val="50000"/>
                  </a:schemeClr>
                </a:solidFill>
              </a:rPr>
              <a:t> </a:t>
            </a:r>
            <a:r>
              <a:rPr lang="de-DE" sz="1600" dirty="0" err="1">
                <a:solidFill>
                  <a:schemeClr val="tx1">
                    <a:lumMod val="50000"/>
                    <a:lumOff val="50000"/>
                  </a:schemeClr>
                </a:solidFill>
              </a:rPr>
              <a:t>repealed</a:t>
            </a:r>
            <a:r>
              <a:rPr lang="de-DE" sz="1600" dirty="0">
                <a:solidFill>
                  <a:schemeClr val="tx1">
                    <a:lumMod val="50000"/>
                    <a:lumOff val="50000"/>
                  </a:schemeClr>
                </a:solidFill>
              </a:rPr>
              <a:t> </a:t>
            </a:r>
            <a:r>
              <a:rPr lang="de-DE" sz="1600" dirty="0" err="1">
                <a:solidFill>
                  <a:schemeClr val="tx1">
                    <a:lumMod val="50000"/>
                    <a:lumOff val="50000"/>
                  </a:schemeClr>
                </a:solidFill>
              </a:rPr>
              <a:t>since</a:t>
            </a:r>
            <a:r>
              <a:rPr lang="de-DE" sz="1600" dirty="0">
                <a:solidFill>
                  <a:schemeClr val="tx1">
                    <a:lumMod val="50000"/>
                    <a:lumOff val="50000"/>
                  </a:schemeClr>
                </a:solidFill>
              </a:rPr>
              <a:t> </a:t>
            </a:r>
            <a:r>
              <a:rPr lang="de-DE" sz="1600" dirty="0" err="1">
                <a:solidFill>
                  <a:schemeClr val="tx1">
                    <a:lumMod val="50000"/>
                    <a:lumOff val="50000"/>
                  </a:schemeClr>
                </a:solidFill>
              </a:rPr>
              <a:t>it</a:t>
            </a:r>
            <a:r>
              <a:rPr lang="de-DE" sz="1600" dirty="0">
                <a:solidFill>
                  <a:schemeClr val="tx1">
                    <a:lumMod val="50000"/>
                    <a:lumOff val="50000"/>
                  </a:schemeClr>
                </a:solidFill>
              </a:rPr>
              <a:t> was </a:t>
            </a:r>
            <a:r>
              <a:rPr lang="de-DE" sz="1600" dirty="0" err="1">
                <a:solidFill>
                  <a:schemeClr val="tx1">
                    <a:lumMod val="50000"/>
                    <a:lumOff val="50000"/>
                  </a:schemeClr>
                </a:solidFill>
              </a:rPr>
              <a:t>now</a:t>
            </a:r>
            <a:r>
              <a:rPr lang="de-DE" sz="1600" dirty="0">
                <a:solidFill>
                  <a:schemeClr val="tx1">
                    <a:lumMod val="50000"/>
                    <a:lumOff val="50000"/>
                  </a:schemeClr>
                </a:solidFill>
              </a:rPr>
              <a:t> </a:t>
            </a:r>
            <a:r>
              <a:rPr lang="de-DE" sz="1600" dirty="0" err="1">
                <a:solidFill>
                  <a:schemeClr val="tx1">
                    <a:lumMod val="50000"/>
                    <a:lumOff val="50000"/>
                  </a:schemeClr>
                </a:solidFill>
              </a:rPr>
              <a:t>part</a:t>
            </a:r>
            <a:r>
              <a:rPr lang="de-DE" sz="1600" dirty="0">
                <a:solidFill>
                  <a:schemeClr val="tx1">
                    <a:lumMod val="50000"/>
                    <a:lumOff val="50000"/>
                  </a:schemeClr>
                </a:solidFill>
              </a:rPr>
              <a:t> </a:t>
            </a:r>
            <a:r>
              <a:rPr lang="de-DE" sz="1600" dirty="0" err="1">
                <a:solidFill>
                  <a:schemeClr val="tx1">
                    <a:lumMod val="50000"/>
                    <a:lumOff val="50000"/>
                  </a:schemeClr>
                </a:solidFill>
              </a:rPr>
              <a:t>of</a:t>
            </a:r>
            <a:r>
              <a:rPr lang="de-DE" sz="1600" dirty="0">
                <a:solidFill>
                  <a:schemeClr val="tx1">
                    <a:lumMod val="50000"/>
                    <a:lumOff val="50000"/>
                  </a:schemeClr>
                </a:solidFill>
              </a:rPr>
              <a:t> </a:t>
            </a:r>
            <a:r>
              <a:rPr lang="de-DE" sz="1600" dirty="0" err="1">
                <a:solidFill>
                  <a:schemeClr val="tx1">
                    <a:lumMod val="50000"/>
                    <a:lumOff val="50000"/>
                  </a:schemeClr>
                </a:solidFill>
              </a:rPr>
              <a:t>the</a:t>
            </a:r>
            <a:r>
              <a:rPr lang="de-DE" sz="1600" dirty="0">
                <a:solidFill>
                  <a:schemeClr val="tx1">
                    <a:lumMod val="50000"/>
                    <a:lumOff val="50000"/>
                  </a:schemeClr>
                </a:solidFill>
              </a:rPr>
              <a:t> GEG</a:t>
            </a:r>
          </a:p>
          <a:p>
            <a:pPr>
              <a:buFont typeface="Arial" panose="020B0604020202020204" pitchFamily="34" charset="0"/>
              <a:buChar char="•"/>
            </a:pPr>
            <a:r>
              <a:rPr lang="de-DE" sz="1600" dirty="0" err="1">
                <a:solidFill>
                  <a:schemeClr val="tx1">
                    <a:lumMod val="50000"/>
                    <a:lumOff val="50000"/>
                  </a:schemeClr>
                </a:solidFill>
              </a:rPr>
              <a:t>the</a:t>
            </a:r>
            <a:r>
              <a:rPr lang="de-DE" sz="1600" dirty="0">
                <a:solidFill>
                  <a:schemeClr val="tx1">
                    <a:lumMod val="50000"/>
                    <a:lumOff val="50000"/>
                  </a:schemeClr>
                </a:solidFill>
              </a:rPr>
              <a:t> EnEG was </a:t>
            </a:r>
            <a:r>
              <a:rPr lang="de-DE" sz="1600" dirty="0" err="1">
                <a:solidFill>
                  <a:schemeClr val="tx1">
                    <a:lumMod val="50000"/>
                    <a:lumOff val="50000"/>
                  </a:schemeClr>
                </a:solidFill>
              </a:rPr>
              <a:t>enacted</a:t>
            </a:r>
            <a:r>
              <a:rPr lang="de-DE" sz="1600" dirty="0">
                <a:solidFill>
                  <a:schemeClr val="tx1">
                    <a:lumMod val="50000"/>
                    <a:lumOff val="50000"/>
                  </a:schemeClr>
                </a:solidFill>
              </a:rPr>
              <a:t> in 1973 after </a:t>
            </a:r>
            <a:r>
              <a:rPr lang="de-DE" sz="1600" dirty="0" err="1">
                <a:solidFill>
                  <a:schemeClr val="tx1">
                    <a:lumMod val="50000"/>
                    <a:lumOff val="50000"/>
                  </a:schemeClr>
                </a:solidFill>
              </a:rPr>
              <a:t>the</a:t>
            </a:r>
            <a:r>
              <a:rPr lang="de-DE" sz="1600" dirty="0">
                <a:solidFill>
                  <a:schemeClr val="tx1">
                    <a:lumMod val="50000"/>
                    <a:lumOff val="50000"/>
                  </a:schemeClr>
                </a:solidFill>
              </a:rPr>
              <a:t> </a:t>
            </a:r>
            <a:r>
              <a:rPr lang="de-DE" sz="1600" dirty="0" err="1">
                <a:solidFill>
                  <a:schemeClr val="tx1">
                    <a:lumMod val="50000"/>
                    <a:lumOff val="50000"/>
                  </a:schemeClr>
                </a:solidFill>
              </a:rPr>
              <a:t>first</a:t>
            </a:r>
            <a:r>
              <a:rPr lang="de-DE" sz="1600" dirty="0">
                <a:solidFill>
                  <a:schemeClr val="tx1">
                    <a:lumMod val="50000"/>
                    <a:lumOff val="50000"/>
                  </a:schemeClr>
                </a:solidFill>
              </a:rPr>
              <a:t> </a:t>
            </a:r>
            <a:r>
              <a:rPr lang="de-DE" sz="1600" dirty="0" err="1">
                <a:solidFill>
                  <a:schemeClr val="tx1">
                    <a:lumMod val="50000"/>
                    <a:lumOff val="50000"/>
                  </a:schemeClr>
                </a:solidFill>
              </a:rPr>
              <a:t>oil</a:t>
            </a:r>
            <a:r>
              <a:rPr lang="de-DE" sz="1600" dirty="0">
                <a:solidFill>
                  <a:schemeClr val="tx1">
                    <a:lumMod val="50000"/>
                    <a:lumOff val="50000"/>
                  </a:schemeClr>
                </a:solidFill>
              </a:rPr>
              <a:t> </a:t>
            </a:r>
            <a:r>
              <a:rPr lang="de-DE" sz="1600" dirty="0" err="1">
                <a:solidFill>
                  <a:schemeClr val="tx1">
                    <a:lumMod val="50000"/>
                    <a:lumOff val="50000"/>
                  </a:schemeClr>
                </a:solidFill>
              </a:rPr>
              <a:t>crisis</a:t>
            </a:r>
            <a:r>
              <a:rPr lang="de-DE" sz="1600" dirty="0">
                <a:solidFill>
                  <a:schemeClr val="tx1">
                    <a:lumMod val="50000"/>
                    <a:lumOff val="50000"/>
                  </a:schemeClr>
                </a:solidFill>
              </a:rPr>
              <a:t> in 1976</a:t>
            </a:r>
          </a:p>
          <a:p>
            <a:pPr marL="0" indent="0">
              <a:buNone/>
            </a:pPr>
            <a:endParaRPr lang="de-DE" sz="1600" dirty="0">
              <a:solidFill>
                <a:schemeClr val="tx1">
                  <a:lumMod val="50000"/>
                  <a:lumOff val="50000"/>
                </a:schemeClr>
              </a:solidFill>
            </a:endParaRPr>
          </a:p>
          <a:p>
            <a:pPr marL="0" indent="0">
              <a:buNone/>
            </a:pPr>
            <a:endParaRPr lang="de-DE" sz="1600" dirty="0">
              <a:solidFill>
                <a:schemeClr val="tx1">
                  <a:lumMod val="50000"/>
                  <a:lumOff val="50000"/>
                </a:schemeClr>
              </a:solidFill>
            </a:endParaRPr>
          </a:p>
        </p:txBody>
      </p:sp>
    </p:spTree>
    <p:extLst>
      <p:ext uri="{BB962C8B-B14F-4D97-AF65-F5344CB8AC3E}">
        <p14:creationId xmlns:p14="http://schemas.microsoft.com/office/powerpoint/2010/main" val="382296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618C39-81E5-D53C-8B7D-DD5045834A14}"/>
              </a:ext>
            </a:extLst>
          </p:cNvPr>
          <p:cNvSpPr>
            <a:spLocks noGrp="1"/>
          </p:cNvSpPr>
          <p:nvPr>
            <p:ph type="title"/>
          </p:nvPr>
        </p:nvSpPr>
        <p:spPr/>
        <p:txBody>
          <a:bodyPr/>
          <a:lstStyle/>
          <a:p>
            <a:r>
              <a:rPr lang="de-DE" dirty="0"/>
              <a:t>Building stock in Germany – </a:t>
            </a:r>
            <a:r>
              <a:rPr lang="de-DE" dirty="0" err="1"/>
              <a:t>overview</a:t>
            </a:r>
            <a:r>
              <a:rPr lang="de-DE" dirty="0"/>
              <a:t> </a:t>
            </a:r>
            <a:r>
              <a:rPr lang="de-DE" dirty="0" err="1"/>
              <a:t>buildings</a:t>
            </a:r>
            <a:r>
              <a:rPr lang="de-DE" dirty="0"/>
              <a:t> </a:t>
            </a:r>
          </a:p>
        </p:txBody>
      </p:sp>
      <p:sp>
        <p:nvSpPr>
          <p:cNvPr id="3" name="Inhaltsplatzhalter 2">
            <a:extLst>
              <a:ext uri="{FF2B5EF4-FFF2-40B4-BE49-F238E27FC236}">
                <a16:creationId xmlns:a16="http://schemas.microsoft.com/office/drawing/2014/main" id="{BAF27AC3-97FF-9128-C5C8-A5666FB5BCC3}"/>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de-DE" dirty="0" err="1">
                <a:solidFill>
                  <a:schemeClr val="tx1">
                    <a:lumMod val="50000"/>
                    <a:lumOff val="50000"/>
                  </a:schemeClr>
                </a:solidFill>
              </a:rPr>
              <a:t>roughly</a:t>
            </a:r>
            <a:r>
              <a:rPr lang="de-DE" dirty="0">
                <a:solidFill>
                  <a:schemeClr val="tx1">
                    <a:lumMod val="50000"/>
                    <a:lumOff val="50000"/>
                  </a:schemeClr>
                </a:solidFill>
              </a:rPr>
              <a:t> 25% </a:t>
            </a:r>
            <a:r>
              <a:rPr lang="de-DE" dirty="0" err="1">
                <a:solidFill>
                  <a:schemeClr val="tx1">
                    <a:lumMod val="50000"/>
                    <a:lumOff val="50000"/>
                  </a:schemeClr>
                </a:solidFill>
              </a:rPr>
              <a:t>of</a:t>
            </a:r>
            <a:r>
              <a:rPr lang="de-DE" dirty="0">
                <a:solidFill>
                  <a:schemeClr val="tx1">
                    <a:lumMod val="50000"/>
                    <a:lumOff val="50000"/>
                  </a:schemeClr>
                </a:solidFill>
              </a:rPr>
              <a:t> </a:t>
            </a:r>
            <a:r>
              <a:rPr lang="de-DE" dirty="0" err="1">
                <a:solidFill>
                  <a:schemeClr val="tx1">
                    <a:lumMod val="50000"/>
                    <a:lumOff val="50000"/>
                  </a:schemeClr>
                </a:solidFill>
              </a:rPr>
              <a:t>residential</a:t>
            </a:r>
            <a:r>
              <a:rPr lang="de-DE" dirty="0">
                <a:solidFill>
                  <a:schemeClr val="tx1">
                    <a:lumMod val="50000"/>
                    <a:lumOff val="50000"/>
                  </a:schemeClr>
                </a:solidFill>
              </a:rPr>
              <a:t> </a:t>
            </a:r>
            <a:r>
              <a:rPr lang="de-DE" dirty="0" err="1">
                <a:solidFill>
                  <a:schemeClr val="tx1">
                    <a:lumMod val="50000"/>
                    <a:lumOff val="50000"/>
                  </a:schemeClr>
                </a:solidFill>
              </a:rPr>
              <a:t>building</a:t>
            </a:r>
            <a:r>
              <a:rPr lang="de-DE" dirty="0">
                <a:solidFill>
                  <a:schemeClr val="tx1">
                    <a:lumMod val="50000"/>
                    <a:lumOff val="50000"/>
                  </a:schemeClr>
                </a:solidFill>
              </a:rPr>
              <a:t> was </a:t>
            </a:r>
            <a:r>
              <a:rPr lang="de-DE" dirty="0" err="1">
                <a:solidFill>
                  <a:schemeClr val="tx1">
                    <a:lumMod val="50000"/>
                    <a:lumOff val="50000"/>
                  </a:schemeClr>
                </a:solidFill>
              </a:rPr>
              <a:t>built</a:t>
            </a:r>
            <a:r>
              <a:rPr lang="de-DE" dirty="0">
                <a:solidFill>
                  <a:schemeClr val="tx1">
                    <a:lumMod val="50000"/>
                    <a:lumOff val="50000"/>
                  </a:schemeClr>
                </a:solidFill>
              </a:rPr>
              <a:t> </a:t>
            </a:r>
            <a:r>
              <a:rPr lang="de-DE" dirty="0" err="1">
                <a:solidFill>
                  <a:schemeClr val="tx1">
                    <a:lumMod val="50000"/>
                    <a:lumOff val="50000"/>
                  </a:schemeClr>
                </a:solidFill>
              </a:rPr>
              <a:t>before</a:t>
            </a:r>
            <a:r>
              <a:rPr lang="de-DE" dirty="0">
                <a:solidFill>
                  <a:schemeClr val="tx1">
                    <a:lumMod val="50000"/>
                    <a:lumOff val="50000"/>
                  </a:schemeClr>
                </a:solidFill>
              </a:rPr>
              <a:t> 1946 and 35% </a:t>
            </a:r>
            <a:r>
              <a:rPr lang="de-DE" dirty="0" err="1">
                <a:solidFill>
                  <a:schemeClr val="tx1">
                    <a:lumMod val="50000"/>
                    <a:lumOff val="50000"/>
                  </a:schemeClr>
                </a:solidFill>
              </a:rPr>
              <a:t>between</a:t>
            </a:r>
            <a:r>
              <a:rPr lang="de-DE" dirty="0">
                <a:solidFill>
                  <a:schemeClr val="tx1">
                    <a:lumMod val="50000"/>
                    <a:lumOff val="50000"/>
                  </a:schemeClr>
                </a:solidFill>
              </a:rPr>
              <a:t> 1946-1977</a:t>
            </a:r>
          </a:p>
          <a:p>
            <a:pPr>
              <a:buFont typeface="Arial" panose="020B0604020202020204" pitchFamily="34" charset="0"/>
              <a:buChar char="•"/>
            </a:pPr>
            <a:r>
              <a:rPr lang="de-DE" dirty="0" err="1">
                <a:solidFill>
                  <a:schemeClr val="tx1">
                    <a:lumMod val="50000"/>
                    <a:lumOff val="50000"/>
                  </a:schemeClr>
                </a:solidFill>
              </a:rPr>
              <a:t>since</a:t>
            </a:r>
            <a:r>
              <a:rPr lang="de-DE" dirty="0">
                <a:solidFill>
                  <a:schemeClr val="tx1">
                    <a:lumMod val="50000"/>
                    <a:lumOff val="50000"/>
                  </a:schemeClr>
                </a:solidFill>
              </a:rPr>
              <a:t> </a:t>
            </a:r>
            <a:r>
              <a:rPr lang="de-DE" dirty="0" err="1">
                <a:solidFill>
                  <a:schemeClr val="tx1">
                    <a:lumMod val="50000"/>
                    <a:lumOff val="50000"/>
                  </a:schemeClr>
                </a:solidFill>
              </a:rPr>
              <a:t>the</a:t>
            </a:r>
            <a:r>
              <a:rPr lang="de-DE" dirty="0">
                <a:solidFill>
                  <a:schemeClr val="tx1">
                    <a:lumMod val="50000"/>
                    <a:lumOff val="50000"/>
                  </a:schemeClr>
                </a:solidFill>
              </a:rPr>
              <a:t> </a:t>
            </a:r>
            <a:r>
              <a:rPr lang="de-DE" dirty="0" err="1">
                <a:solidFill>
                  <a:schemeClr val="tx1">
                    <a:lumMod val="50000"/>
                    <a:lumOff val="50000"/>
                  </a:schemeClr>
                </a:solidFill>
              </a:rPr>
              <a:t>introductions</a:t>
            </a:r>
            <a:r>
              <a:rPr lang="de-DE" dirty="0">
                <a:solidFill>
                  <a:schemeClr val="tx1">
                    <a:lumMod val="50000"/>
                    <a:lumOff val="50000"/>
                  </a:schemeClr>
                </a:solidFill>
              </a:rPr>
              <a:t> </a:t>
            </a:r>
            <a:r>
              <a:rPr lang="de-DE" dirty="0" err="1">
                <a:solidFill>
                  <a:schemeClr val="tx1">
                    <a:lumMod val="50000"/>
                    <a:lumOff val="50000"/>
                  </a:schemeClr>
                </a:solidFill>
              </a:rPr>
              <a:t>of</a:t>
            </a:r>
            <a:r>
              <a:rPr lang="de-DE" dirty="0">
                <a:solidFill>
                  <a:schemeClr val="tx1">
                    <a:lumMod val="50000"/>
                    <a:lumOff val="50000"/>
                  </a:schemeClr>
                </a:solidFill>
              </a:rPr>
              <a:t> EnEV 2014 </a:t>
            </a:r>
            <a:r>
              <a:rPr lang="de-DE" dirty="0" err="1">
                <a:solidFill>
                  <a:schemeClr val="tx1">
                    <a:lumMod val="50000"/>
                    <a:lumOff val="50000"/>
                  </a:schemeClr>
                </a:solidFill>
              </a:rPr>
              <a:t>around</a:t>
            </a:r>
            <a:r>
              <a:rPr lang="de-DE" dirty="0">
                <a:solidFill>
                  <a:schemeClr val="tx1">
                    <a:lumMod val="50000"/>
                    <a:lumOff val="50000"/>
                  </a:schemeClr>
                </a:solidFill>
              </a:rPr>
              <a:t> 1 </a:t>
            </a:r>
            <a:r>
              <a:rPr lang="de-DE" dirty="0" err="1">
                <a:solidFill>
                  <a:schemeClr val="tx1">
                    <a:lumMod val="50000"/>
                    <a:lumOff val="50000"/>
                  </a:schemeClr>
                </a:solidFill>
              </a:rPr>
              <a:t>million</a:t>
            </a:r>
            <a:r>
              <a:rPr lang="de-DE" dirty="0">
                <a:solidFill>
                  <a:schemeClr val="tx1">
                    <a:lumMod val="50000"/>
                    <a:lumOff val="50000"/>
                  </a:schemeClr>
                </a:solidFill>
              </a:rPr>
              <a:t> = 5% </a:t>
            </a:r>
            <a:r>
              <a:rPr lang="de-DE" dirty="0" err="1">
                <a:solidFill>
                  <a:schemeClr val="tx1">
                    <a:lumMod val="50000"/>
                    <a:lumOff val="50000"/>
                  </a:schemeClr>
                </a:solidFill>
              </a:rPr>
              <a:t>of</a:t>
            </a:r>
            <a:r>
              <a:rPr lang="de-DE" dirty="0">
                <a:solidFill>
                  <a:schemeClr val="tx1">
                    <a:lumMod val="50000"/>
                    <a:lumOff val="50000"/>
                  </a:schemeClr>
                </a:solidFill>
              </a:rPr>
              <a:t> </a:t>
            </a:r>
            <a:r>
              <a:rPr lang="de-DE" dirty="0" err="1">
                <a:solidFill>
                  <a:schemeClr val="tx1">
                    <a:lumMod val="50000"/>
                    <a:lumOff val="50000"/>
                  </a:schemeClr>
                </a:solidFill>
              </a:rPr>
              <a:t>the</a:t>
            </a:r>
            <a:r>
              <a:rPr lang="de-DE" dirty="0">
                <a:solidFill>
                  <a:schemeClr val="tx1">
                    <a:lumMod val="50000"/>
                    <a:lumOff val="50000"/>
                  </a:schemeClr>
                </a:solidFill>
              </a:rPr>
              <a:t> </a:t>
            </a:r>
            <a:r>
              <a:rPr lang="de-DE" dirty="0" err="1">
                <a:solidFill>
                  <a:schemeClr val="tx1">
                    <a:lumMod val="50000"/>
                    <a:lumOff val="50000"/>
                  </a:schemeClr>
                </a:solidFill>
              </a:rPr>
              <a:t>residential</a:t>
            </a:r>
            <a:r>
              <a:rPr lang="de-DE" dirty="0">
                <a:solidFill>
                  <a:schemeClr val="tx1">
                    <a:lumMod val="50000"/>
                    <a:lumOff val="50000"/>
                  </a:schemeClr>
                </a:solidFill>
              </a:rPr>
              <a:t> </a:t>
            </a:r>
            <a:r>
              <a:rPr lang="de-DE" dirty="0" err="1">
                <a:solidFill>
                  <a:schemeClr val="tx1">
                    <a:lumMod val="50000"/>
                    <a:lumOff val="50000"/>
                  </a:schemeClr>
                </a:solidFill>
              </a:rPr>
              <a:t>buildings</a:t>
            </a:r>
            <a:r>
              <a:rPr lang="de-DE" dirty="0">
                <a:solidFill>
                  <a:schemeClr val="tx1">
                    <a:lumMod val="50000"/>
                    <a:lumOff val="50000"/>
                  </a:schemeClr>
                </a:solidFill>
              </a:rPr>
              <a:t> </a:t>
            </a:r>
            <a:r>
              <a:rPr lang="de-DE" dirty="0" err="1">
                <a:solidFill>
                  <a:schemeClr val="tx1">
                    <a:lumMod val="50000"/>
                    <a:lumOff val="50000"/>
                  </a:schemeClr>
                </a:solidFill>
              </a:rPr>
              <a:t>were</a:t>
            </a:r>
            <a:r>
              <a:rPr lang="de-DE" dirty="0">
                <a:solidFill>
                  <a:schemeClr val="tx1">
                    <a:lumMod val="50000"/>
                    <a:lumOff val="50000"/>
                  </a:schemeClr>
                </a:solidFill>
              </a:rPr>
              <a:t> </a:t>
            </a:r>
            <a:r>
              <a:rPr lang="de-DE" dirty="0" err="1">
                <a:solidFill>
                  <a:schemeClr val="tx1">
                    <a:lumMod val="50000"/>
                    <a:lumOff val="50000"/>
                  </a:schemeClr>
                </a:solidFill>
              </a:rPr>
              <a:t>built</a:t>
            </a:r>
            <a:endParaRPr lang="de-DE" dirty="0">
              <a:solidFill>
                <a:schemeClr val="tx1">
                  <a:lumMod val="50000"/>
                  <a:lumOff val="50000"/>
                </a:schemeClr>
              </a:solidFill>
            </a:endParaRPr>
          </a:p>
          <a:p>
            <a:pPr>
              <a:buFont typeface="Arial" panose="020B0604020202020204" pitchFamily="34" charset="0"/>
              <a:buChar char="•"/>
            </a:pPr>
            <a:r>
              <a:rPr lang="de-DE" dirty="0" err="1">
                <a:solidFill>
                  <a:schemeClr val="tx1">
                    <a:lumMod val="50000"/>
                    <a:lumOff val="50000"/>
                  </a:schemeClr>
                </a:solidFill>
              </a:rPr>
              <a:t>nearly</a:t>
            </a:r>
            <a:r>
              <a:rPr lang="de-DE" dirty="0">
                <a:solidFill>
                  <a:schemeClr val="tx1">
                    <a:lumMod val="50000"/>
                    <a:lumOff val="50000"/>
                  </a:schemeClr>
                </a:solidFill>
              </a:rPr>
              <a:t> half </a:t>
            </a:r>
            <a:r>
              <a:rPr lang="de-DE" dirty="0" err="1">
                <a:solidFill>
                  <a:schemeClr val="tx1">
                    <a:lumMod val="50000"/>
                    <a:lumOff val="50000"/>
                  </a:schemeClr>
                </a:solidFill>
              </a:rPr>
              <a:t>of</a:t>
            </a:r>
            <a:r>
              <a:rPr lang="de-DE" dirty="0">
                <a:solidFill>
                  <a:schemeClr val="tx1">
                    <a:lumMod val="50000"/>
                    <a:lumOff val="50000"/>
                  </a:schemeClr>
                </a:solidFill>
              </a:rPr>
              <a:t> </a:t>
            </a:r>
            <a:r>
              <a:rPr lang="de-DE" dirty="0" err="1">
                <a:solidFill>
                  <a:schemeClr val="tx1">
                    <a:lumMod val="50000"/>
                    <a:lumOff val="50000"/>
                  </a:schemeClr>
                </a:solidFill>
              </a:rPr>
              <a:t>the</a:t>
            </a:r>
            <a:r>
              <a:rPr lang="de-DE" dirty="0">
                <a:solidFill>
                  <a:schemeClr val="tx1">
                    <a:lumMod val="50000"/>
                    <a:lumOff val="50000"/>
                  </a:schemeClr>
                </a:solidFill>
              </a:rPr>
              <a:t> </a:t>
            </a:r>
            <a:r>
              <a:rPr lang="de-DE" dirty="0" err="1">
                <a:solidFill>
                  <a:schemeClr val="tx1">
                    <a:lumMod val="50000"/>
                    <a:lumOff val="50000"/>
                  </a:schemeClr>
                </a:solidFill>
              </a:rPr>
              <a:t>housing</a:t>
            </a:r>
            <a:r>
              <a:rPr lang="de-DE" dirty="0">
                <a:solidFill>
                  <a:schemeClr val="tx1">
                    <a:lumMod val="50000"/>
                    <a:lumOff val="50000"/>
                  </a:schemeClr>
                </a:solidFill>
              </a:rPr>
              <a:t> stock </a:t>
            </a:r>
            <a:r>
              <a:rPr lang="de-DE" dirty="0" err="1">
                <a:solidFill>
                  <a:schemeClr val="tx1">
                    <a:lumMod val="50000"/>
                    <a:lumOff val="50000"/>
                  </a:schemeClr>
                </a:solidFill>
              </a:rPr>
              <a:t>are</a:t>
            </a:r>
            <a:r>
              <a:rPr lang="de-DE" dirty="0">
                <a:solidFill>
                  <a:schemeClr val="tx1">
                    <a:lumMod val="50000"/>
                    <a:lumOff val="50000"/>
                  </a:schemeClr>
                </a:solidFill>
              </a:rPr>
              <a:t> </a:t>
            </a:r>
            <a:r>
              <a:rPr lang="de-DE" dirty="0" err="1">
                <a:solidFill>
                  <a:schemeClr val="tx1">
                    <a:lumMod val="50000"/>
                    <a:lumOff val="50000"/>
                  </a:schemeClr>
                </a:solidFill>
              </a:rPr>
              <a:t>three</a:t>
            </a:r>
            <a:r>
              <a:rPr lang="de-DE" dirty="0">
                <a:solidFill>
                  <a:schemeClr val="tx1">
                    <a:lumMod val="50000"/>
                    <a:lumOff val="50000"/>
                  </a:schemeClr>
                </a:solidFill>
              </a:rPr>
              <a:t>- and </a:t>
            </a:r>
            <a:r>
              <a:rPr lang="de-DE" dirty="0" err="1">
                <a:solidFill>
                  <a:schemeClr val="tx1">
                    <a:lumMod val="50000"/>
                    <a:lumOff val="50000"/>
                  </a:schemeClr>
                </a:solidFill>
              </a:rPr>
              <a:t>four-room</a:t>
            </a:r>
            <a:r>
              <a:rPr lang="de-DE" dirty="0">
                <a:solidFill>
                  <a:schemeClr val="tx1">
                    <a:lumMod val="50000"/>
                    <a:lumOff val="50000"/>
                  </a:schemeClr>
                </a:solidFill>
              </a:rPr>
              <a:t> </a:t>
            </a:r>
            <a:r>
              <a:rPr lang="de-DE" dirty="0" err="1">
                <a:solidFill>
                  <a:schemeClr val="tx1">
                    <a:lumMod val="50000"/>
                    <a:lumOff val="50000"/>
                  </a:schemeClr>
                </a:solidFill>
              </a:rPr>
              <a:t>flats</a:t>
            </a:r>
            <a:endParaRPr lang="de-DE" dirty="0">
              <a:solidFill>
                <a:schemeClr val="tx1">
                  <a:lumMod val="50000"/>
                  <a:lumOff val="50000"/>
                </a:schemeClr>
              </a:solidFill>
            </a:endParaRPr>
          </a:p>
          <a:p>
            <a:pPr>
              <a:buFont typeface="Arial" panose="020B0604020202020204" pitchFamily="34" charset="0"/>
              <a:buChar char="•"/>
            </a:pPr>
            <a:r>
              <a:rPr lang="de-DE" dirty="0" err="1">
                <a:solidFill>
                  <a:schemeClr val="tx1">
                    <a:lumMod val="50000"/>
                    <a:lumOff val="50000"/>
                  </a:schemeClr>
                </a:solidFill>
              </a:rPr>
              <a:t>from</a:t>
            </a:r>
            <a:r>
              <a:rPr lang="de-DE" dirty="0">
                <a:solidFill>
                  <a:schemeClr val="tx1">
                    <a:lumMod val="50000"/>
                    <a:lumOff val="50000"/>
                  </a:schemeClr>
                </a:solidFill>
              </a:rPr>
              <a:t> 2000 </a:t>
            </a:r>
            <a:r>
              <a:rPr lang="de-DE" dirty="0" err="1">
                <a:solidFill>
                  <a:schemeClr val="tx1">
                    <a:lumMod val="50000"/>
                    <a:lumOff val="50000"/>
                  </a:schemeClr>
                </a:solidFill>
              </a:rPr>
              <a:t>to</a:t>
            </a:r>
            <a:r>
              <a:rPr lang="de-DE" dirty="0">
                <a:solidFill>
                  <a:schemeClr val="tx1">
                    <a:lumMod val="50000"/>
                    <a:lumOff val="50000"/>
                  </a:schemeClr>
                </a:solidFill>
              </a:rPr>
              <a:t> 2022, </a:t>
            </a:r>
            <a:r>
              <a:rPr lang="de-DE" dirty="0" err="1">
                <a:solidFill>
                  <a:schemeClr val="tx1">
                    <a:lumMod val="50000"/>
                    <a:lumOff val="50000"/>
                  </a:schemeClr>
                </a:solidFill>
              </a:rPr>
              <a:t>the</a:t>
            </a:r>
            <a:r>
              <a:rPr lang="de-DE" dirty="0">
                <a:solidFill>
                  <a:schemeClr val="tx1">
                    <a:lumMod val="50000"/>
                    <a:lumOff val="50000"/>
                  </a:schemeClr>
                </a:solidFill>
              </a:rPr>
              <a:t> </a:t>
            </a:r>
            <a:r>
              <a:rPr lang="de-DE" dirty="0" err="1">
                <a:solidFill>
                  <a:schemeClr val="tx1">
                    <a:lumMod val="50000"/>
                    <a:lumOff val="50000"/>
                  </a:schemeClr>
                </a:solidFill>
              </a:rPr>
              <a:t>proportion</a:t>
            </a:r>
            <a:r>
              <a:rPr lang="de-DE" dirty="0">
                <a:solidFill>
                  <a:schemeClr val="tx1">
                    <a:lumMod val="50000"/>
                    <a:lumOff val="50000"/>
                  </a:schemeClr>
                </a:solidFill>
              </a:rPr>
              <a:t> </a:t>
            </a:r>
            <a:r>
              <a:rPr lang="de-DE" dirty="0" err="1">
                <a:solidFill>
                  <a:schemeClr val="tx1">
                    <a:lumMod val="50000"/>
                    <a:lumOff val="50000"/>
                  </a:schemeClr>
                </a:solidFill>
              </a:rPr>
              <a:t>of</a:t>
            </a:r>
            <a:r>
              <a:rPr lang="de-DE" dirty="0">
                <a:solidFill>
                  <a:schemeClr val="tx1">
                    <a:lumMod val="50000"/>
                    <a:lumOff val="50000"/>
                  </a:schemeClr>
                </a:solidFill>
              </a:rPr>
              <a:t> </a:t>
            </a:r>
            <a:r>
              <a:rPr lang="de-DE" dirty="0" err="1">
                <a:solidFill>
                  <a:schemeClr val="tx1">
                    <a:lumMod val="50000"/>
                    <a:lumOff val="50000"/>
                  </a:schemeClr>
                </a:solidFill>
              </a:rPr>
              <a:t>completed</a:t>
            </a:r>
            <a:r>
              <a:rPr lang="de-DE" dirty="0">
                <a:solidFill>
                  <a:schemeClr val="tx1">
                    <a:lumMod val="50000"/>
                    <a:lumOff val="50000"/>
                  </a:schemeClr>
                </a:solidFill>
              </a:rPr>
              <a:t> </a:t>
            </a:r>
            <a:r>
              <a:rPr lang="de-DE" dirty="0" err="1">
                <a:solidFill>
                  <a:schemeClr val="tx1">
                    <a:lumMod val="50000"/>
                    <a:lumOff val="50000"/>
                  </a:schemeClr>
                </a:solidFill>
              </a:rPr>
              <a:t>residential</a:t>
            </a:r>
            <a:r>
              <a:rPr lang="de-DE" dirty="0">
                <a:solidFill>
                  <a:schemeClr val="tx1">
                    <a:lumMod val="50000"/>
                    <a:lumOff val="50000"/>
                  </a:schemeClr>
                </a:solidFill>
              </a:rPr>
              <a:t> </a:t>
            </a:r>
            <a:r>
              <a:rPr lang="de-DE" dirty="0" err="1">
                <a:solidFill>
                  <a:schemeClr val="tx1">
                    <a:lumMod val="50000"/>
                    <a:lumOff val="50000"/>
                  </a:schemeClr>
                </a:solidFill>
              </a:rPr>
              <a:t>buildings</a:t>
            </a:r>
            <a:r>
              <a:rPr lang="de-DE" dirty="0">
                <a:solidFill>
                  <a:schemeClr val="tx1">
                    <a:lumMod val="50000"/>
                    <a:lumOff val="50000"/>
                  </a:schemeClr>
                </a:solidFill>
              </a:rPr>
              <a:t> </a:t>
            </a:r>
            <a:r>
              <a:rPr lang="de-DE" dirty="0" err="1">
                <a:solidFill>
                  <a:schemeClr val="tx1">
                    <a:lumMod val="50000"/>
                    <a:lumOff val="50000"/>
                  </a:schemeClr>
                </a:solidFill>
              </a:rPr>
              <a:t>with</a:t>
            </a:r>
            <a:r>
              <a:rPr lang="de-DE" dirty="0">
                <a:solidFill>
                  <a:schemeClr val="tx1">
                    <a:lumMod val="50000"/>
                    <a:lumOff val="50000"/>
                  </a:schemeClr>
                </a:solidFill>
              </a:rPr>
              <a:t> </a:t>
            </a:r>
            <a:r>
              <a:rPr lang="de-DE" dirty="0" err="1">
                <a:solidFill>
                  <a:schemeClr val="tx1">
                    <a:lumMod val="50000"/>
                    <a:lumOff val="50000"/>
                  </a:schemeClr>
                </a:solidFill>
              </a:rPr>
              <a:t>heat</a:t>
            </a:r>
            <a:r>
              <a:rPr lang="de-DE" dirty="0">
                <a:solidFill>
                  <a:schemeClr val="tx1">
                    <a:lumMod val="50000"/>
                    <a:lumOff val="50000"/>
                  </a:schemeClr>
                </a:solidFill>
              </a:rPr>
              <a:t> </a:t>
            </a:r>
            <a:r>
              <a:rPr lang="de-DE" dirty="0" err="1">
                <a:solidFill>
                  <a:schemeClr val="tx1">
                    <a:lumMod val="50000"/>
                    <a:lumOff val="50000"/>
                  </a:schemeClr>
                </a:solidFill>
              </a:rPr>
              <a:t>pumps</a:t>
            </a:r>
            <a:r>
              <a:rPr lang="de-DE" dirty="0">
                <a:solidFill>
                  <a:schemeClr val="tx1">
                    <a:lumMod val="50000"/>
                    <a:lumOff val="50000"/>
                  </a:schemeClr>
                </a:solidFill>
              </a:rPr>
              <a:t> </a:t>
            </a:r>
            <a:r>
              <a:rPr lang="de-DE" dirty="0" err="1">
                <a:solidFill>
                  <a:schemeClr val="tx1">
                    <a:lumMod val="50000"/>
                    <a:lumOff val="50000"/>
                  </a:schemeClr>
                </a:solidFill>
              </a:rPr>
              <a:t>as</a:t>
            </a:r>
            <a:r>
              <a:rPr lang="de-DE" dirty="0">
                <a:solidFill>
                  <a:schemeClr val="tx1">
                    <a:lumMod val="50000"/>
                    <a:lumOff val="50000"/>
                  </a:schemeClr>
                </a:solidFill>
              </a:rPr>
              <a:t> an </a:t>
            </a:r>
            <a:r>
              <a:rPr lang="de-DE" dirty="0" err="1">
                <a:solidFill>
                  <a:schemeClr val="tx1">
                    <a:lumMod val="50000"/>
                    <a:lumOff val="50000"/>
                  </a:schemeClr>
                </a:solidFill>
              </a:rPr>
              <a:t>energy</a:t>
            </a:r>
            <a:r>
              <a:rPr lang="de-DE" dirty="0">
                <a:solidFill>
                  <a:schemeClr val="tx1">
                    <a:lumMod val="50000"/>
                    <a:lumOff val="50000"/>
                  </a:schemeClr>
                </a:solidFill>
              </a:rPr>
              <a:t> source </a:t>
            </a:r>
            <a:r>
              <a:rPr lang="de-DE" dirty="0" err="1">
                <a:solidFill>
                  <a:schemeClr val="tx1">
                    <a:lumMod val="50000"/>
                    <a:lumOff val="50000"/>
                  </a:schemeClr>
                </a:solidFill>
              </a:rPr>
              <a:t>increased</a:t>
            </a:r>
            <a:r>
              <a:rPr lang="de-DE" dirty="0">
                <a:solidFill>
                  <a:schemeClr val="tx1">
                    <a:lumMod val="50000"/>
                    <a:lumOff val="50000"/>
                  </a:schemeClr>
                </a:solidFill>
              </a:rPr>
              <a:t> </a:t>
            </a:r>
            <a:r>
              <a:rPr lang="de-DE" dirty="0" err="1">
                <a:solidFill>
                  <a:schemeClr val="tx1">
                    <a:lumMod val="50000"/>
                    <a:lumOff val="50000"/>
                  </a:schemeClr>
                </a:solidFill>
              </a:rPr>
              <a:t>from</a:t>
            </a:r>
            <a:r>
              <a:rPr lang="de-DE" dirty="0">
                <a:solidFill>
                  <a:schemeClr val="tx1">
                    <a:lumMod val="50000"/>
                    <a:lumOff val="50000"/>
                  </a:schemeClr>
                </a:solidFill>
              </a:rPr>
              <a:t> </a:t>
            </a:r>
            <a:r>
              <a:rPr lang="de-DE" dirty="0" err="1">
                <a:solidFill>
                  <a:schemeClr val="tx1">
                    <a:lumMod val="50000"/>
                    <a:lumOff val="50000"/>
                  </a:schemeClr>
                </a:solidFill>
              </a:rPr>
              <a:t>almost</a:t>
            </a:r>
            <a:r>
              <a:rPr lang="de-DE" dirty="0">
                <a:solidFill>
                  <a:schemeClr val="tx1">
                    <a:lumMod val="50000"/>
                    <a:lumOff val="50000"/>
                  </a:schemeClr>
                </a:solidFill>
              </a:rPr>
              <a:t> 0% </a:t>
            </a:r>
            <a:r>
              <a:rPr lang="de-DE" dirty="0" err="1">
                <a:solidFill>
                  <a:schemeClr val="tx1">
                    <a:lumMod val="50000"/>
                    <a:lumOff val="50000"/>
                  </a:schemeClr>
                </a:solidFill>
              </a:rPr>
              <a:t>to</a:t>
            </a:r>
            <a:r>
              <a:rPr lang="de-DE" dirty="0">
                <a:solidFill>
                  <a:schemeClr val="tx1">
                    <a:lumMod val="50000"/>
                    <a:lumOff val="50000"/>
                  </a:schemeClr>
                </a:solidFill>
              </a:rPr>
              <a:t> 57%.</a:t>
            </a:r>
          </a:p>
          <a:p>
            <a:pPr>
              <a:buFont typeface="Arial" panose="020B0604020202020204" pitchFamily="34" charset="0"/>
              <a:buChar char="•"/>
            </a:pPr>
            <a:r>
              <a:rPr lang="de-DE" dirty="0">
                <a:solidFill>
                  <a:schemeClr val="tx1">
                    <a:lumMod val="50000"/>
                    <a:lumOff val="50000"/>
                  </a:schemeClr>
                </a:solidFill>
              </a:rPr>
              <a:t>In 2022, </a:t>
            </a:r>
            <a:r>
              <a:rPr lang="de-DE" dirty="0" err="1">
                <a:solidFill>
                  <a:schemeClr val="tx1">
                    <a:lumMod val="50000"/>
                    <a:lumOff val="50000"/>
                  </a:schemeClr>
                </a:solidFill>
              </a:rPr>
              <a:t>the</a:t>
            </a:r>
            <a:r>
              <a:rPr lang="de-DE" dirty="0">
                <a:solidFill>
                  <a:schemeClr val="tx1">
                    <a:lumMod val="50000"/>
                    <a:lumOff val="50000"/>
                  </a:schemeClr>
                </a:solidFill>
              </a:rPr>
              <a:t> </a:t>
            </a:r>
            <a:r>
              <a:rPr lang="de-DE" dirty="0" err="1">
                <a:solidFill>
                  <a:schemeClr val="tx1">
                    <a:lumMod val="50000"/>
                    <a:lumOff val="50000"/>
                  </a:schemeClr>
                </a:solidFill>
              </a:rPr>
              <a:t>average</a:t>
            </a:r>
            <a:r>
              <a:rPr lang="de-DE" dirty="0">
                <a:solidFill>
                  <a:schemeClr val="tx1">
                    <a:lumMod val="50000"/>
                    <a:lumOff val="50000"/>
                  </a:schemeClr>
                </a:solidFill>
              </a:rPr>
              <a:t> flat </a:t>
            </a:r>
            <a:r>
              <a:rPr lang="de-DE" dirty="0" err="1">
                <a:solidFill>
                  <a:schemeClr val="tx1">
                    <a:lumMod val="50000"/>
                    <a:lumOff val="50000"/>
                  </a:schemeClr>
                </a:solidFill>
              </a:rPr>
              <a:t>size</a:t>
            </a:r>
            <a:r>
              <a:rPr lang="de-DE" dirty="0">
                <a:solidFill>
                  <a:schemeClr val="tx1">
                    <a:lumMod val="50000"/>
                    <a:lumOff val="50000"/>
                  </a:schemeClr>
                </a:solidFill>
              </a:rPr>
              <a:t> in </a:t>
            </a:r>
            <a:r>
              <a:rPr lang="de-DE" dirty="0" err="1">
                <a:solidFill>
                  <a:schemeClr val="tx1">
                    <a:lumMod val="50000"/>
                    <a:lumOff val="50000"/>
                  </a:schemeClr>
                </a:solidFill>
              </a:rPr>
              <a:t>new</a:t>
            </a:r>
            <a:r>
              <a:rPr lang="de-DE" dirty="0">
                <a:solidFill>
                  <a:schemeClr val="tx1">
                    <a:lumMod val="50000"/>
                    <a:lumOff val="50000"/>
                  </a:schemeClr>
                </a:solidFill>
              </a:rPr>
              <a:t> </a:t>
            </a:r>
            <a:r>
              <a:rPr lang="de-DE" dirty="0" err="1">
                <a:solidFill>
                  <a:schemeClr val="tx1">
                    <a:lumMod val="50000"/>
                    <a:lumOff val="50000"/>
                  </a:schemeClr>
                </a:solidFill>
              </a:rPr>
              <a:t>builds</a:t>
            </a:r>
            <a:r>
              <a:rPr lang="de-DE" dirty="0">
                <a:solidFill>
                  <a:schemeClr val="tx1">
                    <a:lumMod val="50000"/>
                    <a:lumOff val="50000"/>
                  </a:schemeClr>
                </a:solidFill>
              </a:rPr>
              <a:t> was </a:t>
            </a:r>
            <a:r>
              <a:rPr lang="de-DE" dirty="0" err="1">
                <a:solidFill>
                  <a:schemeClr val="tx1">
                    <a:lumMod val="50000"/>
                    <a:lumOff val="50000"/>
                  </a:schemeClr>
                </a:solidFill>
              </a:rPr>
              <a:t>around</a:t>
            </a:r>
            <a:r>
              <a:rPr lang="de-DE" dirty="0">
                <a:solidFill>
                  <a:schemeClr val="tx1">
                    <a:lumMod val="50000"/>
                    <a:lumOff val="50000"/>
                  </a:schemeClr>
                </a:solidFill>
              </a:rPr>
              <a:t> 154 m^2 </a:t>
            </a:r>
            <a:r>
              <a:rPr lang="de-DE" dirty="0" err="1">
                <a:solidFill>
                  <a:schemeClr val="tx1">
                    <a:lumMod val="50000"/>
                    <a:lumOff val="50000"/>
                  </a:schemeClr>
                </a:solidFill>
              </a:rPr>
              <a:t>for</a:t>
            </a:r>
            <a:r>
              <a:rPr lang="de-DE" dirty="0">
                <a:solidFill>
                  <a:schemeClr val="tx1">
                    <a:lumMod val="50000"/>
                    <a:lumOff val="50000"/>
                  </a:schemeClr>
                </a:solidFill>
              </a:rPr>
              <a:t> </a:t>
            </a:r>
            <a:r>
              <a:rPr lang="de-DE" dirty="0" err="1">
                <a:solidFill>
                  <a:schemeClr val="tx1">
                    <a:lumMod val="50000"/>
                    <a:lumOff val="50000"/>
                  </a:schemeClr>
                </a:solidFill>
              </a:rPr>
              <a:t>detached</a:t>
            </a:r>
            <a:r>
              <a:rPr lang="de-DE" dirty="0">
                <a:solidFill>
                  <a:schemeClr val="tx1">
                    <a:lumMod val="50000"/>
                    <a:lumOff val="50000"/>
                  </a:schemeClr>
                </a:solidFill>
              </a:rPr>
              <a:t> </a:t>
            </a:r>
            <a:r>
              <a:rPr lang="de-DE" dirty="0" err="1">
                <a:solidFill>
                  <a:schemeClr val="tx1">
                    <a:lumMod val="50000"/>
                    <a:lumOff val="50000"/>
                  </a:schemeClr>
                </a:solidFill>
              </a:rPr>
              <a:t>houses</a:t>
            </a:r>
            <a:r>
              <a:rPr lang="de-DE" dirty="0">
                <a:solidFill>
                  <a:schemeClr val="tx1">
                    <a:lumMod val="50000"/>
                    <a:lumOff val="50000"/>
                  </a:schemeClr>
                </a:solidFill>
              </a:rPr>
              <a:t> and 112 m^2 </a:t>
            </a:r>
            <a:r>
              <a:rPr lang="de-DE" dirty="0" err="1">
                <a:solidFill>
                  <a:schemeClr val="tx1">
                    <a:lumMod val="50000"/>
                    <a:lumOff val="50000"/>
                  </a:schemeClr>
                </a:solidFill>
              </a:rPr>
              <a:t>for</a:t>
            </a:r>
            <a:r>
              <a:rPr lang="de-DE" dirty="0">
                <a:solidFill>
                  <a:schemeClr val="tx1">
                    <a:lumMod val="50000"/>
                    <a:lumOff val="50000"/>
                  </a:schemeClr>
                </a:solidFill>
              </a:rPr>
              <a:t> semi-</a:t>
            </a:r>
            <a:r>
              <a:rPr lang="de-DE" dirty="0" err="1">
                <a:solidFill>
                  <a:schemeClr val="tx1">
                    <a:lumMod val="50000"/>
                    <a:lumOff val="50000"/>
                  </a:schemeClr>
                </a:solidFill>
              </a:rPr>
              <a:t>detached</a:t>
            </a:r>
            <a:r>
              <a:rPr lang="de-DE" dirty="0">
                <a:solidFill>
                  <a:schemeClr val="tx1">
                    <a:lumMod val="50000"/>
                    <a:lumOff val="50000"/>
                  </a:schemeClr>
                </a:solidFill>
              </a:rPr>
              <a:t> </a:t>
            </a:r>
            <a:r>
              <a:rPr lang="de-DE" dirty="0" err="1">
                <a:solidFill>
                  <a:schemeClr val="tx1">
                    <a:lumMod val="50000"/>
                    <a:lumOff val="50000"/>
                  </a:schemeClr>
                </a:solidFill>
              </a:rPr>
              <a:t>houses</a:t>
            </a:r>
            <a:r>
              <a:rPr lang="de-DE" dirty="0">
                <a:solidFill>
                  <a:schemeClr val="tx1">
                    <a:lumMod val="50000"/>
                    <a:lumOff val="50000"/>
                  </a:schemeClr>
                </a:solidFill>
              </a:rPr>
              <a:t>. </a:t>
            </a:r>
            <a:r>
              <a:rPr lang="de-DE" dirty="0" err="1">
                <a:solidFill>
                  <a:schemeClr val="tx1">
                    <a:lumMod val="50000"/>
                    <a:lumOff val="50000"/>
                  </a:schemeClr>
                </a:solidFill>
              </a:rPr>
              <a:t>There</a:t>
            </a:r>
            <a:r>
              <a:rPr lang="de-DE" dirty="0">
                <a:solidFill>
                  <a:schemeClr val="tx1">
                    <a:lumMod val="50000"/>
                    <a:lumOff val="50000"/>
                  </a:schemeClr>
                </a:solidFill>
              </a:rPr>
              <a:t> </a:t>
            </a:r>
            <a:r>
              <a:rPr lang="de-DE" dirty="0" err="1">
                <a:solidFill>
                  <a:schemeClr val="tx1">
                    <a:lumMod val="50000"/>
                    <a:lumOff val="50000"/>
                  </a:schemeClr>
                </a:solidFill>
              </a:rPr>
              <a:t>has</a:t>
            </a:r>
            <a:r>
              <a:rPr lang="de-DE" dirty="0">
                <a:solidFill>
                  <a:schemeClr val="tx1">
                    <a:lumMod val="50000"/>
                    <a:lumOff val="50000"/>
                  </a:schemeClr>
                </a:solidFill>
              </a:rPr>
              <a:t> </a:t>
            </a:r>
            <a:r>
              <a:rPr lang="de-DE" dirty="0" err="1">
                <a:solidFill>
                  <a:schemeClr val="tx1">
                    <a:lumMod val="50000"/>
                    <a:lumOff val="50000"/>
                  </a:schemeClr>
                </a:solidFill>
              </a:rPr>
              <a:t>been</a:t>
            </a:r>
            <a:r>
              <a:rPr lang="de-DE" dirty="0">
                <a:solidFill>
                  <a:schemeClr val="tx1">
                    <a:lumMod val="50000"/>
                    <a:lumOff val="50000"/>
                  </a:schemeClr>
                </a:solidFill>
              </a:rPr>
              <a:t> a </a:t>
            </a:r>
            <a:r>
              <a:rPr lang="de-DE" dirty="0" err="1">
                <a:solidFill>
                  <a:schemeClr val="tx1">
                    <a:lumMod val="50000"/>
                    <a:lumOff val="50000"/>
                  </a:schemeClr>
                </a:solidFill>
              </a:rPr>
              <a:t>trend</a:t>
            </a:r>
            <a:r>
              <a:rPr lang="de-DE" dirty="0">
                <a:solidFill>
                  <a:schemeClr val="tx1">
                    <a:lumMod val="50000"/>
                    <a:lumOff val="50000"/>
                  </a:schemeClr>
                </a:solidFill>
              </a:rPr>
              <a:t> </a:t>
            </a:r>
            <a:r>
              <a:rPr lang="de-DE" dirty="0" err="1">
                <a:solidFill>
                  <a:schemeClr val="tx1">
                    <a:lumMod val="50000"/>
                    <a:lumOff val="50000"/>
                  </a:schemeClr>
                </a:solidFill>
              </a:rPr>
              <a:t>towards</a:t>
            </a:r>
            <a:r>
              <a:rPr lang="de-DE" dirty="0">
                <a:solidFill>
                  <a:schemeClr val="tx1">
                    <a:lumMod val="50000"/>
                    <a:lumOff val="50000"/>
                  </a:schemeClr>
                </a:solidFill>
              </a:rPr>
              <a:t> an </a:t>
            </a:r>
            <a:r>
              <a:rPr lang="de-DE" dirty="0" err="1">
                <a:solidFill>
                  <a:schemeClr val="tx1">
                    <a:lumMod val="50000"/>
                    <a:lumOff val="50000"/>
                  </a:schemeClr>
                </a:solidFill>
              </a:rPr>
              <a:t>increase</a:t>
            </a:r>
            <a:r>
              <a:rPr lang="de-DE" dirty="0">
                <a:solidFill>
                  <a:schemeClr val="tx1">
                    <a:lumMod val="50000"/>
                    <a:lumOff val="50000"/>
                  </a:schemeClr>
                </a:solidFill>
              </a:rPr>
              <a:t> in </a:t>
            </a:r>
            <a:r>
              <a:rPr lang="de-DE" dirty="0" err="1">
                <a:solidFill>
                  <a:schemeClr val="tx1">
                    <a:lumMod val="50000"/>
                    <a:lumOff val="50000"/>
                  </a:schemeClr>
                </a:solidFill>
              </a:rPr>
              <a:t>the</a:t>
            </a:r>
            <a:r>
              <a:rPr lang="de-DE" dirty="0">
                <a:solidFill>
                  <a:schemeClr val="tx1">
                    <a:lumMod val="50000"/>
                    <a:lumOff val="50000"/>
                  </a:schemeClr>
                </a:solidFill>
              </a:rPr>
              <a:t> </a:t>
            </a:r>
            <a:r>
              <a:rPr lang="de-DE" dirty="0" err="1">
                <a:solidFill>
                  <a:schemeClr val="tx1">
                    <a:lumMod val="50000"/>
                    <a:lumOff val="50000"/>
                  </a:schemeClr>
                </a:solidFill>
              </a:rPr>
              <a:t>size</a:t>
            </a:r>
            <a:r>
              <a:rPr lang="de-DE" dirty="0">
                <a:solidFill>
                  <a:schemeClr val="tx1">
                    <a:lumMod val="50000"/>
                    <a:lumOff val="50000"/>
                  </a:schemeClr>
                </a:solidFill>
              </a:rPr>
              <a:t> </a:t>
            </a:r>
            <a:r>
              <a:rPr lang="de-DE" dirty="0" err="1">
                <a:solidFill>
                  <a:schemeClr val="tx1">
                    <a:lumMod val="50000"/>
                    <a:lumOff val="50000"/>
                  </a:schemeClr>
                </a:solidFill>
              </a:rPr>
              <a:t>of</a:t>
            </a:r>
            <a:r>
              <a:rPr lang="de-DE" dirty="0">
                <a:solidFill>
                  <a:schemeClr val="tx1">
                    <a:lumMod val="50000"/>
                    <a:lumOff val="50000"/>
                  </a:schemeClr>
                </a:solidFill>
              </a:rPr>
              <a:t> </a:t>
            </a:r>
            <a:r>
              <a:rPr lang="de-DE" dirty="0" err="1">
                <a:solidFill>
                  <a:schemeClr val="tx1">
                    <a:lumMod val="50000"/>
                    <a:lumOff val="50000"/>
                  </a:schemeClr>
                </a:solidFill>
              </a:rPr>
              <a:t>detached</a:t>
            </a:r>
            <a:r>
              <a:rPr lang="de-DE" dirty="0">
                <a:solidFill>
                  <a:schemeClr val="tx1">
                    <a:lumMod val="50000"/>
                    <a:lumOff val="50000"/>
                  </a:schemeClr>
                </a:solidFill>
              </a:rPr>
              <a:t> and semi-</a:t>
            </a:r>
            <a:r>
              <a:rPr lang="de-DE" dirty="0" err="1">
                <a:solidFill>
                  <a:schemeClr val="tx1">
                    <a:lumMod val="50000"/>
                    <a:lumOff val="50000"/>
                  </a:schemeClr>
                </a:solidFill>
              </a:rPr>
              <a:t>detached</a:t>
            </a:r>
            <a:r>
              <a:rPr lang="de-DE" dirty="0">
                <a:solidFill>
                  <a:schemeClr val="tx1">
                    <a:lumMod val="50000"/>
                    <a:lumOff val="50000"/>
                  </a:schemeClr>
                </a:solidFill>
              </a:rPr>
              <a:t> </a:t>
            </a:r>
            <a:r>
              <a:rPr lang="de-DE" dirty="0" err="1">
                <a:solidFill>
                  <a:schemeClr val="tx1">
                    <a:lumMod val="50000"/>
                    <a:lumOff val="50000"/>
                  </a:schemeClr>
                </a:solidFill>
              </a:rPr>
              <a:t>houses</a:t>
            </a:r>
            <a:r>
              <a:rPr lang="de-DE" dirty="0">
                <a:solidFill>
                  <a:schemeClr val="tx1">
                    <a:lumMod val="50000"/>
                    <a:lumOff val="50000"/>
                  </a:schemeClr>
                </a:solidFill>
              </a:rPr>
              <a:t> </a:t>
            </a:r>
            <a:r>
              <a:rPr lang="de-DE" dirty="0" err="1">
                <a:solidFill>
                  <a:schemeClr val="tx1">
                    <a:lumMod val="50000"/>
                    <a:lumOff val="50000"/>
                  </a:schemeClr>
                </a:solidFill>
              </a:rPr>
              <a:t>since</a:t>
            </a:r>
            <a:r>
              <a:rPr lang="de-DE" dirty="0">
                <a:solidFill>
                  <a:schemeClr val="tx1">
                    <a:lumMod val="50000"/>
                    <a:lumOff val="50000"/>
                  </a:schemeClr>
                </a:solidFill>
              </a:rPr>
              <a:t> 2000. This </a:t>
            </a:r>
            <a:r>
              <a:rPr lang="de-DE" dirty="0" err="1">
                <a:solidFill>
                  <a:schemeClr val="tx1">
                    <a:lumMod val="50000"/>
                    <a:lumOff val="50000"/>
                  </a:schemeClr>
                </a:solidFill>
              </a:rPr>
              <a:t>trend</a:t>
            </a:r>
            <a:r>
              <a:rPr lang="de-DE" dirty="0">
                <a:solidFill>
                  <a:schemeClr val="tx1">
                    <a:lumMod val="50000"/>
                    <a:lumOff val="50000"/>
                  </a:schemeClr>
                </a:solidFill>
              </a:rPr>
              <a:t> </a:t>
            </a:r>
            <a:r>
              <a:rPr lang="de-DE" dirty="0" err="1">
                <a:solidFill>
                  <a:schemeClr val="tx1">
                    <a:lumMod val="50000"/>
                    <a:lumOff val="50000"/>
                  </a:schemeClr>
                </a:solidFill>
              </a:rPr>
              <a:t>can</a:t>
            </a:r>
            <a:r>
              <a:rPr lang="de-DE" dirty="0">
                <a:solidFill>
                  <a:schemeClr val="tx1">
                    <a:lumMod val="50000"/>
                    <a:lumOff val="50000"/>
                  </a:schemeClr>
                </a:solidFill>
              </a:rPr>
              <a:t> also </a:t>
            </a:r>
            <a:r>
              <a:rPr lang="de-DE" dirty="0" err="1">
                <a:solidFill>
                  <a:schemeClr val="tx1">
                    <a:lumMod val="50000"/>
                    <a:lumOff val="50000"/>
                  </a:schemeClr>
                </a:solidFill>
              </a:rPr>
              <a:t>be</a:t>
            </a:r>
            <a:r>
              <a:rPr lang="de-DE" dirty="0">
                <a:solidFill>
                  <a:schemeClr val="tx1">
                    <a:lumMod val="50000"/>
                    <a:lumOff val="50000"/>
                  </a:schemeClr>
                </a:solidFill>
              </a:rPr>
              <a:t> </a:t>
            </a:r>
            <a:r>
              <a:rPr lang="de-DE" dirty="0" err="1">
                <a:solidFill>
                  <a:schemeClr val="tx1">
                    <a:lumMod val="50000"/>
                    <a:lumOff val="50000"/>
                  </a:schemeClr>
                </a:solidFill>
              </a:rPr>
              <a:t>applied</a:t>
            </a:r>
            <a:r>
              <a:rPr lang="de-DE" dirty="0">
                <a:solidFill>
                  <a:schemeClr val="tx1">
                    <a:lumMod val="50000"/>
                    <a:lumOff val="50000"/>
                  </a:schemeClr>
                </a:solidFill>
              </a:rPr>
              <a:t> </a:t>
            </a:r>
            <a:r>
              <a:rPr lang="de-DE" dirty="0" err="1">
                <a:solidFill>
                  <a:schemeClr val="tx1">
                    <a:lumMod val="50000"/>
                    <a:lumOff val="50000"/>
                  </a:schemeClr>
                </a:solidFill>
              </a:rPr>
              <a:t>to</a:t>
            </a:r>
            <a:r>
              <a:rPr lang="de-DE" dirty="0">
                <a:solidFill>
                  <a:schemeClr val="tx1">
                    <a:lumMod val="50000"/>
                    <a:lumOff val="50000"/>
                  </a:schemeClr>
                </a:solidFill>
              </a:rPr>
              <a:t> </a:t>
            </a:r>
            <a:r>
              <a:rPr lang="de-DE" dirty="0" err="1">
                <a:solidFill>
                  <a:schemeClr val="tx1">
                    <a:lumMod val="50000"/>
                    <a:lumOff val="50000"/>
                  </a:schemeClr>
                </a:solidFill>
              </a:rPr>
              <a:t>room</a:t>
            </a:r>
            <a:r>
              <a:rPr lang="de-DE" dirty="0">
                <a:solidFill>
                  <a:schemeClr val="tx1">
                    <a:lumMod val="50000"/>
                    <a:lumOff val="50000"/>
                  </a:schemeClr>
                </a:solidFill>
              </a:rPr>
              <a:t> </a:t>
            </a:r>
            <a:r>
              <a:rPr lang="de-DE" dirty="0" err="1">
                <a:solidFill>
                  <a:schemeClr val="tx1">
                    <a:lumMod val="50000"/>
                    <a:lumOff val="50000"/>
                  </a:schemeClr>
                </a:solidFill>
              </a:rPr>
              <a:t>sizes</a:t>
            </a:r>
            <a:endParaRPr lang="de-DE" dirty="0">
              <a:solidFill>
                <a:schemeClr val="tx1">
                  <a:lumMod val="50000"/>
                  <a:lumOff val="50000"/>
                </a:schemeClr>
              </a:solidFill>
            </a:endParaRPr>
          </a:p>
          <a:p>
            <a:pPr>
              <a:buFont typeface="Arial" panose="020B0604020202020204" pitchFamily="34" charset="0"/>
              <a:buChar char="•"/>
            </a:pPr>
            <a:r>
              <a:rPr lang="de-DE" dirty="0">
                <a:solidFill>
                  <a:schemeClr val="tx1">
                    <a:lumMod val="50000"/>
                    <a:lumOff val="50000"/>
                  </a:schemeClr>
                </a:solidFill>
              </a:rPr>
              <a:t>In multi-</a:t>
            </a:r>
            <a:r>
              <a:rPr lang="de-DE" dirty="0" err="1">
                <a:solidFill>
                  <a:schemeClr val="tx1">
                    <a:lumMod val="50000"/>
                    <a:lumOff val="50000"/>
                  </a:schemeClr>
                </a:solidFill>
              </a:rPr>
              <a:t>family</a:t>
            </a:r>
            <a:r>
              <a:rPr lang="de-DE" dirty="0">
                <a:solidFill>
                  <a:schemeClr val="tx1">
                    <a:lumMod val="50000"/>
                    <a:lumOff val="50000"/>
                  </a:schemeClr>
                </a:solidFill>
              </a:rPr>
              <a:t> </a:t>
            </a:r>
            <a:r>
              <a:rPr lang="de-DE" dirty="0" err="1">
                <a:solidFill>
                  <a:schemeClr val="tx1">
                    <a:lumMod val="50000"/>
                    <a:lumOff val="50000"/>
                  </a:schemeClr>
                </a:solidFill>
              </a:rPr>
              <a:t>houses</a:t>
            </a:r>
            <a:r>
              <a:rPr lang="de-DE" dirty="0">
                <a:solidFill>
                  <a:schemeClr val="tx1">
                    <a:lumMod val="50000"/>
                    <a:lumOff val="50000"/>
                  </a:schemeClr>
                </a:solidFill>
              </a:rPr>
              <a:t>, on </a:t>
            </a:r>
            <a:r>
              <a:rPr lang="de-DE" dirty="0" err="1">
                <a:solidFill>
                  <a:schemeClr val="tx1">
                    <a:lumMod val="50000"/>
                    <a:lumOff val="50000"/>
                  </a:schemeClr>
                </a:solidFill>
              </a:rPr>
              <a:t>the</a:t>
            </a:r>
            <a:r>
              <a:rPr lang="de-DE" dirty="0">
                <a:solidFill>
                  <a:schemeClr val="tx1">
                    <a:lumMod val="50000"/>
                    <a:lumOff val="50000"/>
                  </a:schemeClr>
                </a:solidFill>
              </a:rPr>
              <a:t> </a:t>
            </a:r>
            <a:r>
              <a:rPr lang="de-DE" dirty="0" err="1">
                <a:solidFill>
                  <a:schemeClr val="tx1">
                    <a:lumMod val="50000"/>
                    <a:lumOff val="50000"/>
                  </a:schemeClr>
                </a:solidFill>
              </a:rPr>
              <a:t>other</a:t>
            </a:r>
            <a:r>
              <a:rPr lang="de-DE" dirty="0">
                <a:solidFill>
                  <a:schemeClr val="tx1">
                    <a:lumMod val="50000"/>
                    <a:lumOff val="50000"/>
                  </a:schemeClr>
                </a:solidFill>
              </a:rPr>
              <a:t> </a:t>
            </a:r>
            <a:r>
              <a:rPr lang="de-DE" dirty="0" err="1">
                <a:solidFill>
                  <a:schemeClr val="tx1">
                    <a:lumMod val="50000"/>
                    <a:lumOff val="50000"/>
                  </a:schemeClr>
                </a:solidFill>
              </a:rPr>
              <a:t>hand</a:t>
            </a:r>
            <a:r>
              <a:rPr lang="de-DE" dirty="0">
                <a:solidFill>
                  <a:schemeClr val="tx1">
                    <a:lumMod val="50000"/>
                    <a:lumOff val="50000"/>
                  </a:schemeClr>
                </a:solidFill>
              </a:rPr>
              <a:t>, </a:t>
            </a:r>
            <a:r>
              <a:rPr lang="de-DE" dirty="0" err="1">
                <a:solidFill>
                  <a:schemeClr val="tx1">
                    <a:lumMod val="50000"/>
                    <a:lumOff val="50000"/>
                  </a:schemeClr>
                </a:solidFill>
              </a:rPr>
              <a:t>the</a:t>
            </a:r>
            <a:r>
              <a:rPr lang="de-DE" dirty="0">
                <a:solidFill>
                  <a:schemeClr val="tx1">
                    <a:lumMod val="50000"/>
                    <a:lumOff val="50000"/>
                  </a:schemeClr>
                </a:solidFill>
              </a:rPr>
              <a:t> </a:t>
            </a:r>
            <a:r>
              <a:rPr lang="de-DE" dirty="0" err="1">
                <a:solidFill>
                  <a:schemeClr val="tx1">
                    <a:lumMod val="50000"/>
                    <a:lumOff val="50000"/>
                  </a:schemeClr>
                </a:solidFill>
              </a:rPr>
              <a:t>size</a:t>
            </a:r>
            <a:r>
              <a:rPr lang="de-DE" dirty="0">
                <a:solidFill>
                  <a:schemeClr val="tx1">
                    <a:lumMod val="50000"/>
                    <a:lumOff val="50000"/>
                  </a:schemeClr>
                </a:solidFill>
              </a:rPr>
              <a:t> </a:t>
            </a:r>
            <a:r>
              <a:rPr lang="de-DE" dirty="0" err="1">
                <a:solidFill>
                  <a:schemeClr val="tx1">
                    <a:lumMod val="50000"/>
                    <a:lumOff val="50000"/>
                  </a:schemeClr>
                </a:solidFill>
              </a:rPr>
              <a:t>decreases</a:t>
            </a:r>
            <a:r>
              <a:rPr lang="de-DE" dirty="0">
                <a:solidFill>
                  <a:schemeClr val="tx1">
                    <a:lumMod val="50000"/>
                    <a:lumOff val="50000"/>
                  </a:schemeClr>
                </a:solidFill>
              </a:rPr>
              <a:t> and, at </a:t>
            </a:r>
            <a:r>
              <a:rPr lang="de-DE" dirty="0" err="1">
                <a:solidFill>
                  <a:schemeClr val="tx1">
                    <a:lumMod val="50000"/>
                    <a:lumOff val="50000"/>
                  </a:schemeClr>
                </a:solidFill>
              </a:rPr>
              <a:t>around</a:t>
            </a:r>
            <a:r>
              <a:rPr lang="de-DE" dirty="0">
                <a:solidFill>
                  <a:schemeClr val="tx1">
                    <a:lumMod val="50000"/>
                    <a:lumOff val="50000"/>
                  </a:schemeClr>
                </a:solidFill>
              </a:rPr>
              <a:t> 76 m^2, </a:t>
            </a:r>
            <a:r>
              <a:rPr lang="de-DE" dirty="0" err="1">
                <a:solidFill>
                  <a:schemeClr val="tx1">
                    <a:lumMod val="50000"/>
                    <a:lumOff val="50000"/>
                  </a:schemeClr>
                </a:solidFill>
              </a:rPr>
              <a:t>is</a:t>
            </a:r>
            <a:r>
              <a:rPr lang="de-DE" dirty="0">
                <a:solidFill>
                  <a:schemeClr val="tx1">
                    <a:lumMod val="50000"/>
                    <a:lumOff val="50000"/>
                  </a:schemeClr>
                </a:solidFill>
              </a:rPr>
              <a:t> </a:t>
            </a:r>
            <a:r>
              <a:rPr lang="de-DE" dirty="0" err="1">
                <a:solidFill>
                  <a:schemeClr val="tx1">
                    <a:lumMod val="50000"/>
                    <a:lumOff val="50000"/>
                  </a:schemeClr>
                </a:solidFill>
              </a:rPr>
              <a:t>generally</a:t>
            </a:r>
            <a:r>
              <a:rPr lang="de-DE" dirty="0">
                <a:solidFill>
                  <a:schemeClr val="tx1">
                    <a:lumMod val="50000"/>
                    <a:lumOff val="50000"/>
                  </a:schemeClr>
                </a:solidFill>
              </a:rPr>
              <a:t> </a:t>
            </a:r>
            <a:r>
              <a:rPr lang="de-DE" dirty="0" err="1">
                <a:solidFill>
                  <a:schemeClr val="tx1">
                    <a:lumMod val="50000"/>
                    <a:lumOff val="50000"/>
                  </a:schemeClr>
                </a:solidFill>
              </a:rPr>
              <a:t>smaller</a:t>
            </a:r>
            <a:r>
              <a:rPr lang="de-DE" dirty="0">
                <a:solidFill>
                  <a:schemeClr val="tx1">
                    <a:lumMod val="50000"/>
                    <a:lumOff val="50000"/>
                  </a:schemeClr>
                </a:solidFill>
              </a:rPr>
              <a:t> </a:t>
            </a:r>
            <a:r>
              <a:rPr lang="de-DE" dirty="0" err="1">
                <a:solidFill>
                  <a:schemeClr val="tx1">
                    <a:lumMod val="50000"/>
                    <a:lumOff val="50000"/>
                  </a:schemeClr>
                </a:solidFill>
              </a:rPr>
              <a:t>than</a:t>
            </a:r>
            <a:r>
              <a:rPr lang="de-DE" dirty="0">
                <a:solidFill>
                  <a:schemeClr val="tx1">
                    <a:lumMod val="50000"/>
                    <a:lumOff val="50000"/>
                  </a:schemeClr>
                </a:solidFill>
              </a:rPr>
              <a:t> </a:t>
            </a:r>
            <a:r>
              <a:rPr lang="de-DE" dirty="0" err="1">
                <a:solidFill>
                  <a:schemeClr val="tx1">
                    <a:lumMod val="50000"/>
                    <a:lumOff val="50000"/>
                  </a:schemeClr>
                </a:solidFill>
              </a:rPr>
              <a:t>that</a:t>
            </a:r>
            <a:r>
              <a:rPr lang="de-DE" dirty="0">
                <a:solidFill>
                  <a:schemeClr val="tx1">
                    <a:lumMod val="50000"/>
                    <a:lumOff val="50000"/>
                  </a:schemeClr>
                </a:solidFill>
              </a:rPr>
              <a:t> </a:t>
            </a:r>
            <a:r>
              <a:rPr lang="de-DE" dirty="0" err="1">
                <a:solidFill>
                  <a:schemeClr val="tx1">
                    <a:lumMod val="50000"/>
                    <a:lumOff val="50000"/>
                  </a:schemeClr>
                </a:solidFill>
              </a:rPr>
              <a:t>of</a:t>
            </a:r>
            <a:r>
              <a:rPr lang="de-DE" dirty="0">
                <a:solidFill>
                  <a:schemeClr val="tx1">
                    <a:lumMod val="50000"/>
                    <a:lumOff val="50000"/>
                  </a:schemeClr>
                </a:solidFill>
              </a:rPr>
              <a:t> </a:t>
            </a:r>
            <a:r>
              <a:rPr lang="de-DE" dirty="0" err="1">
                <a:solidFill>
                  <a:schemeClr val="tx1">
                    <a:lumMod val="50000"/>
                    <a:lumOff val="50000"/>
                  </a:schemeClr>
                </a:solidFill>
              </a:rPr>
              <a:t>the</a:t>
            </a:r>
            <a:r>
              <a:rPr lang="de-DE" dirty="0">
                <a:solidFill>
                  <a:schemeClr val="tx1">
                    <a:lumMod val="50000"/>
                    <a:lumOff val="50000"/>
                  </a:schemeClr>
                </a:solidFill>
              </a:rPr>
              <a:t> </a:t>
            </a:r>
            <a:r>
              <a:rPr lang="de-DE" dirty="0" err="1">
                <a:solidFill>
                  <a:schemeClr val="tx1">
                    <a:lumMod val="50000"/>
                    <a:lumOff val="50000"/>
                  </a:schemeClr>
                </a:solidFill>
              </a:rPr>
              <a:t>other</a:t>
            </a:r>
            <a:r>
              <a:rPr lang="de-DE" dirty="0">
                <a:solidFill>
                  <a:schemeClr val="tx1">
                    <a:lumMod val="50000"/>
                    <a:lumOff val="50000"/>
                  </a:schemeClr>
                </a:solidFill>
              </a:rPr>
              <a:t> </a:t>
            </a:r>
            <a:r>
              <a:rPr lang="de-DE" dirty="0" err="1">
                <a:solidFill>
                  <a:schemeClr val="tx1">
                    <a:lumMod val="50000"/>
                    <a:lumOff val="50000"/>
                  </a:schemeClr>
                </a:solidFill>
              </a:rPr>
              <a:t>types</a:t>
            </a:r>
            <a:r>
              <a:rPr lang="de-DE" dirty="0">
                <a:solidFill>
                  <a:schemeClr val="tx1">
                    <a:lumMod val="50000"/>
                    <a:lumOff val="50000"/>
                  </a:schemeClr>
                </a:solidFill>
              </a:rPr>
              <a:t> </a:t>
            </a:r>
            <a:r>
              <a:rPr lang="de-DE" dirty="0" err="1">
                <a:solidFill>
                  <a:schemeClr val="tx1">
                    <a:lumMod val="50000"/>
                    <a:lumOff val="50000"/>
                  </a:schemeClr>
                </a:solidFill>
              </a:rPr>
              <a:t>of</a:t>
            </a:r>
            <a:r>
              <a:rPr lang="de-DE" dirty="0">
                <a:solidFill>
                  <a:schemeClr val="tx1">
                    <a:lumMod val="50000"/>
                    <a:lumOff val="50000"/>
                  </a:schemeClr>
                </a:solidFill>
              </a:rPr>
              <a:t> flat</a:t>
            </a:r>
          </a:p>
          <a:p>
            <a:pPr>
              <a:buFont typeface="Arial" panose="020B0604020202020204" pitchFamily="34" charset="0"/>
              <a:buChar char="•"/>
            </a:pPr>
            <a:r>
              <a:rPr lang="de-DE" dirty="0">
                <a:solidFill>
                  <a:schemeClr val="tx1">
                    <a:lumMod val="50000"/>
                    <a:lumOff val="50000"/>
                  </a:schemeClr>
                </a:solidFill>
              </a:rPr>
              <a:t>Average per </a:t>
            </a:r>
            <a:r>
              <a:rPr lang="de-DE" dirty="0" err="1">
                <a:solidFill>
                  <a:schemeClr val="tx1">
                    <a:lumMod val="50000"/>
                    <a:lumOff val="50000"/>
                  </a:schemeClr>
                </a:solidFill>
              </a:rPr>
              <a:t>capita</a:t>
            </a:r>
            <a:r>
              <a:rPr lang="de-DE" dirty="0">
                <a:solidFill>
                  <a:schemeClr val="tx1">
                    <a:lumMod val="50000"/>
                    <a:lumOff val="50000"/>
                  </a:schemeClr>
                </a:solidFill>
              </a:rPr>
              <a:t> </a:t>
            </a:r>
            <a:r>
              <a:rPr lang="de-DE" dirty="0" err="1">
                <a:solidFill>
                  <a:schemeClr val="tx1">
                    <a:lumMod val="50000"/>
                    <a:lumOff val="50000"/>
                  </a:schemeClr>
                </a:solidFill>
              </a:rPr>
              <a:t>living</a:t>
            </a:r>
            <a:r>
              <a:rPr lang="de-DE" dirty="0">
                <a:solidFill>
                  <a:schemeClr val="tx1">
                    <a:lumMod val="50000"/>
                    <a:lumOff val="50000"/>
                  </a:schemeClr>
                </a:solidFill>
              </a:rPr>
              <a:t> </a:t>
            </a:r>
            <a:r>
              <a:rPr lang="de-DE" dirty="0" err="1">
                <a:solidFill>
                  <a:schemeClr val="tx1">
                    <a:lumMod val="50000"/>
                    <a:lumOff val="50000"/>
                  </a:schemeClr>
                </a:solidFill>
              </a:rPr>
              <a:t>space</a:t>
            </a:r>
            <a:r>
              <a:rPr lang="de-DE" dirty="0">
                <a:solidFill>
                  <a:schemeClr val="tx1">
                    <a:lumMod val="50000"/>
                    <a:lumOff val="50000"/>
                  </a:schemeClr>
                </a:solidFill>
              </a:rPr>
              <a:t> </a:t>
            </a:r>
            <a:r>
              <a:rPr lang="de-DE" dirty="0" err="1">
                <a:solidFill>
                  <a:schemeClr val="tx1">
                    <a:lumMod val="50000"/>
                    <a:lumOff val="50000"/>
                  </a:schemeClr>
                </a:solidFill>
              </a:rPr>
              <a:t>has</a:t>
            </a:r>
            <a:r>
              <a:rPr lang="de-DE" dirty="0">
                <a:solidFill>
                  <a:schemeClr val="tx1">
                    <a:lumMod val="50000"/>
                    <a:lumOff val="50000"/>
                  </a:schemeClr>
                </a:solidFill>
              </a:rPr>
              <a:t> </a:t>
            </a:r>
            <a:r>
              <a:rPr lang="de-DE" dirty="0" err="1">
                <a:solidFill>
                  <a:schemeClr val="tx1">
                    <a:lumMod val="50000"/>
                    <a:lumOff val="50000"/>
                  </a:schemeClr>
                </a:solidFill>
              </a:rPr>
              <a:t>risen</a:t>
            </a:r>
            <a:r>
              <a:rPr lang="de-DE" dirty="0">
                <a:solidFill>
                  <a:schemeClr val="tx1">
                    <a:lumMod val="50000"/>
                    <a:lumOff val="50000"/>
                  </a:schemeClr>
                </a:solidFill>
              </a:rPr>
              <a:t> </a:t>
            </a:r>
            <a:r>
              <a:rPr lang="de-DE" dirty="0" err="1">
                <a:solidFill>
                  <a:schemeClr val="tx1">
                    <a:lumMod val="50000"/>
                    <a:lumOff val="50000"/>
                  </a:schemeClr>
                </a:solidFill>
              </a:rPr>
              <a:t>almost</a:t>
            </a:r>
            <a:r>
              <a:rPr lang="de-DE" dirty="0">
                <a:solidFill>
                  <a:schemeClr val="tx1">
                    <a:lumMod val="50000"/>
                    <a:lumOff val="50000"/>
                  </a:schemeClr>
                </a:solidFill>
              </a:rPr>
              <a:t> </a:t>
            </a:r>
            <a:r>
              <a:rPr lang="de-DE" dirty="0" err="1">
                <a:solidFill>
                  <a:schemeClr val="tx1">
                    <a:lumMod val="50000"/>
                    <a:lumOff val="50000"/>
                  </a:schemeClr>
                </a:solidFill>
              </a:rPr>
              <a:t>steadily</a:t>
            </a:r>
            <a:r>
              <a:rPr lang="de-DE" dirty="0">
                <a:solidFill>
                  <a:schemeClr val="tx1">
                    <a:lumMod val="50000"/>
                    <a:lumOff val="50000"/>
                  </a:schemeClr>
                </a:solidFill>
              </a:rPr>
              <a:t> </a:t>
            </a:r>
            <a:r>
              <a:rPr lang="de-DE" dirty="0" err="1">
                <a:solidFill>
                  <a:schemeClr val="tx1">
                    <a:lumMod val="50000"/>
                    <a:lumOff val="50000"/>
                  </a:schemeClr>
                </a:solidFill>
              </a:rPr>
              <a:t>since</a:t>
            </a:r>
            <a:r>
              <a:rPr lang="de-DE" dirty="0">
                <a:solidFill>
                  <a:schemeClr val="tx1">
                    <a:lumMod val="50000"/>
                    <a:lumOff val="50000"/>
                  </a:schemeClr>
                </a:solidFill>
              </a:rPr>
              <a:t> 1990 (34.8 m^2) and was </a:t>
            </a:r>
            <a:r>
              <a:rPr lang="de-DE" dirty="0" err="1">
                <a:solidFill>
                  <a:schemeClr val="tx1">
                    <a:lumMod val="50000"/>
                    <a:lumOff val="50000"/>
                  </a:schemeClr>
                </a:solidFill>
              </a:rPr>
              <a:t>around</a:t>
            </a:r>
            <a:r>
              <a:rPr lang="de-DE" dirty="0">
                <a:solidFill>
                  <a:schemeClr val="tx1">
                    <a:lumMod val="50000"/>
                    <a:lumOff val="50000"/>
                  </a:schemeClr>
                </a:solidFill>
              </a:rPr>
              <a:t> 47.4 m^2 in 2022</a:t>
            </a:r>
          </a:p>
          <a:p>
            <a:endParaRPr lang="de-DE" dirty="0">
              <a:solidFill>
                <a:schemeClr val="tx1">
                  <a:lumMod val="50000"/>
                  <a:lumOff val="50000"/>
                </a:schemeClr>
              </a:solidFill>
            </a:endParaRPr>
          </a:p>
        </p:txBody>
      </p:sp>
    </p:spTree>
    <p:extLst>
      <p:ext uri="{BB962C8B-B14F-4D97-AF65-F5344CB8AC3E}">
        <p14:creationId xmlns:p14="http://schemas.microsoft.com/office/powerpoint/2010/main" val="2508616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8302A5-7906-9976-7BAB-CA12AD023E0A}"/>
              </a:ext>
            </a:extLst>
          </p:cNvPr>
          <p:cNvSpPr>
            <a:spLocks noGrp="1"/>
          </p:cNvSpPr>
          <p:nvPr>
            <p:ph type="title"/>
          </p:nvPr>
        </p:nvSpPr>
        <p:spPr/>
        <p:txBody>
          <a:bodyPr/>
          <a:lstStyle/>
          <a:p>
            <a:r>
              <a:rPr lang="de-DE" dirty="0"/>
              <a:t>Building stock in Germany – </a:t>
            </a:r>
            <a:r>
              <a:rPr lang="de-DE" dirty="0" err="1"/>
              <a:t>overview</a:t>
            </a:r>
            <a:r>
              <a:rPr lang="de-DE" dirty="0"/>
              <a:t> </a:t>
            </a:r>
            <a:r>
              <a:rPr lang="de-DE" dirty="0" err="1"/>
              <a:t>heating</a:t>
            </a:r>
            <a:endParaRPr lang="de-DE" dirty="0"/>
          </a:p>
        </p:txBody>
      </p:sp>
      <p:sp>
        <p:nvSpPr>
          <p:cNvPr id="3" name="Inhaltsplatzhalter 2">
            <a:extLst>
              <a:ext uri="{FF2B5EF4-FFF2-40B4-BE49-F238E27FC236}">
                <a16:creationId xmlns:a16="http://schemas.microsoft.com/office/drawing/2014/main" id="{B2FDA35A-96E6-A82A-FF11-349F8831ED3C}"/>
              </a:ext>
            </a:extLst>
          </p:cNvPr>
          <p:cNvSpPr>
            <a:spLocks noGrp="1"/>
          </p:cNvSpPr>
          <p:nvPr>
            <p:ph idx="1"/>
          </p:nvPr>
        </p:nvSpPr>
        <p:spPr/>
        <p:txBody>
          <a:bodyPr>
            <a:normAutofit/>
          </a:bodyPr>
          <a:lstStyle/>
          <a:p>
            <a:pPr>
              <a:buFont typeface="Arial" panose="020B0604020202020204" pitchFamily="34" charset="0"/>
              <a:buChar char="•"/>
            </a:pPr>
            <a:r>
              <a:rPr lang="de-DE" dirty="0">
                <a:solidFill>
                  <a:schemeClr val="tx1">
                    <a:lumMod val="50000"/>
                    <a:lumOff val="50000"/>
                  </a:schemeClr>
                </a:solidFill>
              </a:rPr>
              <a:t>2022 </a:t>
            </a:r>
            <a:r>
              <a:rPr lang="de-DE" dirty="0" err="1">
                <a:solidFill>
                  <a:schemeClr val="tx1">
                    <a:lumMod val="50000"/>
                    <a:lumOff val="50000"/>
                  </a:schemeClr>
                </a:solidFill>
              </a:rPr>
              <a:t>heating</a:t>
            </a:r>
            <a:r>
              <a:rPr lang="de-DE" dirty="0">
                <a:solidFill>
                  <a:schemeClr val="tx1">
                    <a:lumMod val="50000"/>
                    <a:lumOff val="50000"/>
                  </a:schemeClr>
                </a:solidFill>
              </a:rPr>
              <a:t> </a:t>
            </a:r>
            <a:r>
              <a:rPr lang="de-DE" dirty="0" err="1">
                <a:solidFill>
                  <a:schemeClr val="tx1">
                    <a:lumMod val="50000"/>
                    <a:lumOff val="50000"/>
                  </a:schemeClr>
                </a:solidFill>
              </a:rPr>
              <a:t>based</a:t>
            </a:r>
            <a:r>
              <a:rPr lang="de-DE" dirty="0">
                <a:solidFill>
                  <a:schemeClr val="tx1">
                    <a:lumMod val="50000"/>
                    <a:lumOff val="50000"/>
                  </a:schemeClr>
                </a:solidFill>
              </a:rPr>
              <a:t> on </a:t>
            </a:r>
            <a:r>
              <a:rPr lang="de-DE" dirty="0" err="1">
                <a:solidFill>
                  <a:schemeClr val="tx1">
                    <a:lumMod val="50000"/>
                    <a:lumOff val="50000"/>
                  </a:schemeClr>
                </a:solidFill>
              </a:rPr>
              <a:t>renewable</a:t>
            </a:r>
            <a:r>
              <a:rPr lang="de-DE" dirty="0">
                <a:solidFill>
                  <a:schemeClr val="tx1">
                    <a:lumMod val="50000"/>
                    <a:lumOff val="50000"/>
                  </a:schemeClr>
                </a:solidFill>
              </a:rPr>
              <a:t> </a:t>
            </a:r>
            <a:r>
              <a:rPr lang="de-DE" dirty="0" err="1">
                <a:solidFill>
                  <a:schemeClr val="tx1">
                    <a:lumMod val="50000"/>
                    <a:lumOff val="50000"/>
                  </a:schemeClr>
                </a:solidFill>
              </a:rPr>
              <a:t>energy</a:t>
            </a:r>
            <a:r>
              <a:rPr lang="de-DE" dirty="0">
                <a:solidFill>
                  <a:schemeClr val="tx1">
                    <a:lumMod val="50000"/>
                    <a:lumOff val="50000"/>
                  </a:schemeClr>
                </a:solidFill>
              </a:rPr>
              <a:t> in 22% </a:t>
            </a:r>
            <a:r>
              <a:rPr lang="de-DE" dirty="0" err="1">
                <a:solidFill>
                  <a:schemeClr val="tx1">
                    <a:lumMod val="50000"/>
                    <a:lumOff val="50000"/>
                  </a:schemeClr>
                </a:solidFill>
              </a:rPr>
              <a:t>of</a:t>
            </a:r>
            <a:r>
              <a:rPr lang="de-DE" dirty="0">
                <a:solidFill>
                  <a:schemeClr val="tx1">
                    <a:lumMod val="50000"/>
                    <a:lumOff val="50000"/>
                  </a:schemeClr>
                </a:solidFill>
              </a:rPr>
              <a:t> </a:t>
            </a:r>
            <a:r>
              <a:rPr lang="de-DE" dirty="0" err="1">
                <a:solidFill>
                  <a:schemeClr val="tx1">
                    <a:lumMod val="50000"/>
                    <a:lumOff val="50000"/>
                  </a:schemeClr>
                </a:solidFill>
              </a:rPr>
              <a:t>the</a:t>
            </a:r>
            <a:r>
              <a:rPr lang="de-DE" dirty="0">
                <a:solidFill>
                  <a:schemeClr val="tx1">
                    <a:lumMod val="50000"/>
                    <a:lumOff val="50000"/>
                  </a:schemeClr>
                </a:solidFill>
              </a:rPr>
              <a:t> </a:t>
            </a:r>
            <a:r>
              <a:rPr lang="de-DE" dirty="0" err="1">
                <a:solidFill>
                  <a:schemeClr val="tx1">
                    <a:lumMod val="50000"/>
                    <a:lumOff val="50000"/>
                  </a:schemeClr>
                </a:solidFill>
              </a:rPr>
              <a:t>general</a:t>
            </a:r>
            <a:r>
              <a:rPr lang="de-DE" dirty="0">
                <a:solidFill>
                  <a:schemeClr val="tx1">
                    <a:lumMod val="50000"/>
                    <a:lumOff val="50000"/>
                  </a:schemeClr>
                </a:solidFill>
              </a:rPr>
              <a:t> </a:t>
            </a:r>
            <a:r>
              <a:rPr lang="de-DE" dirty="0" err="1">
                <a:solidFill>
                  <a:schemeClr val="tx1">
                    <a:lumMod val="50000"/>
                    <a:lumOff val="50000"/>
                  </a:schemeClr>
                </a:solidFill>
              </a:rPr>
              <a:t>housing</a:t>
            </a:r>
            <a:r>
              <a:rPr lang="de-DE" dirty="0">
                <a:solidFill>
                  <a:schemeClr val="tx1">
                    <a:lumMod val="50000"/>
                    <a:lumOff val="50000"/>
                  </a:schemeClr>
                </a:solidFill>
              </a:rPr>
              <a:t> stock</a:t>
            </a:r>
          </a:p>
          <a:p>
            <a:pPr>
              <a:buFont typeface="Arial" panose="020B0604020202020204" pitchFamily="34" charset="0"/>
              <a:buChar char="•"/>
            </a:pPr>
            <a:r>
              <a:rPr lang="de-DE" dirty="0">
                <a:solidFill>
                  <a:schemeClr val="tx1">
                    <a:lumMod val="50000"/>
                    <a:lumOff val="50000"/>
                  </a:schemeClr>
                </a:solidFill>
              </a:rPr>
              <a:t>7,3 % </a:t>
            </a:r>
            <a:r>
              <a:rPr lang="de-DE" dirty="0" err="1">
                <a:solidFill>
                  <a:schemeClr val="tx1">
                    <a:lumMod val="50000"/>
                    <a:lumOff val="50000"/>
                  </a:schemeClr>
                </a:solidFill>
              </a:rPr>
              <a:t>were</a:t>
            </a:r>
            <a:r>
              <a:rPr lang="de-DE" dirty="0">
                <a:solidFill>
                  <a:schemeClr val="tx1">
                    <a:lumMod val="50000"/>
                    <a:lumOff val="50000"/>
                  </a:schemeClr>
                </a:solidFill>
              </a:rPr>
              <a:t> </a:t>
            </a:r>
            <a:r>
              <a:rPr lang="de-DE" dirty="0" err="1">
                <a:solidFill>
                  <a:schemeClr val="tx1">
                    <a:lumMod val="50000"/>
                    <a:lumOff val="50000"/>
                  </a:schemeClr>
                </a:solidFill>
              </a:rPr>
              <a:t>air-to-water</a:t>
            </a:r>
            <a:r>
              <a:rPr lang="de-DE" dirty="0">
                <a:solidFill>
                  <a:schemeClr val="tx1">
                    <a:lumMod val="50000"/>
                    <a:lumOff val="50000"/>
                  </a:schemeClr>
                </a:solidFill>
              </a:rPr>
              <a:t> </a:t>
            </a:r>
            <a:r>
              <a:rPr lang="de-DE" dirty="0" err="1">
                <a:solidFill>
                  <a:schemeClr val="tx1">
                    <a:lumMod val="50000"/>
                    <a:lumOff val="50000"/>
                  </a:schemeClr>
                </a:solidFill>
              </a:rPr>
              <a:t>heat</a:t>
            </a:r>
            <a:r>
              <a:rPr lang="de-DE" dirty="0">
                <a:solidFill>
                  <a:schemeClr val="tx1">
                    <a:lumMod val="50000"/>
                    <a:lumOff val="50000"/>
                  </a:schemeClr>
                </a:solidFill>
              </a:rPr>
              <a:t> </a:t>
            </a:r>
            <a:r>
              <a:rPr lang="de-DE" dirty="0" err="1">
                <a:solidFill>
                  <a:schemeClr val="tx1">
                    <a:lumMod val="50000"/>
                    <a:lumOff val="50000"/>
                  </a:schemeClr>
                </a:solidFill>
              </a:rPr>
              <a:t>pumps</a:t>
            </a:r>
            <a:r>
              <a:rPr lang="de-DE" dirty="0">
                <a:solidFill>
                  <a:schemeClr val="tx1">
                    <a:lumMod val="50000"/>
                    <a:lumOff val="50000"/>
                  </a:schemeClr>
                </a:solidFill>
              </a:rPr>
              <a:t>, </a:t>
            </a:r>
            <a:r>
              <a:rPr lang="de-DE" dirty="0" err="1">
                <a:solidFill>
                  <a:schemeClr val="tx1">
                    <a:lumMod val="50000"/>
                    <a:lumOff val="50000"/>
                  </a:schemeClr>
                </a:solidFill>
              </a:rPr>
              <a:t>brine-to.water</a:t>
            </a:r>
            <a:r>
              <a:rPr lang="de-DE" dirty="0">
                <a:solidFill>
                  <a:schemeClr val="tx1">
                    <a:lumMod val="50000"/>
                    <a:lumOff val="50000"/>
                  </a:schemeClr>
                </a:solidFill>
              </a:rPr>
              <a:t> </a:t>
            </a:r>
            <a:r>
              <a:rPr lang="de-DE" dirty="0" err="1">
                <a:solidFill>
                  <a:schemeClr val="tx1">
                    <a:lumMod val="50000"/>
                    <a:lumOff val="50000"/>
                  </a:schemeClr>
                </a:solidFill>
              </a:rPr>
              <a:t>heat</a:t>
            </a:r>
            <a:r>
              <a:rPr lang="de-DE" dirty="0">
                <a:solidFill>
                  <a:schemeClr val="tx1">
                    <a:lumMod val="50000"/>
                    <a:lumOff val="50000"/>
                  </a:schemeClr>
                </a:solidFill>
              </a:rPr>
              <a:t> </a:t>
            </a:r>
            <a:r>
              <a:rPr lang="de-DE" dirty="0" err="1">
                <a:solidFill>
                  <a:schemeClr val="tx1">
                    <a:lumMod val="50000"/>
                    <a:lumOff val="50000"/>
                  </a:schemeClr>
                </a:solidFill>
              </a:rPr>
              <a:t>pumps</a:t>
            </a:r>
            <a:r>
              <a:rPr lang="de-DE" dirty="0">
                <a:solidFill>
                  <a:schemeClr val="tx1">
                    <a:lumMod val="50000"/>
                    <a:lumOff val="50000"/>
                  </a:schemeClr>
                </a:solidFill>
              </a:rPr>
              <a:t>, </a:t>
            </a:r>
            <a:r>
              <a:rPr lang="de-DE" dirty="0" err="1">
                <a:solidFill>
                  <a:schemeClr val="tx1">
                    <a:lumMod val="50000"/>
                    <a:lumOff val="50000"/>
                  </a:schemeClr>
                </a:solidFill>
              </a:rPr>
              <a:t>water-to-water</a:t>
            </a:r>
            <a:r>
              <a:rPr lang="de-DE" dirty="0">
                <a:solidFill>
                  <a:schemeClr val="tx1">
                    <a:lumMod val="50000"/>
                    <a:lumOff val="50000"/>
                  </a:schemeClr>
                </a:solidFill>
              </a:rPr>
              <a:t> </a:t>
            </a:r>
            <a:r>
              <a:rPr lang="de-DE" dirty="0" err="1">
                <a:solidFill>
                  <a:schemeClr val="tx1">
                    <a:lumMod val="50000"/>
                    <a:lumOff val="50000"/>
                  </a:schemeClr>
                </a:solidFill>
              </a:rPr>
              <a:t>heat</a:t>
            </a:r>
            <a:r>
              <a:rPr lang="de-DE" dirty="0">
                <a:solidFill>
                  <a:schemeClr val="tx1">
                    <a:lumMod val="50000"/>
                    <a:lumOff val="50000"/>
                  </a:schemeClr>
                </a:solidFill>
              </a:rPr>
              <a:t> </a:t>
            </a:r>
            <a:r>
              <a:rPr lang="de-DE" dirty="0" err="1">
                <a:solidFill>
                  <a:schemeClr val="tx1">
                    <a:lumMod val="50000"/>
                    <a:lumOff val="50000"/>
                  </a:schemeClr>
                </a:solidFill>
              </a:rPr>
              <a:t>pumps</a:t>
            </a:r>
            <a:r>
              <a:rPr lang="de-DE" dirty="0">
                <a:solidFill>
                  <a:schemeClr val="tx1">
                    <a:lumMod val="50000"/>
                    <a:lumOff val="50000"/>
                  </a:schemeClr>
                </a:solidFill>
              </a:rPr>
              <a:t> and </a:t>
            </a:r>
            <a:r>
              <a:rPr lang="de-DE" dirty="0" err="1">
                <a:solidFill>
                  <a:schemeClr val="tx1">
                    <a:lumMod val="50000"/>
                    <a:lumOff val="50000"/>
                  </a:schemeClr>
                </a:solidFill>
              </a:rPr>
              <a:t>hot</a:t>
            </a:r>
            <a:r>
              <a:rPr lang="de-DE" dirty="0">
                <a:solidFill>
                  <a:schemeClr val="tx1">
                    <a:lumMod val="50000"/>
                    <a:lumOff val="50000"/>
                  </a:schemeClr>
                </a:solidFill>
              </a:rPr>
              <a:t> </a:t>
            </a:r>
            <a:r>
              <a:rPr lang="de-DE" dirty="0" err="1">
                <a:solidFill>
                  <a:schemeClr val="tx1">
                    <a:lumMod val="50000"/>
                    <a:lumOff val="50000"/>
                  </a:schemeClr>
                </a:solidFill>
              </a:rPr>
              <a:t>water</a:t>
            </a:r>
            <a:r>
              <a:rPr lang="de-DE" dirty="0">
                <a:solidFill>
                  <a:schemeClr val="tx1">
                    <a:lumMod val="50000"/>
                    <a:lumOff val="50000"/>
                  </a:schemeClr>
                </a:solidFill>
              </a:rPr>
              <a:t> </a:t>
            </a:r>
            <a:r>
              <a:rPr lang="de-DE" dirty="0" err="1">
                <a:solidFill>
                  <a:schemeClr val="tx1">
                    <a:lumMod val="50000"/>
                    <a:lumOff val="50000"/>
                  </a:schemeClr>
                </a:solidFill>
              </a:rPr>
              <a:t>heat</a:t>
            </a:r>
            <a:r>
              <a:rPr lang="de-DE" dirty="0">
                <a:solidFill>
                  <a:schemeClr val="tx1">
                    <a:lumMod val="50000"/>
                    <a:lumOff val="50000"/>
                  </a:schemeClr>
                </a:solidFill>
              </a:rPr>
              <a:t> </a:t>
            </a:r>
            <a:r>
              <a:rPr lang="de-DE" dirty="0" err="1">
                <a:solidFill>
                  <a:schemeClr val="tx1">
                    <a:lumMod val="50000"/>
                    <a:lumOff val="50000"/>
                  </a:schemeClr>
                </a:solidFill>
              </a:rPr>
              <a:t>pumps</a:t>
            </a:r>
            <a:endParaRPr lang="de-DE" dirty="0">
              <a:solidFill>
                <a:schemeClr val="tx1">
                  <a:lumMod val="50000"/>
                  <a:lumOff val="50000"/>
                </a:schemeClr>
              </a:solidFill>
            </a:endParaRPr>
          </a:p>
          <a:p>
            <a:pPr>
              <a:buFont typeface="Arial" panose="020B0604020202020204" pitchFamily="34" charset="0"/>
              <a:buChar char="•"/>
            </a:pPr>
            <a:r>
              <a:rPr lang="de-DE" dirty="0" err="1">
                <a:solidFill>
                  <a:schemeClr val="tx1">
                    <a:lumMod val="50000"/>
                    <a:lumOff val="50000"/>
                  </a:schemeClr>
                </a:solidFill>
              </a:rPr>
              <a:t>proportion</a:t>
            </a:r>
            <a:r>
              <a:rPr lang="de-DE" dirty="0">
                <a:solidFill>
                  <a:schemeClr val="tx1">
                    <a:lumMod val="50000"/>
                    <a:lumOff val="50000"/>
                  </a:schemeClr>
                </a:solidFill>
              </a:rPr>
              <a:t> </a:t>
            </a:r>
            <a:r>
              <a:rPr lang="de-DE" dirty="0" err="1">
                <a:solidFill>
                  <a:schemeClr val="tx1">
                    <a:lumMod val="50000"/>
                    <a:lumOff val="50000"/>
                  </a:schemeClr>
                </a:solidFill>
              </a:rPr>
              <a:t>of</a:t>
            </a:r>
            <a:r>
              <a:rPr lang="de-DE" dirty="0">
                <a:solidFill>
                  <a:schemeClr val="tx1">
                    <a:lumMod val="50000"/>
                    <a:lumOff val="50000"/>
                  </a:schemeClr>
                </a:solidFill>
              </a:rPr>
              <a:t> </a:t>
            </a:r>
            <a:r>
              <a:rPr lang="de-DE" dirty="0" err="1">
                <a:solidFill>
                  <a:schemeClr val="tx1">
                    <a:lumMod val="50000"/>
                    <a:lumOff val="50000"/>
                  </a:schemeClr>
                </a:solidFill>
              </a:rPr>
              <a:t>residential</a:t>
            </a:r>
            <a:r>
              <a:rPr lang="de-DE" dirty="0">
                <a:solidFill>
                  <a:schemeClr val="tx1">
                    <a:lumMod val="50000"/>
                    <a:lumOff val="50000"/>
                  </a:schemeClr>
                </a:solidFill>
              </a:rPr>
              <a:t> </a:t>
            </a:r>
            <a:r>
              <a:rPr lang="de-DE" dirty="0" err="1">
                <a:solidFill>
                  <a:schemeClr val="tx1">
                    <a:lumMod val="50000"/>
                    <a:lumOff val="50000"/>
                  </a:schemeClr>
                </a:solidFill>
              </a:rPr>
              <a:t>units</a:t>
            </a:r>
            <a:r>
              <a:rPr lang="de-DE" dirty="0">
                <a:solidFill>
                  <a:schemeClr val="tx1">
                    <a:lumMod val="50000"/>
                    <a:lumOff val="50000"/>
                  </a:schemeClr>
                </a:solidFill>
              </a:rPr>
              <a:t> </a:t>
            </a:r>
            <a:r>
              <a:rPr lang="de-DE" dirty="0" err="1">
                <a:solidFill>
                  <a:schemeClr val="tx1">
                    <a:lumMod val="50000"/>
                    <a:lumOff val="50000"/>
                  </a:schemeClr>
                </a:solidFill>
              </a:rPr>
              <a:t>heated</a:t>
            </a:r>
            <a:r>
              <a:rPr lang="de-DE" dirty="0">
                <a:solidFill>
                  <a:schemeClr val="tx1">
                    <a:lumMod val="50000"/>
                    <a:lumOff val="50000"/>
                  </a:schemeClr>
                </a:solidFill>
              </a:rPr>
              <a:t> </a:t>
            </a:r>
            <a:r>
              <a:rPr lang="de-DE" dirty="0" err="1">
                <a:solidFill>
                  <a:schemeClr val="tx1">
                    <a:lumMod val="50000"/>
                    <a:lumOff val="50000"/>
                  </a:schemeClr>
                </a:solidFill>
              </a:rPr>
              <a:t>by</a:t>
            </a:r>
            <a:r>
              <a:rPr lang="de-DE" dirty="0">
                <a:solidFill>
                  <a:schemeClr val="tx1">
                    <a:lumMod val="50000"/>
                    <a:lumOff val="50000"/>
                  </a:schemeClr>
                </a:solidFill>
              </a:rPr>
              <a:t> </a:t>
            </a:r>
            <a:r>
              <a:rPr lang="de-DE" dirty="0" err="1">
                <a:solidFill>
                  <a:schemeClr val="tx1">
                    <a:lumMod val="50000"/>
                    <a:lumOff val="50000"/>
                  </a:schemeClr>
                </a:solidFill>
              </a:rPr>
              <a:t>heat</a:t>
            </a:r>
            <a:r>
              <a:rPr lang="de-DE" dirty="0">
                <a:solidFill>
                  <a:schemeClr val="tx1">
                    <a:lumMod val="50000"/>
                    <a:lumOff val="50000"/>
                  </a:schemeClr>
                </a:solidFill>
              </a:rPr>
              <a:t> </a:t>
            </a:r>
            <a:r>
              <a:rPr lang="de-DE" dirty="0" err="1">
                <a:solidFill>
                  <a:schemeClr val="tx1">
                    <a:lumMod val="50000"/>
                    <a:lumOff val="50000"/>
                  </a:schemeClr>
                </a:solidFill>
              </a:rPr>
              <a:t>pumpps</a:t>
            </a:r>
            <a:r>
              <a:rPr lang="de-DE" dirty="0">
                <a:solidFill>
                  <a:schemeClr val="tx1">
                    <a:lumMod val="50000"/>
                    <a:lumOff val="50000"/>
                  </a:schemeClr>
                </a:solidFill>
              </a:rPr>
              <a:t> </a:t>
            </a:r>
            <a:r>
              <a:rPr lang="de-DE" dirty="0" err="1">
                <a:solidFill>
                  <a:schemeClr val="tx1">
                    <a:lumMod val="50000"/>
                    <a:lumOff val="50000"/>
                  </a:schemeClr>
                </a:solidFill>
              </a:rPr>
              <a:t>has</a:t>
            </a:r>
            <a:r>
              <a:rPr lang="de-DE" dirty="0">
                <a:solidFill>
                  <a:schemeClr val="tx1">
                    <a:lumMod val="50000"/>
                    <a:lumOff val="50000"/>
                  </a:schemeClr>
                </a:solidFill>
              </a:rPr>
              <a:t> </a:t>
            </a:r>
            <a:r>
              <a:rPr lang="de-DE" dirty="0" err="1">
                <a:solidFill>
                  <a:schemeClr val="tx1">
                    <a:lumMod val="50000"/>
                    <a:lumOff val="50000"/>
                  </a:schemeClr>
                </a:solidFill>
              </a:rPr>
              <a:t>been</a:t>
            </a:r>
            <a:r>
              <a:rPr lang="de-DE" dirty="0">
                <a:solidFill>
                  <a:schemeClr val="tx1">
                    <a:lumMod val="50000"/>
                    <a:lumOff val="50000"/>
                  </a:schemeClr>
                </a:solidFill>
              </a:rPr>
              <a:t> </a:t>
            </a:r>
            <a:r>
              <a:rPr lang="de-DE" dirty="0" err="1">
                <a:solidFill>
                  <a:schemeClr val="tx1">
                    <a:lumMod val="50000"/>
                    <a:lumOff val="50000"/>
                  </a:schemeClr>
                </a:solidFill>
              </a:rPr>
              <a:t>rising</a:t>
            </a:r>
            <a:r>
              <a:rPr lang="de-DE" dirty="0">
                <a:solidFill>
                  <a:schemeClr val="tx1">
                    <a:lumMod val="50000"/>
                    <a:lumOff val="50000"/>
                  </a:schemeClr>
                </a:solidFill>
              </a:rPr>
              <a:t> </a:t>
            </a:r>
            <a:r>
              <a:rPr lang="de-DE" dirty="0" err="1">
                <a:solidFill>
                  <a:schemeClr val="tx1">
                    <a:lumMod val="50000"/>
                    <a:lumOff val="50000"/>
                  </a:schemeClr>
                </a:solidFill>
              </a:rPr>
              <a:t>steadily</a:t>
            </a:r>
            <a:r>
              <a:rPr lang="de-DE" dirty="0">
                <a:solidFill>
                  <a:schemeClr val="tx1">
                    <a:lumMod val="50000"/>
                    <a:lumOff val="50000"/>
                  </a:schemeClr>
                </a:solidFill>
              </a:rPr>
              <a:t> </a:t>
            </a:r>
            <a:r>
              <a:rPr lang="de-DE" dirty="0" err="1">
                <a:solidFill>
                  <a:schemeClr val="tx1">
                    <a:lumMod val="50000"/>
                    <a:lumOff val="50000"/>
                  </a:schemeClr>
                </a:solidFill>
              </a:rPr>
              <a:t>since</a:t>
            </a:r>
            <a:r>
              <a:rPr lang="de-DE" dirty="0">
                <a:solidFill>
                  <a:schemeClr val="tx1">
                    <a:lumMod val="50000"/>
                    <a:lumOff val="50000"/>
                  </a:schemeClr>
                </a:solidFill>
              </a:rPr>
              <a:t> 2003, </a:t>
            </a:r>
            <a:r>
              <a:rPr lang="de-DE" dirty="0" err="1">
                <a:solidFill>
                  <a:schemeClr val="tx1">
                    <a:lumMod val="50000"/>
                    <a:lumOff val="50000"/>
                  </a:schemeClr>
                </a:solidFill>
              </a:rPr>
              <a:t>reaching</a:t>
            </a:r>
            <a:r>
              <a:rPr lang="de-DE" dirty="0">
                <a:solidFill>
                  <a:schemeClr val="tx1">
                    <a:lumMod val="50000"/>
                    <a:lumOff val="50000"/>
                  </a:schemeClr>
                </a:solidFill>
              </a:rPr>
              <a:t> 3% in 2022</a:t>
            </a:r>
          </a:p>
          <a:p>
            <a:pPr>
              <a:buFont typeface="Arial" panose="020B0604020202020204" pitchFamily="34" charset="0"/>
              <a:buChar char="•"/>
            </a:pPr>
            <a:r>
              <a:rPr lang="de-DE" dirty="0" err="1">
                <a:solidFill>
                  <a:schemeClr val="tx1">
                    <a:lumMod val="50000"/>
                    <a:lumOff val="50000"/>
                  </a:schemeClr>
                </a:solidFill>
              </a:rPr>
              <a:t>heat</a:t>
            </a:r>
            <a:r>
              <a:rPr lang="de-DE" dirty="0">
                <a:solidFill>
                  <a:schemeClr val="tx1">
                    <a:lumMod val="50000"/>
                    <a:lumOff val="50000"/>
                  </a:schemeClr>
                </a:solidFill>
              </a:rPr>
              <a:t> </a:t>
            </a:r>
            <a:r>
              <a:rPr lang="de-DE" dirty="0" err="1">
                <a:solidFill>
                  <a:schemeClr val="tx1">
                    <a:lumMod val="50000"/>
                    <a:lumOff val="50000"/>
                  </a:schemeClr>
                </a:solidFill>
              </a:rPr>
              <a:t>consumption</a:t>
            </a:r>
            <a:r>
              <a:rPr lang="de-DE" dirty="0">
                <a:solidFill>
                  <a:schemeClr val="tx1">
                    <a:lumMod val="50000"/>
                    <a:lumOff val="50000"/>
                  </a:schemeClr>
                </a:solidFill>
              </a:rPr>
              <a:t> per </a:t>
            </a:r>
            <a:r>
              <a:rPr lang="de-DE" dirty="0" err="1">
                <a:solidFill>
                  <a:schemeClr val="tx1">
                    <a:lumMod val="50000"/>
                    <a:lumOff val="50000"/>
                  </a:schemeClr>
                </a:solidFill>
              </a:rPr>
              <a:t>heated</a:t>
            </a:r>
            <a:r>
              <a:rPr lang="de-DE" dirty="0">
                <a:solidFill>
                  <a:schemeClr val="tx1">
                    <a:lumMod val="50000"/>
                    <a:lumOff val="50000"/>
                  </a:schemeClr>
                </a:solidFill>
              </a:rPr>
              <a:t> </a:t>
            </a:r>
            <a:r>
              <a:rPr lang="de-DE" dirty="0" err="1">
                <a:solidFill>
                  <a:schemeClr val="tx1">
                    <a:lumMod val="50000"/>
                    <a:lumOff val="50000"/>
                  </a:schemeClr>
                </a:solidFill>
              </a:rPr>
              <a:t>square</a:t>
            </a:r>
            <a:r>
              <a:rPr lang="de-DE" dirty="0">
                <a:solidFill>
                  <a:schemeClr val="tx1">
                    <a:lumMod val="50000"/>
                    <a:lumOff val="50000"/>
                  </a:schemeClr>
                </a:solidFill>
              </a:rPr>
              <a:t> </a:t>
            </a:r>
            <a:r>
              <a:rPr lang="de-DE" dirty="0" err="1">
                <a:solidFill>
                  <a:schemeClr val="tx1">
                    <a:lumMod val="50000"/>
                    <a:lumOff val="50000"/>
                  </a:schemeClr>
                </a:solidFill>
              </a:rPr>
              <a:t>metre</a:t>
            </a:r>
            <a:r>
              <a:rPr lang="de-DE" dirty="0">
                <a:solidFill>
                  <a:schemeClr val="tx1">
                    <a:lumMod val="50000"/>
                    <a:lumOff val="50000"/>
                  </a:schemeClr>
                </a:solidFill>
              </a:rPr>
              <a:t> </a:t>
            </a:r>
            <a:r>
              <a:rPr lang="de-DE" dirty="0" err="1">
                <a:solidFill>
                  <a:schemeClr val="tx1">
                    <a:lumMod val="50000"/>
                    <a:lumOff val="50000"/>
                  </a:schemeClr>
                </a:solidFill>
              </a:rPr>
              <a:t>decreases</a:t>
            </a:r>
            <a:r>
              <a:rPr lang="de-DE" dirty="0">
                <a:solidFill>
                  <a:schemeClr val="tx1">
                    <a:lumMod val="50000"/>
                    <a:lumOff val="50000"/>
                  </a:schemeClr>
                </a:solidFill>
              </a:rPr>
              <a:t> </a:t>
            </a:r>
            <a:r>
              <a:rPr lang="de-DE" dirty="0" err="1">
                <a:solidFill>
                  <a:schemeClr val="tx1">
                    <a:lumMod val="50000"/>
                    <a:lumOff val="50000"/>
                  </a:schemeClr>
                </a:solidFill>
              </a:rPr>
              <a:t>annually</a:t>
            </a:r>
            <a:r>
              <a:rPr lang="de-DE" dirty="0">
                <a:solidFill>
                  <a:schemeClr val="tx1">
                    <a:lumMod val="50000"/>
                    <a:lumOff val="50000"/>
                  </a:schemeClr>
                </a:solidFill>
              </a:rPr>
              <a:t> due </a:t>
            </a:r>
            <a:r>
              <a:rPr lang="de-DE" dirty="0" err="1">
                <a:solidFill>
                  <a:schemeClr val="tx1">
                    <a:lumMod val="50000"/>
                    <a:lumOff val="50000"/>
                  </a:schemeClr>
                </a:solidFill>
              </a:rPr>
              <a:t>to</a:t>
            </a:r>
            <a:r>
              <a:rPr lang="de-DE" dirty="0">
                <a:solidFill>
                  <a:schemeClr val="tx1">
                    <a:lumMod val="50000"/>
                    <a:lumOff val="50000"/>
                  </a:schemeClr>
                </a:solidFill>
              </a:rPr>
              <a:t> </a:t>
            </a:r>
            <a:r>
              <a:rPr lang="de-DE" dirty="0" err="1">
                <a:solidFill>
                  <a:schemeClr val="tx1">
                    <a:lumMod val="50000"/>
                    <a:lumOff val="50000"/>
                  </a:schemeClr>
                </a:solidFill>
              </a:rPr>
              <a:t>climate</a:t>
            </a:r>
            <a:r>
              <a:rPr lang="de-DE" dirty="0">
                <a:solidFill>
                  <a:schemeClr val="tx1">
                    <a:lumMod val="50000"/>
                    <a:lumOff val="50000"/>
                  </a:schemeClr>
                </a:solidFill>
              </a:rPr>
              <a:t> </a:t>
            </a:r>
            <a:r>
              <a:rPr lang="de-DE" dirty="0" err="1">
                <a:solidFill>
                  <a:schemeClr val="tx1">
                    <a:lumMod val="50000"/>
                    <a:lumOff val="50000"/>
                  </a:schemeClr>
                </a:solidFill>
              </a:rPr>
              <a:t>change</a:t>
            </a:r>
            <a:endParaRPr lang="de-DE" dirty="0">
              <a:solidFill>
                <a:schemeClr val="tx1">
                  <a:lumMod val="50000"/>
                  <a:lumOff val="50000"/>
                </a:schemeClr>
              </a:solidFill>
            </a:endParaRPr>
          </a:p>
          <a:p>
            <a:pPr>
              <a:buFont typeface="Arial" panose="020B0604020202020204" pitchFamily="34" charset="0"/>
              <a:buChar char="•"/>
            </a:pPr>
            <a:r>
              <a:rPr lang="de-DE" dirty="0" err="1">
                <a:solidFill>
                  <a:schemeClr val="tx1">
                    <a:lumMod val="50000"/>
                    <a:lumOff val="50000"/>
                  </a:schemeClr>
                </a:solidFill>
              </a:rPr>
              <a:t>the</a:t>
            </a:r>
            <a:r>
              <a:rPr lang="de-DE" dirty="0">
                <a:solidFill>
                  <a:schemeClr val="tx1">
                    <a:lumMod val="50000"/>
                    <a:lumOff val="50000"/>
                  </a:schemeClr>
                </a:solidFill>
              </a:rPr>
              <a:t> </a:t>
            </a:r>
            <a:r>
              <a:rPr lang="de-DE" dirty="0" err="1">
                <a:solidFill>
                  <a:schemeClr val="tx1">
                    <a:lumMod val="50000"/>
                    <a:lumOff val="50000"/>
                  </a:schemeClr>
                </a:solidFill>
              </a:rPr>
              <a:t>largest</a:t>
            </a:r>
            <a:r>
              <a:rPr lang="de-DE" dirty="0">
                <a:solidFill>
                  <a:schemeClr val="tx1">
                    <a:lumMod val="50000"/>
                    <a:lumOff val="50000"/>
                  </a:schemeClr>
                </a:solidFill>
              </a:rPr>
              <a:t> </a:t>
            </a:r>
            <a:r>
              <a:rPr lang="de-DE" dirty="0" err="1">
                <a:solidFill>
                  <a:schemeClr val="tx1">
                    <a:lumMod val="50000"/>
                    <a:lumOff val="50000"/>
                  </a:schemeClr>
                </a:solidFill>
              </a:rPr>
              <a:t>areas</a:t>
            </a:r>
            <a:r>
              <a:rPr lang="de-DE" dirty="0">
                <a:solidFill>
                  <a:schemeClr val="tx1">
                    <a:lumMod val="50000"/>
                    <a:lumOff val="50000"/>
                  </a:schemeClr>
                </a:solidFill>
              </a:rPr>
              <a:t> </a:t>
            </a:r>
            <a:r>
              <a:rPr lang="de-DE" dirty="0" err="1">
                <a:solidFill>
                  <a:schemeClr val="tx1">
                    <a:lumMod val="50000"/>
                    <a:lumOff val="50000"/>
                  </a:schemeClr>
                </a:solidFill>
              </a:rPr>
              <a:t>of</a:t>
            </a:r>
            <a:r>
              <a:rPr lang="de-DE" dirty="0">
                <a:solidFill>
                  <a:schemeClr val="tx1">
                    <a:lumMod val="50000"/>
                    <a:lumOff val="50000"/>
                  </a:schemeClr>
                </a:solidFill>
              </a:rPr>
              <a:t> </a:t>
            </a:r>
            <a:r>
              <a:rPr lang="de-DE" dirty="0" err="1">
                <a:solidFill>
                  <a:schemeClr val="tx1">
                    <a:lumMod val="50000"/>
                    <a:lumOff val="50000"/>
                  </a:schemeClr>
                </a:solidFill>
              </a:rPr>
              <a:t>application</a:t>
            </a:r>
            <a:r>
              <a:rPr lang="de-DE" dirty="0">
                <a:solidFill>
                  <a:schemeClr val="tx1">
                    <a:lumMod val="50000"/>
                    <a:lumOff val="50000"/>
                  </a:schemeClr>
                </a:solidFill>
              </a:rPr>
              <a:t> </a:t>
            </a:r>
            <a:r>
              <a:rPr lang="de-DE" dirty="0" err="1">
                <a:solidFill>
                  <a:schemeClr val="tx1">
                    <a:lumMod val="50000"/>
                    <a:lumOff val="50000"/>
                  </a:schemeClr>
                </a:solidFill>
              </a:rPr>
              <a:t>for</a:t>
            </a:r>
            <a:r>
              <a:rPr lang="de-DE" dirty="0">
                <a:solidFill>
                  <a:schemeClr val="tx1">
                    <a:lumMod val="50000"/>
                    <a:lumOff val="50000"/>
                  </a:schemeClr>
                </a:solidFill>
              </a:rPr>
              <a:t> </a:t>
            </a:r>
            <a:r>
              <a:rPr lang="de-DE" dirty="0" err="1">
                <a:solidFill>
                  <a:schemeClr val="tx1">
                    <a:lumMod val="50000"/>
                    <a:lumOff val="50000"/>
                  </a:schemeClr>
                </a:solidFill>
              </a:rPr>
              <a:t>energy</a:t>
            </a:r>
            <a:r>
              <a:rPr lang="de-DE" dirty="0">
                <a:solidFill>
                  <a:schemeClr val="tx1">
                    <a:lumMod val="50000"/>
                    <a:lumOff val="50000"/>
                  </a:schemeClr>
                </a:solidFill>
              </a:rPr>
              <a:t> </a:t>
            </a:r>
            <a:r>
              <a:rPr lang="de-DE" dirty="0" err="1">
                <a:solidFill>
                  <a:schemeClr val="tx1">
                    <a:lumMod val="50000"/>
                    <a:lumOff val="50000"/>
                  </a:schemeClr>
                </a:solidFill>
              </a:rPr>
              <a:t>consumtion</a:t>
            </a:r>
            <a:r>
              <a:rPr lang="de-DE" dirty="0">
                <a:solidFill>
                  <a:schemeClr val="tx1">
                    <a:lumMod val="50000"/>
                    <a:lumOff val="50000"/>
                  </a:schemeClr>
                </a:solidFill>
              </a:rPr>
              <a:t> in </a:t>
            </a:r>
            <a:r>
              <a:rPr lang="de-DE" dirty="0" err="1">
                <a:solidFill>
                  <a:schemeClr val="tx1">
                    <a:lumMod val="50000"/>
                    <a:lumOff val="50000"/>
                  </a:schemeClr>
                </a:solidFill>
              </a:rPr>
              <a:t>residential</a:t>
            </a:r>
            <a:r>
              <a:rPr lang="de-DE" dirty="0">
                <a:solidFill>
                  <a:schemeClr val="tx1">
                    <a:lumMod val="50000"/>
                    <a:lumOff val="50000"/>
                  </a:schemeClr>
                </a:solidFill>
              </a:rPr>
              <a:t> </a:t>
            </a:r>
            <a:r>
              <a:rPr lang="de-DE" dirty="0" err="1">
                <a:solidFill>
                  <a:schemeClr val="tx1">
                    <a:lumMod val="50000"/>
                    <a:lumOff val="50000"/>
                  </a:schemeClr>
                </a:solidFill>
              </a:rPr>
              <a:t>buildings</a:t>
            </a:r>
            <a:r>
              <a:rPr lang="de-DE" dirty="0">
                <a:solidFill>
                  <a:schemeClr val="tx1">
                    <a:lumMod val="50000"/>
                    <a:lumOff val="50000"/>
                  </a:schemeClr>
                </a:solidFill>
              </a:rPr>
              <a:t> </a:t>
            </a:r>
            <a:r>
              <a:rPr lang="de-DE" dirty="0" err="1">
                <a:solidFill>
                  <a:schemeClr val="tx1">
                    <a:lumMod val="50000"/>
                    <a:lumOff val="50000"/>
                  </a:schemeClr>
                </a:solidFill>
              </a:rPr>
              <a:t>are</a:t>
            </a:r>
            <a:r>
              <a:rPr lang="de-DE" dirty="0">
                <a:solidFill>
                  <a:schemeClr val="tx1">
                    <a:lumMod val="50000"/>
                    <a:lumOff val="50000"/>
                  </a:schemeClr>
                </a:solidFill>
              </a:rPr>
              <a:t> </a:t>
            </a:r>
            <a:r>
              <a:rPr lang="de-DE" dirty="0" err="1">
                <a:solidFill>
                  <a:schemeClr val="tx1">
                    <a:lumMod val="50000"/>
                    <a:lumOff val="50000"/>
                  </a:schemeClr>
                </a:solidFill>
              </a:rPr>
              <a:t>space</a:t>
            </a:r>
            <a:r>
              <a:rPr lang="de-DE" dirty="0">
                <a:solidFill>
                  <a:schemeClr val="tx1">
                    <a:lumMod val="50000"/>
                    <a:lumOff val="50000"/>
                  </a:schemeClr>
                </a:solidFill>
              </a:rPr>
              <a:t> </a:t>
            </a:r>
            <a:r>
              <a:rPr lang="de-DE" dirty="0" err="1">
                <a:solidFill>
                  <a:schemeClr val="tx1">
                    <a:lumMod val="50000"/>
                    <a:lumOff val="50000"/>
                  </a:schemeClr>
                </a:solidFill>
              </a:rPr>
              <a:t>heating</a:t>
            </a:r>
            <a:r>
              <a:rPr lang="de-DE" dirty="0">
                <a:solidFill>
                  <a:schemeClr val="tx1">
                    <a:lumMod val="50000"/>
                    <a:lumOff val="50000"/>
                  </a:schemeClr>
                </a:solidFill>
              </a:rPr>
              <a:t> (66%) and </a:t>
            </a:r>
            <a:r>
              <a:rPr lang="de-DE" dirty="0" err="1">
                <a:solidFill>
                  <a:schemeClr val="tx1">
                    <a:lumMod val="50000"/>
                    <a:lumOff val="50000"/>
                  </a:schemeClr>
                </a:solidFill>
              </a:rPr>
              <a:t>hot</a:t>
            </a:r>
            <a:r>
              <a:rPr lang="de-DE" dirty="0">
                <a:solidFill>
                  <a:schemeClr val="tx1">
                    <a:lumMod val="50000"/>
                    <a:lumOff val="50000"/>
                  </a:schemeClr>
                </a:solidFill>
              </a:rPr>
              <a:t> </a:t>
            </a:r>
            <a:r>
              <a:rPr lang="de-DE" dirty="0" err="1">
                <a:solidFill>
                  <a:schemeClr val="tx1">
                    <a:lumMod val="50000"/>
                    <a:lumOff val="50000"/>
                  </a:schemeClr>
                </a:solidFill>
              </a:rPr>
              <a:t>water</a:t>
            </a:r>
            <a:r>
              <a:rPr lang="de-DE" dirty="0">
                <a:solidFill>
                  <a:schemeClr val="tx1">
                    <a:lumMod val="50000"/>
                    <a:lumOff val="50000"/>
                  </a:schemeClr>
                </a:solidFill>
              </a:rPr>
              <a:t> (16%)</a:t>
            </a:r>
          </a:p>
          <a:p>
            <a:endParaRPr lang="de-DE" dirty="0">
              <a:solidFill>
                <a:schemeClr val="tx1">
                  <a:lumMod val="50000"/>
                  <a:lumOff val="50000"/>
                </a:schemeClr>
              </a:solidFill>
            </a:endParaRPr>
          </a:p>
        </p:txBody>
      </p:sp>
    </p:spTree>
    <p:extLst>
      <p:ext uri="{BB962C8B-B14F-4D97-AF65-F5344CB8AC3E}">
        <p14:creationId xmlns:p14="http://schemas.microsoft.com/office/powerpoint/2010/main" val="2430997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BDB411-388A-1E06-3725-83C251A93654}"/>
              </a:ext>
            </a:extLst>
          </p:cNvPr>
          <p:cNvSpPr>
            <a:spLocks noGrp="1"/>
          </p:cNvSpPr>
          <p:nvPr>
            <p:ph type="title"/>
          </p:nvPr>
        </p:nvSpPr>
        <p:spPr/>
        <p:txBody>
          <a:bodyPr/>
          <a:lstStyle/>
          <a:p>
            <a:r>
              <a:rPr lang="de-DE" dirty="0"/>
              <a:t>Building stock in Germany</a:t>
            </a:r>
          </a:p>
        </p:txBody>
      </p:sp>
      <p:sp>
        <p:nvSpPr>
          <p:cNvPr id="3" name="Inhaltsplatzhalter 2">
            <a:extLst>
              <a:ext uri="{FF2B5EF4-FFF2-40B4-BE49-F238E27FC236}">
                <a16:creationId xmlns:a16="http://schemas.microsoft.com/office/drawing/2014/main" id="{A8CB5891-C06F-A49F-0B7D-2081FE10E28A}"/>
              </a:ext>
            </a:extLst>
          </p:cNvPr>
          <p:cNvSpPr>
            <a:spLocks noGrp="1"/>
          </p:cNvSpPr>
          <p:nvPr>
            <p:ph idx="1"/>
          </p:nvPr>
        </p:nvSpPr>
        <p:spPr/>
        <p:txBody>
          <a:bodyPr>
            <a:normAutofit/>
          </a:bodyPr>
          <a:lstStyle/>
          <a:p>
            <a:pPr marL="0" indent="0">
              <a:buNone/>
            </a:pPr>
            <a:r>
              <a:rPr lang="de-DE" dirty="0" err="1"/>
              <a:t>Based</a:t>
            </a:r>
            <a:r>
              <a:rPr lang="de-DE" dirty="0"/>
              <a:t> on </a:t>
            </a:r>
            <a:r>
              <a:rPr lang="de-DE" dirty="0" err="1"/>
              <a:t>information</a:t>
            </a:r>
            <a:r>
              <a:rPr lang="de-DE" dirty="0"/>
              <a:t> </a:t>
            </a:r>
            <a:r>
              <a:rPr lang="de-DE" dirty="0" err="1"/>
              <a:t>before</a:t>
            </a:r>
            <a:r>
              <a:rPr lang="de-DE" dirty="0"/>
              <a:t>, </a:t>
            </a:r>
            <a:r>
              <a:rPr lang="de-DE" dirty="0" err="1"/>
              <a:t>we</a:t>
            </a:r>
            <a:r>
              <a:rPr lang="de-DE" dirty="0"/>
              <a:t> </a:t>
            </a:r>
            <a:r>
              <a:rPr lang="de-DE" dirty="0" err="1"/>
              <a:t>choose</a:t>
            </a:r>
            <a:r>
              <a:rPr lang="de-DE" dirty="0"/>
              <a:t> </a:t>
            </a:r>
            <a:r>
              <a:rPr lang="de-DE" dirty="0" err="1"/>
              <a:t>these</a:t>
            </a:r>
            <a:r>
              <a:rPr lang="de-DE" dirty="0"/>
              <a:t> 3 </a:t>
            </a:r>
            <a:r>
              <a:rPr lang="de-DE" dirty="0" err="1"/>
              <a:t>typical</a:t>
            </a:r>
            <a:r>
              <a:rPr lang="de-DE" dirty="0"/>
              <a:t> </a:t>
            </a:r>
            <a:r>
              <a:rPr lang="de-DE" dirty="0" err="1"/>
              <a:t>houses</a:t>
            </a:r>
            <a:r>
              <a:rPr lang="de-DE" dirty="0"/>
              <a:t>:</a:t>
            </a:r>
          </a:p>
          <a:p>
            <a:pPr marL="0" indent="0">
              <a:buNone/>
            </a:pPr>
            <a:r>
              <a:rPr lang="de-DE" dirty="0" err="1">
                <a:solidFill>
                  <a:schemeClr val="tx1">
                    <a:lumMod val="50000"/>
                    <a:lumOff val="50000"/>
                  </a:schemeClr>
                </a:solidFill>
              </a:rPr>
              <a:t>My</a:t>
            </a:r>
            <a:r>
              <a:rPr lang="de-DE" dirty="0">
                <a:solidFill>
                  <a:schemeClr val="tx1">
                    <a:lumMod val="50000"/>
                    <a:lumOff val="50000"/>
                  </a:schemeClr>
                </a:solidFill>
              </a:rPr>
              <a:t> </a:t>
            </a:r>
            <a:r>
              <a:rPr lang="de-DE" dirty="0" err="1">
                <a:solidFill>
                  <a:schemeClr val="tx1">
                    <a:lumMod val="50000"/>
                    <a:lumOff val="50000"/>
                  </a:schemeClr>
                </a:solidFill>
              </a:rPr>
              <a:t>suggestion</a:t>
            </a:r>
            <a:r>
              <a:rPr lang="de-DE" dirty="0">
                <a:solidFill>
                  <a:schemeClr val="tx1">
                    <a:lumMod val="50000"/>
                    <a:lumOff val="50000"/>
                  </a:schemeClr>
                </a:solidFill>
              </a:rPr>
              <a:t>: </a:t>
            </a:r>
          </a:p>
          <a:p>
            <a:pPr>
              <a:buFont typeface="Arial" panose="020B0604020202020204" pitchFamily="34" charset="0"/>
              <a:buChar char="•"/>
            </a:pPr>
            <a:r>
              <a:rPr lang="de-DE" dirty="0">
                <a:solidFill>
                  <a:schemeClr val="tx1">
                    <a:lumMod val="50000"/>
                    <a:lumOff val="50000"/>
                  </a:schemeClr>
                </a:solidFill>
              </a:rPr>
              <a:t>25% </a:t>
            </a:r>
            <a:r>
              <a:rPr lang="de-DE" dirty="0" err="1">
                <a:solidFill>
                  <a:schemeClr val="tx1">
                    <a:lumMod val="50000"/>
                    <a:lumOff val="50000"/>
                  </a:schemeClr>
                </a:solidFill>
              </a:rPr>
              <a:t>before</a:t>
            </a:r>
            <a:r>
              <a:rPr lang="de-DE" dirty="0">
                <a:solidFill>
                  <a:schemeClr val="tx1">
                    <a:lumMod val="50000"/>
                    <a:lumOff val="50000"/>
                  </a:schemeClr>
                </a:solidFill>
              </a:rPr>
              <a:t> 1946 (Dena)→ Tabula </a:t>
            </a:r>
            <a:r>
              <a:rPr lang="de-DE" dirty="0" err="1">
                <a:solidFill>
                  <a:schemeClr val="tx1">
                    <a:lumMod val="50000"/>
                    <a:lumOff val="50000"/>
                  </a:schemeClr>
                </a:solidFill>
              </a:rPr>
              <a:t>data</a:t>
            </a:r>
            <a:r>
              <a:rPr lang="de-DE" dirty="0">
                <a:solidFill>
                  <a:schemeClr val="tx1">
                    <a:lumMod val="50000"/>
                    <a:lumOff val="50000"/>
                  </a:schemeClr>
                </a:solidFill>
              </a:rPr>
              <a:t> </a:t>
            </a:r>
            <a:r>
              <a:rPr lang="de-DE" dirty="0" err="1">
                <a:solidFill>
                  <a:schemeClr val="tx1">
                    <a:lumMod val="50000"/>
                    <a:lumOff val="50000"/>
                  </a:schemeClr>
                </a:solidFill>
              </a:rPr>
              <a:t>for</a:t>
            </a:r>
            <a:r>
              <a:rPr lang="de-DE" dirty="0">
                <a:solidFill>
                  <a:schemeClr val="tx1">
                    <a:lumMod val="50000"/>
                    <a:lumOff val="50000"/>
                  </a:schemeClr>
                </a:solidFill>
              </a:rPr>
              <a:t> 1919 - 1948</a:t>
            </a:r>
          </a:p>
          <a:p>
            <a:pPr>
              <a:buFont typeface="Arial" panose="020B0604020202020204" pitchFamily="34" charset="0"/>
              <a:buChar char="•"/>
            </a:pPr>
            <a:r>
              <a:rPr lang="de-DE" dirty="0">
                <a:solidFill>
                  <a:schemeClr val="tx1">
                    <a:lumMod val="50000"/>
                    <a:lumOff val="50000"/>
                  </a:schemeClr>
                </a:solidFill>
              </a:rPr>
              <a:t>35% </a:t>
            </a:r>
            <a:r>
              <a:rPr lang="de-DE" dirty="0" err="1">
                <a:solidFill>
                  <a:schemeClr val="tx1">
                    <a:lumMod val="50000"/>
                    <a:lumOff val="50000"/>
                  </a:schemeClr>
                </a:solidFill>
              </a:rPr>
              <a:t>before</a:t>
            </a:r>
            <a:r>
              <a:rPr lang="de-DE" dirty="0">
                <a:solidFill>
                  <a:schemeClr val="tx1">
                    <a:lumMod val="50000"/>
                    <a:lumOff val="50000"/>
                  </a:schemeClr>
                </a:solidFill>
              </a:rPr>
              <a:t> 1977 (Dena)→ Tabula </a:t>
            </a:r>
            <a:r>
              <a:rPr lang="de-DE" dirty="0" err="1">
                <a:solidFill>
                  <a:schemeClr val="tx1">
                    <a:lumMod val="50000"/>
                    <a:lumOff val="50000"/>
                  </a:schemeClr>
                </a:solidFill>
              </a:rPr>
              <a:t>data</a:t>
            </a:r>
            <a:r>
              <a:rPr lang="de-DE" dirty="0">
                <a:solidFill>
                  <a:schemeClr val="tx1">
                    <a:lumMod val="50000"/>
                    <a:lumOff val="50000"/>
                  </a:schemeClr>
                </a:solidFill>
              </a:rPr>
              <a:t> </a:t>
            </a:r>
            <a:r>
              <a:rPr lang="de-DE" dirty="0" err="1">
                <a:solidFill>
                  <a:schemeClr val="tx1">
                    <a:lumMod val="50000"/>
                    <a:lumOff val="50000"/>
                  </a:schemeClr>
                </a:solidFill>
              </a:rPr>
              <a:t>for</a:t>
            </a:r>
            <a:r>
              <a:rPr lang="de-DE" dirty="0">
                <a:solidFill>
                  <a:schemeClr val="tx1">
                    <a:lumMod val="50000"/>
                    <a:lumOff val="50000"/>
                  </a:schemeClr>
                </a:solidFill>
              </a:rPr>
              <a:t> 1958 - 1968</a:t>
            </a:r>
          </a:p>
          <a:p>
            <a:pPr>
              <a:buFont typeface="Arial" panose="020B0604020202020204" pitchFamily="34" charset="0"/>
              <a:buChar char="•"/>
            </a:pPr>
            <a:r>
              <a:rPr lang="de-DE" dirty="0">
                <a:solidFill>
                  <a:schemeClr val="tx1">
                    <a:lumMod val="50000"/>
                    <a:lumOff val="50000"/>
                  </a:schemeClr>
                </a:solidFill>
              </a:rPr>
              <a:t>and </a:t>
            </a:r>
            <a:r>
              <a:rPr lang="de-DE" dirty="0" err="1">
                <a:solidFill>
                  <a:schemeClr val="tx1">
                    <a:lumMod val="50000"/>
                    <a:lumOff val="50000"/>
                  </a:schemeClr>
                </a:solidFill>
              </a:rPr>
              <a:t>of</a:t>
            </a:r>
            <a:r>
              <a:rPr lang="de-DE" dirty="0">
                <a:solidFill>
                  <a:schemeClr val="tx1">
                    <a:lumMod val="50000"/>
                    <a:lumOff val="50000"/>
                  </a:schemeClr>
                </a:solidFill>
              </a:rPr>
              <a:t> </a:t>
            </a:r>
            <a:r>
              <a:rPr lang="de-DE" dirty="0" err="1">
                <a:solidFill>
                  <a:schemeClr val="tx1">
                    <a:lumMod val="50000"/>
                    <a:lumOff val="50000"/>
                  </a:schemeClr>
                </a:solidFill>
              </a:rPr>
              <a:t>course</a:t>
            </a:r>
            <a:r>
              <a:rPr lang="de-DE" dirty="0">
                <a:solidFill>
                  <a:schemeClr val="tx1">
                    <a:lumMod val="50000"/>
                    <a:lumOff val="50000"/>
                  </a:schemeClr>
                </a:solidFill>
              </a:rPr>
              <a:t> a modern </a:t>
            </a:r>
            <a:r>
              <a:rPr lang="de-DE" dirty="0" err="1">
                <a:solidFill>
                  <a:schemeClr val="tx1">
                    <a:lumMod val="50000"/>
                    <a:lumOff val="50000"/>
                  </a:schemeClr>
                </a:solidFill>
              </a:rPr>
              <a:t>one</a:t>
            </a:r>
            <a:r>
              <a:rPr lang="de-DE" dirty="0">
                <a:solidFill>
                  <a:schemeClr val="tx1">
                    <a:lumMod val="50000"/>
                    <a:lumOff val="50000"/>
                  </a:schemeClr>
                </a:solidFill>
              </a:rPr>
              <a:t> → Tabula </a:t>
            </a:r>
            <a:r>
              <a:rPr lang="de-DE" dirty="0" err="1">
                <a:solidFill>
                  <a:schemeClr val="tx1">
                    <a:lumMod val="50000"/>
                    <a:lumOff val="50000"/>
                  </a:schemeClr>
                </a:solidFill>
              </a:rPr>
              <a:t>data</a:t>
            </a:r>
            <a:r>
              <a:rPr lang="de-DE" dirty="0">
                <a:solidFill>
                  <a:schemeClr val="tx1">
                    <a:lumMod val="50000"/>
                    <a:lumOff val="50000"/>
                  </a:schemeClr>
                </a:solidFill>
              </a:rPr>
              <a:t> </a:t>
            </a:r>
            <a:r>
              <a:rPr lang="de-DE" dirty="0" err="1">
                <a:solidFill>
                  <a:schemeClr val="tx1">
                    <a:lumMod val="50000"/>
                    <a:lumOff val="50000"/>
                  </a:schemeClr>
                </a:solidFill>
              </a:rPr>
              <a:t>for</a:t>
            </a:r>
            <a:r>
              <a:rPr lang="de-DE" dirty="0">
                <a:solidFill>
                  <a:schemeClr val="tx1">
                    <a:lumMod val="50000"/>
                    <a:lumOff val="50000"/>
                  </a:schemeClr>
                </a:solidFill>
              </a:rPr>
              <a:t> 2016</a:t>
            </a:r>
          </a:p>
          <a:p>
            <a:pPr marL="0" indent="0">
              <a:buNone/>
            </a:pPr>
            <a:endParaRPr lang="de-DE" dirty="0"/>
          </a:p>
          <a:p>
            <a:pPr marL="0" indent="0">
              <a:buNone/>
            </a:pPr>
            <a:r>
              <a:rPr lang="de-DE" dirty="0"/>
              <a:t>The </a:t>
            </a:r>
            <a:r>
              <a:rPr lang="de-DE" dirty="0" err="1"/>
              <a:t>heating</a:t>
            </a:r>
            <a:r>
              <a:rPr lang="de-DE" dirty="0"/>
              <a:t> </a:t>
            </a:r>
            <a:r>
              <a:rPr lang="de-DE" dirty="0" err="1"/>
              <a:t>season</a:t>
            </a:r>
            <a:r>
              <a:rPr lang="de-DE" dirty="0"/>
              <a:t> in Germany </a:t>
            </a:r>
            <a:r>
              <a:rPr lang="de-DE" dirty="0" err="1"/>
              <a:t>is</a:t>
            </a:r>
            <a:r>
              <a:rPr lang="de-DE" dirty="0"/>
              <a:t> 200 </a:t>
            </a:r>
            <a:r>
              <a:rPr lang="de-DE" dirty="0" err="1"/>
              <a:t>days</a:t>
            </a:r>
            <a:r>
              <a:rPr lang="de-DE" dirty="0"/>
              <a:t> per </a:t>
            </a:r>
            <a:r>
              <a:rPr lang="de-DE" dirty="0" err="1"/>
              <a:t>year</a:t>
            </a:r>
            <a:r>
              <a:rPr lang="de-DE" dirty="0"/>
              <a:t> (https://s2.building-typology.eu/abpdf/DE_N_01_EPISCOPE_CaseStudy_TABULA_National.pdf)</a:t>
            </a:r>
          </a:p>
          <a:p>
            <a:endParaRPr lang="de-DE" dirty="0"/>
          </a:p>
        </p:txBody>
      </p:sp>
    </p:spTree>
    <p:extLst>
      <p:ext uri="{BB962C8B-B14F-4D97-AF65-F5344CB8AC3E}">
        <p14:creationId xmlns:p14="http://schemas.microsoft.com/office/powerpoint/2010/main" val="2207847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44FCED-C625-1225-F12C-51CC16836BDE}"/>
              </a:ext>
            </a:extLst>
          </p:cNvPr>
          <p:cNvSpPr>
            <a:spLocks noGrp="1"/>
          </p:cNvSpPr>
          <p:nvPr>
            <p:ph type="title"/>
          </p:nvPr>
        </p:nvSpPr>
        <p:spPr/>
        <p:txBody>
          <a:bodyPr/>
          <a:lstStyle/>
          <a:p>
            <a:r>
              <a:rPr lang="de-DE" dirty="0" smtClean="0"/>
              <a:t>HOW DOES A HEAT PUMP WORK?</a:t>
            </a:r>
            <a:endParaRPr lang="de-DE" dirty="0"/>
          </a:p>
        </p:txBody>
      </p:sp>
      <p:sp>
        <p:nvSpPr>
          <p:cNvPr id="3" name="Inhaltsplatzhalter 2">
            <a:extLst>
              <a:ext uri="{FF2B5EF4-FFF2-40B4-BE49-F238E27FC236}">
                <a16:creationId xmlns:a16="http://schemas.microsoft.com/office/drawing/2014/main" id="{759CA746-7576-384F-C115-F443C685CD1B}"/>
              </a:ext>
            </a:extLst>
          </p:cNvPr>
          <p:cNvSpPr>
            <a:spLocks noGrp="1"/>
          </p:cNvSpPr>
          <p:nvPr>
            <p:ph idx="1"/>
          </p:nvPr>
        </p:nvSpPr>
        <p:spPr>
          <a:xfrm>
            <a:off x="2325007" y="1704295"/>
            <a:ext cx="8604251" cy="4608512"/>
          </a:xfrm>
        </p:spPr>
        <p:txBody>
          <a:bodyPr/>
          <a:lstStyle/>
          <a:p>
            <a:r>
              <a:rPr lang="de-DE" dirty="0"/>
              <a:t>AC v Heat pump</a:t>
            </a:r>
          </a:p>
          <a:p>
            <a:r>
              <a:rPr lang="de-DE" dirty="0"/>
              <a:t>COP with some heat flow </a:t>
            </a:r>
            <a:r>
              <a:rPr lang="de-DE" dirty="0" smtClean="0"/>
              <a:t>math</a:t>
            </a:r>
          </a:p>
        </p:txBody>
      </p:sp>
    </p:spTree>
    <p:extLst>
      <p:ext uri="{BB962C8B-B14F-4D97-AF65-F5344CB8AC3E}">
        <p14:creationId xmlns:p14="http://schemas.microsoft.com/office/powerpoint/2010/main" val="2714896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44FCED-C625-1225-F12C-51CC16836BDE}"/>
              </a:ext>
            </a:extLst>
          </p:cNvPr>
          <p:cNvSpPr>
            <a:spLocks noGrp="1"/>
          </p:cNvSpPr>
          <p:nvPr>
            <p:ph type="title"/>
          </p:nvPr>
        </p:nvSpPr>
        <p:spPr>
          <a:xfrm>
            <a:off x="2074952" y="719174"/>
            <a:ext cx="8605080" cy="438398"/>
          </a:xfrm>
        </p:spPr>
        <p:txBody>
          <a:bodyPr/>
          <a:lstStyle/>
          <a:p>
            <a:r>
              <a:rPr lang="de-DE" dirty="0" smtClean="0"/>
              <a:t>HOW DOES A HEAT PUMP WORK?</a:t>
            </a:r>
            <a:endParaRPr lang="de-DE" dirty="0"/>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759CA746-7576-384F-C115-F443C685CD1B}"/>
                  </a:ext>
                </a:extLst>
              </p:cNvPr>
              <p:cNvSpPr>
                <a:spLocks noGrp="1"/>
              </p:cNvSpPr>
              <p:nvPr>
                <p:ph idx="1"/>
              </p:nvPr>
            </p:nvSpPr>
            <p:spPr>
              <a:xfrm>
                <a:off x="1734399" y="938373"/>
                <a:ext cx="6459764" cy="5700427"/>
              </a:xfrm>
            </p:spPr>
            <p:txBody>
              <a:bodyPr/>
              <a:lstStyle/>
              <a:p>
                <a:endParaRPr lang="de-DE" dirty="0" smtClean="0"/>
              </a:p>
              <a:p>
                <a:pPr marL="0" indent="0">
                  <a:buNone/>
                </a:pPr>
                <a:r>
                  <a:rPr lang="de-DE" dirty="0" smtClean="0"/>
                  <a:t>What is COP</a:t>
                </a:r>
              </a:p>
              <a:p>
                <a:pPr marL="0" indent="0">
                  <a:buNone/>
                </a:pPr>
                <a:r>
                  <a:rPr lang="en-US" dirty="0" smtClean="0"/>
                  <a:t>The </a:t>
                </a:r>
                <a:r>
                  <a:rPr lang="en-US" b="1" dirty="0"/>
                  <a:t>Coefficient of Performance (COP) </a:t>
                </a:r>
                <a:r>
                  <a:rPr lang="en-US" dirty="0"/>
                  <a:t>is a measure of the effectiveness of heat pumps, refrigerators, and air conditioners. It indicates how efficiently a system transfers heat relative to the amount of work it consumes</a:t>
                </a:r>
                <a:r>
                  <a:rPr lang="en-US" dirty="0" smtClean="0"/>
                  <a:t>.</a:t>
                </a:r>
              </a:p>
              <a:p>
                <a:pPr marL="0" indent="0" algn="ctr">
                  <a:buNone/>
                </a:pPr>
                <a14:m>
                  <m:oMathPara xmlns:m="http://schemas.openxmlformats.org/officeDocument/2006/math">
                    <m:oMathParaPr>
                      <m:jc m:val="centerGroup"/>
                    </m:oMathParaPr>
                    <m:oMath xmlns:m="http://schemas.openxmlformats.org/officeDocument/2006/math">
                      <m:sSub>
                        <m:sSubPr>
                          <m:ctrlPr>
                            <a:rPr lang="en-DE" i="1">
                              <a:latin typeface="Cambria Math" panose="02040503050406030204" pitchFamily="18" charset="0"/>
                            </a:rPr>
                          </m:ctrlPr>
                        </m:sSubPr>
                        <m:e>
                          <m:r>
                            <a:rPr lang="en-ZA" i="1">
                              <a:latin typeface="Cambria Math" panose="02040503050406030204" pitchFamily="18" charset="0"/>
                            </a:rPr>
                            <m:t>𝐾</m:t>
                          </m:r>
                        </m:e>
                        <m:sub>
                          <m:r>
                            <a:rPr lang="en-ZA" i="1">
                              <a:latin typeface="Cambria Math" panose="02040503050406030204" pitchFamily="18" charset="0"/>
                            </a:rPr>
                            <m:t>h𝑒𝑎𝑡𝑖𝑛𝑔</m:t>
                          </m:r>
                        </m:sub>
                      </m:sSub>
                      <m:r>
                        <a:rPr lang="en-ZA" b="0" i="1" smtClean="0">
                          <a:latin typeface="Cambria Math" panose="02040503050406030204" pitchFamily="18" charset="0"/>
                        </a:rPr>
                        <m:t>=</m:t>
                      </m:r>
                      <m:f>
                        <m:fPr>
                          <m:ctrlPr>
                            <a:rPr lang="en-DE" b="0" i="1" smtClean="0">
                              <a:latin typeface="Cambria Math" panose="02040503050406030204" pitchFamily="18" charset="0"/>
                            </a:rPr>
                          </m:ctrlPr>
                        </m:fPr>
                        <m:num>
                          <m:sSub>
                            <m:sSubPr>
                              <m:ctrlPr>
                                <a:rPr lang="en-DE" b="0" i="1" smtClean="0">
                                  <a:latin typeface="Cambria Math" panose="02040503050406030204" pitchFamily="18" charset="0"/>
                                </a:rPr>
                              </m:ctrlPr>
                            </m:sSubPr>
                            <m:e>
                              <m:r>
                                <a:rPr lang="en-ZA" b="0" i="1" smtClean="0">
                                  <a:latin typeface="Cambria Math" panose="02040503050406030204" pitchFamily="18" charset="0"/>
                                </a:rPr>
                                <m:t>𝑄</m:t>
                              </m:r>
                            </m:e>
                            <m:sub>
                              <m:r>
                                <a:rPr lang="en-ZA" b="0" i="1" smtClean="0">
                                  <a:latin typeface="Cambria Math" panose="02040503050406030204" pitchFamily="18" charset="0"/>
                                </a:rPr>
                                <m:t>𝐻</m:t>
                              </m:r>
                            </m:sub>
                          </m:sSub>
                        </m:num>
                        <m:den>
                          <m:sSub>
                            <m:sSubPr>
                              <m:ctrlPr>
                                <a:rPr lang="en-DE" b="0" i="1" smtClean="0">
                                  <a:latin typeface="Cambria Math" panose="02040503050406030204" pitchFamily="18" charset="0"/>
                                </a:rPr>
                              </m:ctrlPr>
                            </m:sSubPr>
                            <m:e>
                              <m:r>
                                <a:rPr lang="en-ZA" b="0" i="1" smtClean="0">
                                  <a:latin typeface="Cambria Math" panose="02040503050406030204" pitchFamily="18" charset="0"/>
                                </a:rPr>
                                <m:t>𝑊</m:t>
                              </m:r>
                            </m:e>
                            <m:sub>
                              <m:r>
                                <a:rPr lang="en-ZA" b="0" i="1" smtClean="0">
                                  <a:latin typeface="Cambria Math" panose="02040503050406030204" pitchFamily="18" charset="0"/>
                                </a:rPr>
                                <m:t>𝑖𝑛</m:t>
                              </m:r>
                            </m:sub>
                          </m:sSub>
                        </m:den>
                      </m:f>
                    </m:oMath>
                  </m:oMathPara>
                </a14:m>
                <a:endParaRPr lang="de-DE" dirty="0" smtClean="0"/>
              </a:p>
              <a:p>
                <a:pPr marL="0" indent="0">
                  <a:buNone/>
                </a:pPr>
                <a:r>
                  <a:rPr lang="de-DE" dirty="0"/>
                  <a:t>	</a:t>
                </a:r>
                <a:r>
                  <a:rPr lang="de-DE" dirty="0" smtClean="0"/>
                  <a:t>where:</a:t>
                </a:r>
              </a:p>
              <a:p>
                <a:pPr marL="0" indent="0">
                  <a:buNone/>
                </a:pPr>
                <a:r>
                  <a:rPr lang="de-DE" dirty="0" smtClean="0"/>
                  <a:t>Q</a:t>
                </a:r>
                <a:r>
                  <a:rPr lang="de-DE" baseline="-25000" dirty="0" smtClean="0"/>
                  <a:t>H</a:t>
                </a:r>
                <a:r>
                  <a:rPr lang="de-DE" dirty="0" smtClean="0"/>
                  <a:t> is the heat delivered by the heat pump </a:t>
                </a:r>
              </a:p>
              <a:p>
                <a:pPr marL="0" indent="0">
                  <a:buNone/>
                </a:pPr>
                <a:r>
                  <a:rPr lang="de-DE" dirty="0" smtClean="0"/>
                  <a:t>W</a:t>
                </a:r>
                <a:r>
                  <a:rPr lang="de-DE" baseline="-25000" dirty="0" smtClean="0"/>
                  <a:t>in</a:t>
                </a:r>
                <a:r>
                  <a:rPr lang="de-DE" dirty="0" smtClean="0"/>
                  <a:t> is the work input to the system </a:t>
                </a:r>
              </a:p>
              <a:p>
                <a:pPr marL="0" indent="0">
                  <a:buNone/>
                </a:pPr>
                <a:r>
                  <a:rPr lang="de-DE" dirty="0" smtClean="0"/>
                  <a:t>K</a:t>
                </a:r>
                <a:r>
                  <a:rPr lang="de-DE" baseline="-25000" dirty="0" smtClean="0"/>
                  <a:t>cooling</a:t>
                </a:r>
                <a:r>
                  <a:rPr lang="de-DE" dirty="0" smtClean="0"/>
                  <a:t> = is the cooling coeffcient </a:t>
                </a:r>
              </a:p>
              <a:p>
                <a:pPr marL="0" indent="0">
                  <a:buNone/>
                </a:pPr>
                <a:endParaRPr lang="de-DE" dirty="0" smtClean="0"/>
              </a:p>
              <a:p>
                <a:pPr marL="0" indent="0">
                  <a:buNone/>
                </a:pPr>
                <a:endParaRPr lang="de-DE" baseline="-25000" dirty="0" smtClean="0"/>
              </a:p>
            </p:txBody>
          </p:sp>
        </mc:Choice>
        <mc:Fallback>
          <p:sp>
            <p:nvSpPr>
              <p:cNvPr id="3" name="Inhaltsplatzhalter 2">
                <a:extLst>
                  <a:ext uri="{FF2B5EF4-FFF2-40B4-BE49-F238E27FC236}">
                    <a16:creationId xmlns:a16="http://schemas.microsoft.com/office/drawing/2014/main" id="{759CA746-7576-384F-C115-F443C685CD1B}"/>
                  </a:ext>
                </a:extLst>
              </p:cNvPr>
              <p:cNvSpPr>
                <a:spLocks noGrp="1" noRot="1" noChangeAspect="1" noMove="1" noResize="1" noEditPoints="1" noAdjustHandles="1" noChangeArrowheads="1" noChangeShapeType="1" noTextEdit="1"/>
              </p:cNvSpPr>
              <p:nvPr>
                <p:ph idx="1"/>
              </p:nvPr>
            </p:nvSpPr>
            <p:spPr>
              <a:xfrm>
                <a:off x="1734399" y="938373"/>
                <a:ext cx="6459764" cy="5700427"/>
              </a:xfrm>
              <a:blipFill>
                <a:blip r:embed="rId2"/>
                <a:stretch>
                  <a:fillRect l="-2266" r="-944"/>
                </a:stretch>
              </a:blipFill>
            </p:spPr>
            <p:txBody>
              <a:bodyPr/>
              <a:lstStyle/>
              <a:p>
                <a:r>
                  <a:rPr lang="en-ZA">
                    <a:noFill/>
                  </a:rPr>
                  <a:t> </a:t>
                </a:r>
              </a:p>
            </p:txBody>
          </p:sp>
        </mc:Fallback>
      </mc:AlternateContent>
      <p:pic>
        <p:nvPicPr>
          <p:cNvPr id="1027" name="Picture 3" descr="https://energyeducation.ca/wiki2develop/images/thumb/7/7d/Heating_cop_picture_2.JPG/400px-Heating_cop_picture_2.JPG"/>
          <p:cNvPicPr>
            <a:picLocks noChangeAspect="1" noChangeArrowheads="1"/>
          </p:cNvPicPr>
          <p:nvPr/>
        </p:nvPicPr>
        <p:blipFill rotWithShape="1">
          <a:blip r:embed="rId3">
            <a:extLst>
              <a:ext uri="{28A0092B-C50C-407E-A947-70E740481C1C}">
                <a14:useLocalDpi xmlns:a14="http://schemas.microsoft.com/office/drawing/2010/main" val="0"/>
              </a:ext>
            </a:extLst>
          </a:blip>
          <a:srcRect r="33067"/>
          <a:stretch/>
        </p:blipFill>
        <p:spPr bwMode="auto">
          <a:xfrm>
            <a:off x="8794377" y="2006888"/>
            <a:ext cx="2843120" cy="375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483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versity theme">
  <a:themeElements>
    <a:clrScheme name="Benutzerdefiniert 6">
      <a:dk1>
        <a:sysClr val="windowText" lastClr="000000"/>
      </a:dk1>
      <a:lt1>
        <a:sysClr val="window" lastClr="FFFFFF"/>
      </a:lt1>
      <a:dk2>
        <a:srgbClr val="003F6B"/>
      </a:dk2>
      <a:lt2>
        <a:srgbClr val="A5A5A5"/>
      </a:lt2>
      <a:accent1>
        <a:srgbClr val="004F9F"/>
      </a:accent1>
      <a:accent2>
        <a:srgbClr val="00ABDA"/>
      </a:accent2>
      <a:accent3>
        <a:srgbClr val="5BC5F2"/>
      </a:accent3>
      <a:accent4>
        <a:srgbClr val="A1DAF8"/>
      </a:accent4>
      <a:accent5>
        <a:srgbClr val="00786B"/>
      </a:accent5>
      <a:accent6>
        <a:srgbClr val="D53D0E"/>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lnSpc>
            <a:spcPct val="110000"/>
          </a:lnSpc>
          <a:defRPr spc="3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lnSpc>
            <a:spcPct val="110000"/>
          </a:lnSpc>
          <a:defRPr spc="30" dirty="0" err="1" smtClean="0"/>
        </a:defPPr>
      </a:lstStyle>
    </a:txDef>
  </a:objectDefaults>
  <a:extraClrSchemeLst/>
  <a:custClrLst>
    <a:custClr name="Grün 1">
      <a:srgbClr val="00786B"/>
    </a:custClr>
    <a:custClr name="Grün 2">
      <a:srgbClr val="00A97A"/>
    </a:custClr>
    <a:custClr name="Grün 3">
      <a:srgbClr val="95C11F"/>
    </a:custClr>
    <a:custClr name="Grün 4">
      <a:srgbClr val="C8D300"/>
    </a:custClr>
    <a:custClr name="Orange 1">
      <a:srgbClr val="D53D0E"/>
    </a:custClr>
    <a:custClr name="Orange 2">
      <a:srgbClr val="EE7203"/>
    </a:custClr>
    <a:custClr name="Orange 3">
      <a:srgbClr val="F39200"/>
    </a:custClr>
    <a:custClr name="Orange 4">
      <a:srgbClr val="FDC300"/>
    </a:custClr>
  </a:custClrLst>
  <a:extLst>
    <a:ext uri="{05A4C25C-085E-4340-85A3-A5531E510DB2}">
      <thm15:themeFamily xmlns:thm15="http://schemas.microsoft.com/office/thememl/2012/main" name="university theme" id="{69744684-E72B-4388-A375-86D2984A6537}" vid="{9DF17FAC-590C-4F30-AD5B-FA7BE3D1670F}"/>
    </a:ext>
  </a:extLst>
</a:theme>
</file>

<file path=ppt/theme/theme2.xml><?xml version="1.0" encoding="utf-8"?>
<a:theme xmlns:a="http://schemas.openxmlformats.org/drawingml/2006/main" name="Theme 1">
  <a:themeElements>
    <a:clrScheme name="Benutzerdefiniert 6">
      <a:dk1>
        <a:sysClr val="windowText" lastClr="000000"/>
      </a:dk1>
      <a:lt1>
        <a:sysClr val="window" lastClr="FFFFFF"/>
      </a:lt1>
      <a:dk2>
        <a:srgbClr val="003F6B"/>
      </a:dk2>
      <a:lt2>
        <a:srgbClr val="A5A5A5"/>
      </a:lt2>
      <a:accent1>
        <a:srgbClr val="004F9F"/>
      </a:accent1>
      <a:accent2>
        <a:srgbClr val="00ABDA"/>
      </a:accent2>
      <a:accent3>
        <a:srgbClr val="5BC5F2"/>
      </a:accent3>
      <a:accent4>
        <a:srgbClr val="A1DAF8"/>
      </a:accent4>
      <a:accent5>
        <a:srgbClr val="00786B"/>
      </a:accent5>
      <a:accent6>
        <a:srgbClr val="D53D0E"/>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lnSpc>
            <a:spcPct val="110000"/>
          </a:lnSpc>
          <a:defRPr spc="3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lnSpc>
            <a:spcPct val="110000"/>
          </a:lnSpc>
          <a:defRPr spc="30" dirty="0" err="1" smtClean="0"/>
        </a:defPPr>
      </a:lstStyle>
    </a:txDef>
  </a:objectDefaults>
  <a:extraClrSchemeLst/>
  <a:custClrLst>
    <a:custClr name="Grün 1">
      <a:srgbClr val="00786B"/>
    </a:custClr>
    <a:custClr name="Grün 2">
      <a:srgbClr val="00A97A"/>
    </a:custClr>
    <a:custClr name="Grün 3">
      <a:srgbClr val="95C11F"/>
    </a:custClr>
    <a:custClr name="Grün 4">
      <a:srgbClr val="C8D300"/>
    </a:custClr>
    <a:custClr name="Orange 1">
      <a:srgbClr val="D53D0E"/>
    </a:custClr>
    <a:custClr name="Orange 2">
      <a:srgbClr val="EE7203"/>
    </a:custClr>
    <a:custClr name="Orange 3">
      <a:srgbClr val="F39200"/>
    </a:custClr>
    <a:custClr name="Orange 4">
      <a:srgbClr val="FDC300"/>
    </a:custClr>
  </a:custClrLst>
  <a:extLst>
    <a:ext uri="{05A4C25C-085E-4340-85A3-A5531E510DB2}">
      <thm15:themeFamily xmlns:thm15="http://schemas.microsoft.com/office/thememl/2012/main" name="Theme 1" id="{156A1BD5-522D-401D-A482-2470828B1EEF}" vid="{9C6117A6-6F32-41F7-8105-A9D766B4C71E}"/>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university theme</Template>
  <TotalTime>342</TotalTime>
  <Words>1429</Words>
  <Application>Microsoft Office PowerPoint</Application>
  <PresentationFormat>Widescreen</PresentationFormat>
  <Paragraphs>186</Paragraphs>
  <Slides>30</Slides>
  <Notes>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30</vt:i4>
      </vt:variant>
    </vt:vector>
  </HeadingPairs>
  <TitlesOfParts>
    <vt:vector size="35" baseType="lpstr">
      <vt:lpstr>Arial</vt:lpstr>
      <vt:lpstr>Calibri</vt:lpstr>
      <vt:lpstr>Cambria Math</vt:lpstr>
      <vt:lpstr>university theme</vt:lpstr>
      <vt:lpstr>Theme 1</vt:lpstr>
      <vt:lpstr>Modelling building and  their heating systems</vt:lpstr>
      <vt:lpstr>Motivation for this topic</vt:lpstr>
      <vt:lpstr>Building stock in Germany</vt:lpstr>
      <vt:lpstr>Building stock in Germany – evolution of energy standards </vt:lpstr>
      <vt:lpstr>Building stock in Germany – overview buildings </vt:lpstr>
      <vt:lpstr>Building stock in Germany – overview heating</vt:lpstr>
      <vt:lpstr>Building stock in Germany</vt:lpstr>
      <vt:lpstr>HOW DOES A HEAT PUMP WORK?</vt:lpstr>
      <vt:lpstr>HOW DOES A HEAT PUMP WORK?</vt:lpstr>
      <vt:lpstr>How does a heat pump work?</vt:lpstr>
      <vt:lpstr>How does a heat pump work - principle</vt:lpstr>
      <vt:lpstr>HOW DOES A HEAT PUMP WORK?</vt:lpstr>
      <vt:lpstr>How do different heat pumps work? ASHP vs. GSHP</vt:lpstr>
      <vt:lpstr>How does a heat pump work? -&gt; COP and what influences it</vt:lpstr>
      <vt:lpstr>What‘s Modelica?</vt:lpstr>
      <vt:lpstr>What is Modelica?</vt:lpstr>
      <vt:lpstr>What is Modelica?</vt:lpstr>
      <vt:lpstr>What‘s Modelica - AixLib</vt:lpstr>
      <vt:lpstr>Weather data</vt:lpstr>
      <vt:lpstr>Scenarios</vt:lpstr>
      <vt:lpstr>Comparisons between Scenarios</vt:lpstr>
      <vt:lpstr>1978 building in whole 2015 </vt:lpstr>
      <vt:lpstr>1948 building in 2015 winter</vt:lpstr>
      <vt:lpstr>2016 building in 2015</vt:lpstr>
      <vt:lpstr>Conclusions?</vt:lpstr>
      <vt:lpstr>Thanks for listening!</vt:lpstr>
      <vt:lpstr>Sources</vt:lpstr>
      <vt:lpstr>3 questions, 4 answers each</vt:lpstr>
      <vt:lpstr>Do you have any questions?</vt:lpstr>
      <vt:lpstr>A0 Poster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buildings and their heating systems</dc:title>
  <dc:creator>André Osthövener</dc:creator>
  <cp:lastModifiedBy>Lita Ndaba</cp:lastModifiedBy>
  <cp:revision>25</cp:revision>
  <dcterms:created xsi:type="dcterms:W3CDTF">2025-06-07T09:35:23Z</dcterms:created>
  <dcterms:modified xsi:type="dcterms:W3CDTF">2025-06-25T18:13:19Z</dcterms:modified>
</cp:coreProperties>
</file>