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62" r:id="rId19"/>
    <p:sldId id="281" r:id="rId20"/>
    <p:sldId id="266" r:id="rId21"/>
    <p:sldId id="282" r:id="rId22"/>
    <p:sldId id="267" r:id="rId23"/>
    <p:sldId id="268" r:id="rId24"/>
    <p:sldId id="263" r:id="rId25"/>
    <p:sldId id="264" r:id="rId26"/>
    <p:sldId id="269" r:id="rId27"/>
    <p:sldId id="265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0764" autoAdjust="0"/>
  </p:normalViewPr>
  <p:slideViewPr>
    <p:cSldViewPr snapToGrid="0">
      <p:cViewPr>
        <p:scale>
          <a:sx n="66" d="100"/>
          <a:sy n="66" d="100"/>
        </p:scale>
        <p:origin x="26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tool.building-typology.eu/?c=de#b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TRY 2012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Oldenburg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. 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Suggestion: Maybe find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warm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25% </a:t>
            </a:r>
            <a:r>
              <a:rPr lang="de-DE" dirty="0" err="1"/>
              <a:t>before</a:t>
            </a:r>
            <a:r>
              <a:rPr lang="de-DE" dirty="0"/>
              <a:t> 1946 (Dena)→ Tabula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1919 – 1948 (</a:t>
            </a:r>
            <a:r>
              <a:rPr lang="de-DE" dirty="0">
                <a:hlinkClick r:id="rId2"/>
              </a:rPr>
              <a:t>https://webtool.building-typology.eu/?c=de#bd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27E123-AA9B-14AD-36BE-A8BE3DB03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838941"/>
              </p:ext>
            </p:extLst>
          </p:nvPr>
        </p:nvGraphicFramePr>
        <p:xfrm>
          <a:off x="166991" y="2817984"/>
          <a:ext cx="4901119" cy="3624036"/>
        </p:xfrm>
        <a:graphic>
          <a:graphicData uri="http://schemas.openxmlformats.org/drawingml/2006/table">
            <a:tbl>
              <a:tblPr/>
              <a:tblGrid>
                <a:gridCol w="603320">
                  <a:extLst>
                    <a:ext uri="{9D8B030D-6E8A-4147-A177-3AD203B41FA5}">
                      <a16:colId xmlns:a16="http://schemas.microsoft.com/office/drawing/2014/main" val="533957170"/>
                    </a:ext>
                  </a:extLst>
                </a:gridCol>
                <a:gridCol w="1847241">
                  <a:extLst>
                    <a:ext uri="{9D8B030D-6E8A-4147-A177-3AD203B41FA5}">
                      <a16:colId xmlns:a16="http://schemas.microsoft.com/office/drawing/2014/main" val="1697000662"/>
                    </a:ext>
                  </a:extLst>
                </a:gridCol>
                <a:gridCol w="1225279">
                  <a:extLst>
                    <a:ext uri="{9D8B030D-6E8A-4147-A177-3AD203B41FA5}">
                      <a16:colId xmlns:a16="http://schemas.microsoft.com/office/drawing/2014/main" val="2151934338"/>
                    </a:ext>
                  </a:extLst>
                </a:gridCol>
                <a:gridCol w="1225279">
                  <a:extLst>
                    <a:ext uri="{9D8B030D-6E8A-4147-A177-3AD203B41FA5}">
                      <a16:colId xmlns:a16="http://schemas.microsoft.com/office/drawing/2014/main" val="2951295620"/>
                    </a:ext>
                  </a:extLst>
                </a:gridCol>
              </a:tblGrid>
              <a:tr h="278815">
                <a:tc gridSpan="2">
                  <a:txBody>
                    <a:bodyPr/>
                    <a:lstStyle/>
                    <a:p>
                      <a:r>
                        <a:rPr lang="de-DE" sz="1100"/>
                        <a:t> 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Existing state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Usual Refurbishment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117082"/>
                  </a:ext>
                </a:extLst>
              </a:tr>
              <a:tr h="143842">
                <a:tc rowSpan="4"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Roof 1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surface area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214.0m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214.0 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913806"/>
                  </a:ext>
                </a:extLst>
              </a:tr>
              <a:tr h="20771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081682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picture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153653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U-value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1.40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0.41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838"/>
                  </a:ext>
                </a:extLst>
              </a:tr>
              <a:tr h="345001">
                <a:tc rowSpan="4">
                  <a:txBody>
                    <a:bodyPr/>
                    <a:lstStyle/>
                    <a:p>
                      <a:pPr algn="ctr"/>
                      <a:r>
                        <a:rPr lang="de-DE" sz="1100"/>
                        <a:t>Wall 1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surface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area</a:t>
                      </a:r>
                      <a:endParaRPr lang="de-DE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235.3m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235.3 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924008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86480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picture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927936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U-value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1.70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0.25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75145"/>
                  </a:ext>
                </a:extLst>
              </a:tr>
              <a:tr h="146126">
                <a:tc rowSpan="4">
                  <a:txBody>
                    <a:bodyPr/>
                    <a:lstStyle/>
                    <a:p>
                      <a:pPr algn="ctr"/>
                      <a:r>
                        <a:rPr lang="de-DE" sz="1100"/>
                        <a:t>Floor 1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surface area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144.9m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144.9 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37127"/>
                  </a:ext>
                </a:extLst>
              </a:tr>
              <a:tr h="265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907204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picture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332576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U-value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0.77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0.28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682781"/>
                  </a:ext>
                </a:extLst>
              </a:tr>
              <a:tr h="140709">
                <a:tc rowSpan="4">
                  <a:txBody>
                    <a:bodyPr/>
                    <a:lstStyle/>
                    <a:p>
                      <a:pPr algn="ctr"/>
                      <a:r>
                        <a:rPr lang="de-DE" sz="1100"/>
                        <a:t>Window 1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surface area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52.4m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52.4 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907182"/>
                  </a:ext>
                </a:extLst>
              </a:tr>
              <a:tr h="3023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87355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picture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59430"/>
                  </a:ext>
                </a:extLst>
              </a:tr>
              <a:tr h="1775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U-value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2.80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 dirty="0"/>
                        <a:t>1.30 W/(m</a:t>
                      </a:r>
                      <a:r>
                        <a:rPr lang="de-DE" sz="1100" baseline="30000" dirty="0"/>
                        <a:t>2</a:t>
                      </a:r>
                      <a:r>
                        <a:rPr lang="de-DE" sz="1100" dirty="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33884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F594CA-2575-85CC-111D-DC00600F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08" y="2751815"/>
            <a:ext cx="7466091" cy="36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  <a:b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9F2B84-EA76-A39A-E5D6-922238E97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620412"/>
              </p:ext>
            </p:extLst>
          </p:nvPr>
        </p:nvGraphicFramePr>
        <p:xfrm>
          <a:off x="5914231" y="1887197"/>
          <a:ext cx="3588544" cy="3468579"/>
        </p:xfrm>
        <a:graphic>
          <a:graphicData uri="http://schemas.openxmlformats.org/drawingml/2006/table">
            <a:tbl>
              <a:tblPr/>
              <a:tblGrid>
                <a:gridCol w="1238148">
                  <a:extLst>
                    <a:ext uri="{9D8B030D-6E8A-4147-A177-3AD203B41FA5}">
                      <a16:colId xmlns:a16="http://schemas.microsoft.com/office/drawing/2014/main" val="708977181"/>
                    </a:ext>
                  </a:extLst>
                </a:gridCol>
                <a:gridCol w="1238148">
                  <a:extLst>
                    <a:ext uri="{9D8B030D-6E8A-4147-A177-3AD203B41FA5}">
                      <a16:colId xmlns:a16="http://schemas.microsoft.com/office/drawing/2014/main" val="3510200545"/>
                    </a:ext>
                  </a:extLst>
                </a:gridCol>
                <a:gridCol w="1112248">
                  <a:extLst>
                    <a:ext uri="{9D8B030D-6E8A-4147-A177-3AD203B41FA5}">
                      <a16:colId xmlns:a16="http://schemas.microsoft.com/office/drawing/2014/main" val="771396892"/>
                    </a:ext>
                  </a:extLst>
                </a:gridCol>
              </a:tblGrid>
              <a:tr h="149536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Roof</a:t>
                      </a:r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168.9 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168.9m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1027"/>
                  </a:ext>
                </a:extLst>
              </a:tr>
              <a:tr h="14824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780541"/>
                  </a:ext>
                </a:extLst>
              </a:tr>
              <a:tr h="148243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Picture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926917"/>
                  </a:ext>
                </a:extLst>
              </a:tr>
              <a:tr h="148243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U-</a:t>
                      </a:r>
                      <a:r>
                        <a:rPr lang="de-DE" sz="1000" dirty="0" err="1"/>
                        <a:t>value</a:t>
                      </a:r>
                      <a:endParaRPr lang="de-DE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0.80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0.41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316049"/>
                  </a:ext>
                </a:extLst>
              </a:tr>
              <a:tr h="148243">
                <a:tc rowSpan="4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Wall 1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surface area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141.2m</a:t>
                      </a:r>
                      <a:r>
                        <a:rPr lang="de-DE" sz="1000" baseline="30000" dirty="0"/>
                        <a:t>2</a:t>
                      </a:r>
                      <a:endParaRPr lang="de-DE" sz="1000" dirty="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66399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07507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picture</a:t>
                      </a:r>
                      <a:endParaRPr lang="de-DE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505900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U-value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dirty="0"/>
                        <a:t>1.20 W/(m</a:t>
                      </a:r>
                      <a:r>
                        <a:rPr lang="de-DE" sz="1000" baseline="30000" dirty="0"/>
                        <a:t>2</a:t>
                      </a:r>
                      <a:r>
                        <a:rPr lang="de-DE" sz="1000" dirty="0"/>
                        <a:t>K)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733988"/>
                  </a:ext>
                </a:extLst>
              </a:tr>
              <a:tr h="148243">
                <a:tc rowSpan="4">
                  <a:txBody>
                    <a:bodyPr/>
                    <a:lstStyle/>
                    <a:p>
                      <a:pPr algn="ctr"/>
                      <a:r>
                        <a:rPr lang="de-DE" sz="1000"/>
                        <a:t>Wall 2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surface area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8.7m</a:t>
                      </a:r>
                      <a:r>
                        <a:rPr lang="de-DE" sz="1000" baseline="30000" dirty="0"/>
                        <a:t>2</a:t>
                      </a:r>
                      <a:endParaRPr lang="de-DE" sz="1000" dirty="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033268"/>
                  </a:ext>
                </a:extLst>
              </a:tr>
              <a:tr h="23603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643382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picture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159125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U-value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0.80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184351"/>
                  </a:ext>
                </a:extLst>
              </a:tr>
              <a:tr h="148243">
                <a:tc rowSpan="4">
                  <a:txBody>
                    <a:bodyPr/>
                    <a:lstStyle/>
                    <a:p>
                      <a:pPr algn="ctr"/>
                      <a:r>
                        <a:rPr lang="de-DE" sz="1000"/>
                        <a:t>Floor 1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surface area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115.8m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390501"/>
                  </a:ext>
                </a:extLst>
              </a:tr>
              <a:tr h="26705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245304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picture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515652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U-value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1.08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199987"/>
                  </a:ext>
                </a:extLst>
              </a:tr>
              <a:tr h="368739">
                <a:tc rowSpan="4">
                  <a:txBody>
                    <a:bodyPr/>
                    <a:lstStyle/>
                    <a:p>
                      <a:pPr algn="ctr"/>
                      <a:r>
                        <a:rPr lang="de-DE" sz="1000"/>
                        <a:t>Window 1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surface area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27.1m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841251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028915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picture</a:t>
                      </a:r>
                      <a:endParaRPr lang="de-DE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175" marR="175" marT="175" marB="1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433074"/>
                  </a:ext>
                </a:extLst>
              </a:tr>
              <a:tr h="1482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U-</a:t>
                      </a:r>
                      <a:r>
                        <a:rPr lang="de-DE" sz="1000" dirty="0" err="1"/>
                        <a:t>value</a:t>
                      </a:r>
                      <a:endParaRPr lang="de-DE" sz="1000" dirty="0"/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dirty="0"/>
                        <a:t>2.80 W/(m</a:t>
                      </a:r>
                      <a:r>
                        <a:rPr lang="de-DE" sz="1000" baseline="30000" dirty="0"/>
                        <a:t>2</a:t>
                      </a:r>
                      <a:r>
                        <a:rPr lang="de-DE" sz="1000" dirty="0"/>
                        <a:t>K)</a:t>
                      </a:r>
                    </a:p>
                  </a:txBody>
                  <a:tcPr marL="175" marR="175" marT="175" marB="1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07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BA8-09D6-D655-F42E-F65E114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A70DBA-BDCB-FCE3-D310-B4C1B0F85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768470"/>
              </p:ext>
            </p:extLst>
          </p:nvPr>
        </p:nvGraphicFramePr>
        <p:xfrm>
          <a:off x="4381500" y="3352800"/>
          <a:ext cx="5667251" cy="2446784"/>
        </p:xfrm>
        <a:graphic>
          <a:graphicData uri="http://schemas.openxmlformats.org/drawingml/2006/table">
            <a:tbl>
              <a:tblPr/>
              <a:tblGrid>
                <a:gridCol w="623051">
                  <a:extLst>
                    <a:ext uri="{9D8B030D-6E8A-4147-A177-3AD203B41FA5}">
                      <a16:colId xmlns:a16="http://schemas.microsoft.com/office/drawing/2014/main" val="3756685258"/>
                    </a:ext>
                  </a:extLst>
                </a:gridCol>
                <a:gridCol w="1869134">
                  <a:extLst>
                    <a:ext uri="{9D8B030D-6E8A-4147-A177-3AD203B41FA5}">
                      <a16:colId xmlns:a16="http://schemas.microsoft.com/office/drawing/2014/main" val="965737958"/>
                    </a:ext>
                  </a:extLst>
                </a:gridCol>
                <a:gridCol w="1869134">
                  <a:extLst>
                    <a:ext uri="{9D8B030D-6E8A-4147-A177-3AD203B41FA5}">
                      <a16:colId xmlns:a16="http://schemas.microsoft.com/office/drawing/2014/main" val="1887536846"/>
                    </a:ext>
                  </a:extLst>
                </a:gridCol>
                <a:gridCol w="745061">
                  <a:extLst>
                    <a:ext uri="{9D8B030D-6E8A-4147-A177-3AD203B41FA5}">
                      <a16:colId xmlns:a16="http://schemas.microsoft.com/office/drawing/2014/main" val="846676962"/>
                    </a:ext>
                  </a:extLst>
                </a:gridCol>
                <a:gridCol w="560871">
                  <a:extLst>
                    <a:ext uri="{9D8B030D-6E8A-4147-A177-3AD203B41FA5}">
                      <a16:colId xmlns:a16="http://schemas.microsoft.com/office/drawing/2014/main" val="2557751187"/>
                    </a:ext>
                  </a:extLst>
                </a:gridCol>
              </a:tblGrid>
              <a:tr h="53333">
                <a:tc rowSpan="4">
                  <a:txBody>
                    <a:bodyPr/>
                    <a:lstStyle/>
                    <a:p>
                      <a:pPr algn="ctr"/>
                      <a:r>
                        <a:rPr lang="de-DE" sz="1000"/>
                        <a:t>Roof 1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surface area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131.9m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131.9 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133131"/>
                  </a:ext>
                </a:extLst>
              </a:tr>
              <a:tr h="8789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258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picture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209337"/>
                  </a:ext>
                </a:extLst>
              </a:tr>
              <a:tr h="809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U-value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0.15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0.13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de-DE" sz="1000" dirty="0"/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06243"/>
                  </a:ext>
                </a:extLst>
              </a:tr>
              <a:tr h="53333">
                <a:tc rowSpan="4">
                  <a:txBody>
                    <a:bodyPr/>
                    <a:lstStyle/>
                    <a:p>
                      <a:pPr algn="ctr"/>
                      <a:r>
                        <a:rPr lang="de-DE" sz="1000"/>
                        <a:t>Wall 1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surface area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227.6m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227.6 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889295"/>
                  </a:ext>
                </a:extLst>
              </a:tr>
              <a:tr h="593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9345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picture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1224"/>
                  </a:ext>
                </a:extLst>
              </a:tr>
              <a:tr h="809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U-value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0.17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dirty="0"/>
                        <a:t>0.15 W/(m</a:t>
                      </a:r>
                      <a:r>
                        <a:rPr lang="de-DE" sz="1000" baseline="30000" dirty="0"/>
                        <a:t>2</a:t>
                      </a:r>
                      <a:r>
                        <a:rPr lang="de-DE" sz="1000" dirty="0"/>
                        <a:t>K)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de-DE" sz="1000" dirty="0"/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488543"/>
                  </a:ext>
                </a:extLst>
              </a:tr>
              <a:tr h="53333">
                <a:tc rowSpan="4">
                  <a:txBody>
                    <a:bodyPr/>
                    <a:lstStyle/>
                    <a:p>
                      <a:pPr algn="ctr"/>
                      <a:r>
                        <a:rPr lang="de-DE" sz="1000"/>
                        <a:t>Floor 2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surface area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107.8m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107.8 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0244"/>
                  </a:ext>
                </a:extLst>
              </a:tr>
              <a:tr h="12180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5217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picture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084443"/>
                  </a:ext>
                </a:extLst>
              </a:tr>
              <a:tr h="809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U-value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0.17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0.15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de-DE" sz="1000"/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97925"/>
                  </a:ext>
                </a:extLst>
              </a:tr>
              <a:tr h="45789">
                <a:tc rowSpan="4">
                  <a:txBody>
                    <a:bodyPr/>
                    <a:lstStyle/>
                    <a:p>
                      <a:pPr algn="ctr"/>
                      <a:r>
                        <a:rPr lang="de-DE" sz="1000"/>
                        <a:t>Window 1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surface area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42.0m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42.0 m</a:t>
                      </a:r>
                      <a:r>
                        <a:rPr lang="de-DE" sz="1000" baseline="30000"/>
                        <a:t>2</a:t>
                      </a:r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656935"/>
                  </a:ext>
                </a:extLst>
              </a:tr>
              <a:tr h="1463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175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picture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/>
                    </a:p>
                  </a:txBody>
                  <a:tcPr marL="262" marR="262" marT="262" marB="2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80550"/>
                  </a:ext>
                </a:extLst>
              </a:tr>
              <a:tr h="809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U-value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1.10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/>
                        <a:t>1.10 W/(m</a:t>
                      </a:r>
                      <a:r>
                        <a:rPr lang="de-DE" sz="1000" baseline="30000"/>
                        <a:t>2</a:t>
                      </a:r>
                      <a:r>
                        <a:rPr lang="de-DE" sz="1000"/>
                        <a:t>K)</a:t>
                      </a:r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de-DE" sz="1000" dirty="0"/>
                    </a:p>
                  </a:txBody>
                  <a:tcPr marL="262" marR="262" marT="262" marB="2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5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56B68-4F2E-9C2D-9ADA-E1F95B4F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Microsoft Office PowerPoint</Application>
  <PresentationFormat>Widescreen</PresentationFormat>
  <Paragraphs>257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Scenarios</vt:lpstr>
      <vt:lpstr>Comparisons between Scenarios</vt:lpstr>
      <vt:lpstr>Comparisons between Scenarios</vt:lpstr>
      <vt:lpstr>35% before 1977 (Dena)→ Tabula data for 1958 - 1968 </vt:lpstr>
      <vt:lpstr>modern</vt:lpstr>
      <vt:lpstr>Conclusions?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André Osthövener</cp:lastModifiedBy>
  <cp:revision>11</cp:revision>
  <dcterms:created xsi:type="dcterms:W3CDTF">2025-06-07T09:35:23Z</dcterms:created>
  <dcterms:modified xsi:type="dcterms:W3CDTF">2025-06-21T15:29:27Z</dcterms:modified>
</cp:coreProperties>
</file>