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0" r:id="rId3"/>
    <p:sldId id="258" r:id="rId4"/>
    <p:sldId id="271" r:id="rId5"/>
    <p:sldId id="272" r:id="rId6"/>
    <p:sldId id="273" r:id="rId7"/>
    <p:sldId id="275" r:id="rId8"/>
    <p:sldId id="257" r:id="rId9"/>
    <p:sldId id="274" r:id="rId10"/>
    <p:sldId id="276" r:id="rId11"/>
    <p:sldId id="277" r:id="rId12"/>
    <p:sldId id="278" r:id="rId13"/>
    <p:sldId id="259" r:id="rId14"/>
    <p:sldId id="279" r:id="rId15"/>
    <p:sldId id="280" r:id="rId16"/>
    <p:sldId id="260" r:id="rId17"/>
    <p:sldId id="261" r:id="rId18"/>
    <p:sldId id="283" r:id="rId19"/>
    <p:sldId id="267" r:id="rId20"/>
    <p:sldId id="262" r:id="rId21"/>
    <p:sldId id="286" r:id="rId22"/>
    <p:sldId id="266" r:id="rId23"/>
    <p:sldId id="281" r:id="rId24"/>
    <p:sldId id="284" r:id="rId25"/>
    <p:sldId id="282" r:id="rId26"/>
    <p:sldId id="285" r:id="rId27"/>
    <p:sldId id="268" r:id="rId28"/>
    <p:sldId id="263" r:id="rId29"/>
    <p:sldId id="264" r:id="rId30"/>
    <p:sldId id="269" r:id="rId31"/>
    <p:sldId id="265" r:id="rId3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0764" autoAdjust="0"/>
  </p:normalViewPr>
  <p:slideViewPr>
    <p:cSldViewPr snapToGrid="0">
      <p:cViewPr varScale="1">
        <p:scale>
          <a:sx n="106" d="100"/>
          <a:sy n="106" d="100"/>
        </p:scale>
        <p:origin x="149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B95F3-0557-304F-A425-74B74408DC2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B2BFA-58D9-ED43-8040-25821433DD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20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designsmagazine.com/heating/air-source-heat-pumps-vs-ground-source-heat-pump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bwell.fi/en/news/how-is-the-cop-of-a-heat-pump-calculated-and-what-affects-it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Facts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47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60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61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</a:t>
            </a:r>
            <a:r>
              <a:rPr lang="de-DE" dirty="0">
                <a:effectLst/>
                <a:hlinkClick r:id="rId3"/>
              </a:rPr>
              <a:t>https://www.granddesignsmagazine.com/heating/air-source-heat-pumps-vs-ground-source-heat-pumps/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35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https://gebwell.fi/en/news/how-is-the-cop-of-a-heat-pump-calculated-and-what-affects-it/</a:t>
            </a:r>
            <a:r>
              <a:rPr lang="de-DE" dirty="0"/>
              <a:t> ;</a:t>
            </a:r>
          </a:p>
          <a:p>
            <a:r>
              <a:rPr lang="de-DE" dirty="0"/>
              <a:t>Vítor A.F. Costa, João M.S. Dias,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coefficient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and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cooling</a:t>
            </a:r>
            <a:r>
              <a:rPr lang="de-DE" dirty="0"/>
              <a:t> power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adsorption</a:t>
            </a:r>
            <a:r>
              <a:rPr lang="de-DE" dirty="0"/>
              <a:t> </a:t>
            </a:r>
            <a:r>
              <a:rPr lang="de-DE" dirty="0" err="1"/>
              <a:t>refrigerators</a:t>
            </a:r>
            <a:r>
              <a:rPr lang="de-DE" dirty="0"/>
              <a:t> and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, International Journal </a:t>
            </a:r>
            <a:r>
              <a:rPr lang="de-DE" dirty="0" err="1"/>
              <a:t>of</a:t>
            </a:r>
            <a:r>
              <a:rPr lang="de-DE" dirty="0"/>
              <a:t> Refrigeration</a:t>
            </a:r>
          </a:p>
          <a:p>
            <a:r>
              <a:rPr lang="de-DE" dirty="0"/>
              <a:t>2023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00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F39D2-392F-7306-8FD5-41690E457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70736-8E49-C1DF-2E02-CBA5EBB0D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9DDAB-D9A7-652D-4674-BB91F21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AE117-6766-1EB1-E7A2-F234A14A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8DF17C-729D-B6F5-5B5B-CE2DD21B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58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B33B0-5D25-4649-6555-47A8665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F179E5-7B0B-4057-E660-6F0E0F61F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89917-2ACF-7586-6E59-62A7962D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DAD80-337C-ACDB-449D-77DBBDB5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6AAE1-98D8-496F-3203-04F69775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46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54CB3D-913B-B1B5-AF96-2C060AB03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BE58E0-A382-4FC5-63E4-55E24EF4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5774D9-BE39-09C9-AA78-F5EDC320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F4E6C-7A70-0FCA-1291-0600B0AA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746A2-8B6C-9EE3-E421-9AB08C0A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69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4F77F-55D8-42E4-28FE-8FA5DDDB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83762-903C-4C2F-7ABD-C0EEC149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4382F-047E-C114-282F-2A4567AB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3E824-6F18-AF26-0C5D-055EB7A9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0CC43-2621-1A09-340B-6B02E29D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66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6CB83-6A3E-0C39-A7C4-896CC61A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57F8B5-6CD7-9CE7-85E3-632A2871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9E2B6F-6444-F275-5418-34D1589E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B75A1-2DBC-496A-F7DD-2419A2B1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687694-8E42-7CE6-A9EA-AACA2A90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62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C82E-4B70-2FA0-01AB-02B4F19B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449642-F84F-6013-F916-50252CC59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D494B-E4E1-35A7-68D8-15595C8E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C28BCD-CD04-FF49-1EEE-D7C5E01E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A8288C-6C48-EFDE-6EBA-DB5164D2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364155-C4A6-EA49-749D-29BEC58E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0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9456D-62E3-A3A7-95E6-50F07027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46F9A5-3767-410F-EE05-DC70495F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64619A-4C31-6EFC-568F-EC32D0B8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4C2EC2-8686-CA72-C7FC-5F2CC936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42D561-992C-BE5F-9782-9CD0F311C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B74741-8AD6-A61C-BE71-F1DD735D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2E9674-0834-1FEF-E33A-3CA57E5C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E0DFD4-76BE-32CA-ADC8-3D7AE473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40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7D482-CFB2-A08E-EF5A-4CE5C561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A7682E-DBEC-99C6-9F3B-DC2E6C4E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0243D3-9176-8E94-8212-E468A398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2E4B0-67AD-B216-B402-349E6794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65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DEBAC-577A-4D26-3693-B050F8BB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C22DA8-CC52-B462-E62A-A7B8CE5C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8364D2-EE8E-DA63-E0F8-186D014F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7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C9B80-56B9-6FDF-7B0C-AF6F6550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58F04-9D84-337E-092A-C0381C12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42A319-260F-7EA7-F841-440BCF366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836273-BABE-672C-CCC1-C8D0BA9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320844-2629-4BF7-2B66-F5BC1FC1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C29D7B-BE94-EF5A-0C00-8B8AA746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9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4E668-E27A-DBD1-AEFF-0E59B649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070D6A-73FB-DACB-0FA1-61ECA8573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69F5D3-2877-052D-C847-7EFC633A0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53AC46-989D-F711-B865-40D52EE9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68E70-746D-49B4-AE05-4A6BEB71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40451B-E97D-6113-7644-B6242BA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AF9BB5-D448-C26D-2496-FD7524E8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5F9A3-1FD6-3B89-2EE7-496203B9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930231-37C4-9455-72F2-CBCC6DE17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D105E-1681-4427-A2A6-BE19936FDE9F}" type="datetimeFigureOut">
              <a:rPr lang="de-DE" smtClean="0"/>
              <a:t>26.06.2025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11630-C0F6-C02C-4F07-AFBFAE3CB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95747-7C62-5C15-BBB8-9A942147C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23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a.org/reports/the-future-of-heat-pumps/how-a-heat-pump-wor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E8F17-D85E-FBFB-B93F-9F32C582B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Modelling </a:t>
            </a:r>
            <a:r>
              <a:rPr lang="de-DE" dirty="0" err="1"/>
              <a:t>buildings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0C0354-112A-8728-4C66-E2E6BD963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85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EA8B4-AD72-BEF5-AE7C-9A907787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1278" cy="132556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pic>
        <p:nvPicPr>
          <p:cNvPr id="5" name="Grafik 4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5069173E-B3A7-B406-1D21-46FBE791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64" y="241699"/>
            <a:ext cx="5506397" cy="6374601"/>
          </a:xfrm>
          <a:prstGeom prst="rect">
            <a:avLst/>
          </a:prstGeom>
        </p:spPr>
      </p:pic>
      <p:pic>
        <p:nvPicPr>
          <p:cNvPr id="7" name="Grafik 6" descr="Ein Bild, das Haus, Gebäude, Baum, Screenshot enthält.&#10;&#10;Automatisch generierte Beschreibung">
            <a:extLst>
              <a:ext uri="{FF2B5EF4-FFF2-40B4-BE49-F238E27FC236}">
                <a16:creationId xmlns:a16="http://schemas.microsoft.com/office/drawing/2014/main" id="{B8C48C34-54A4-EAFD-EDF6-6A1A833D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96" y="3267753"/>
            <a:ext cx="3601278" cy="22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5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97D42-0A31-77CD-C8BE-0EE9A280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different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ASHP vs. GSHP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17A0095-A45C-D91F-8871-147E08A3F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26310"/>
              </p:ext>
            </p:extLst>
          </p:nvPr>
        </p:nvGraphicFramePr>
        <p:xfrm>
          <a:off x="2463800" y="1690688"/>
          <a:ext cx="9118599" cy="48176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1997298528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606793907"/>
                    </a:ext>
                  </a:extLst>
                </a:gridCol>
                <a:gridCol w="4356099">
                  <a:extLst>
                    <a:ext uri="{9D8B030D-6E8A-4147-A177-3AD203B41FA5}">
                      <a16:colId xmlns:a16="http://schemas.microsoft.com/office/drawing/2014/main" val="3193260059"/>
                    </a:ext>
                  </a:extLst>
                </a:gridCol>
              </a:tblGrid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feature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ASHP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GSHP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63474856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 source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ground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2972682026"/>
                  </a:ext>
                </a:extLst>
              </a:tr>
              <a:tr h="2072058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absorption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blown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exchanger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fan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usually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comprise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self-contained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outdoor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unit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refrigerant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running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through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series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buried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pipes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horizontally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buried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trenches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just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metre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deep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also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vertically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boreholes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might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600 m^2, larger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buildings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require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second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might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600 m^2, larger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buildings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require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second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(/ open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system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directly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extracts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from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other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source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water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96166599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cost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not that expensive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expensive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86993727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temperature stability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varies with weather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relatively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stable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year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350708196"/>
                  </a:ext>
                </a:extLst>
              </a:tr>
              <a:tr h="419353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efficiency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 in cold climates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generally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higher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especially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winter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885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3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D8664-D67B-82FC-F048-757E13EC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 -&gt; COP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influences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EBB58-3A76-F13D-E7A2-B4478AF9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parameters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influence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 =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 /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design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devices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type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dimension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piping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resulting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consequently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specific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ASHP and 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COP=6, ASHP COP=4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7361A-7EA9-9D19-A459-D8540F10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AE4C4A-6A26-EDAB-8101-644D7BBB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AixLib</a:t>
            </a:r>
            <a:endParaRPr lang="de-DE" dirty="0"/>
          </a:p>
          <a:p>
            <a:r>
              <a:rPr lang="de-DE" dirty="0"/>
              <a:t>This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 </a:t>
            </a:r>
            <a:r>
              <a:rPr lang="de-DE" dirty="0" err="1"/>
              <a:t>looks</a:t>
            </a:r>
            <a:r>
              <a:rPr lang="de-DE" dirty="0"/>
              <a:t> like (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demo</a:t>
            </a:r>
            <a:r>
              <a:rPr lang="de-DE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7FEF4E-F408-AA55-CD78-9741E250D8CE}"/>
              </a:ext>
            </a:extLst>
          </p:cNvPr>
          <p:cNvSpPr/>
          <p:nvPr/>
        </p:nvSpPr>
        <p:spPr>
          <a:xfrm>
            <a:off x="9403200" y="365125"/>
            <a:ext cx="22824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76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172A6-5316-97B4-1C7E-0D045EF8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0BD14-1C9F-31C5-281F-82083663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principles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object-oriented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declarative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language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complex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involving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multiple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domains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mechanical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thermal, …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differences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quations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describe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relationships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commands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easily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configurations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pre-built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symbols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represent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B34E65-43AB-293C-547C-BADF4FB4DD33}"/>
              </a:ext>
            </a:extLst>
          </p:cNvPr>
          <p:cNvSpPr/>
          <p:nvPr/>
        </p:nvSpPr>
        <p:spPr>
          <a:xfrm>
            <a:off x="9403200" y="365125"/>
            <a:ext cx="22824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56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6B7AE-79E7-69CA-150C-B8BFE53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 - </a:t>
            </a:r>
            <a:r>
              <a:rPr lang="de-DE" dirty="0" err="1"/>
              <a:t>AixLib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B5F39-0779-5380-6A72-15244C72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simulating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IBPSA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(International Building Performance Simulation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proviedes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ventilation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strategies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172174-8344-E79C-342E-54787742A41F}"/>
              </a:ext>
            </a:extLst>
          </p:cNvPr>
          <p:cNvSpPr/>
          <p:nvPr/>
        </p:nvSpPr>
        <p:spPr>
          <a:xfrm>
            <a:off x="9403200" y="365125"/>
            <a:ext cx="2282400" cy="1325563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220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D0C82-B97B-ABB4-52F0-C2767E19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F9621-C995-5DDB-EBBE-80B8B3DF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Maybe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uploaded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Germany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Hottest,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coldest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year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95EAB1-D04E-C8C9-CBE3-92780C5803DF}"/>
              </a:ext>
            </a:extLst>
          </p:cNvPr>
          <p:cNvSpPr/>
          <p:nvPr/>
        </p:nvSpPr>
        <p:spPr>
          <a:xfrm>
            <a:off x="10159200" y="417600"/>
            <a:ext cx="1576800" cy="1201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53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43BA0-EF35-911F-A11A-3459B508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Modelica</a:t>
            </a:r>
            <a:r>
              <a:rPr lang="de-DE" dirty="0"/>
              <a:t> Simulation Run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2ADB23E-BA13-B0C9-2B89-A007746A5A2A}"/>
              </a:ext>
            </a:extLst>
          </p:cNvPr>
          <p:cNvSpPr txBox="1"/>
          <p:nvPr/>
        </p:nvSpPr>
        <p:spPr>
          <a:xfrm>
            <a:off x="838200" y="1618938"/>
            <a:ext cx="10157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need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put</a:t>
            </a:r>
            <a:r>
              <a:rPr lang="de-DE" dirty="0"/>
              <a:t> in </a:t>
            </a:r>
            <a:r>
              <a:rPr lang="de-DE" dirty="0" err="1"/>
              <a:t>parameters</a:t>
            </a: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Resolution </a:t>
            </a:r>
            <a:r>
              <a:rPr lang="de-DE" dirty="0" err="1"/>
              <a:t>matters</a:t>
            </a:r>
            <a:r>
              <a:rPr lang="de-DE" dirty="0"/>
              <a:t>?</a:t>
            </a:r>
          </a:p>
          <a:p>
            <a:pPr marL="285750" indent="-285750">
              <a:buFontTx/>
              <a:buChar char="-"/>
            </a:pP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set_temperature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?</a:t>
            </a:r>
          </a:p>
          <a:p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1D251A-137F-59A3-0F90-257C61FCFE15}"/>
              </a:ext>
            </a:extLst>
          </p:cNvPr>
          <p:cNvSpPr/>
          <p:nvPr/>
        </p:nvSpPr>
        <p:spPr>
          <a:xfrm>
            <a:off x="10159200" y="417600"/>
            <a:ext cx="1576800" cy="12013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788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473C-44F6-DE7B-9C03-86852693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Tabula </a:t>
            </a:r>
            <a:r>
              <a:rPr lang="de-DE" dirty="0" err="1"/>
              <a:t>parameters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1C9FE-1838-32F5-D4D9-F3200037FC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 dirty="0" err="1"/>
              <a:t>volume</a:t>
            </a:r>
            <a:r>
              <a:rPr lang="de-DE" dirty="0"/>
              <a:t>: V = ¼* </a:t>
            </a:r>
            <a:r>
              <a:rPr lang="de-DE" dirty="0" err="1"/>
              <a:t>A_walls</a:t>
            </a:r>
            <a:r>
              <a:rPr lang="de-DE" dirty="0"/>
              <a:t>*</a:t>
            </a:r>
            <a:r>
              <a:rPr lang="de-DE" dirty="0" err="1"/>
              <a:t>sqrt</a:t>
            </a:r>
            <a:r>
              <a:rPr lang="de-DE" dirty="0"/>
              <a:t>(</a:t>
            </a:r>
            <a:r>
              <a:rPr lang="de-DE" dirty="0" err="1"/>
              <a:t>A_ground</a:t>
            </a:r>
            <a:r>
              <a:rPr lang="de-DE" dirty="0"/>
              <a:t>)</a:t>
            </a:r>
          </a:p>
          <a:p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processes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omitted</a:t>
            </a:r>
            <a:r>
              <a:rPr lang="de-DE" dirty="0"/>
              <a:t> (internal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, solar, </a:t>
            </a:r>
            <a:r>
              <a:rPr lang="de-DE" dirty="0" err="1"/>
              <a:t>ventilation</a:t>
            </a:r>
            <a:r>
              <a:rPr lang="de-DE" dirty="0"/>
              <a:t>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FC41A5-82CB-C3A7-CDC4-E84CF35B72CE}"/>
              </a:ext>
            </a:extLst>
          </p:cNvPr>
          <p:cNvSpPr/>
          <p:nvPr/>
        </p:nvSpPr>
        <p:spPr>
          <a:xfrm>
            <a:off x="10641600" y="172800"/>
            <a:ext cx="1346400" cy="97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84399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BC854-3852-C444-B5D8-943D204B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kinda</a:t>
            </a:r>
            <a:r>
              <a:rPr lang="de-DE" dirty="0"/>
              <a:t> </a:t>
            </a:r>
            <a:r>
              <a:rPr lang="de-DE" dirty="0" err="1"/>
              <a:t>works</a:t>
            </a:r>
            <a:endParaRPr lang="de-DE" dirty="0"/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7BD8DD98-F6C7-78F1-1461-6AC65F82A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13" y="1462087"/>
            <a:ext cx="6735173" cy="435133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CB2C8CF-AD19-402A-DD32-0A34417E9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8718" y="1993012"/>
            <a:ext cx="5438775" cy="39338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38AAFD7-82DC-E0E3-27D5-7BBFDA605001}"/>
              </a:ext>
            </a:extLst>
          </p:cNvPr>
          <p:cNvSpPr txBox="1"/>
          <p:nvPr/>
        </p:nvSpPr>
        <p:spPr>
          <a:xfrm>
            <a:off x="986400" y="5813425"/>
            <a:ext cx="10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equations</a:t>
            </a:r>
            <a:r>
              <a:rPr lang="de-DE" dirty="0"/>
              <a:t> </a:t>
            </a:r>
            <a:r>
              <a:rPr lang="de-DE" dirty="0" err="1"/>
              <a:t>look</a:t>
            </a:r>
            <a:r>
              <a:rPr lang="de-DE" dirty="0"/>
              <a:t> nice, 200 </a:t>
            </a:r>
            <a:r>
              <a:rPr lang="de-DE" dirty="0" err="1"/>
              <a:t>days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period</a:t>
            </a:r>
            <a:r>
              <a:rPr lang="de-DE" dirty="0"/>
              <a:t>, </a:t>
            </a:r>
            <a:r>
              <a:rPr lang="de-DE" dirty="0" err="1"/>
              <a:t>floor</a:t>
            </a:r>
            <a:r>
              <a:rPr lang="de-DE" dirty="0"/>
              <a:t> </a:t>
            </a:r>
            <a:r>
              <a:rPr lang="de-DE" dirty="0" err="1"/>
              <a:t>area</a:t>
            </a:r>
            <a:r>
              <a:rPr lang="de-DE" dirty="0"/>
              <a:t> not </a:t>
            </a:r>
            <a:r>
              <a:rPr lang="de-DE" dirty="0" err="1"/>
              <a:t>equal</a:t>
            </a:r>
            <a:r>
              <a:rPr lang="de-DE" dirty="0"/>
              <a:t> </a:t>
            </a:r>
            <a:r>
              <a:rPr lang="de-DE" dirty="0" err="1"/>
              <a:t>ground</a:t>
            </a:r>
            <a:r>
              <a:rPr lang="de-DE" dirty="0"/>
              <a:t> </a:t>
            </a:r>
            <a:r>
              <a:rPr lang="de-DE" dirty="0" err="1"/>
              <a:t>area</a:t>
            </a:r>
            <a:endParaRPr lang="de-D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20FC1C-E565-4D81-BB08-BE98DCF80154}"/>
              </a:ext>
            </a:extLst>
          </p:cNvPr>
          <p:cNvSpPr/>
          <p:nvPr/>
        </p:nvSpPr>
        <p:spPr>
          <a:xfrm>
            <a:off x="8637493" y="568800"/>
            <a:ext cx="2803307" cy="142421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56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6EAEB-89F2-0CC3-DB84-39811EEC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topic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5F63D-6C37-634D-9551-21C2ADA6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transition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renovate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equipment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paths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archieve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-neutral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analyse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neutrality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until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responsible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greenhouse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emissions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2024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ensures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switch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2022: 19,5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13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single-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familiy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9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204BF-A39F-9F67-5574-5EB00A3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Scenarios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3635D-F04A-01DD-14F5-A66936E3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1691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8F63-5D6D-7081-BC5F-BD644A35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F1E8-F94D-F9E1-1817-CF8EF42B6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Controller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Misc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/>
              <a:t>Heat pump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B3632D-9CF1-2E11-E109-471037F26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919" y="1255460"/>
            <a:ext cx="2410161" cy="16480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D134E1-30F4-0CDA-5118-C2DB7440B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346" y="1293565"/>
            <a:ext cx="2210108" cy="160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DC5797-BD80-0AAD-4FE1-B0B01E08C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930" y="1255460"/>
            <a:ext cx="2257740" cy="1571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69493C-0C37-1EDF-C46C-D478AA3280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8848" y="3038452"/>
            <a:ext cx="1546245" cy="1648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51628BD-8FFB-A746-D9E0-EEE31D2FE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3839" y="4469418"/>
            <a:ext cx="3324539" cy="170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057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21DF8-C972-CE41-240B-79F10EC0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1978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whole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2015</a:t>
            </a:r>
            <a:b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52EA7F-D183-0A4D-9CC8-B5A82159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,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plots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713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204BF-A39F-9F67-5574-5EB00A3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1978 </a:t>
            </a:r>
            <a:r>
              <a:rPr lang="de-DE" dirty="0" err="1"/>
              <a:t>building</a:t>
            </a:r>
            <a:r>
              <a:rPr lang="de-DE" dirty="0"/>
              <a:t> in 2015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3635D-F04A-01DD-14F5-A66936E3D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362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?</a:t>
            </a:r>
          </a:p>
          <a:p>
            <a:r>
              <a:rPr lang="de-DE" dirty="0"/>
              <a:t>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used</a:t>
            </a:r>
            <a:r>
              <a:rPr lang="de-DE" dirty="0"/>
              <a:t> 119 kWh/(m^2 *a) (</a:t>
            </a:r>
            <a:r>
              <a:rPr lang="de-DE" dirty="0" err="1"/>
              <a:t>from</a:t>
            </a:r>
            <a:r>
              <a:rPr lang="de-DE" dirty="0"/>
              <a:t> Jan </a:t>
            </a:r>
            <a:r>
              <a:rPr lang="de-DE" dirty="0" err="1"/>
              <a:t>to</a:t>
            </a:r>
            <a:r>
              <a:rPr lang="de-DE" dirty="0"/>
              <a:t> Mar)</a:t>
            </a:r>
          </a:p>
          <a:p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E640C9-C2E3-6956-C23D-87B6A38F58C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2EC2A4-C224-7DA7-E5F2-8DA0C3EF3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00" y="1489777"/>
            <a:ext cx="6031779" cy="38784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A11F4F-966A-2B96-9E19-B9556A394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979" y="1434398"/>
            <a:ext cx="54387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96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F2C2C-FDBD-4F77-E552-62B85C54C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413383-3A85-C797-632F-B524F44A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1948 </a:t>
            </a:r>
            <a:r>
              <a:rPr lang="de-DE" dirty="0" err="1"/>
              <a:t>building</a:t>
            </a:r>
            <a:r>
              <a:rPr lang="de-DE" dirty="0"/>
              <a:t> in 2015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579CFE-7072-603E-5DED-A548F6981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5362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window</a:t>
            </a:r>
            <a:r>
              <a:rPr lang="de-DE" dirty="0"/>
              <a:t>?</a:t>
            </a:r>
          </a:p>
          <a:p>
            <a:r>
              <a:rPr lang="de-DE" dirty="0"/>
              <a:t>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used</a:t>
            </a:r>
            <a:r>
              <a:rPr lang="de-DE" dirty="0"/>
              <a:t> 61 kWh/(m^2 *a) (</a:t>
            </a:r>
            <a:r>
              <a:rPr lang="de-DE" dirty="0" err="1"/>
              <a:t>from</a:t>
            </a:r>
            <a:r>
              <a:rPr lang="de-DE" dirty="0"/>
              <a:t> Jan </a:t>
            </a:r>
            <a:r>
              <a:rPr lang="de-DE" dirty="0" err="1"/>
              <a:t>to</a:t>
            </a:r>
            <a:r>
              <a:rPr lang="de-DE" dirty="0"/>
              <a:t> Mar)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86AE52-0432-8620-E6D3-7B037C1F2F8F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5E299-4F79-AFED-7E12-90193399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18416"/>
            <a:ext cx="6615554" cy="42211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F5C98B-49CD-E32A-41BE-E60429C33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412" y="1807687"/>
            <a:ext cx="543877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96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FBA8-09D6-D655-F42E-F65E114D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2016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/>
              <a:t>in 2015</a:t>
            </a:r>
            <a:endParaRPr lang="de-DE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B18ECA6-3601-92E2-1F5A-ED001B17B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1613" y="1462087"/>
            <a:ext cx="67351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D62D5F-8D4C-9470-8947-166F8BA9F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25" y="1462087"/>
            <a:ext cx="5438775" cy="3933825"/>
          </a:xfrm>
          <a:prstGeom prst="rect">
            <a:avLst/>
          </a:prstGeom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A6C6EC30-6AD0-143A-01B2-D70B20BD91BA}"/>
              </a:ext>
            </a:extLst>
          </p:cNvPr>
          <p:cNvSpPr txBox="1">
            <a:spLocks/>
          </p:cNvSpPr>
          <p:nvPr/>
        </p:nvSpPr>
        <p:spPr>
          <a:xfrm>
            <a:off x="838200" y="226536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used</a:t>
            </a:r>
            <a:r>
              <a:rPr lang="de-DE" dirty="0"/>
              <a:t> 42.83 kWh/(m^2 *a) (</a:t>
            </a:r>
            <a:r>
              <a:rPr lang="de-DE" dirty="0" err="1"/>
              <a:t>from</a:t>
            </a:r>
            <a:r>
              <a:rPr lang="de-DE" dirty="0"/>
              <a:t> Jan </a:t>
            </a:r>
            <a:r>
              <a:rPr lang="de-DE" dirty="0" err="1"/>
              <a:t>to</a:t>
            </a:r>
            <a:r>
              <a:rPr lang="de-DE" dirty="0"/>
              <a:t> Mar)</a:t>
            </a:r>
          </a:p>
        </p:txBody>
      </p:sp>
    </p:spTree>
    <p:extLst>
      <p:ext uri="{BB962C8B-B14F-4D97-AF65-F5344CB8AC3E}">
        <p14:creationId xmlns:p14="http://schemas.microsoft.com/office/powerpoint/2010/main" val="26523445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D4908-7DC4-F6F1-8CB6-D90C853C1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06787-A2B0-E3BC-BEAC-110650D1D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238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F9004-4F70-3AC5-5BB5-F5038F3D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BBF5D-17DA-1EF5-D6FB-A2E3C322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7382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25045-A0FD-3DF7-099F-579FBCEC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C04F3-0A82-CF11-9007-272504D4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Krähenmann, S., Walter, A., </a:t>
            </a:r>
            <a:r>
              <a:rPr lang="de-DE" sz="1400" dirty="0" err="1"/>
              <a:t>Brienen</a:t>
            </a:r>
            <a:r>
              <a:rPr lang="de-DE" sz="1400" dirty="0"/>
              <a:t>, S., </a:t>
            </a:r>
            <a:r>
              <a:rPr lang="de-DE" sz="1400" dirty="0" err="1"/>
              <a:t>Imbery</a:t>
            </a:r>
            <a:r>
              <a:rPr lang="de-DE" sz="1400" dirty="0"/>
              <a:t>, F., </a:t>
            </a:r>
            <a:r>
              <a:rPr lang="de-DE" sz="1400" dirty="0" err="1"/>
              <a:t>Matzarakis</a:t>
            </a:r>
            <a:r>
              <a:rPr lang="de-DE" sz="1400" dirty="0"/>
              <a:t>, A.: Stündliche Raster der Lufttemperatur für Deutschland (Projekt TRY-Weiterentwicklung), Version V001, DWD Climate Data Center (CDC), DOI:10.5676/DWD_CDC/TRY_Basis_v001, 2016</a:t>
            </a:r>
          </a:p>
        </p:txBody>
      </p:sp>
    </p:spTree>
    <p:extLst>
      <p:ext uri="{BB962C8B-B14F-4D97-AF65-F5344CB8AC3E}">
        <p14:creationId xmlns:p14="http://schemas.microsoft.com/office/powerpoint/2010/main" val="7203900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37B96-B329-E8B1-2D92-FDB5C937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questions</a:t>
            </a:r>
            <a:r>
              <a:rPr lang="de-DE" dirty="0"/>
              <a:t>, 4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each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94B4B-71B9-FA04-FAF3-B34C132C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6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7EFB9-F062-3530-7F68-10E88B3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5FFC2-A383-EC5E-75EB-42379411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Including</a:t>
            </a:r>
            <a:r>
              <a:rPr lang="de-DE" dirty="0"/>
              <a:t> GEG</a:t>
            </a:r>
          </a:p>
          <a:p>
            <a:r>
              <a:rPr lang="de-DE" dirty="0"/>
              <a:t>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(ABC)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</p:spTree>
    <p:extLst>
      <p:ext uri="{BB962C8B-B14F-4D97-AF65-F5344CB8AC3E}">
        <p14:creationId xmlns:p14="http://schemas.microsoft.com/office/powerpoint/2010/main" val="909868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52A5-145F-B5C0-E613-4206D744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926EA-5B65-65B8-9385-57909250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9468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3DB5-FA81-0CBF-3951-A44F2001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A0 Poster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5E411-A6F8-DDD7-A51E-7F514BB5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708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ABBEB-4D1C-143E-1BD4-724B0AC6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4080F-65CC-DA97-FBE4-C455D36D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just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group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same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knowledge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thermal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insultaiton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(WSV)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(HAV)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merged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structural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considered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together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revised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taken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account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variables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primary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demand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transmission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losses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U-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but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summer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includes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1 November 2020, EnEV was incorporated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(GEG)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officially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ceased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apply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energies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(EEWG) was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integrated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EEWG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national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impelementation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EU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Directive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(EnEG)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could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repealed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now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enacted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1973 after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oil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crisis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1976</a:t>
            </a: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18C39-81E5-D53C-8B7D-DD504583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27AC3-97FF-9128-C5C8-A5666FB5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 and 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between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1946-1977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2014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half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four-room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flats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57%.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average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154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112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towards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2000. This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also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multi-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and, 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76 m^2,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smaller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capita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1990 (34.8 m^2) and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47.4 m^2 in 2022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1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302A5-7906-9976-7BAB-CA12AD02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heating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FDA35A-96E6-A82A-FF11-349F8831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22%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7,3 %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brine-to.water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2003,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reaching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3% in 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square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annually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due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largest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(66%)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(16%)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9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DB411-388A-1E06-3725-83C251A9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B5891-C06F-A49F-0B7D-2081FE10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houses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suggestion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 (Dena)→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1919 - 1948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1977 (Dena)→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1958 - 1968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course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modern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2016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season</a:t>
            </a:r>
            <a:r>
              <a:rPr lang="de-DE" dirty="0"/>
              <a:t> in Germany </a:t>
            </a:r>
            <a:r>
              <a:rPr lang="de-DE" dirty="0" err="1"/>
              <a:t>is</a:t>
            </a:r>
            <a:r>
              <a:rPr lang="de-DE" dirty="0"/>
              <a:t> 200 </a:t>
            </a:r>
            <a:r>
              <a:rPr lang="de-DE" dirty="0" err="1"/>
              <a:t>days</a:t>
            </a:r>
            <a:r>
              <a:rPr lang="de-DE" dirty="0"/>
              <a:t> per </a:t>
            </a:r>
            <a:r>
              <a:rPr lang="de-DE" dirty="0" err="1"/>
              <a:t>year</a:t>
            </a:r>
            <a:r>
              <a:rPr lang="de-DE" dirty="0"/>
              <a:t> (https://s2.building-typology.eu/abpdf/DE_N_01_EPISCOPE_CaseStudy_TABULA_National.pdf)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84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4FCED-C625-1225-F12C-51CC1683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CA746-7576-384F-C115-F443C685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 v Heat pump</a:t>
            </a:r>
          </a:p>
          <a:p>
            <a:r>
              <a:rPr lang="de-DE" dirty="0"/>
              <a:t>COP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math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89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E74A5-7249-3C45-37EE-CE972D1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 - </a:t>
            </a:r>
            <a:r>
              <a:rPr lang="de-DE" dirty="0" err="1"/>
              <a:t>principle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26649-05F0-30D9-3F9E-53F91FA3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https://www.iea.org/reports/the-future-of-heat-pumps/how-a-heat-pump-works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source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surrounding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geothermal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amplifies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needed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conventional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normally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pump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poerformanc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household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cylce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delivered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hydronic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radiotrs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under-floor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always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„300%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doesn‘t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violate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laws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because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not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also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works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would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think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„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it‘s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outside. But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same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„warm“</a:t>
            </a: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1726</Words>
  <Application>Microsoft Office PowerPoint</Application>
  <PresentationFormat>Widescreen</PresentationFormat>
  <Paragraphs>196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Office</vt:lpstr>
      <vt:lpstr>Modelling buildings and their heating systems</vt:lpstr>
      <vt:lpstr>Motivation for this topic</vt:lpstr>
      <vt:lpstr>Building stock in Germany</vt:lpstr>
      <vt:lpstr>Building stock in Germany – evolution of energy standards </vt:lpstr>
      <vt:lpstr>Building stock in Germany – overview buildings </vt:lpstr>
      <vt:lpstr>Building stock in Germany – overview heating</vt:lpstr>
      <vt:lpstr>Building stock in Germany</vt:lpstr>
      <vt:lpstr>How does a heat pump work?</vt:lpstr>
      <vt:lpstr>How does a heat pump work - principle</vt:lpstr>
      <vt:lpstr>How does a heat pump work?</vt:lpstr>
      <vt:lpstr>How do different heat pumps work? ASHP vs. GSHP</vt:lpstr>
      <vt:lpstr>How does a heat pump work? -&gt; COP and what influences it</vt:lpstr>
      <vt:lpstr>What‘s Modelica?</vt:lpstr>
      <vt:lpstr>What‘s Modelica</vt:lpstr>
      <vt:lpstr>What‘s Modelica - AixLib</vt:lpstr>
      <vt:lpstr>Weather data</vt:lpstr>
      <vt:lpstr>Modelica Simulation Run</vt:lpstr>
      <vt:lpstr>Tabula parameters</vt:lpstr>
      <vt:lpstr>The model kinda works</vt:lpstr>
      <vt:lpstr>Comparisons between Scenarios</vt:lpstr>
      <vt:lpstr>PowerPoint Presentation</vt:lpstr>
      <vt:lpstr>1978 building in whole 2015 </vt:lpstr>
      <vt:lpstr>1978 building in 2015</vt:lpstr>
      <vt:lpstr>1948 building in 2015</vt:lpstr>
      <vt:lpstr>2016 building in 2015</vt:lpstr>
      <vt:lpstr>Conclusions</vt:lpstr>
      <vt:lpstr>Thanks for listening!</vt:lpstr>
      <vt:lpstr>Sources</vt:lpstr>
      <vt:lpstr>3 questions, 4 answers each</vt:lpstr>
      <vt:lpstr>Do you have any questions?</vt:lpstr>
      <vt:lpstr>A0 Poster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buildings and their heating systems</dc:title>
  <dc:creator>André Osthövener</dc:creator>
  <cp:lastModifiedBy>André Osthövener</cp:lastModifiedBy>
  <cp:revision>19</cp:revision>
  <dcterms:created xsi:type="dcterms:W3CDTF">2025-06-07T09:35:23Z</dcterms:created>
  <dcterms:modified xsi:type="dcterms:W3CDTF">2025-06-26T11:19:23Z</dcterms:modified>
</cp:coreProperties>
</file>