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91" r:id="rId19"/>
    <p:sldId id="283" r:id="rId20"/>
    <p:sldId id="292" r:id="rId21"/>
    <p:sldId id="267" r:id="rId22"/>
    <p:sldId id="286" r:id="rId23"/>
    <p:sldId id="266" r:id="rId24"/>
    <p:sldId id="293" r:id="rId25"/>
    <p:sldId id="281" r:id="rId26"/>
    <p:sldId id="282" r:id="rId27"/>
    <p:sldId id="284" r:id="rId28"/>
    <p:sldId id="288" r:id="rId29"/>
    <p:sldId id="290" r:id="rId30"/>
    <p:sldId id="289" r:id="rId31"/>
    <p:sldId id="287" r:id="rId32"/>
    <p:sldId id="285" r:id="rId33"/>
    <p:sldId id="268" r:id="rId34"/>
    <p:sldId id="263" r:id="rId35"/>
    <p:sldId id="264" r:id="rId36"/>
    <p:sldId id="269" r:id="rId37"/>
    <p:sldId id="265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0764" autoAdjust="0"/>
  </p:normalViewPr>
  <p:slideViewPr>
    <p:cSldViewPr snapToGrid="0">
      <p:cViewPr varScale="1">
        <p:scale>
          <a:sx n="106" d="100"/>
          <a:sy n="106" d="100"/>
        </p:scale>
        <p:origin x="10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57F594-8A5B-9FB0-E029-80027F1297EC}"/>
              </a:ext>
            </a:extLst>
          </p:cNvPr>
          <p:cNvSpPr/>
          <p:nvPr/>
        </p:nvSpPr>
        <p:spPr>
          <a:xfrm>
            <a:off x="1650819" y="1690688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like 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FEF4E-F408-AA55-CD78-9741E250D8CE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34E65-43AB-293C-547C-BADF4FB4DD33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2174-8344-E79C-342E-54787742A41F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(2015)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00" y="1876025"/>
            <a:ext cx="5377802" cy="4351338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TRY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lots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available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Germany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EAB1-D04E-C8C9-CBE3-92780C5803DF}"/>
              </a:ext>
            </a:extLst>
          </p:cNvPr>
          <p:cNvSpPr/>
          <p:nvPr/>
        </p:nvSpPr>
        <p:spPr>
          <a:xfrm>
            <a:off x="10159200" y="417600"/>
            <a:ext cx="1576800" cy="120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300CE-9AC5-54D5-3A40-FB0C4F52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2163"/>
            <a:ext cx="5467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904693" y="4028224"/>
            <a:ext cx="4430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Modelica‘s</a:t>
            </a:r>
            <a:r>
              <a:rPr lang="de-DE" dirty="0"/>
              <a:t> “</a:t>
            </a:r>
            <a:r>
              <a:rPr lang="de-DE" dirty="0" err="1"/>
              <a:t>dassl</a:t>
            </a:r>
            <a:r>
              <a:rPr lang="de-DE" dirty="0"/>
              <a:t>“ </a:t>
            </a:r>
            <a:r>
              <a:rPr lang="de-DE" dirty="0" err="1"/>
              <a:t>integratior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adapts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&gt;10 </a:t>
            </a:r>
            <a:r>
              <a:rPr lang="de-DE" dirty="0" err="1"/>
              <a:t>minutes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F1A7E-9045-DA41-FF7A-A17F776C1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73" y="261619"/>
            <a:ext cx="2241940" cy="2359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BFA1B-C7AA-63D2-313F-7FD23E74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646" y="334652"/>
            <a:ext cx="912602" cy="25910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C74AA8B-D840-E8B9-4ADF-D616291FE658}"/>
              </a:ext>
            </a:extLst>
          </p:cNvPr>
          <p:cNvGrpSpPr/>
          <p:nvPr/>
        </p:nvGrpSpPr>
        <p:grpSpPr>
          <a:xfrm>
            <a:off x="8427138" y="733268"/>
            <a:ext cx="1490400" cy="1479286"/>
            <a:chOff x="2469600" y="3966074"/>
            <a:chExt cx="1721014" cy="1602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E1C4147-D63A-3D68-1793-5F843AF6B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201" y="4295722"/>
              <a:ext cx="971389" cy="106671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6F9DC1-AD2E-93B5-7F3D-7C899A0743FF}"/>
                </a:ext>
              </a:extLst>
            </p:cNvPr>
            <p:cNvSpPr/>
            <p:nvPr/>
          </p:nvSpPr>
          <p:spPr>
            <a:xfrm>
              <a:off x="2469600" y="3966074"/>
              <a:ext cx="1721014" cy="160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97158E-4CDF-6737-8746-8D8F52779399}"/>
              </a:ext>
            </a:extLst>
          </p:cNvPr>
          <p:cNvCxnSpPr>
            <a:cxnSpLocks/>
          </p:cNvCxnSpPr>
          <p:nvPr/>
        </p:nvCxnSpPr>
        <p:spPr>
          <a:xfrm>
            <a:off x="7567200" y="1419777"/>
            <a:ext cx="684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785F3A-9D7E-6F5F-0D43-F64AF01BD5A7}"/>
              </a:ext>
            </a:extLst>
          </p:cNvPr>
          <p:cNvCxnSpPr>
            <a:cxnSpLocks/>
          </p:cNvCxnSpPr>
          <p:nvPr/>
        </p:nvCxnSpPr>
        <p:spPr>
          <a:xfrm>
            <a:off x="10032092" y="1419777"/>
            <a:ext cx="6840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3F9EAC-B903-62F9-0C16-83F0C23EEF53}"/>
              </a:ext>
            </a:extLst>
          </p:cNvPr>
          <p:cNvSpPr txBox="1"/>
          <p:nvPr/>
        </p:nvSpPr>
        <p:spPr>
          <a:xfrm>
            <a:off x="904693" y="1442901"/>
            <a:ext cx="3789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Custom Python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reformat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Write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A9FF4779-511F-4BDB-E68C-DB460FD0498B}"/>
              </a:ext>
            </a:extLst>
          </p:cNvPr>
          <p:cNvSpPr txBox="1">
            <a:spLocks/>
          </p:cNvSpPr>
          <p:nvPr/>
        </p:nvSpPr>
        <p:spPr>
          <a:xfrm>
            <a:off x="831000" y="3080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Before</a:t>
            </a:r>
            <a:r>
              <a:rPr lang="de-DE" dirty="0"/>
              <a:t> Simulation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6A88A3-3B8A-3341-29D9-2DC8709777E6}"/>
              </a:ext>
            </a:extLst>
          </p:cNvPr>
          <p:cNvGrpSpPr/>
          <p:nvPr/>
        </p:nvGrpSpPr>
        <p:grpSpPr>
          <a:xfrm>
            <a:off x="6475628" y="3488960"/>
            <a:ext cx="3942771" cy="3003915"/>
            <a:chOff x="5276099" y="2313296"/>
            <a:chExt cx="5852172" cy="4389130"/>
          </a:xfrm>
        </p:grpSpPr>
        <p:pic>
          <p:nvPicPr>
            <p:cNvPr id="34" name="Picture 33" descr="A blue line on a black background&#10;&#10;AI-generated content may be incorrect.">
              <a:extLst>
                <a:ext uri="{FF2B5EF4-FFF2-40B4-BE49-F238E27FC236}">
                  <a16:creationId xmlns:a16="http://schemas.microsoft.com/office/drawing/2014/main" id="{C2BFE089-6843-4632-F356-D91E877D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099" y="2313297"/>
              <a:ext cx="5852172" cy="4389129"/>
            </a:xfrm>
            <a:prstGeom prst="rect">
              <a:avLst/>
            </a:prstGeom>
          </p:spPr>
        </p:pic>
        <p:pic>
          <p:nvPicPr>
            <p:cNvPr id="38" name="Picture 37" descr="A red line graph with white text&#10;&#10;AI-generated content may be incorrect.">
              <a:extLst>
                <a:ext uri="{FF2B5EF4-FFF2-40B4-BE49-F238E27FC236}">
                  <a16:creationId xmlns:a16="http://schemas.microsoft.com/office/drawing/2014/main" id="{0D0DE3B5-0502-2538-03A7-485D24DB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099" y="2313296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29AF-6681-26E8-9CDA-675156D7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Simulation Run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6750A6A-FA85-337A-A01E-E6B8E5D7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488" y="763199"/>
            <a:ext cx="2226061" cy="16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7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73C-44F6-DE7B-9C03-8685269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C9FE-1838-32F5-D4D9-F3200037F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6375"/>
          </a:xfrm>
        </p:spPr>
        <p:txBody>
          <a:bodyPr>
            <a:normAutofit/>
          </a:bodyPr>
          <a:lstStyle/>
          <a:p>
            <a:r>
              <a:rPr lang="de-DE" dirty="0"/>
              <a:t>Tabula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stock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Europe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reproduced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real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ventilation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internal </a:t>
            </a:r>
            <a:r>
              <a:rPr lang="de-DE" dirty="0" err="1"/>
              <a:t>heat</a:t>
            </a:r>
            <a:r>
              <a:rPr lang="de-DE" dirty="0"/>
              <a:t> source, </a:t>
            </a:r>
            <a:r>
              <a:rPr lang="de-DE" dirty="0" err="1"/>
              <a:t>no</a:t>
            </a:r>
            <a:r>
              <a:rPr lang="de-DE" dirty="0"/>
              <a:t> solar </a:t>
            </a:r>
            <a:r>
              <a:rPr lang="de-DE" dirty="0" err="1"/>
              <a:t>irradiance</a:t>
            </a: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B139C-BA64-81C4-3314-C8602CB9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00" y="2470444"/>
            <a:ext cx="5200800" cy="2311198"/>
          </a:xfrm>
          <a:prstGeom prst="rect">
            <a:avLst/>
          </a:prstGeom>
        </p:spPr>
      </p:pic>
      <p:pic>
        <p:nvPicPr>
          <p:cNvPr id="10" name="Picture 9" descr="A graph of energy efficiency&#10;&#10;AI-generated content may be incorrect.">
            <a:extLst>
              <a:ext uri="{FF2B5EF4-FFF2-40B4-BE49-F238E27FC236}">
                <a16:creationId xmlns:a16="http://schemas.microsoft.com/office/drawing/2014/main" id="{B463EC22-70DC-0636-ABEF-98EE5D15C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90" y="2470444"/>
            <a:ext cx="4239910" cy="23111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BEF7B6-CED6-74F5-0DA1-6124F114DDC5}"/>
              </a:ext>
            </a:extLst>
          </p:cNvPr>
          <p:cNvSpPr txBox="1"/>
          <p:nvPr/>
        </p:nvSpPr>
        <p:spPr>
          <a:xfrm>
            <a:off x="8722955" y="6492875"/>
            <a:ext cx="4307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https://webtool.building-typology.eu/?c=de#vares</a:t>
            </a:r>
          </a:p>
        </p:txBody>
      </p:sp>
    </p:spTree>
    <p:extLst>
      <p:ext uri="{BB962C8B-B14F-4D97-AF65-F5344CB8AC3E}">
        <p14:creationId xmlns:p14="http://schemas.microsoft.com/office/powerpoint/2010/main" val="22184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EC0F-D6F9-363E-0D14-8158DC53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Tabula </a:t>
            </a:r>
            <a:r>
              <a:rPr lang="de-DE" dirty="0" err="1"/>
              <a:t>parameters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8D0407-8A36-4C64-2777-DAC5F4288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90" y="3429000"/>
            <a:ext cx="6954220" cy="2943636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B28DCD1-DA44-261C-5D6A-E9A5D001451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Tabula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and thermal </a:t>
            </a:r>
            <a:r>
              <a:rPr lang="de-DE" dirty="0" err="1"/>
              <a:t>transmittance</a:t>
            </a:r>
            <a:r>
              <a:rPr lang="de-DE" dirty="0"/>
              <a:t> (U)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 </a:t>
            </a:r>
            <a:r>
              <a:rPr lang="de-DE" dirty="0" err="1">
                <a:highlight>
                  <a:srgbClr val="00FF00"/>
                </a:highlight>
              </a:rPr>
              <a:t>floor</a:t>
            </a:r>
            <a:r>
              <a:rPr lang="de-DE" dirty="0"/>
              <a:t>, </a:t>
            </a:r>
            <a:r>
              <a:rPr lang="de-DE" dirty="0" err="1">
                <a:highlight>
                  <a:srgbClr val="00FFFF"/>
                </a:highlight>
              </a:rPr>
              <a:t>walls</a:t>
            </a:r>
            <a:r>
              <a:rPr lang="de-DE" dirty="0"/>
              <a:t>, </a:t>
            </a:r>
            <a:r>
              <a:rPr lang="de-DE" dirty="0" err="1">
                <a:solidFill>
                  <a:schemeClr val="bg1"/>
                </a:solidFill>
                <a:highlight>
                  <a:srgbClr val="800000"/>
                </a:highlight>
              </a:rPr>
              <a:t>windows</a:t>
            </a:r>
            <a:r>
              <a:rPr lang="de-DE" dirty="0"/>
              <a:t>, </a:t>
            </a:r>
            <a:r>
              <a:rPr lang="de-DE" dirty="0" err="1">
                <a:highlight>
                  <a:srgbClr val="FF0000"/>
                </a:highlight>
              </a:rPr>
              <a:t>roof</a:t>
            </a:r>
            <a:endParaRPr lang="de-DE" dirty="0">
              <a:highlight>
                <a:srgbClr val="FF0000"/>
              </a:highlight>
            </a:endParaRP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inside</a:t>
            </a:r>
            <a:endParaRPr lang="de-DE" dirty="0"/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F9C259-BA8C-EA70-220C-DC40B1A83989}"/>
              </a:ext>
            </a:extLst>
          </p:cNvPr>
          <p:cNvGrpSpPr/>
          <p:nvPr/>
        </p:nvGrpSpPr>
        <p:grpSpPr>
          <a:xfrm>
            <a:off x="8780400" y="364498"/>
            <a:ext cx="1044000" cy="1326190"/>
            <a:chOff x="8240400" y="2835410"/>
            <a:chExt cx="1044000" cy="13261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4651C9-DC14-355A-B01B-9CF2C9AB3843}"/>
                </a:ext>
              </a:extLst>
            </p:cNvPr>
            <p:cNvSpPr/>
            <p:nvPr/>
          </p:nvSpPr>
          <p:spPr>
            <a:xfrm>
              <a:off x="8301600" y="4096800"/>
              <a:ext cx="921600" cy="6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F0D314-8012-60B1-E9BD-7AAA934E7FD9}"/>
                </a:ext>
              </a:extLst>
            </p:cNvPr>
            <p:cNvSpPr/>
            <p:nvPr/>
          </p:nvSpPr>
          <p:spPr>
            <a:xfrm>
              <a:off x="8301600" y="3332400"/>
              <a:ext cx="921600" cy="76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2117E2-FF1B-183F-531A-0695F1669ABD}"/>
                </a:ext>
              </a:extLst>
            </p:cNvPr>
            <p:cNvSpPr/>
            <p:nvPr/>
          </p:nvSpPr>
          <p:spPr>
            <a:xfrm>
              <a:off x="8401200" y="35052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62A785-8AF7-078B-8DB9-6ADC907256F1}"/>
                </a:ext>
              </a:extLst>
            </p:cNvPr>
            <p:cNvSpPr/>
            <p:nvPr/>
          </p:nvSpPr>
          <p:spPr>
            <a:xfrm>
              <a:off x="8846637" y="35046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960AFCC-B30A-EB23-E9EA-E6A1C7D2EDE6}"/>
                </a:ext>
              </a:extLst>
            </p:cNvPr>
            <p:cNvSpPr/>
            <p:nvPr/>
          </p:nvSpPr>
          <p:spPr>
            <a:xfrm>
              <a:off x="8240400" y="2835410"/>
              <a:ext cx="1044000" cy="49699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5152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kinda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D8DD98-F6C7-78F1-1461-6AC65F82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8AAFD7-82DC-E0E3-27D5-7BBFDA605001}"/>
              </a:ext>
            </a:extLst>
          </p:cNvPr>
          <p:cNvSpPr txBox="1"/>
          <p:nvPr/>
        </p:nvSpPr>
        <p:spPr>
          <a:xfrm>
            <a:off x="986400" y="5812146"/>
            <a:ext cx="1021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Make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equations</a:t>
            </a:r>
            <a:r>
              <a:rPr lang="de-DE" sz="1400" dirty="0"/>
              <a:t> </a:t>
            </a:r>
            <a:r>
              <a:rPr lang="de-DE" sz="1400" dirty="0" err="1"/>
              <a:t>look</a:t>
            </a:r>
            <a:r>
              <a:rPr lang="de-DE" sz="1400" dirty="0"/>
              <a:t> nice, </a:t>
            </a:r>
            <a:r>
              <a:rPr lang="de-DE" sz="1400" dirty="0" err="1"/>
              <a:t>floor</a:t>
            </a:r>
            <a:r>
              <a:rPr lang="de-DE" sz="1400" dirty="0"/>
              <a:t> </a:t>
            </a:r>
            <a:r>
              <a:rPr lang="de-DE" sz="1400" dirty="0" err="1"/>
              <a:t>area</a:t>
            </a:r>
            <a:r>
              <a:rPr lang="de-DE" sz="1400" dirty="0"/>
              <a:t> not </a:t>
            </a:r>
            <a:r>
              <a:rPr lang="de-DE" sz="1400" dirty="0" err="1"/>
              <a:t>equal</a:t>
            </a:r>
            <a:r>
              <a:rPr lang="de-DE" sz="1400" dirty="0"/>
              <a:t> </a:t>
            </a:r>
            <a:r>
              <a:rPr lang="de-DE" sz="1400" dirty="0" err="1"/>
              <a:t>ground</a:t>
            </a:r>
            <a:r>
              <a:rPr lang="de-DE" sz="1400" dirty="0"/>
              <a:t> </a:t>
            </a:r>
            <a:r>
              <a:rPr lang="de-DE" sz="1400" dirty="0" err="1"/>
              <a:t>area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Heat </a:t>
            </a:r>
            <a:r>
              <a:rPr lang="de-DE" sz="1400" dirty="0" err="1"/>
              <a:t>gains</a:t>
            </a:r>
            <a:r>
              <a:rPr lang="de-DE" sz="1400" dirty="0"/>
              <a:t> and </a:t>
            </a:r>
            <a:r>
              <a:rPr lang="de-DE" sz="1400" dirty="0" err="1"/>
              <a:t>losses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equal</a:t>
            </a:r>
            <a:r>
              <a:rPr lang="de-DE" sz="1400" dirty="0"/>
              <a:t>, </a:t>
            </a:r>
            <a:r>
              <a:rPr lang="de-DE" sz="1400" dirty="0" err="1"/>
              <a:t>conservation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energy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som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 70.8 / COP =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electricity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the</a:t>
            </a:r>
            <a:r>
              <a:rPr lang="de-DE" sz="1400" dirty="0">
                <a:sym typeface="Wingdings" panose="05000000000000000000" pitchFamily="2" charset="2"/>
              </a:rPr>
              <a:t> </a:t>
            </a:r>
            <a:r>
              <a:rPr lang="de-DE" sz="1400" dirty="0" err="1">
                <a:sym typeface="Wingdings" panose="05000000000000000000" pitchFamily="2" charset="2"/>
              </a:rPr>
              <a:t>heat</a:t>
            </a:r>
            <a:r>
              <a:rPr lang="de-DE" sz="1400" dirty="0">
                <a:sym typeface="Wingdings" panose="05000000000000000000" pitchFamily="2" charset="2"/>
              </a:rPr>
              <a:t> pump </a:t>
            </a:r>
            <a:r>
              <a:rPr lang="de-DE" sz="1400" dirty="0" err="1">
                <a:sym typeface="Wingdings" panose="05000000000000000000" pitchFamily="2" charset="2"/>
              </a:rPr>
              <a:t>consumed</a:t>
            </a:r>
            <a:r>
              <a:rPr lang="de-DE" sz="1400" dirty="0">
                <a:sym typeface="Wingdings" panose="05000000000000000000" pitchFamily="2" charset="2"/>
              </a:rPr>
              <a:t>. 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„</a:t>
            </a:r>
            <a:r>
              <a:rPr lang="de-DE" sz="1400" dirty="0" err="1"/>
              <a:t>Heating</a:t>
            </a:r>
            <a:r>
              <a:rPr lang="de-DE" sz="1400" dirty="0"/>
              <a:t> </a:t>
            </a:r>
            <a:r>
              <a:rPr lang="de-DE" sz="1400" dirty="0" err="1"/>
              <a:t>period</a:t>
            </a:r>
            <a:r>
              <a:rPr lang="de-DE" sz="1400" dirty="0"/>
              <a:t>“ </a:t>
            </a:r>
            <a:r>
              <a:rPr lang="de-DE" sz="1400" dirty="0" err="1"/>
              <a:t>Oct</a:t>
            </a:r>
            <a:r>
              <a:rPr lang="de-DE" sz="1400" dirty="0"/>
              <a:t> 1 </a:t>
            </a:r>
            <a:r>
              <a:rPr lang="de-DE" sz="1400" dirty="0" err="1"/>
              <a:t>to</a:t>
            </a:r>
            <a:r>
              <a:rPr lang="de-DE" sz="1400" dirty="0"/>
              <a:t> Apr 30 = 200 </a:t>
            </a:r>
            <a:r>
              <a:rPr lang="de-DE" sz="1400" dirty="0" err="1"/>
              <a:t>days</a:t>
            </a:r>
            <a:r>
              <a:rPr lang="de-DE" sz="1400" dirty="0"/>
              <a:t>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20FC1C-E565-4D81-BB08-BE98DCF80154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745F3-8C8D-B411-AF46-2CC20F46C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25" y="1993012"/>
            <a:ext cx="5362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1E8-F94D-F9E1-1817-CF8EF42B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00" y="178603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Controller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Misc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Heat pump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632D-9CF1-2E11-E109-471037F2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20" y="1255460"/>
            <a:ext cx="1880174" cy="1285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134E1-30F4-0CDA-5118-C2DB7440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46" y="1293565"/>
            <a:ext cx="1503218" cy="1095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C5797-BD80-0AAD-4FE1-B0B01E08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930" y="1255460"/>
            <a:ext cx="1992151" cy="1386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9493C-0C37-1EDF-C46C-D478AA328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955" y="2676050"/>
            <a:ext cx="1206231" cy="1285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628BD-8FFB-A746-D9E0-EEE31D2F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0216" y="3855304"/>
            <a:ext cx="2391325" cy="1228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66929-C3EB-D0B2-010A-781087411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920" y="5135727"/>
            <a:ext cx="1811405" cy="1189938"/>
          </a:xfrm>
          <a:prstGeom prst="rect">
            <a:avLst/>
          </a:prstGeom>
        </p:spPr>
      </p:pic>
      <p:sp>
        <p:nvSpPr>
          <p:cNvPr id="16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(relevant </a:t>
            </a:r>
            <a:r>
              <a:rPr lang="de-DE" dirty="0" err="1"/>
              <a:t>plots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05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2015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2EA7F-D183-0A4D-9CC8-B5A8215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endParaRPr lang="de-D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A8737-BB69-CEF3-AFC1-796D65BA530F}"/>
              </a:ext>
            </a:extLst>
          </p:cNvPr>
          <p:cNvGrpSpPr/>
          <p:nvPr/>
        </p:nvGrpSpPr>
        <p:grpSpPr>
          <a:xfrm>
            <a:off x="10831800" y="148498"/>
            <a:ext cx="1044000" cy="1326190"/>
            <a:chOff x="8240400" y="2835410"/>
            <a:chExt cx="1044000" cy="13261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19F3B8-8469-71AD-F6E7-7FFD35468979}"/>
                </a:ext>
              </a:extLst>
            </p:cNvPr>
            <p:cNvSpPr/>
            <p:nvPr/>
          </p:nvSpPr>
          <p:spPr>
            <a:xfrm>
              <a:off x="8301600" y="4096800"/>
              <a:ext cx="921600" cy="6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D661DA-552C-0225-827F-D75E27848167}"/>
                </a:ext>
              </a:extLst>
            </p:cNvPr>
            <p:cNvSpPr/>
            <p:nvPr/>
          </p:nvSpPr>
          <p:spPr>
            <a:xfrm>
              <a:off x="8301600" y="3332400"/>
              <a:ext cx="921600" cy="764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5A63F7-76E2-9C3E-9EAC-06832E59B9C0}"/>
                </a:ext>
              </a:extLst>
            </p:cNvPr>
            <p:cNvSpPr/>
            <p:nvPr/>
          </p:nvSpPr>
          <p:spPr>
            <a:xfrm>
              <a:off x="8401200" y="35052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2B0D2-E140-B290-E0E7-01A67C08AD9F}"/>
                </a:ext>
              </a:extLst>
            </p:cNvPr>
            <p:cNvSpPr/>
            <p:nvPr/>
          </p:nvSpPr>
          <p:spPr>
            <a:xfrm>
              <a:off x="8846637" y="3504600"/>
              <a:ext cx="289200" cy="2748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26BFEA8-F333-DCEF-29A1-CB1C786E4A2E}"/>
                </a:ext>
              </a:extLst>
            </p:cNvPr>
            <p:cNvSpPr/>
            <p:nvPr/>
          </p:nvSpPr>
          <p:spPr>
            <a:xfrm>
              <a:off x="8240400" y="2835410"/>
              <a:ext cx="1044000" cy="496990"/>
            </a:xfrm>
            <a:prstGeom prst="triangl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8" name="Picture 17" descr="A graph showing different colors and sizes of solar energy&#10;&#10;AI-generated content may be incorrect.">
            <a:extLst>
              <a:ext uri="{FF2B5EF4-FFF2-40B4-BE49-F238E27FC236}">
                <a16:creationId xmlns:a16="http://schemas.microsoft.com/office/drawing/2014/main" id="{7256678A-F422-4FF6-F8CC-1F526BB2D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6" y="2412590"/>
            <a:ext cx="7962864" cy="4332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2EA24C-ACD6-049C-1C46-EB73A0918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807" y="2992749"/>
            <a:ext cx="4617393" cy="331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879E-F574-646D-1410-57A9C4A5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FC314F-4A59-502F-678D-95E7B054B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172" y="421938"/>
            <a:ext cx="5610028" cy="3291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0D906-E6D6-9C19-2456-2BAED56F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51" y="3713650"/>
            <a:ext cx="11164858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E1710A-AC69-C862-CA5C-757766F16E24}"/>
              </a:ext>
            </a:extLst>
          </p:cNvPr>
          <p:cNvSpPr txBox="1"/>
          <p:nvPr/>
        </p:nvSpPr>
        <p:spPr>
          <a:xfrm>
            <a:off x="7538400" y="3105834"/>
            <a:ext cx="39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 powerful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54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1978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2016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119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C9-C2E3-6956-C23D-87B6A38F58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EC2A4-C224-7DA7-E5F2-8DA0C3EF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" y="1489777"/>
            <a:ext cx="6031779" cy="3878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08A048-84EF-8689-A745-5FA4B3F70881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in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normal </a:t>
            </a:r>
            <a:r>
              <a:rPr lang="de-DE" dirty="0" err="1"/>
              <a:t>winter</a:t>
            </a:r>
            <a:r>
              <a:rPr lang="de-DE" dirty="0"/>
              <a:t> (2015)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8ECA6-3601-92E2-1F5A-ED001B17B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C6EC30-6AD0-143A-01B2-D70B20BD91BA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212DD-B4C5-0375-5584-46C5048D6831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6720-8F8C-7A5B-6239-EF85697C8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825" y="2062221"/>
            <a:ext cx="5362575" cy="396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B353D-D0B4-C9FA-873A-CAD4518C4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260" y="2732584"/>
            <a:ext cx="2257740" cy="249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0340A-D955-3E33-8320-56DCE8DC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600" y="4263697"/>
            <a:ext cx="240063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2C2C-FDBD-4F77-E552-62B85C54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13383-3A85-C797-632F-B524F44A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1948 </a:t>
            </a:r>
            <a:r>
              <a:rPr lang="de-DE" dirty="0" err="1"/>
              <a:t>building</a:t>
            </a:r>
            <a:r>
              <a:rPr lang="de-DE" dirty="0"/>
              <a:t> in 2015, </a:t>
            </a:r>
            <a:r>
              <a:rPr lang="de-DE" dirty="0" err="1"/>
              <a:t>refurbished</a:t>
            </a:r>
            <a:r>
              <a:rPr lang="de-DE" dirty="0"/>
              <a:t> (do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/>
              <a:t>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79CFE-7072-603E-5DED-A548F698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6AE52-0432-8620-E6D3-7B037C1F2F8F}"/>
              </a:ext>
            </a:extLst>
          </p:cNvPr>
          <p:cNvSpPr txBox="1">
            <a:spLocks/>
          </p:cNvSpPr>
          <p:nvPr/>
        </p:nvSpPr>
        <p:spPr>
          <a:xfrm>
            <a:off x="838200" y="19752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E299-4F79-AFED-7E12-90193399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216"/>
            <a:ext cx="6615554" cy="42211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9CB3D1-D7A9-1D28-560E-45AEC790D678}"/>
              </a:ext>
            </a:extLst>
          </p:cNvPr>
          <p:cNvSpPr/>
          <p:nvPr/>
        </p:nvSpPr>
        <p:spPr>
          <a:xfrm>
            <a:off x="10396800" y="1407021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A5977C-8470-D647-DC22-C91217C0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37" y="2836367"/>
            <a:ext cx="4319263" cy="315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BF414-ED03-1F7C-C8CC-6C4DF0AA0D69}"/>
              </a:ext>
            </a:extLst>
          </p:cNvPr>
          <p:cNvSpPr txBox="1"/>
          <p:nvPr/>
        </p:nvSpPr>
        <p:spPr>
          <a:xfrm>
            <a:off x="1903296" y="6465039"/>
            <a:ext cx="43192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But </a:t>
            </a:r>
            <a:r>
              <a:rPr lang="de-DE" sz="1050" dirty="0" err="1"/>
              <a:t>that</a:t>
            </a:r>
            <a:r>
              <a:rPr lang="de-DE" sz="1050" dirty="0"/>
              <a:t> </a:t>
            </a:r>
            <a:r>
              <a:rPr lang="de-DE" sz="1050" dirty="0" err="1"/>
              <a:t>needed</a:t>
            </a:r>
            <a:r>
              <a:rPr lang="de-DE" sz="1050" dirty="0"/>
              <a:t> HP=2 and</a:t>
            </a:r>
          </a:p>
          <a:p>
            <a:endParaRPr lang="de-DE" sz="1050" dirty="0"/>
          </a:p>
          <a:p>
            <a:r>
              <a:rPr lang="de-DE" sz="1050" dirty="0"/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26709BB-C21B-D08E-1DCC-A71464FA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354" y="6465039"/>
            <a:ext cx="1643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T_HC_1_amb=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T_HC_1_sup=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T_HC_2_amb=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T_HC_2_sup=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7D7301F-5AC5-59BD-172B-BC8BED17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35626" y="-224912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T_HC_1_amb=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T_HC_1_sup=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T_HC_2_amb=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de-DE" altLang="de-DE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T_HC_2_sup=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273.15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8B008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09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02C4-A5B5-C6A7-8045-CC6CC09C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Night </a:t>
            </a:r>
            <a:r>
              <a:rPr lang="de-DE" dirty="0" err="1"/>
              <a:t>setback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2015 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1D2D-CF4F-843D-9B69-5E34000D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old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1978 </a:t>
            </a:r>
          </a:p>
          <a:p>
            <a:r>
              <a:rPr lang="de-DE" dirty="0"/>
              <a:t>„</a:t>
            </a:r>
            <a:r>
              <a:rPr lang="de-DE" dirty="0" err="1"/>
              <a:t>new</a:t>
            </a:r>
            <a:r>
              <a:rPr lang="de-DE" dirty="0"/>
              <a:t>“ </a:t>
            </a:r>
            <a:r>
              <a:rPr lang="de-DE" dirty="0" err="1"/>
              <a:t>building</a:t>
            </a:r>
            <a:r>
              <a:rPr lang="de-DE" dirty="0"/>
              <a:t> 2016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F66D0D3-9F63-5455-E0C2-CB1397CE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3126157"/>
            <a:ext cx="6356032" cy="3439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483A93-84A8-7FDF-259E-210988257107}"/>
              </a:ext>
            </a:extLst>
          </p:cNvPr>
          <p:cNvSpPr/>
          <p:nvPr/>
        </p:nvSpPr>
        <p:spPr>
          <a:xfrm>
            <a:off x="9288000" y="141179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99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5B1-A6EA-07FE-60A7-3EAC954C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2015 and 2045 T </a:t>
            </a:r>
            <a:r>
              <a:rPr lang="de-DE" dirty="0" err="1"/>
              <a:t>timeseries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0521-171E-F9FB-DD4B-9CD9345A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A4E73-414B-52D7-3AAE-31CED125E426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3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A5B71-D07B-0C50-2606-005360CEF828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B88B-37BD-544C-CB9F-FF0D54C1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0321-65F5-CEA5-0F48-EAE60523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in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normal </a:t>
            </a:r>
            <a:r>
              <a:rPr lang="de-DE" dirty="0" err="1"/>
              <a:t>winter</a:t>
            </a:r>
            <a:r>
              <a:rPr lang="de-DE" dirty="0"/>
              <a:t> (2045</a:t>
            </a:r>
            <a:r>
              <a:rPr lang="de-DE" sz="4000" dirty="0"/>
              <a:t>?)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1B524-3412-2FA2-743E-28057DA1A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C6A2950-3E08-0C6D-E4EE-CF0FFFD2B991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02BB2-B72B-FC18-4115-4CB1E1191D8C}"/>
              </a:ext>
            </a:extLst>
          </p:cNvPr>
          <p:cNvSpPr/>
          <p:nvPr/>
        </p:nvSpPr>
        <p:spPr>
          <a:xfrm>
            <a:off x="8777080" y="1690688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61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0B62-8B64-B800-D32E-EF3DB807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36C6-2DBF-17E7-58E2-AFB46F8A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627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4908-7DC4-F6F1-8CB6-D90C853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6787-A2B0-E3BC-BEAC-110650D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3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D7D-2A69-AB07-2E26-2F2DCD83E855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„300%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doesn‘t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violate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laws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it‘s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outside. But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„warm“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Microsoft Office PowerPoint</Application>
  <PresentationFormat>Widescreen</PresentationFormat>
  <Paragraphs>230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Courier New</vt:lpstr>
      <vt:lpstr>Wingdings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 (2015)</vt:lpstr>
      <vt:lpstr>Preprocessing</vt:lpstr>
      <vt:lpstr>Modelica Simulation Run</vt:lpstr>
      <vt:lpstr>Parameters</vt:lpstr>
      <vt:lpstr>Tabula parameters</vt:lpstr>
      <vt:lpstr>The model kinda works</vt:lpstr>
      <vt:lpstr>Comparisons (relevant plots)</vt:lpstr>
      <vt:lpstr>1978 building in whole 2015</vt:lpstr>
      <vt:lpstr>PowerPoint Presentation</vt:lpstr>
      <vt:lpstr>1978 building vs 2016 building in 2015</vt:lpstr>
      <vt:lpstr>2016 building in cold vs normal winter (2015)</vt:lpstr>
      <vt:lpstr>1948 building in 2015, refurbished (do advanced next)</vt:lpstr>
      <vt:lpstr>Night setback difference 2015 normal</vt:lpstr>
      <vt:lpstr>Compare 2015 and 2045 T timeseries</vt:lpstr>
      <vt:lpstr>2016 building in cold vs normal winter (2045?)</vt:lpstr>
      <vt:lpstr>PowerPoint Presentation</vt:lpstr>
      <vt:lpstr>Conclusions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André Osthövener</cp:lastModifiedBy>
  <cp:revision>23</cp:revision>
  <dcterms:created xsi:type="dcterms:W3CDTF">2025-06-07T09:35:23Z</dcterms:created>
  <dcterms:modified xsi:type="dcterms:W3CDTF">2025-06-27T07:58:37Z</dcterms:modified>
</cp:coreProperties>
</file>