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62" r:id="rId19"/>
    <p:sldId id="281" r:id="rId20"/>
    <p:sldId id="266" r:id="rId21"/>
    <p:sldId id="267" r:id="rId22"/>
    <p:sldId id="268" r:id="rId23"/>
    <p:sldId id="263" r:id="rId24"/>
    <p:sldId id="264" r:id="rId25"/>
    <p:sldId id="269" r:id="rId26"/>
    <p:sldId id="265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2402"/>
  </p:normalViewPr>
  <p:slideViewPr>
    <p:cSldViewPr snapToGrid="0">
      <p:cViewPr varScale="1">
        <p:scale>
          <a:sx n="49" d="100"/>
          <a:sy n="49" d="100"/>
        </p:scale>
        <p:origin x="45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ebtool.building-typology.eu/?c=de#b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TRY 2012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Oldenburg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. 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Suggestion: Maybe find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warm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25% </a:t>
            </a:r>
            <a:r>
              <a:rPr lang="de-DE" dirty="0" err="1"/>
              <a:t>before</a:t>
            </a:r>
            <a:r>
              <a:rPr lang="de-DE" dirty="0"/>
              <a:t> 1946 (Dena)→ Tabula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1919 – 1948 (</a:t>
            </a:r>
            <a:r>
              <a:rPr lang="de-DE" dirty="0">
                <a:hlinkClick r:id="rId2"/>
              </a:rPr>
              <a:t>https://webtool.building-typology.eu/?c=de#bd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>
              <a:hlinkClick r:id=""/>
            </a:endParaRPr>
          </a:p>
          <a:p>
            <a:endParaRPr lang="de-DE" dirty="0">
              <a:hlinkClick r:id=""/>
            </a:endParaRPr>
          </a:p>
          <a:p>
            <a:endParaRPr lang="de-DE" dirty="0">
              <a:hlinkClick r:id=""/>
            </a:endParaRPr>
          </a:p>
          <a:p>
            <a:endParaRPr lang="de-DE" dirty="0">
              <a:hlinkClick r:id=""/>
            </a:endParaRPr>
          </a:p>
          <a:p>
            <a:endParaRPr lang="de-DE" dirty="0">
              <a:hlinkClick r:id=""/>
            </a:endParaRPr>
          </a:p>
          <a:p>
            <a:endParaRPr lang="de-DE" dirty="0">
              <a:hlinkClick r:id=""/>
            </a:endParaRP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27E123-AA9B-14AD-36BE-A8BE3DB035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838941"/>
              </p:ext>
            </p:extLst>
          </p:nvPr>
        </p:nvGraphicFramePr>
        <p:xfrm>
          <a:off x="166991" y="2817984"/>
          <a:ext cx="4901119" cy="3624036"/>
        </p:xfrm>
        <a:graphic>
          <a:graphicData uri="http://schemas.openxmlformats.org/drawingml/2006/table">
            <a:tbl>
              <a:tblPr/>
              <a:tblGrid>
                <a:gridCol w="603320">
                  <a:extLst>
                    <a:ext uri="{9D8B030D-6E8A-4147-A177-3AD203B41FA5}">
                      <a16:colId xmlns:a16="http://schemas.microsoft.com/office/drawing/2014/main" val="533957170"/>
                    </a:ext>
                  </a:extLst>
                </a:gridCol>
                <a:gridCol w="1847241">
                  <a:extLst>
                    <a:ext uri="{9D8B030D-6E8A-4147-A177-3AD203B41FA5}">
                      <a16:colId xmlns:a16="http://schemas.microsoft.com/office/drawing/2014/main" val="1697000662"/>
                    </a:ext>
                  </a:extLst>
                </a:gridCol>
                <a:gridCol w="1225279">
                  <a:extLst>
                    <a:ext uri="{9D8B030D-6E8A-4147-A177-3AD203B41FA5}">
                      <a16:colId xmlns:a16="http://schemas.microsoft.com/office/drawing/2014/main" val="2151934338"/>
                    </a:ext>
                  </a:extLst>
                </a:gridCol>
                <a:gridCol w="1225279">
                  <a:extLst>
                    <a:ext uri="{9D8B030D-6E8A-4147-A177-3AD203B41FA5}">
                      <a16:colId xmlns:a16="http://schemas.microsoft.com/office/drawing/2014/main" val="2951295620"/>
                    </a:ext>
                  </a:extLst>
                </a:gridCol>
              </a:tblGrid>
              <a:tr h="278815">
                <a:tc gridSpan="2">
                  <a:txBody>
                    <a:bodyPr/>
                    <a:lstStyle/>
                    <a:p>
                      <a:r>
                        <a:rPr lang="de-DE" sz="1100"/>
                        <a:t> 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Existing state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Usual Refurbishment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117082"/>
                  </a:ext>
                </a:extLst>
              </a:tr>
              <a:tr h="143842">
                <a:tc rowSpan="4">
                  <a:txBody>
                    <a:bodyPr/>
                    <a:lstStyle/>
                    <a:p>
                      <a:pPr algn="ctr"/>
                      <a:r>
                        <a:rPr lang="de-DE" sz="1100" dirty="0"/>
                        <a:t>Roof 1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surface area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214.0m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214.0 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913806"/>
                  </a:ext>
                </a:extLst>
              </a:tr>
              <a:tr h="20771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081682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picture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153653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U-value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1.40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0.41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838"/>
                  </a:ext>
                </a:extLst>
              </a:tr>
              <a:tr h="345001">
                <a:tc rowSpan="4">
                  <a:txBody>
                    <a:bodyPr/>
                    <a:lstStyle/>
                    <a:p>
                      <a:pPr algn="ctr"/>
                      <a:r>
                        <a:rPr lang="de-DE" sz="1100"/>
                        <a:t>Wall 1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 err="1"/>
                        <a:t>surface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area</a:t>
                      </a:r>
                      <a:endParaRPr lang="de-DE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235.3m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235.3 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924008"/>
                  </a:ext>
                </a:extLst>
              </a:tr>
              <a:tr h="269946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86480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picture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927936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U-value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1.70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0.25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75145"/>
                  </a:ext>
                </a:extLst>
              </a:tr>
              <a:tr h="146126">
                <a:tc rowSpan="4">
                  <a:txBody>
                    <a:bodyPr/>
                    <a:lstStyle/>
                    <a:p>
                      <a:pPr algn="ctr"/>
                      <a:r>
                        <a:rPr lang="de-DE" sz="1100"/>
                        <a:t>Floor 1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surface area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144.9m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144.9 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37127"/>
                  </a:ext>
                </a:extLst>
              </a:tr>
              <a:tr h="26569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907204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picture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332576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U-value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0.77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0.28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682781"/>
                  </a:ext>
                </a:extLst>
              </a:tr>
              <a:tr h="140709">
                <a:tc rowSpan="4">
                  <a:txBody>
                    <a:bodyPr/>
                    <a:lstStyle/>
                    <a:p>
                      <a:pPr algn="ctr"/>
                      <a:r>
                        <a:rPr lang="de-DE" sz="1100"/>
                        <a:t>Window 1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surface area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52.4m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52.4 m</a:t>
                      </a:r>
                      <a:r>
                        <a:rPr lang="de-DE" sz="1100" baseline="30000"/>
                        <a:t>2</a:t>
                      </a:r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907182"/>
                  </a:ext>
                </a:extLst>
              </a:tr>
              <a:tr h="302388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 dirty="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87355"/>
                  </a:ext>
                </a:extLst>
              </a:tr>
              <a:tr h="1438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picture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100"/>
                    </a:p>
                  </a:txBody>
                  <a:tcPr marL="2003" marR="2003" marT="2003" marB="200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59430"/>
                  </a:ext>
                </a:extLst>
              </a:tr>
              <a:tr h="177542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/>
                        <a:t>U-value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/>
                        <a:t>2.80 W/(m</a:t>
                      </a:r>
                      <a:r>
                        <a:rPr lang="de-DE" sz="1100" baseline="30000"/>
                        <a:t>2</a:t>
                      </a:r>
                      <a:r>
                        <a:rPr lang="de-DE" sz="110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100" dirty="0"/>
                        <a:t>1.30 W/(m</a:t>
                      </a:r>
                      <a:r>
                        <a:rPr lang="de-DE" sz="1100" baseline="30000" dirty="0"/>
                        <a:t>2</a:t>
                      </a:r>
                      <a:r>
                        <a:rPr lang="de-DE" sz="1100" dirty="0"/>
                        <a:t>K)</a:t>
                      </a:r>
                    </a:p>
                  </a:txBody>
                  <a:tcPr marL="2003" marR="2003" marT="2003" marB="20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33884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F594CA-2575-85CC-111D-DC00600FE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08" y="2751815"/>
            <a:ext cx="7466091" cy="36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B145A-C9D4-66BE-6727-756FD3CF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56B68-4F2E-9C2D-9ADA-E1F95B4F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Microsoft Office PowerPoint</Application>
  <PresentationFormat>Widescreen</PresentationFormat>
  <Paragraphs>192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Scenarios</vt:lpstr>
      <vt:lpstr>Comparisons between Scenarios</vt:lpstr>
      <vt:lpstr>Comparisons between Scenarios</vt:lpstr>
      <vt:lpstr>PowerPoint Presentation</vt:lpstr>
      <vt:lpstr>Conclusions?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André Osthövener</cp:lastModifiedBy>
  <cp:revision>8</cp:revision>
  <dcterms:created xsi:type="dcterms:W3CDTF">2025-06-07T09:35:23Z</dcterms:created>
  <dcterms:modified xsi:type="dcterms:W3CDTF">2025-06-21T15:03:59Z</dcterms:modified>
</cp:coreProperties>
</file>