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70" r:id="rId3"/>
    <p:sldId id="258" r:id="rId4"/>
    <p:sldId id="271" r:id="rId5"/>
    <p:sldId id="272" r:id="rId6"/>
    <p:sldId id="273" r:id="rId7"/>
    <p:sldId id="275" r:id="rId8"/>
    <p:sldId id="257" r:id="rId9"/>
    <p:sldId id="274" r:id="rId10"/>
    <p:sldId id="276" r:id="rId11"/>
    <p:sldId id="277" r:id="rId12"/>
    <p:sldId id="278" r:id="rId13"/>
    <p:sldId id="259" r:id="rId14"/>
    <p:sldId id="279" r:id="rId15"/>
    <p:sldId id="280" r:id="rId16"/>
    <p:sldId id="260" r:id="rId17"/>
    <p:sldId id="261" r:id="rId18"/>
    <p:sldId id="262" r:id="rId19"/>
    <p:sldId id="266" r:id="rId20"/>
    <p:sldId id="281" r:id="rId21"/>
    <p:sldId id="282" r:id="rId22"/>
    <p:sldId id="267" r:id="rId23"/>
    <p:sldId id="268" r:id="rId24"/>
    <p:sldId id="263" r:id="rId25"/>
    <p:sldId id="264" r:id="rId26"/>
    <p:sldId id="269" r:id="rId27"/>
    <p:sldId id="265" r:id="rId2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C2FFA5D-87B4-456A-9821-1D502468CF0F}" styleName="Designformatvorlage 1 - Akz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0764" autoAdjust="0"/>
  </p:normalViewPr>
  <p:slideViewPr>
    <p:cSldViewPr snapToGrid="0">
      <p:cViewPr varScale="1">
        <p:scale>
          <a:sx n="106" d="100"/>
          <a:sy n="106" d="100"/>
        </p:scale>
        <p:origin x="103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6B95F3-0557-304F-A425-74B74408DC2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9B2BFA-58D9-ED43-8040-25821433DD5C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3204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randdesignsmagazine.com/heating/air-source-heat-pumps-vs-ground-source-heat-pumps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ebwell.fi/en/news/how-is-the-cop-of-a-heat-pump-calculated-and-what-affects-it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Facts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94711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9605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DENA Gebäudereport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612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Source: </a:t>
            </a:r>
            <a:r>
              <a:rPr lang="de-DE" dirty="0">
                <a:effectLst/>
                <a:hlinkClick r:id="rId3"/>
              </a:rPr>
              <a:t>https://www.granddesignsmagazine.com/heating/air-source-heat-pumps-vs-ground-source-heat-pumps/</a:t>
            </a:r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293503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>
                <a:hlinkClick r:id="rId3"/>
              </a:rPr>
              <a:t>https://gebwell.fi/en/news/how-is-the-cop-of-a-heat-pump-calculated-and-what-affects-it/</a:t>
            </a:r>
            <a:r>
              <a:rPr lang="de-DE" dirty="0"/>
              <a:t> ;</a:t>
            </a:r>
          </a:p>
          <a:p>
            <a:r>
              <a:rPr lang="de-DE" dirty="0"/>
              <a:t>Vítor A.F. Costa, João M.S. Dias, On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coefficient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performance</a:t>
            </a:r>
            <a:r>
              <a:rPr lang="de-DE" dirty="0"/>
              <a:t> and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cooling</a:t>
            </a:r>
            <a:r>
              <a:rPr lang="de-DE" dirty="0"/>
              <a:t> power </a:t>
            </a:r>
            <a:r>
              <a:rPr lang="de-DE" dirty="0" err="1"/>
              <a:t>combination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adsorption</a:t>
            </a:r>
            <a:r>
              <a:rPr lang="de-DE" dirty="0"/>
              <a:t> </a:t>
            </a:r>
            <a:r>
              <a:rPr lang="de-DE" dirty="0" err="1"/>
              <a:t>refrigerators</a:t>
            </a:r>
            <a:r>
              <a:rPr lang="de-DE" dirty="0"/>
              <a:t> and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, International Journal </a:t>
            </a:r>
            <a:r>
              <a:rPr lang="de-DE" dirty="0" err="1"/>
              <a:t>of</a:t>
            </a:r>
            <a:r>
              <a:rPr lang="de-DE" dirty="0"/>
              <a:t> Refrigeration</a:t>
            </a:r>
          </a:p>
          <a:p>
            <a:r>
              <a:rPr lang="de-DE" dirty="0"/>
              <a:t>2023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9B2BFA-58D9-ED43-8040-25821433DD5C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0000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F39D2-392F-7306-8FD5-41690E4570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4270736-8E49-C1DF-2E02-CBA5EBB0D9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959DDAB-D9A7-652D-4674-BB91F219A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5AE117-6766-1EB1-E7A2-F234A14A4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8DF17C-729D-B6F5-5B5B-CE2DD21B0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2858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7B33B0-5D25-4649-6555-47A86654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8F179E5-7B0B-4057-E660-6F0E0F61F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C489917-2ACF-7586-6E59-62A7962D9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C9DAD80-337C-ACDB-449D-77DBBDB5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46AAE1-98D8-496F-3203-04F697751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164635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D54CB3D-913B-B1B5-AF96-2C060AB03E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DBE58E0-A382-4FC5-63E4-55E24EF4D4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5774D9-BE39-09C9-AA78-F5EDC3206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0F4E6C-7A70-0FCA-1291-0600B0AA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9E746A2-8B6C-9EE3-E421-9AB08C0A3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269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34F77F-55D8-42E4-28FE-8FA5DDDBB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E83762-903C-4C2F-7ABD-C0EEC1496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C4382F-047E-C114-282F-2A4567AB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B43E824-6F18-AF26-0C5D-055EB7A97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20CC43-2621-1A09-340B-6B02E29D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54663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D6CB83-6A3E-0C39-A7C4-896CC61A9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57F8B5-6CD7-9CE7-85E3-632A28719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89E2B6F-6444-F275-5418-34D1589E3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3B75A1-2DBC-496A-F7DD-2419A2B1D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E687694-8E42-7CE6-A9EA-AACA2A903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9628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89C82E-4B70-2FA0-01AB-02B4F19B3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9449642-F84F-6013-F916-50252CC595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1D494B-E4E1-35A7-68D8-15595C8E7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C28BCD-CD04-FF49-1EEE-D7C5E01E0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0A8288C-6C48-EFDE-6EBA-DB5164D22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364155-C4A6-EA49-749D-29BEC58E9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84047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59456D-62E3-A3A7-95E6-50F070271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746F9A5-3767-410F-EE05-DC70495F8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164619A-4C31-6EFC-568F-EC32D0B8C2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74C2EC2-8686-CA72-C7FC-5F2CC93641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142D561-992C-BE5F-9782-9CD0F311CC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BB74741-8AD6-A61C-BE71-F1DD735D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6D2E9674-0834-1FEF-E33A-3CA57E5C0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E0DFD4-76BE-32CA-ADC8-3D7AE473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40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87D482-CFB2-A08E-EF5A-4CE5C56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EA7682E-DBEC-99C6-9F3B-DC2E6C4ED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F0243D3-9176-8E94-8212-E468A3982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D22E4B0-67AD-B216-B402-349E67941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66550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37DEBAC-577A-4D26-3693-B050F8BB5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7C22DA8-CC52-B462-E62A-A7B8CE5C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D8364D2-EE8E-DA63-E0F8-186D014FA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3721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3C9B80-56B9-6FDF-7B0C-AF6F65501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0658F04-9D84-337E-092A-C0381C12E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942A319-260F-7EA7-F841-440BCF3662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5836273-BABE-672C-CCC1-C8D0BA99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9320844-2629-4BF7-2B66-F5BC1FC19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7C29D7B-BE94-EF5A-0C00-8B8AA7463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3298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14E668-E27A-DBD1-AEFF-0E59B64996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9070D6A-73FB-DACB-0FA1-61ECA8573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C69F5D3-2877-052D-C847-7EFC633A08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F53AC46-989D-F711-B865-40D52EE92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D105E-1681-4427-A2A6-BE19936FDE9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F668E70-746D-49B4-AE05-4A6BEB712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540451B-E97D-6113-7644-B6242BA50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2321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DAF9BB5-D448-C26D-2496-FD7524E83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FD5F9A3-1FD6-3B89-2EE7-496203B969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6930231-37C4-9455-72F2-CBCC6DE1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D105E-1681-4427-A2A6-BE19936FDE9F}" type="datetimeFigureOut">
              <a:rPr lang="de-DE" smtClean="0"/>
              <a:t>24.06.2025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411630-C0F6-C02C-4F07-AFBFAE3CB2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4F95747-7C62-5C15-BBB8-9A942147C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D7D816-B1EE-490B-A103-4A569B3CE5B5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62233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a.org/reports/the-future-of-heat-pumps/how-a-heat-pump-work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BE8F17-D85E-FBFB-B93F-9F32C582B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Modelling </a:t>
            </a:r>
            <a:r>
              <a:rPr lang="de-DE" dirty="0" err="1"/>
              <a:t>buildings</a:t>
            </a:r>
            <a:r>
              <a:rPr lang="de-DE" dirty="0"/>
              <a:t> and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systems</a:t>
            </a:r>
            <a:endParaRPr lang="de-DE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00C0354-112A-8728-4C66-E2E6BD9630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62853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3EA8B4-AD72-BEF5-AE7C-9A907787FA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601278" cy="1325563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pic>
        <p:nvPicPr>
          <p:cNvPr id="5" name="Grafik 4" descr="Ein Bild, das Text, Screenshot, Diagramm, Design enthält.&#10;&#10;Automatisch generierte Beschreibung">
            <a:extLst>
              <a:ext uri="{FF2B5EF4-FFF2-40B4-BE49-F238E27FC236}">
                <a16:creationId xmlns:a16="http://schemas.microsoft.com/office/drawing/2014/main" id="{5069173E-B3A7-B406-1D21-46FBE7915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2664" y="241699"/>
            <a:ext cx="5506397" cy="6374601"/>
          </a:xfrm>
          <a:prstGeom prst="rect">
            <a:avLst/>
          </a:prstGeom>
        </p:spPr>
      </p:pic>
      <p:pic>
        <p:nvPicPr>
          <p:cNvPr id="7" name="Grafik 6" descr="Ein Bild, das Haus, Gebäude, Baum, Screenshot enthält.&#10;&#10;Automatisch generierte Beschreibung">
            <a:extLst>
              <a:ext uri="{FF2B5EF4-FFF2-40B4-BE49-F238E27FC236}">
                <a16:creationId xmlns:a16="http://schemas.microsoft.com/office/drawing/2014/main" id="{B8C48C34-54A4-EAFD-EDF6-6A1A833D37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4896" y="3267753"/>
            <a:ext cx="3601278" cy="2294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5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97D42-0A31-77CD-C8BE-0EE9A280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do different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pumps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? ASHP vs. GSHP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917A0095-A45C-D91F-8871-147E08A3F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726310"/>
              </p:ext>
            </p:extLst>
          </p:nvPr>
        </p:nvGraphicFramePr>
        <p:xfrm>
          <a:off x="2463800" y="1690688"/>
          <a:ext cx="9118599" cy="481761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1300">
                  <a:extLst>
                    <a:ext uri="{9D8B030D-6E8A-4147-A177-3AD203B41FA5}">
                      <a16:colId xmlns:a16="http://schemas.microsoft.com/office/drawing/2014/main" val="1997298528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606793907"/>
                    </a:ext>
                  </a:extLst>
                </a:gridCol>
                <a:gridCol w="4356099">
                  <a:extLst>
                    <a:ext uri="{9D8B030D-6E8A-4147-A177-3AD203B41FA5}">
                      <a16:colId xmlns:a16="http://schemas.microsoft.com/office/drawing/2014/main" val="3193260059"/>
                    </a:ext>
                  </a:extLst>
                </a:gridCol>
              </a:tblGrid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feature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ASHP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GSHP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63474856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 source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ground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2972682026"/>
                  </a:ext>
                </a:extLst>
              </a:tr>
              <a:tr h="2072058"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absorption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is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blown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exchanger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fan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usually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comprise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self-contained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outdoor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unit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refrigerant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running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through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series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horizontally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and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buried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trenches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just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over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metre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deep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→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can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also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laid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vertically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boreholes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single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pipe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might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need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600 m^2, larger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buildings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may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require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second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loop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(/ open loop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system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directly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extracts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heat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from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pond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other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source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of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water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)</a:t>
                      </a:r>
                    </a:p>
                    <a:p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96166599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cost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not that expensive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expensive</a:t>
                      </a: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3186993727"/>
                  </a:ext>
                </a:extLst>
              </a:tr>
              <a:tr h="239527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temperature stability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varies with weather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relatively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stable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around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the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year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350708196"/>
                  </a:ext>
                </a:extLst>
              </a:tr>
              <a:tr h="419353"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efficiency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lower in cold climates</a:t>
                      </a:r>
                    </a:p>
                  </a:txBody>
                  <a:tcPr marL="50597" marR="50597" marT="25298" marB="25298" anchor="ctr"/>
                </a:tc>
                <a:tc>
                  <a:txBody>
                    <a:bodyPr/>
                    <a:lstStyle/>
                    <a:p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generally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higher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,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especially</a:t>
                      </a:r>
                      <a:r>
                        <a:rPr lang="de-DE" sz="160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 in </a:t>
                      </a:r>
                      <a:r>
                        <a:rPr lang="de-DE" sz="1600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winter</a:t>
                      </a:r>
                      <a:endParaRPr lang="de-DE" sz="16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 marL="50597" marR="50597" marT="25298" marB="25298" anchor="ctr"/>
                </a:tc>
                <a:extLst>
                  <a:ext uri="{0D108BD9-81ED-4DB2-BD59-A6C34878D82A}">
                    <a16:rowId xmlns:a16="http://schemas.microsoft.com/office/drawing/2014/main" val="1588599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5033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3D8664-D67B-82FC-F048-757E13EC0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 -&gt; COP and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influences</a:t>
            </a:r>
            <a:r>
              <a:rPr lang="de-DE" dirty="0"/>
              <a:t> </a:t>
            </a:r>
            <a:r>
              <a:rPr lang="de-DE" dirty="0" err="1"/>
              <a:t>it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8EBB58-3A76-F13D-E7A2-B4478AF9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parameters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influence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COP =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 /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(kWh)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temperature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design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devices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type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length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dimension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piping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higher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COPs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adsorption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processes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resulting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number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cycles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consequently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lower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specific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do ASHP and 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context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GSHP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COP=6, ASHP COP=4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18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047361A-7EA9-9D19-A459-D8540F101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AE4C4A-6A26-EDAB-8101-644D7BBB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AixLib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27693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5172A6-5316-97B4-1C7E-0D045EF87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50BD14-1C9F-31C5-281F-820836636D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principles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object-oriented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declarative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language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complex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involving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multiple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domains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mechanical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thermal, …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main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differences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quations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describe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relationships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easily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configurations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pre-built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components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symbols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represent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563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86B7AE-79E7-69CA-150C-B8BFE533E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What‘s</a:t>
            </a:r>
            <a:r>
              <a:rPr lang="de-DE" dirty="0"/>
              <a:t> </a:t>
            </a:r>
            <a:r>
              <a:rPr lang="de-DE" dirty="0" err="1"/>
              <a:t>Modelica</a:t>
            </a:r>
            <a:r>
              <a:rPr lang="de-DE" dirty="0"/>
              <a:t> - </a:t>
            </a:r>
            <a:r>
              <a:rPr lang="de-DE" dirty="0" err="1"/>
              <a:t>AixLib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67B5F39-0779-5380-6A72-15244C72C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simulating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IBPSA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library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(International Building Performance Simulation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Association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proviedes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models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cooling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ventilation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control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strategies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handling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22042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AD0C82-B97B-ABB4-52F0-C2767E196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Weather</a:t>
            </a:r>
            <a:r>
              <a:rPr lang="de-DE" dirty="0"/>
              <a:t> </a:t>
            </a:r>
            <a:r>
              <a:rPr lang="de-DE" dirty="0" err="1"/>
              <a:t>data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4F9621-C995-5DDB-EBBE-80B8B3DF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Maybe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uploaded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video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animation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Germany</a:t>
            </a:r>
          </a:p>
        </p:txBody>
      </p:sp>
    </p:spTree>
    <p:extLst>
      <p:ext uri="{BB962C8B-B14F-4D97-AF65-F5344CB8AC3E}">
        <p14:creationId xmlns:p14="http://schemas.microsoft.com/office/powerpoint/2010/main" val="22953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443BA0-EF35-911F-A11A-3459B508A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Scenarios</a:t>
            </a:r>
          </a:p>
        </p:txBody>
      </p:sp>
      <p:graphicFrame>
        <p:nvGraphicFramePr>
          <p:cNvPr id="4" name="Inhaltsplatzhalter 3">
            <a:extLst>
              <a:ext uri="{FF2B5EF4-FFF2-40B4-BE49-F238E27FC236}">
                <a16:creationId xmlns:a16="http://schemas.microsoft.com/office/drawing/2014/main" id="{42F1A790-CB17-A3BB-E1DE-8EAFC56B8F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3396870"/>
              </p:ext>
            </p:extLst>
          </p:nvPr>
        </p:nvGraphicFramePr>
        <p:xfrm>
          <a:off x="838203" y="2852451"/>
          <a:ext cx="10515597" cy="31436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2155129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851307507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817597702"/>
                    </a:ext>
                  </a:extLst>
                </a:gridCol>
              </a:tblGrid>
              <a:tr h="78590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Ground Source Heat Pump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Air Source Heat Pump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7760615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de-DE" dirty="0"/>
                        <a:t>GA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958372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5389777"/>
                  </a:ext>
                </a:extLst>
              </a:tr>
              <a:tr h="785904">
                <a:tc>
                  <a:txBody>
                    <a:bodyPr/>
                    <a:lstStyle/>
                    <a:p>
                      <a:r>
                        <a:rPr lang="de-DE" dirty="0"/>
                        <a:t>Building 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AC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152346"/>
                  </a:ext>
                </a:extLst>
              </a:tr>
            </a:tbl>
          </a:graphicData>
        </a:graphic>
      </p:graphicFrame>
      <p:sp>
        <p:nvSpPr>
          <p:cNvPr id="6" name="Textfeld 5">
            <a:extLst>
              <a:ext uri="{FF2B5EF4-FFF2-40B4-BE49-F238E27FC236}">
                <a16:creationId xmlns:a16="http://schemas.microsoft.com/office/drawing/2014/main" id="{42ADB23E-BA13-B0C9-2B89-A007746A5A2A}"/>
              </a:ext>
            </a:extLst>
          </p:cNvPr>
          <p:cNvSpPr txBox="1"/>
          <p:nvPr/>
        </p:nvSpPr>
        <p:spPr>
          <a:xfrm>
            <a:off x="838200" y="1618938"/>
            <a:ext cx="101570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,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temperature</a:t>
            </a:r>
            <a:r>
              <a:rPr lang="de-DE" dirty="0"/>
              <a:t> and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consmuption</a:t>
            </a:r>
            <a:r>
              <a:rPr lang="de-DE" dirty="0"/>
              <a:t> </a:t>
            </a:r>
            <a:r>
              <a:rPr lang="de-DE" dirty="0" err="1"/>
              <a:t>over</a:t>
            </a:r>
            <a:r>
              <a:rPr lang="de-DE" dirty="0"/>
              <a:t> time </a:t>
            </a:r>
            <a:r>
              <a:rPr lang="de-DE" dirty="0" err="1"/>
              <a:t>for</a:t>
            </a:r>
            <a:r>
              <a:rPr lang="de-DE" dirty="0"/>
              <a:t> TRY 2012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Repeat </a:t>
            </a:r>
            <a:r>
              <a:rPr lang="de-DE" dirty="0" err="1"/>
              <a:t>for</a:t>
            </a:r>
            <a:r>
              <a:rPr lang="de-DE" dirty="0"/>
              <a:t> extreme </a:t>
            </a:r>
            <a:r>
              <a:rPr lang="de-DE" dirty="0" err="1"/>
              <a:t>weather</a:t>
            </a:r>
            <a:r>
              <a:rPr lang="de-DE" dirty="0"/>
              <a:t> / different </a:t>
            </a:r>
            <a:r>
              <a:rPr lang="de-DE" dirty="0" err="1"/>
              <a:t>city</a:t>
            </a:r>
            <a:r>
              <a:rPr lang="de-DE" dirty="0"/>
              <a:t>?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878888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Comparisons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Scenarios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21691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21DF8-C972-CE41-240B-79F10EC03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1978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whole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2015</a:t>
            </a:r>
            <a:b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52EA7F-D183-0A4D-9CC8-B5A82159EB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</a:t>
            </a:r>
            <a:r>
              <a:rPr lang="de-DE" dirty="0"/>
              <a:t>, </a:t>
            </a:r>
            <a:r>
              <a:rPr lang="de-DE" dirty="0" err="1"/>
              <a:t>explain</a:t>
            </a:r>
            <a:r>
              <a:rPr lang="de-DE" dirty="0"/>
              <a:t> </a:t>
            </a:r>
            <a:r>
              <a:rPr lang="de-DE" dirty="0" err="1"/>
              <a:t>plots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171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56EAEB-89F2-0CC3-DB84-39811EEC0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Motivation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topic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95F63D-6C37-634D-9551-21C2ADA6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transition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renovate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equipment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different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paths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archieve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-neutral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task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some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goal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neutrality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until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2045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responsible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greenhouse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emissions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2024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ensures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switch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2022: 19,5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13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single-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familiy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8927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204BF-A39F-9F67-5574-5EB00A3EC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1948 </a:t>
            </a:r>
            <a:r>
              <a:rPr lang="de-DE" dirty="0" err="1"/>
              <a:t>building</a:t>
            </a:r>
            <a:r>
              <a:rPr lang="de-DE" dirty="0"/>
              <a:t> in 2015 </a:t>
            </a:r>
            <a:r>
              <a:rPr lang="de-DE" dirty="0" err="1"/>
              <a:t>winter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603635D-F04A-01DD-14F5-A66936E3D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DE" dirty="0"/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>
              <a:hlinkClick r:id="" action="ppaction://noaction"/>
            </a:endParaRPr>
          </a:p>
          <a:p>
            <a:endParaRPr lang="de-DE" dirty="0"/>
          </a:p>
          <a:p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E640C9-C2E3-6956-C23D-87B6A38F58C7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1978 </a:t>
            </a:r>
            <a:r>
              <a:rPr lang="de-DE" dirty="0" err="1"/>
              <a:t>winter</a:t>
            </a:r>
            <a:endParaRPr lang="de-DE" dirty="0"/>
          </a:p>
          <a:p>
            <a:r>
              <a:rPr lang="de-DE" dirty="0" err="1"/>
              <a:t>Compare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refurbished</a:t>
            </a:r>
            <a:r>
              <a:rPr lang="de-DE" dirty="0"/>
              <a:t> 1948 </a:t>
            </a:r>
            <a:r>
              <a:rPr lang="de-DE" dirty="0" err="1"/>
              <a:t>version</a:t>
            </a:r>
            <a:r>
              <a:rPr lang="de-DE" dirty="0"/>
              <a:t> </a:t>
            </a:r>
            <a:r>
              <a:rPr lang="de-DE" dirty="0" err="1"/>
              <a:t>winter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68966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FFBA8-09D6-D655-F42E-F65E114D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2016 </a:t>
            </a:r>
            <a:r>
              <a:rPr lang="de-DE" dirty="0" err="1"/>
              <a:t>building</a:t>
            </a:r>
            <a:r>
              <a:rPr lang="de-DE" dirty="0"/>
              <a:t> </a:t>
            </a:r>
            <a:r>
              <a:rPr lang="de-DE"/>
              <a:t>in 2015</a:t>
            </a:r>
            <a:endParaRPr lang="de-D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46FB924-4AAC-874C-44A8-F732AE5E1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52344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3ABC854-3852-C444-B5D8-943D204B4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Conclusions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56B68-4F2E-9C2D-9ADA-E1F95B4F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9563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6F9004-4F70-3AC5-5BB5-F5038F3D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Thanks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listening</a:t>
            </a:r>
            <a:r>
              <a:rPr lang="de-DE" dirty="0"/>
              <a:t>!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8BBF5D-17DA-1EF5-D6FB-A2E3C322C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073821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225045-A0FD-3DF7-099F-579FBCECC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Sources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5C04F3-0A82-CF11-9007-272504D4A3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1400" dirty="0"/>
              <a:t>Krähenmann, S., Walter, A., </a:t>
            </a:r>
            <a:r>
              <a:rPr lang="de-DE" sz="1400" dirty="0" err="1"/>
              <a:t>Brienen</a:t>
            </a:r>
            <a:r>
              <a:rPr lang="de-DE" sz="1400" dirty="0"/>
              <a:t>, S., </a:t>
            </a:r>
            <a:r>
              <a:rPr lang="de-DE" sz="1400" dirty="0" err="1"/>
              <a:t>Imbery</a:t>
            </a:r>
            <a:r>
              <a:rPr lang="de-DE" sz="1400" dirty="0"/>
              <a:t>, F., </a:t>
            </a:r>
            <a:r>
              <a:rPr lang="de-DE" sz="1400" dirty="0" err="1"/>
              <a:t>Matzarakis</a:t>
            </a:r>
            <a:r>
              <a:rPr lang="de-DE" sz="1400" dirty="0"/>
              <a:t>, A.: Stündliche Raster der Lufttemperatur für Deutschland (Projekt TRY-Weiterentwicklung), Version V001, DWD Climate Data Center (CDC), DOI:10.5676/DWD_CDC/TRY_Basis_v001, 2016</a:t>
            </a:r>
          </a:p>
        </p:txBody>
      </p:sp>
    </p:spTree>
    <p:extLst>
      <p:ext uri="{BB962C8B-B14F-4D97-AF65-F5344CB8AC3E}">
        <p14:creationId xmlns:p14="http://schemas.microsoft.com/office/powerpoint/2010/main" val="7203900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437B96-B329-E8B1-2D92-FDB5C937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3 </a:t>
            </a:r>
            <a:r>
              <a:rPr lang="de-DE" dirty="0" err="1"/>
              <a:t>questions</a:t>
            </a:r>
            <a:r>
              <a:rPr lang="de-DE" dirty="0"/>
              <a:t>, 4 </a:t>
            </a:r>
            <a:r>
              <a:rPr lang="de-DE" dirty="0" err="1"/>
              <a:t>answers</a:t>
            </a:r>
            <a:r>
              <a:rPr lang="de-DE" dirty="0"/>
              <a:t> </a:t>
            </a:r>
            <a:r>
              <a:rPr lang="de-DE" dirty="0" err="1"/>
              <a:t>each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8894B4B-71B9-FA04-FAF3-B34C132CA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54666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1552A5-145F-B5C0-E613-4206D744A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questions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A2926EA-5B65-65B8-9385-579092503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939468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3DB5-FA81-0CBF-3951-A44F20013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A0 Poster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85E411-A6F8-DDD7-A51E-7F514BB51D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277083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97EFB9-F062-3530-7F68-10E88B3A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FFC2-A383-EC5E-75EB-42379411E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Including</a:t>
            </a:r>
            <a:r>
              <a:rPr lang="de-DE" dirty="0"/>
              <a:t> GEG</a:t>
            </a:r>
          </a:p>
          <a:p>
            <a:r>
              <a:rPr lang="de-DE" dirty="0"/>
              <a:t>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(ABC) </a:t>
            </a:r>
            <a:r>
              <a:rPr lang="de-DE" dirty="0" err="1"/>
              <a:t>from</a:t>
            </a:r>
            <a:r>
              <a:rPr lang="de-DE" dirty="0"/>
              <a:t> Dena Gebäudereport 2024</a:t>
            </a:r>
          </a:p>
        </p:txBody>
      </p:sp>
    </p:spTree>
    <p:extLst>
      <p:ext uri="{BB962C8B-B14F-4D97-AF65-F5344CB8AC3E}">
        <p14:creationId xmlns:p14="http://schemas.microsoft.com/office/powerpoint/2010/main" val="909868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9ABBEB-4D1C-143E-1BD4-724B0AC64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evolution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energy</a:t>
            </a:r>
            <a:r>
              <a:rPr lang="de-DE" dirty="0"/>
              <a:t> </a:t>
            </a:r>
            <a:r>
              <a:rPr lang="de-DE" dirty="0" err="1"/>
              <a:t>standards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B04080F-65CC-DA97-FBE4-C455D36DF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Information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just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knowledge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delete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them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later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b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came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1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January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thermal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insultaiton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(WSV)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ordinance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(HAV)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merged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structural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considered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together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revised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envelope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taken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account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variables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primary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demand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transmission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losses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U-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requirements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but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summer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insulation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includes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On 1 November 2020, EnEV was incorporated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(GEG) and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officially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ceased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apply</a:t>
            </a: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previous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energies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(EEWG) was also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integrated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into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EEWG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national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impelementation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EU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Energy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Directive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(RED)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saving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act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(EnEG)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could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repealed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now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part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GEG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EnEG was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enacted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1973 after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first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oil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sz="16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crisis</a:t>
            </a:r>
            <a:r>
              <a:rPr lang="de-DE" sz="16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1976</a:t>
            </a: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0" indent="0">
              <a:buNone/>
            </a:pPr>
            <a:endParaRPr lang="de-DE" sz="1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296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618C39-81E5-D53C-8B7D-DD5045834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buildings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F27AC3-97FF-9128-C5C8-A5666FB5BC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roughly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and 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between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1946-1977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introductions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EnEV 2014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million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half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-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four-room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flats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completed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with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57%.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2022,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average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154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112 m^2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towards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increase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semi-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detached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2000. This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trend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room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multi-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family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and, at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76 m^2,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smaller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flat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Average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capita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living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1990 (34.8 m^2) and was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47.4 m^2 in 2022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616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8302A5-7906-9976-7BAB-CA12AD023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 – </a:t>
            </a:r>
            <a:r>
              <a:rPr lang="de-DE" dirty="0" err="1"/>
              <a:t>overview</a:t>
            </a:r>
            <a:r>
              <a:rPr lang="de-DE" dirty="0"/>
              <a:t> </a:t>
            </a:r>
            <a:r>
              <a:rPr lang="de-DE" dirty="0" err="1"/>
              <a:t>heating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2FDA35A-96E6-A82A-FF11-349F8831E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2022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renewable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22%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stock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7,3 %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brine-to.water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water-to-water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proportion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rising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steadily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2003,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reaching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3% in 2022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consumption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square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metre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decreases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annually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due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climate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change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largest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application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consumtion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residential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space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(66%)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(16%)</a:t>
            </a:r>
          </a:p>
          <a:p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997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BDB411-388A-1E06-3725-83C251A93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Building stock in Germany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8CB5891-C06F-A49F-0B7D-2081FE10E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choose</a:t>
            </a:r>
            <a:r>
              <a:rPr lang="de-DE" dirty="0"/>
              <a:t> </a:t>
            </a:r>
            <a:r>
              <a:rPr lang="de-DE" dirty="0" err="1"/>
              <a:t>these</a:t>
            </a:r>
            <a:r>
              <a:rPr lang="de-DE" dirty="0"/>
              <a:t> 3 </a:t>
            </a:r>
            <a:r>
              <a:rPr lang="de-DE" dirty="0" err="1"/>
              <a:t>typical</a:t>
            </a:r>
            <a:r>
              <a:rPr lang="de-DE" dirty="0"/>
              <a:t> </a:t>
            </a:r>
            <a:r>
              <a:rPr lang="de-DE" dirty="0" err="1"/>
              <a:t>houses</a:t>
            </a:r>
            <a:r>
              <a:rPr lang="de-DE" dirty="0"/>
              <a:t>:</a:t>
            </a:r>
          </a:p>
          <a:p>
            <a:pPr marL="0" indent="0">
              <a:buNone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suggestion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1946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1919 - 1948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35%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before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1977 (Dena)→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1958 - 1968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course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modern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Tabula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data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2016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The </a:t>
            </a:r>
            <a:r>
              <a:rPr lang="de-DE" dirty="0" err="1"/>
              <a:t>heating</a:t>
            </a:r>
            <a:r>
              <a:rPr lang="de-DE" dirty="0"/>
              <a:t> </a:t>
            </a:r>
            <a:r>
              <a:rPr lang="de-DE" dirty="0" err="1"/>
              <a:t>season</a:t>
            </a:r>
            <a:r>
              <a:rPr lang="de-DE" dirty="0"/>
              <a:t> in Germany </a:t>
            </a:r>
            <a:r>
              <a:rPr lang="de-DE" dirty="0" err="1"/>
              <a:t>is</a:t>
            </a:r>
            <a:r>
              <a:rPr lang="de-DE" dirty="0"/>
              <a:t> 200 </a:t>
            </a:r>
            <a:r>
              <a:rPr lang="de-DE" dirty="0" err="1"/>
              <a:t>days</a:t>
            </a:r>
            <a:r>
              <a:rPr lang="de-DE" dirty="0"/>
              <a:t> per </a:t>
            </a:r>
            <a:r>
              <a:rPr lang="de-DE" dirty="0" err="1"/>
              <a:t>year</a:t>
            </a:r>
            <a:r>
              <a:rPr lang="de-DE" dirty="0"/>
              <a:t> (https://s2.building-typology.eu/abpdf/DE_N_01_EPISCOPE_CaseStudy_TABULA_National.pdf)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07847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44FCED-C625-1225-F12C-51CC16836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?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59CA746-7576-384F-C115-F443C685CD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AC v Heat pump</a:t>
            </a:r>
          </a:p>
          <a:p>
            <a:r>
              <a:rPr lang="de-DE" dirty="0"/>
              <a:t>COP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heat</a:t>
            </a:r>
            <a:r>
              <a:rPr lang="de-DE" dirty="0"/>
              <a:t> </a:t>
            </a:r>
            <a:r>
              <a:rPr lang="de-DE" dirty="0" err="1"/>
              <a:t>flow</a:t>
            </a:r>
            <a:r>
              <a:rPr lang="de-DE" dirty="0"/>
              <a:t> </a:t>
            </a:r>
            <a:r>
              <a:rPr lang="de-DE" dirty="0" err="1"/>
              <a:t>math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14896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7E74A5-7249-3C45-37EE-CE972D111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does</a:t>
            </a:r>
            <a:r>
              <a:rPr lang="de-DE" dirty="0"/>
              <a:t> a </a:t>
            </a:r>
            <a:r>
              <a:rPr lang="de-DE" dirty="0" err="1"/>
              <a:t>heat</a:t>
            </a:r>
            <a:r>
              <a:rPr lang="de-DE" dirty="0"/>
              <a:t> pump </a:t>
            </a:r>
            <a:r>
              <a:rPr lang="de-DE" dirty="0" err="1"/>
              <a:t>work</a:t>
            </a:r>
            <a:r>
              <a:rPr lang="de-DE" dirty="0"/>
              <a:t> - </a:t>
            </a:r>
            <a:r>
              <a:rPr lang="de-DE" dirty="0" err="1"/>
              <a:t>principle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5C26649-05F0-30D9-3F9E-53F91FA38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https://www.iea.org/reports/the-future-of-heat-pumps/how-a-heat-pump-works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source like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surrounding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geothermal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stored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ground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waste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amplifies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needed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transferred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conventional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technologies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normally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several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required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power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pump (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poerformanc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typical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household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aroud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→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output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four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greater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electrical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run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consist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of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compressor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refrigeration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cylce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and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which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extracts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source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passed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sink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through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another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exchanger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buildings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delivered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forced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air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hydronic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such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radiotrs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under-floor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heating</a:t>
            </a: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always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confuses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people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how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pumps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„300%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“.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doesn‘t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violate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physical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laws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because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energy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only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moved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not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generated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And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also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works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when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would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think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there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no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“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cause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it‘s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cold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outside. But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heat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not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same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thing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</a:t>
            </a:r>
            <a:r>
              <a:rPr lang="de-DE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„warm“</a:t>
            </a:r>
          </a:p>
          <a:p>
            <a:pPr marL="0" indent="0">
              <a:buNone/>
            </a:pPr>
            <a:endParaRPr lang="de-DE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90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1603</Words>
  <Application>Microsoft Office PowerPoint</Application>
  <PresentationFormat>Widescreen</PresentationFormat>
  <Paragraphs>161</Paragraphs>
  <Slides>27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Calibri</vt:lpstr>
      <vt:lpstr>Office</vt:lpstr>
      <vt:lpstr>Modelling buildings and their heating systems</vt:lpstr>
      <vt:lpstr>Motivation for this topic</vt:lpstr>
      <vt:lpstr>Building stock in Germany</vt:lpstr>
      <vt:lpstr>Building stock in Germany – evolution of energy standards </vt:lpstr>
      <vt:lpstr>Building stock in Germany – overview buildings </vt:lpstr>
      <vt:lpstr>Building stock in Germany – overview heating</vt:lpstr>
      <vt:lpstr>Building stock in Germany</vt:lpstr>
      <vt:lpstr>How does a heat pump work?</vt:lpstr>
      <vt:lpstr>How does a heat pump work - principle</vt:lpstr>
      <vt:lpstr>How does a heat pump work?</vt:lpstr>
      <vt:lpstr>How do different heat pumps work? ASHP vs. GSHP</vt:lpstr>
      <vt:lpstr>How does a heat pump work? -&gt; COP and what influences it</vt:lpstr>
      <vt:lpstr>What‘s Modelica?</vt:lpstr>
      <vt:lpstr>What‘s Modelica</vt:lpstr>
      <vt:lpstr>What‘s Modelica - AixLib</vt:lpstr>
      <vt:lpstr>Weather data</vt:lpstr>
      <vt:lpstr>Scenarios</vt:lpstr>
      <vt:lpstr>Comparisons between Scenarios</vt:lpstr>
      <vt:lpstr>1978 building in whole 2015 </vt:lpstr>
      <vt:lpstr>1948 building in 2015 winter</vt:lpstr>
      <vt:lpstr>2016 building in 2015</vt:lpstr>
      <vt:lpstr>Conclusions?</vt:lpstr>
      <vt:lpstr>Thanks for listening!</vt:lpstr>
      <vt:lpstr>Sources</vt:lpstr>
      <vt:lpstr>3 questions, 4 answers each</vt:lpstr>
      <vt:lpstr>Do you have any questions?</vt:lpstr>
      <vt:lpstr>A0 Poster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buildings and their heating systems</dc:title>
  <dc:creator>André Osthövener</dc:creator>
  <cp:lastModifiedBy>André Osthövener</cp:lastModifiedBy>
  <cp:revision>13</cp:revision>
  <dcterms:created xsi:type="dcterms:W3CDTF">2025-06-07T09:35:23Z</dcterms:created>
  <dcterms:modified xsi:type="dcterms:W3CDTF">2025-06-24T17:13:43Z</dcterms:modified>
</cp:coreProperties>
</file>