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9"/>
  </p:notesMasterIdLst>
  <p:sldIdLst>
    <p:sldId id="256" r:id="rId2"/>
    <p:sldId id="257" r:id="rId3"/>
    <p:sldId id="265" r:id="rId4"/>
    <p:sldId id="266" r:id="rId5"/>
    <p:sldId id="267" r:id="rId6"/>
    <p:sldId id="268" r:id="rId7"/>
    <p:sldId id="322" r:id="rId8"/>
    <p:sldId id="269" r:id="rId9"/>
    <p:sldId id="271" r:id="rId10"/>
    <p:sldId id="270" r:id="rId11"/>
    <p:sldId id="272" r:id="rId12"/>
    <p:sldId id="273" r:id="rId13"/>
    <p:sldId id="274" r:id="rId14"/>
    <p:sldId id="275" r:id="rId15"/>
    <p:sldId id="276" r:id="rId16"/>
    <p:sldId id="278" r:id="rId17"/>
    <p:sldId id="277" r:id="rId18"/>
    <p:sldId id="279" r:id="rId19"/>
    <p:sldId id="321" r:id="rId20"/>
    <p:sldId id="280" r:id="rId21"/>
    <p:sldId id="281" r:id="rId22"/>
    <p:sldId id="282" r:id="rId23"/>
    <p:sldId id="283" r:id="rId24"/>
    <p:sldId id="323" r:id="rId25"/>
    <p:sldId id="285" r:id="rId26"/>
    <p:sldId id="286" r:id="rId27"/>
    <p:sldId id="287" r:id="rId28"/>
    <p:sldId id="288" r:id="rId29"/>
    <p:sldId id="324" r:id="rId30"/>
    <p:sldId id="291" r:id="rId31"/>
    <p:sldId id="292" r:id="rId32"/>
    <p:sldId id="293" r:id="rId33"/>
    <p:sldId id="294" r:id="rId34"/>
    <p:sldId id="295" r:id="rId35"/>
    <p:sldId id="296" r:id="rId36"/>
    <p:sldId id="297" r:id="rId37"/>
    <p:sldId id="298" r:id="rId38"/>
    <p:sldId id="299" r:id="rId39"/>
    <p:sldId id="300" r:id="rId40"/>
    <p:sldId id="302" r:id="rId41"/>
    <p:sldId id="303" r:id="rId42"/>
    <p:sldId id="305" r:id="rId43"/>
    <p:sldId id="306" r:id="rId44"/>
    <p:sldId id="320" r:id="rId45"/>
    <p:sldId id="307" r:id="rId46"/>
    <p:sldId id="308" r:id="rId47"/>
    <p:sldId id="309" r:id="rId48"/>
    <p:sldId id="310" r:id="rId49"/>
    <p:sldId id="311" r:id="rId50"/>
    <p:sldId id="312" r:id="rId51"/>
    <p:sldId id="313" r:id="rId52"/>
    <p:sldId id="318" r:id="rId53"/>
    <p:sldId id="319" r:id="rId54"/>
    <p:sldId id="325" r:id="rId55"/>
    <p:sldId id="326" r:id="rId56"/>
    <p:sldId id="316" r:id="rId57"/>
    <p:sldId id="317" r:id="rId5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DE KIRÇIK" initials="HK" lastIdx="1" clrIdx="0">
    <p:extLst>
      <p:ext uri="{19B8F6BF-5375-455C-9EA6-DF929625EA0E}">
        <p15:presenceInfo xmlns:p15="http://schemas.microsoft.com/office/powerpoint/2012/main" userId="HANDE KIRÇI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6357" autoAdjust="0"/>
  </p:normalViewPr>
  <p:slideViewPr>
    <p:cSldViewPr snapToGrid="0">
      <p:cViewPr varScale="1">
        <p:scale>
          <a:sx n="86" d="100"/>
          <a:sy n="86"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EE0E8-84B7-455D-923F-15CE8145B27F}"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865C0EBA-1814-4C79-B998-E7DDD4095BA8}">
      <dgm:prSet/>
      <dgm:spPr/>
      <dgm:t>
        <a:bodyPr/>
        <a:lstStyle/>
        <a:p>
          <a:pPr rtl="0"/>
          <a:r>
            <a:rPr lang="tr-TR" dirty="0">
              <a:latin typeface="Times New Roman" panose="02020603050405020304" pitchFamily="18" charset="0"/>
              <a:cs typeface="Times New Roman" panose="02020603050405020304" pitchFamily="18" charset="0"/>
            </a:rPr>
            <a:t>İlk olarak gerekli olan </a:t>
          </a:r>
          <a:r>
            <a:rPr lang="tr-TR" dirty="0" err="1">
              <a:latin typeface="Times New Roman" panose="02020603050405020304" pitchFamily="18" charset="0"/>
              <a:cs typeface="Times New Roman" panose="02020603050405020304" pitchFamily="18" charset="0"/>
            </a:rPr>
            <a:t>pandas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matplotlib.pyplot</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seaborn</a:t>
          </a:r>
          <a:r>
            <a:rPr lang="tr-TR" dirty="0">
              <a:latin typeface="Times New Roman" panose="02020603050405020304" pitchFamily="18" charset="0"/>
              <a:cs typeface="Times New Roman" panose="02020603050405020304" pitchFamily="18" charset="0"/>
            </a:rPr>
            <a:t> kütüphanelerini yükledik. </a:t>
          </a:r>
          <a:r>
            <a:rPr lang="tr-TR" dirty="0" err="1">
              <a:latin typeface="Times New Roman" panose="02020603050405020304" pitchFamily="18" charset="0"/>
              <a:cs typeface="Times New Roman" panose="02020603050405020304" pitchFamily="18" charset="0"/>
            </a:rPr>
            <a:t>Figure</a:t>
          </a:r>
          <a:r>
            <a:rPr lang="tr-TR" dirty="0">
              <a:latin typeface="Times New Roman" panose="02020603050405020304" pitchFamily="18" charset="0"/>
              <a:cs typeface="Times New Roman" panose="02020603050405020304" pitchFamily="18" charset="0"/>
            </a:rPr>
            <a:t>, grafiklerin daha büyük bastırılmasını sağlıyor.  </a:t>
          </a:r>
        </a:p>
      </dgm:t>
    </dgm:pt>
    <dgm:pt modelId="{3866589F-58B2-4C5E-AF06-E3CFEA61DBD5}" type="parTrans" cxnId="{470E8F70-E35F-4004-9BB5-687979A7597E}">
      <dgm:prSet/>
      <dgm:spPr/>
      <dgm:t>
        <a:bodyPr/>
        <a:lstStyle/>
        <a:p>
          <a:endParaRPr lang="tr-TR"/>
        </a:p>
      </dgm:t>
    </dgm:pt>
    <dgm:pt modelId="{44C7AFE2-28A8-4B90-9DFD-6D1424A7529F}" type="sibTrans" cxnId="{470E8F70-E35F-4004-9BB5-687979A7597E}">
      <dgm:prSet/>
      <dgm:spPr/>
      <dgm:t>
        <a:bodyPr/>
        <a:lstStyle/>
        <a:p>
          <a:endParaRPr lang="tr-TR"/>
        </a:p>
      </dgm:t>
    </dgm:pt>
    <dgm:pt modelId="{1A1DD8B1-9581-4FBD-8FF6-F0B44CFAA12D}" type="pres">
      <dgm:prSet presAssocID="{E45EE0E8-84B7-455D-923F-15CE8145B27F}" presName="linear" presStyleCnt="0">
        <dgm:presLayoutVars>
          <dgm:animLvl val="lvl"/>
          <dgm:resizeHandles val="exact"/>
        </dgm:presLayoutVars>
      </dgm:prSet>
      <dgm:spPr/>
    </dgm:pt>
    <dgm:pt modelId="{8D96E75E-9763-4F30-AFC7-F369C9FABA6E}" type="pres">
      <dgm:prSet presAssocID="{865C0EBA-1814-4C79-B998-E7DDD4095BA8}" presName="parentText" presStyleLbl="node1" presStyleIdx="0" presStyleCnt="1" custLinFactNeighborX="7477" custLinFactNeighborY="-3338">
        <dgm:presLayoutVars>
          <dgm:chMax val="0"/>
          <dgm:bulletEnabled val="1"/>
        </dgm:presLayoutVars>
      </dgm:prSet>
      <dgm:spPr/>
    </dgm:pt>
  </dgm:ptLst>
  <dgm:cxnLst>
    <dgm:cxn modelId="{F30D6520-34A0-4AB0-A73F-8E7278A6FAE2}" type="presOf" srcId="{865C0EBA-1814-4C79-B998-E7DDD4095BA8}" destId="{8D96E75E-9763-4F30-AFC7-F369C9FABA6E}" srcOrd="0" destOrd="0" presId="urn:microsoft.com/office/officeart/2005/8/layout/vList2"/>
    <dgm:cxn modelId="{75997549-D845-475F-9B1B-180115A852D7}" type="presOf" srcId="{E45EE0E8-84B7-455D-923F-15CE8145B27F}" destId="{1A1DD8B1-9581-4FBD-8FF6-F0B44CFAA12D}" srcOrd="0" destOrd="0" presId="urn:microsoft.com/office/officeart/2005/8/layout/vList2"/>
    <dgm:cxn modelId="{470E8F70-E35F-4004-9BB5-687979A7597E}" srcId="{E45EE0E8-84B7-455D-923F-15CE8145B27F}" destId="{865C0EBA-1814-4C79-B998-E7DDD4095BA8}" srcOrd="0" destOrd="0" parTransId="{3866589F-58B2-4C5E-AF06-E3CFEA61DBD5}" sibTransId="{44C7AFE2-28A8-4B90-9DFD-6D1424A7529F}"/>
    <dgm:cxn modelId="{46D7E40C-A065-4371-8EC3-278A0D49C9C4}" type="presParOf" srcId="{1A1DD8B1-9581-4FBD-8FF6-F0B44CFAA12D}" destId="{8D96E75E-9763-4F30-AFC7-F369C9FABA6E}"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C0E0E7F-AFA5-41DD-B4E3-2254538F6099}"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5B5987F0-D379-43FA-8D9A-95D471CD5BC6}">
      <dgm:prSet/>
      <dgm:spPr/>
      <dgm:t>
        <a:bodyPr/>
        <a:lstStyle/>
        <a:p>
          <a:r>
            <a:rPr lang="tr-TR" dirty="0">
              <a:latin typeface="Times New Roman" panose="02020603050405020304" pitchFamily="18" charset="0"/>
              <a:cs typeface="Times New Roman" panose="02020603050405020304" pitchFamily="18" charset="0"/>
            </a:rPr>
            <a:t>Örneğin Avustralya ile Almanya arasında oldukça güçlü bir korelasyon görüyoruz. Bunun anlamı bu iki </a:t>
          </a:r>
          <a:r>
            <a:rPr lang="tr-TR" dirty="0" err="1">
              <a:latin typeface="Times New Roman" panose="02020603050405020304" pitchFamily="18" charset="0"/>
              <a:cs typeface="Times New Roman" panose="02020603050405020304" pitchFamily="18" charset="0"/>
            </a:rPr>
            <a:t>ülkenenin</a:t>
          </a:r>
          <a:r>
            <a:rPr lang="tr-TR" dirty="0">
              <a:latin typeface="Times New Roman" panose="02020603050405020304" pitchFamily="18" charset="0"/>
              <a:cs typeface="Times New Roman" panose="02020603050405020304" pitchFamily="18" charset="0"/>
            </a:rPr>
            <a:t> yıllar içinde sahip olduğu pratisyen hekim oranları benzerlik göstererek artmış.</a:t>
          </a:r>
        </a:p>
      </dgm:t>
    </dgm:pt>
    <dgm:pt modelId="{DC295FFB-7EF3-46C7-89C2-D6CE1C432AB2}" type="parTrans" cxnId="{D76FD508-9A5C-4980-AC89-B13CDF53AB0D}">
      <dgm:prSet/>
      <dgm:spPr/>
      <dgm:t>
        <a:bodyPr/>
        <a:lstStyle/>
        <a:p>
          <a:endParaRPr lang="tr-TR"/>
        </a:p>
      </dgm:t>
    </dgm:pt>
    <dgm:pt modelId="{78742171-723F-47BA-8C8F-01C0DEED986B}" type="sibTrans" cxnId="{D76FD508-9A5C-4980-AC89-B13CDF53AB0D}">
      <dgm:prSet/>
      <dgm:spPr/>
      <dgm:t>
        <a:bodyPr/>
        <a:lstStyle/>
        <a:p>
          <a:endParaRPr lang="tr-TR"/>
        </a:p>
      </dgm:t>
    </dgm:pt>
    <dgm:pt modelId="{03FB5C57-CCC1-4855-A2F7-D2C9D180D4B5}" type="pres">
      <dgm:prSet presAssocID="{AC0E0E7F-AFA5-41DD-B4E3-2254538F6099}" presName="linear" presStyleCnt="0">
        <dgm:presLayoutVars>
          <dgm:animLvl val="lvl"/>
          <dgm:resizeHandles val="exact"/>
        </dgm:presLayoutVars>
      </dgm:prSet>
      <dgm:spPr/>
    </dgm:pt>
    <dgm:pt modelId="{5C405A5E-1FAB-4D6C-BB3B-D7E73ED589A3}" type="pres">
      <dgm:prSet presAssocID="{5B5987F0-D379-43FA-8D9A-95D471CD5BC6}" presName="parentText" presStyleLbl="node1" presStyleIdx="0" presStyleCnt="1" custLinFactNeighborX="0" custLinFactNeighborY="-4495">
        <dgm:presLayoutVars>
          <dgm:chMax val="0"/>
          <dgm:bulletEnabled val="1"/>
        </dgm:presLayoutVars>
      </dgm:prSet>
      <dgm:spPr/>
    </dgm:pt>
  </dgm:ptLst>
  <dgm:cxnLst>
    <dgm:cxn modelId="{D76FD508-9A5C-4980-AC89-B13CDF53AB0D}" srcId="{AC0E0E7F-AFA5-41DD-B4E3-2254538F6099}" destId="{5B5987F0-D379-43FA-8D9A-95D471CD5BC6}" srcOrd="0" destOrd="0" parTransId="{DC295FFB-7EF3-46C7-89C2-D6CE1C432AB2}" sibTransId="{78742171-723F-47BA-8C8F-01C0DEED986B}"/>
    <dgm:cxn modelId="{4F00C07A-5AC6-4663-AD66-95C021D815E6}" type="presOf" srcId="{5B5987F0-D379-43FA-8D9A-95D471CD5BC6}" destId="{5C405A5E-1FAB-4D6C-BB3B-D7E73ED589A3}" srcOrd="0" destOrd="0" presId="urn:microsoft.com/office/officeart/2005/8/layout/vList2"/>
    <dgm:cxn modelId="{2665A5C5-B937-4808-B4AE-DE4CC7ACFF08}" type="presOf" srcId="{AC0E0E7F-AFA5-41DD-B4E3-2254538F6099}" destId="{03FB5C57-CCC1-4855-A2F7-D2C9D180D4B5}" srcOrd="0" destOrd="0" presId="urn:microsoft.com/office/officeart/2005/8/layout/vList2"/>
    <dgm:cxn modelId="{5B95EB5E-AB89-439C-9016-63A0FE774B9F}" type="presParOf" srcId="{03FB5C57-CCC1-4855-A2F7-D2C9D180D4B5}" destId="{5C405A5E-1FAB-4D6C-BB3B-D7E73ED589A3}"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1BF061-9CE6-458A-8A46-F9AE27739D26}"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D6085D39-13F1-460C-A3E7-F562A13CC47F}">
      <dgm:prSet/>
      <dgm:spPr/>
      <dgm:t>
        <a:bodyPr/>
        <a:lstStyle/>
        <a:p>
          <a:r>
            <a:rPr lang="tr-TR" dirty="0">
              <a:latin typeface="Times New Roman" panose="02020603050405020304" pitchFamily="18" charset="0"/>
              <a:cs typeface="Times New Roman" panose="02020603050405020304" pitchFamily="18" charset="0"/>
            </a:rPr>
            <a:t>Düşük korelasyon örneği için İspanya ve Letonya’ya bakabiliriz. İki değişkenin birbiri ile düşük korelasyona sahip olması, birinin değerinde artış olurken diğerinin değerinde azalma olması anlamına gelir.  </a:t>
          </a:r>
        </a:p>
      </dgm:t>
    </dgm:pt>
    <dgm:pt modelId="{9190C868-88B0-4137-8437-BB7A485D1CC3}" type="parTrans" cxnId="{A871594D-EB7D-4517-A2DA-6411E5395E9C}">
      <dgm:prSet/>
      <dgm:spPr/>
      <dgm:t>
        <a:bodyPr/>
        <a:lstStyle/>
        <a:p>
          <a:endParaRPr lang="tr-TR"/>
        </a:p>
      </dgm:t>
    </dgm:pt>
    <dgm:pt modelId="{B806F966-FB99-4B24-A296-70994C5A565F}" type="sibTrans" cxnId="{A871594D-EB7D-4517-A2DA-6411E5395E9C}">
      <dgm:prSet/>
      <dgm:spPr/>
      <dgm:t>
        <a:bodyPr/>
        <a:lstStyle/>
        <a:p>
          <a:endParaRPr lang="tr-TR"/>
        </a:p>
      </dgm:t>
    </dgm:pt>
    <dgm:pt modelId="{EE1C0E66-8946-4451-B653-C188FC5D4E11}" type="pres">
      <dgm:prSet presAssocID="{151BF061-9CE6-458A-8A46-F9AE27739D26}" presName="linear" presStyleCnt="0">
        <dgm:presLayoutVars>
          <dgm:animLvl val="lvl"/>
          <dgm:resizeHandles val="exact"/>
        </dgm:presLayoutVars>
      </dgm:prSet>
      <dgm:spPr/>
    </dgm:pt>
    <dgm:pt modelId="{746380CD-C1D8-426E-99BD-2FFAC77FB8A5}" type="pres">
      <dgm:prSet presAssocID="{D6085D39-13F1-460C-A3E7-F562A13CC47F}" presName="parentText" presStyleLbl="node1" presStyleIdx="0" presStyleCnt="1" custLinFactNeighborX="-2060">
        <dgm:presLayoutVars>
          <dgm:chMax val="0"/>
          <dgm:bulletEnabled val="1"/>
        </dgm:presLayoutVars>
      </dgm:prSet>
      <dgm:spPr/>
    </dgm:pt>
  </dgm:ptLst>
  <dgm:cxnLst>
    <dgm:cxn modelId="{05106E29-80C8-43B1-B783-D5084CDB3CB9}" type="presOf" srcId="{151BF061-9CE6-458A-8A46-F9AE27739D26}" destId="{EE1C0E66-8946-4451-B653-C188FC5D4E11}" srcOrd="0" destOrd="0" presId="urn:microsoft.com/office/officeart/2005/8/layout/vList2"/>
    <dgm:cxn modelId="{A871594D-EB7D-4517-A2DA-6411E5395E9C}" srcId="{151BF061-9CE6-458A-8A46-F9AE27739D26}" destId="{D6085D39-13F1-460C-A3E7-F562A13CC47F}" srcOrd="0" destOrd="0" parTransId="{9190C868-88B0-4137-8437-BB7A485D1CC3}" sibTransId="{B806F966-FB99-4B24-A296-70994C5A565F}"/>
    <dgm:cxn modelId="{46DAE9E3-786F-4185-9832-C11EF7326DFE}" type="presOf" srcId="{D6085D39-13F1-460C-A3E7-F562A13CC47F}" destId="{746380CD-C1D8-426E-99BD-2FFAC77FB8A5}" srcOrd="0" destOrd="0" presId="urn:microsoft.com/office/officeart/2005/8/layout/vList2"/>
    <dgm:cxn modelId="{BEE1A2CE-DF1D-45C0-B346-40EF539EAE51}" type="presParOf" srcId="{EE1C0E66-8946-4451-B653-C188FC5D4E11}" destId="{746380CD-C1D8-426E-99BD-2FFAC77FB8A5}"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668815D-86A6-41F1-8524-9C9DAEBC0F9E}"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C7E5234A-BC05-430F-86E2-A3EF9DB482D4}">
      <dgm:prSet/>
      <dgm:spPr/>
      <dgm:t>
        <a:bodyPr/>
        <a:lstStyle/>
        <a:p>
          <a:pPr rtl="0"/>
          <a:r>
            <a:rPr lang="tr-TR" dirty="0">
              <a:latin typeface="Times New Roman" panose="02020603050405020304" pitchFamily="18" charset="0"/>
              <a:cs typeface="Times New Roman" panose="02020603050405020304" pitchFamily="18" charset="0"/>
            </a:rPr>
            <a:t>Ortalamaları karşılaştırmak istedik. </a:t>
          </a:r>
          <a:r>
            <a:rPr lang="tr-TR" dirty="0" err="1">
              <a:latin typeface="Times New Roman" panose="02020603050405020304" pitchFamily="18" charset="0"/>
              <a:cs typeface="Times New Roman" panose="02020603050405020304" pitchFamily="18" charset="0"/>
            </a:rPr>
            <a:t>des’in</a:t>
          </a:r>
          <a:r>
            <a:rPr lang="tr-TR" dirty="0">
              <a:latin typeface="Times New Roman" panose="02020603050405020304" pitchFamily="18" charset="0"/>
              <a:cs typeface="Times New Roman" panose="02020603050405020304" pitchFamily="18" charset="0"/>
            </a:rPr>
            <a:t> içindeki 1. </a:t>
          </a:r>
          <a:r>
            <a:rPr lang="tr-TR" dirty="0" err="1">
              <a:latin typeface="Times New Roman" panose="02020603050405020304" pitchFamily="18" charset="0"/>
              <a:cs typeface="Times New Roman" panose="02020603050405020304" pitchFamily="18" charset="0"/>
            </a:rPr>
            <a:t>index</a:t>
          </a:r>
          <a:r>
            <a:rPr lang="tr-TR" dirty="0">
              <a:latin typeface="Times New Roman" panose="02020603050405020304" pitchFamily="18" charset="0"/>
              <a:cs typeface="Times New Roman" panose="02020603050405020304" pitchFamily="18" charset="0"/>
            </a:rPr>
            <a:t> ortalamayı veriyor. </a:t>
          </a:r>
        </a:p>
        <a:p>
          <a:pPr rtl="0"/>
          <a:r>
            <a:rPr lang="tr-TR" dirty="0">
              <a:latin typeface="Times New Roman" panose="02020603050405020304" pitchFamily="18" charset="0"/>
              <a:cs typeface="Times New Roman" panose="02020603050405020304" pitchFamily="18" charset="0"/>
            </a:rPr>
            <a:t>Daha sonra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oluşturup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içinde yer alan ortalama değerlerini gösterdik. </a:t>
          </a:r>
        </a:p>
      </dgm:t>
    </dgm:pt>
    <dgm:pt modelId="{1AC79460-8373-47C8-9A98-6CE5FEF965FD}" type="parTrans" cxnId="{3F1CB600-BC0E-442C-A3A5-39F6FD55AF41}">
      <dgm:prSet/>
      <dgm:spPr/>
      <dgm:t>
        <a:bodyPr/>
        <a:lstStyle/>
        <a:p>
          <a:endParaRPr lang="tr-TR"/>
        </a:p>
      </dgm:t>
    </dgm:pt>
    <dgm:pt modelId="{2C038B34-0B2D-4036-8550-A4C41748FA88}" type="sibTrans" cxnId="{3F1CB600-BC0E-442C-A3A5-39F6FD55AF41}">
      <dgm:prSet/>
      <dgm:spPr/>
      <dgm:t>
        <a:bodyPr/>
        <a:lstStyle/>
        <a:p>
          <a:endParaRPr lang="tr-TR"/>
        </a:p>
      </dgm:t>
    </dgm:pt>
    <dgm:pt modelId="{061832E7-7872-4B93-84B9-DF450FFAE2BF}" type="pres">
      <dgm:prSet presAssocID="{9668815D-86A6-41F1-8524-9C9DAEBC0F9E}" presName="linear" presStyleCnt="0">
        <dgm:presLayoutVars>
          <dgm:animLvl val="lvl"/>
          <dgm:resizeHandles val="exact"/>
        </dgm:presLayoutVars>
      </dgm:prSet>
      <dgm:spPr/>
    </dgm:pt>
    <dgm:pt modelId="{D64C15AF-496D-4097-B481-7B4B527364BB}" type="pres">
      <dgm:prSet presAssocID="{C7E5234A-BC05-430F-86E2-A3EF9DB482D4}" presName="parentText" presStyleLbl="node1" presStyleIdx="0" presStyleCnt="1" custScaleY="106445">
        <dgm:presLayoutVars>
          <dgm:chMax val="0"/>
          <dgm:bulletEnabled val="1"/>
        </dgm:presLayoutVars>
      </dgm:prSet>
      <dgm:spPr/>
    </dgm:pt>
  </dgm:ptLst>
  <dgm:cxnLst>
    <dgm:cxn modelId="{3F1CB600-BC0E-442C-A3A5-39F6FD55AF41}" srcId="{9668815D-86A6-41F1-8524-9C9DAEBC0F9E}" destId="{C7E5234A-BC05-430F-86E2-A3EF9DB482D4}" srcOrd="0" destOrd="0" parTransId="{1AC79460-8373-47C8-9A98-6CE5FEF965FD}" sibTransId="{2C038B34-0B2D-4036-8550-A4C41748FA88}"/>
    <dgm:cxn modelId="{36532A92-1178-4464-AB01-F2F96FF11BC0}" type="presOf" srcId="{C7E5234A-BC05-430F-86E2-A3EF9DB482D4}" destId="{D64C15AF-496D-4097-B481-7B4B527364BB}" srcOrd="0" destOrd="0" presId="urn:microsoft.com/office/officeart/2005/8/layout/vList2"/>
    <dgm:cxn modelId="{84B9B2DA-1FFF-4341-A43E-B5A541C29288}" type="presOf" srcId="{9668815D-86A6-41F1-8524-9C9DAEBC0F9E}" destId="{061832E7-7872-4B93-84B9-DF450FFAE2BF}" srcOrd="0" destOrd="0" presId="urn:microsoft.com/office/officeart/2005/8/layout/vList2"/>
    <dgm:cxn modelId="{B4F647BD-BDC1-4626-9F19-8E55A78887CF}" type="presParOf" srcId="{061832E7-7872-4B93-84B9-DF450FFAE2BF}" destId="{D64C15AF-496D-4097-B481-7B4B527364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799AFFB-6866-4EAC-8778-A4A8C4A4AA52}"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ED706278-30F3-40F0-AA53-3583BED13D0F}">
      <dgm:prSet/>
      <dgm:spPr/>
      <dgm:t>
        <a:bodyPr/>
        <a:lstStyle/>
        <a:p>
          <a:pPr rtl="0"/>
          <a:r>
            <a:rPr lang="tr-TR" dirty="0" err="1">
              <a:latin typeface="Times New Roman" panose="02020603050405020304" pitchFamily="18" charset="0"/>
              <a:cs typeface="Times New Roman" panose="02020603050405020304" pitchFamily="18" charset="0"/>
            </a:rPr>
            <a:t>Stem</a:t>
          </a:r>
          <a:r>
            <a:rPr lang="tr-TR" dirty="0">
              <a:latin typeface="Times New Roman" panose="02020603050405020304" pitchFamily="18" charset="0"/>
              <a:cs typeface="Times New Roman" panose="02020603050405020304" pitchFamily="18" charset="0"/>
            </a:rPr>
            <a:t> grafiğini ortalamanın durumuna bakmak için kullanıyoruz. </a:t>
          </a:r>
        </a:p>
      </dgm:t>
    </dgm:pt>
    <dgm:pt modelId="{74BC5942-1CE3-4998-837A-F3083D00CA2A}" type="parTrans" cxnId="{9FC7113F-B719-406E-BF72-D496EC663ED2}">
      <dgm:prSet/>
      <dgm:spPr/>
      <dgm:t>
        <a:bodyPr/>
        <a:lstStyle/>
        <a:p>
          <a:endParaRPr lang="tr-TR"/>
        </a:p>
      </dgm:t>
    </dgm:pt>
    <dgm:pt modelId="{F114EE2B-6024-443A-A2CC-536A9506CB09}" type="sibTrans" cxnId="{9FC7113F-B719-406E-BF72-D496EC663ED2}">
      <dgm:prSet/>
      <dgm:spPr/>
      <dgm:t>
        <a:bodyPr/>
        <a:lstStyle/>
        <a:p>
          <a:endParaRPr lang="tr-TR"/>
        </a:p>
      </dgm:t>
    </dgm:pt>
    <dgm:pt modelId="{31CB0EBC-8F16-4DDB-B834-7D0A25383349}" type="pres">
      <dgm:prSet presAssocID="{5799AFFB-6866-4EAC-8778-A4A8C4A4AA52}" presName="linear" presStyleCnt="0">
        <dgm:presLayoutVars>
          <dgm:animLvl val="lvl"/>
          <dgm:resizeHandles val="exact"/>
        </dgm:presLayoutVars>
      </dgm:prSet>
      <dgm:spPr/>
    </dgm:pt>
    <dgm:pt modelId="{A1717476-A536-4E48-A76B-D3CB9D3D5F81}" type="pres">
      <dgm:prSet presAssocID="{ED706278-30F3-40F0-AA53-3583BED13D0F}" presName="parentText" presStyleLbl="node1" presStyleIdx="0" presStyleCnt="1" custScaleY="101548" custLinFactY="-21631" custLinFactNeighborX="0" custLinFactNeighborY="-100000">
        <dgm:presLayoutVars>
          <dgm:chMax val="0"/>
          <dgm:bulletEnabled val="1"/>
        </dgm:presLayoutVars>
      </dgm:prSet>
      <dgm:spPr/>
    </dgm:pt>
  </dgm:ptLst>
  <dgm:cxnLst>
    <dgm:cxn modelId="{51666C1C-132E-4470-8403-65678DC1BA5A}" type="presOf" srcId="{5799AFFB-6866-4EAC-8778-A4A8C4A4AA52}" destId="{31CB0EBC-8F16-4DDB-B834-7D0A25383349}" srcOrd="0" destOrd="0" presId="urn:microsoft.com/office/officeart/2005/8/layout/vList2"/>
    <dgm:cxn modelId="{21AA493C-964E-4ABB-80D2-17327D459B85}" type="presOf" srcId="{ED706278-30F3-40F0-AA53-3583BED13D0F}" destId="{A1717476-A536-4E48-A76B-D3CB9D3D5F81}" srcOrd="0" destOrd="0" presId="urn:microsoft.com/office/officeart/2005/8/layout/vList2"/>
    <dgm:cxn modelId="{9FC7113F-B719-406E-BF72-D496EC663ED2}" srcId="{5799AFFB-6866-4EAC-8778-A4A8C4A4AA52}" destId="{ED706278-30F3-40F0-AA53-3583BED13D0F}" srcOrd="0" destOrd="0" parTransId="{74BC5942-1CE3-4998-837A-F3083D00CA2A}" sibTransId="{F114EE2B-6024-443A-A2CC-536A9506CB09}"/>
    <dgm:cxn modelId="{38B30258-C387-47CE-ACF7-62BB08BC20B3}" type="presParOf" srcId="{31CB0EBC-8F16-4DDB-B834-7D0A25383349}" destId="{A1717476-A536-4E48-A76B-D3CB9D3D5F8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5ABE12C-7D45-4A99-B6EC-CB3DD0CDC4BF}"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249778FD-1A81-4378-B884-C75E1704A3CD}">
      <dgm:prSet/>
      <dgm:spPr/>
      <dgm:t>
        <a:bodyPr/>
        <a:lstStyle/>
        <a:p>
          <a:pPr rtl="0"/>
          <a:r>
            <a:rPr lang="tr-TR" dirty="0">
              <a:latin typeface="Times New Roman" panose="02020603050405020304" pitchFamily="18" charset="0"/>
              <a:cs typeface="Times New Roman" panose="02020603050405020304" pitchFamily="18" charset="0"/>
            </a:rPr>
            <a:t>Grafiğimize bakarak en yüksek ortalamanın Avusturya’ya, en düşük ortalamanın ise Karadağ’a ait olduğunu söyleyebiliriz. </a:t>
          </a:r>
        </a:p>
      </dgm:t>
    </dgm:pt>
    <dgm:pt modelId="{31C8F0D8-1ED8-4E3F-A262-75DB71DB78E5}" type="parTrans" cxnId="{285649F9-EB35-4685-A87F-4E4C887A8E28}">
      <dgm:prSet/>
      <dgm:spPr/>
      <dgm:t>
        <a:bodyPr/>
        <a:lstStyle/>
        <a:p>
          <a:endParaRPr lang="tr-TR"/>
        </a:p>
      </dgm:t>
    </dgm:pt>
    <dgm:pt modelId="{86C7857D-4B41-45D5-9AF5-E42B99EDCB1C}" type="sibTrans" cxnId="{285649F9-EB35-4685-A87F-4E4C887A8E28}">
      <dgm:prSet/>
      <dgm:spPr/>
      <dgm:t>
        <a:bodyPr/>
        <a:lstStyle/>
        <a:p>
          <a:endParaRPr lang="tr-TR"/>
        </a:p>
      </dgm:t>
    </dgm:pt>
    <dgm:pt modelId="{A527FEEE-93B2-4043-A21E-EBF66A4FDF14}" type="pres">
      <dgm:prSet presAssocID="{25ABE12C-7D45-4A99-B6EC-CB3DD0CDC4BF}" presName="linear" presStyleCnt="0">
        <dgm:presLayoutVars>
          <dgm:animLvl val="lvl"/>
          <dgm:resizeHandles val="exact"/>
        </dgm:presLayoutVars>
      </dgm:prSet>
      <dgm:spPr/>
    </dgm:pt>
    <dgm:pt modelId="{DB163AEB-0937-43DC-980F-A01D56926319}" type="pres">
      <dgm:prSet presAssocID="{249778FD-1A81-4378-B884-C75E1704A3CD}" presName="parentText" presStyleLbl="node1" presStyleIdx="0" presStyleCnt="1" custLinFactNeighborY="-3983">
        <dgm:presLayoutVars>
          <dgm:chMax val="0"/>
          <dgm:bulletEnabled val="1"/>
        </dgm:presLayoutVars>
      </dgm:prSet>
      <dgm:spPr/>
    </dgm:pt>
  </dgm:ptLst>
  <dgm:cxnLst>
    <dgm:cxn modelId="{3F6292C1-45A0-4B58-9578-2A52AA02679B}" type="presOf" srcId="{25ABE12C-7D45-4A99-B6EC-CB3DD0CDC4BF}" destId="{A527FEEE-93B2-4043-A21E-EBF66A4FDF14}" srcOrd="0" destOrd="0" presId="urn:microsoft.com/office/officeart/2005/8/layout/vList2"/>
    <dgm:cxn modelId="{6E7571E8-EA81-4EBE-A3C3-69C2D548EF9C}" type="presOf" srcId="{249778FD-1A81-4378-B884-C75E1704A3CD}" destId="{DB163AEB-0937-43DC-980F-A01D56926319}" srcOrd="0" destOrd="0" presId="urn:microsoft.com/office/officeart/2005/8/layout/vList2"/>
    <dgm:cxn modelId="{285649F9-EB35-4685-A87F-4E4C887A8E28}" srcId="{25ABE12C-7D45-4A99-B6EC-CB3DD0CDC4BF}" destId="{249778FD-1A81-4378-B884-C75E1704A3CD}" srcOrd="0" destOrd="0" parTransId="{31C8F0D8-1ED8-4E3F-A262-75DB71DB78E5}" sibTransId="{86C7857D-4B41-45D5-9AF5-E42B99EDCB1C}"/>
    <dgm:cxn modelId="{FE0EB2B4-40DD-4F9D-8E82-CA3866664984}" type="presParOf" srcId="{A527FEEE-93B2-4043-A21E-EBF66A4FDF14}" destId="{DB163AEB-0937-43DC-980F-A01D56926319}"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03DA0C7-6C47-47F2-B73C-ECA471420230}"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43864AFE-C98A-4247-BCFB-A312CB5A752D}">
      <dgm:prSet/>
      <dgm:spPr/>
      <dgm:t>
        <a:bodyPr/>
        <a:lstStyle/>
        <a:p>
          <a:r>
            <a:rPr lang="tr-TR" dirty="0">
              <a:latin typeface="Times New Roman" panose="02020603050405020304" pitchFamily="18" charset="0"/>
              <a:cs typeface="Times New Roman" panose="02020603050405020304" pitchFamily="18" charset="0"/>
            </a:rPr>
            <a:t>Norveç, Litvanya ve İsviçre’nin de değerlerinin 400’ün üzerinde, yani oldukça yüksek olduğunu söyleyebiliriz.</a:t>
          </a:r>
        </a:p>
      </dgm:t>
    </dgm:pt>
    <dgm:pt modelId="{D22F1E57-5381-4E0F-8E7D-ED543413D358}" type="parTrans" cxnId="{3B03B804-AC1E-48E4-8E8A-ABFA08B8E6EB}">
      <dgm:prSet/>
      <dgm:spPr/>
      <dgm:t>
        <a:bodyPr/>
        <a:lstStyle/>
        <a:p>
          <a:endParaRPr lang="tr-TR"/>
        </a:p>
      </dgm:t>
    </dgm:pt>
    <dgm:pt modelId="{3AC9DCF2-21D0-401E-9160-CF3EC8F99516}" type="sibTrans" cxnId="{3B03B804-AC1E-48E4-8E8A-ABFA08B8E6EB}">
      <dgm:prSet/>
      <dgm:spPr/>
      <dgm:t>
        <a:bodyPr/>
        <a:lstStyle/>
        <a:p>
          <a:endParaRPr lang="tr-TR"/>
        </a:p>
      </dgm:t>
    </dgm:pt>
    <dgm:pt modelId="{0FDE4F35-5A82-4E62-BBA8-4786F90B734F}" type="pres">
      <dgm:prSet presAssocID="{303DA0C7-6C47-47F2-B73C-ECA471420230}" presName="linear" presStyleCnt="0">
        <dgm:presLayoutVars>
          <dgm:animLvl val="lvl"/>
          <dgm:resizeHandles val="exact"/>
        </dgm:presLayoutVars>
      </dgm:prSet>
      <dgm:spPr/>
    </dgm:pt>
    <dgm:pt modelId="{9BBCEDEB-4BC8-48AB-9727-E9C79767B514}" type="pres">
      <dgm:prSet presAssocID="{43864AFE-C98A-4247-BCFB-A312CB5A752D}" presName="parentText" presStyleLbl="node1" presStyleIdx="0" presStyleCnt="1" custLinFactNeighborY="41968">
        <dgm:presLayoutVars>
          <dgm:chMax val="0"/>
          <dgm:bulletEnabled val="1"/>
        </dgm:presLayoutVars>
      </dgm:prSet>
      <dgm:spPr/>
    </dgm:pt>
  </dgm:ptLst>
  <dgm:cxnLst>
    <dgm:cxn modelId="{3B03B804-AC1E-48E4-8E8A-ABFA08B8E6EB}" srcId="{303DA0C7-6C47-47F2-B73C-ECA471420230}" destId="{43864AFE-C98A-4247-BCFB-A312CB5A752D}" srcOrd="0" destOrd="0" parTransId="{D22F1E57-5381-4E0F-8E7D-ED543413D358}" sibTransId="{3AC9DCF2-21D0-401E-9160-CF3EC8F99516}"/>
    <dgm:cxn modelId="{D86B5730-219A-4C48-A66A-D4AFAA1CFCA6}" type="presOf" srcId="{303DA0C7-6C47-47F2-B73C-ECA471420230}" destId="{0FDE4F35-5A82-4E62-BBA8-4786F90B734F}" srcOrd="0" destOrd="0" presId="urn:microsoft.com/office/officeart/2005/8/layout/vList2"/>
    <dgm:cxn modelId="{B9179B47-2DA0-4A54-BC61-9BF849DC8CB6}" type="presOf" srcId="{43864AFE-C98A-4247-BCFB-A312CB5A752D}" destId="{9BBCEDEB-4BC8-48AB-9727-E9C79767B514}" srcOrd="0" destOrd="0" presId="urn:microsoft.com/office/officeart/2005/8/layout/vList2"/>
    <dgm:cxn modelId="{867DE00E-3D61-47E5-A2C0-E72B14AF2473}" type="presParOf" srcId="{0FDE4F35-5A82-4E62-BBA8-4786F90B734F}" destId="{9BBCEDEB-4BC8-48AB-9727-E9C79767B514}"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0A8110F-C99E-4778-965F-04854C41F4BD}"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7D701273-1BD2-4702-9FC2-FA9CB5CCC1A0}">
      <dgm:prSet/>
      <dgm:spPr/>
      <dgm:t>
        <a:bodyPr/>
        <a:lstStyle/>
        <a:p>
          <a:r>
            <a:rPr lang="tr-TR" dirty="0">
              <a:latin typeface="Times New Roman" panose="02020603050405020304" pitchFamily="18" charset="0"/>
              <a:cs typeface="Times New Roman" panose="02020603050405020304" pitchFamily="18" charset="0"/>
            </a:rPr>
            <a:t>Grafik geneline baktığımızda ise ortalamaların daha çok 300-400 aralığında yer aldığını söyleyebiliriz. </a:t>
          </a:r>
        </a:p>
      </dgm:t>
    </dgm:pt>
    <dgm:pt modelId="{7E0E720E-78BE-45D7-82A3-DF7688D01D2F}" type="parTrans" cxnId="{46C65860-61E6-4E76-8A2F-A694174F717A}">
      <dgm:prSet/>
      <dgm:spPr/>
      <dgm:t>
        <a:bodyPr/>
        <a:lstStyle/>
        <a:p>
          <a:endParaRPr lang="tr-TR"/>
        </a:p>
      </dgm:t>
    </dgm:pt>
    <dgm:pt modelId="{D121303F-6215-4882-80A4-C149EB1EFE75}" type="sibTrans" cxnId="{46C65860-61E6-4E76-8A2F-A694174F717A}">
      <dgm:prSet/>
      <dgm:spPr/>
      <dgm:t>
        <a:bodyPr/>
        <a:lstStyle/>
        <a:p>
          <a:endParaRPr lang="tr-TR"/>
        </a:p>
      </dgm:t>
    </dgm:pt>
    <dgm:pt modelId="{C9FD01AB-8DFA-4B50-90E0-1EDA3B9DD342}" type="pres">
      <dgm:prSet presAssocID="{50A8110F-C99E-4778-965F-04854C41F4BD}" presName="linear" presStyleCnt="0">
        <dgm:presLayoutVars>
          <dgm:animLvl val="lvl"/>
          <dgm:resizeHandles val="exact"/>
        </dgm:presLayoutVars>
      </dgm:prSet>
      <dgm:spPr/>
    </dgm:pt>
    <dgm:pt modelId="{DBA6A92E-CE97-4932-8AC6-8055405D7132}" type="pres">
      <dgm:prSet presAssocID="{7D701273-1BD2-4702-9FC2-FA9CB5CCC1A0}" presName="parentText" presStyleLbl="node1" presStyleIdx="0" presStyleCnt="1" custLinFactNeighborX="-2680">
        <dgm:presLayoutVars>
          <dgm:chMax val="0"/>
          <dgm:bulletEnabled val="1"/>
        </dgm:presLayoutVars>
      </dgm:prSet>
      <dgm:spPr/>
    </dgm:pt>
  </dgm:ptLst>
  <dgm:cxnLst>
    <dgm:cxn modelId="{46C65860-61E6-4E76-8A2F-A694174F717A}" srcId="{50A8110F-C99E-4778-965F-04854C41F4BD}" destId="{7D701273-1BD2-4702-9FC2-FA9CB5CCC1A0}" srcOrd="0" destOrd="0" parTransId="{7E0E720E-78BE-45D7-82A3-DF7688D01D2F}" sibTransId="{D121303F-6215-4882-80A4-C149EB1EFE75}"/>
    <dgm:cxn modelId="{C0A31E94-A543-4723-82D3-4975C39EB270}" type="presOf" srcId="{7D701273-1BD2-4702-9FC2-FA9CB5CCC1A0}" destId="{DBA6A92E-CE97-4932-8AC6-8055405D7132}" srcOrd="0" destOrd="0" presId="urn:microsoft.com/office/officeart/2005/8/layout/vList2"/>
    <dgm:cxn modelId="{89EBE8C8-0878-49E1-A81C-7A68BD3054E2}" type="presOf" srcId="{50A8110F-C99E-4778-965F-04854C41F4BD}" destId="{C9FD01AB-8DFA-4B50-90E0-1EDA3B9DD342}" srcOrd="0" destOrd="0" presId="urn:microsoft.com/office/officeart/2005/8/layout/vList2"/>
    <dgm:cxn modelId="{D910758A-E745-44E9-8CAF-15F5C900C4BF}" type="presParOf" srcId="{C9FD01AB-8DFA-4B50-90E0-1EDA3B9DD342}" destId="{DBA6A92E-CE97-4932-8AC6-8055405D7132}"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12203D-407D-4BA7-8A45-C2DEE2E20EAB}"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9922F892-1259-4A7B-A60C-15EA4B406720}">
      <dgm:prSet/>
      <dgm:spPr/>
      <dgm:t>
        <a:bodyPr/>
        <a:lstStyle/>
        <a:p>
          <a:pPr rtl="0"/>
          <a:r>
            <a:rPr lang="tr-TR" dirty="0">
              <a:latin typeface="Times New Roman" panose="02020603050405020304" pitchFamily="18" charset="0"/>
              <a:cs typeface="Times New Roman" panose="02020603050405020304" pitchFamily="18" charset="0"/>
            </a:rPr>
            <a:t>Fransa, İngiltere, İtalya ve Norveç için </a:t>
          </a:r>
          <a:r>
            <a:rPr lang="tr-TR" dirty="0" err="1">
              <a:latin typeface="Times New Roman" panose="02020603050405020304" pitchFamily="18" charset="0"/>
              <a:cs typeface="Times New Roman" panose="02020603050405020304" pitchFamily="18" charset="0"/>
            </a:rPr>
            <a:t>Colorbar</a:t>
          </a:r>
          <a:r>
            <a:rPr lang="tr-TR" dirty="0">
              <a:latin typeface="Times New Roman" panose="02020603050405020304" pitchFamily="18" charset="0"/>
              <a:cs typeface="Times New Roman" panose="02020603050405020304" pitchFamily="18" charset="0"/>
            </a:rPr>
            <a:t> grafiği çizdirdik. </a:t>
          </a:r>
        </a:p>
      </dgm:t>
    </dgm:pt>
    <dgm:pt modelId="{DAF44E18-3DF1-4335-91F1-464E99CCD5BF}" type="parTrans" cxnId="{B1DB89EA-714D-4995-9D68-83B8EC61742D}">
      <dgm:prSet/>
      <dgm:spPr/>
      <dgm:t>
        <a:bodyPr/>
        <a:lstStyle/>
        <a:p>
          <a:endParaRPr lang="tr-TR"/>
        </a:p>
      </dgm:t>
    </dgm:pt>
    <dgm:pt modelId="{568E4A55-48B5-4750-94C1-CD0A3A2A2072}" type="sibTrans" cxnId="{B1DB89EA-714D-4995-9D68-83B8EC61742D}">
      <dgm:prSet/>
      <dgm:spPr/>
      <dgm:t>
        <a:bodyPr/>
        <a:lstStyle/>
        <a:p>
          <a:endParaRPr lang="tr-TR"/>
        </a:p>
      </dgm:t>
    </dgm:pt>
    <dgm:pt modelId="{1467DEC9-3FD0-4B29-8CE7-57838AF3407A}" type="pres">
      <dgm:prSet presAssocID="{0512203D-407D-4BA7-8A45-C2DEE2E20EAB}" presName="linear" presStyleCnt="0">
        <dgm:presLayoutVars>
          <dgm:animLvl val="lvl"/>
          <dgm:resizeHandles val="exact"/>
        </dgm:presLayoutVars>
      </dgm:prSet>
      <dgm:spPr/>
    </dgm:pt>
    <dgm:pt modelId="{F24381AC-6962-44F8-B083-B417B5562DE3}" type="pres">
      <dgm:prSet presAssocID="{9922F892-1259-4A7B-A60C-15EA4B406720}" presName="parentText" presStyleLbl="node1" presStyleIdx="0" presStyleCnt="1" custScaleY="149809">
        <dgm:presLayoutVars>
          <dgm:chMax val="0"/>
          <dgm:bulletEnabled val="1"/>
        </dgm:presLayoutVars>
      </dgm:prSet>
      <dgm:spPr/>
    </dgm:pt>
  </dgm:ptLst>
  <dgm:cxnLst>
    <dgm:cxn modelId="{ADC0901C-5E06-441D-9605-D4A286957553}" type="presOf" srcId="{9922F892-1259-4A7B-A60C-15EA4B406720}" destId="{F24381AC-6962-44F8-B083-B417B5562DE3}" srcOrd="0" destOrd="0" presId="urn:microsoft.com/office/officeart/2005/8/layout/vList2"/>
    <dgm:cxn modelId="{30C57B4F-6CE7-4B62-938E-7DCC2B3B1F4A}" type="presOf" srcId="{0512203D-407D-4BA7-8A45-C2DEE2E20EAB}" destId="{1467DEC9-3FD0-4B29-8CE7-57838AF3407A}" srcOrd="0" destOrd="0" presId="urn:microsoft.com/office/officeart/2005/8/layout/vList2"/>
    <dgm:cxn modelId="{B1DB89EA-714D-4995-9D68-83B8EC61742D}" srcId="{0512203D-407D-4BA7-8A45-C2DEE2E20EAB}" destId="{9922F892-1259-4A7B-A60C-15EA4B406720}" srcOrd="0" destOrd="0" parTransId="{DAF44E18-3DF1-4335-91F1-464E99CCD5BF}" sibTransId="{568E4A55-48B5-4750-94C1-CD0A3A2A2072}"/>
    <dgm:cxn modelId="{562DC47C-7352-4E9B-8BBF-F2F1D7E3BB51}" type="presParOf" srcId="{1467DEC9-3FD0-4B29-8CE7-57838AF3407A}" destId="{F24381AC-6962-44F8-B083-B417B5562DE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D271A8D-A9DB-481F-85AF-7872B06A6FE9}"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1A2AA8D2-03ED-40FC-9D7A-EB37113F84C7}">
      <dgm:prSet/>
      <dgm:spPr/>
      <dgm:t>
        <a:bodyPr/>
        <a:lstStyle/>
        <a:p>
          <a:pPr rtl="0"/>
          <a:r>
            <a:rPr lang="tr-TR" dirty="0">
              <a:latin typeface="Times New Roman" panose="02020603050405020304" pitchFamily="18" charset="0"/>
              <a:cs typeface="Times New Roman" panose="02020603050405020304" pitchFamily="18" charset="0"/>
            </a:rPr>
            <a:t>Ülkelerin değerlerinin değişim aralığına bakarsak Norveç’in renk değişimin diğer ülkelere göre daha fazla olduğunu görebiliriz. Yani standart sapması en yüksek olan Norveç’tir. </a:t>
          </a:r>
        </a:p>
        <a:p>
          <a:pPr rtl="0"/>
          <a:r>
            <a:rPr lang="tr-TR" dirty="0">
              <a:latin typeface="Times New Roman" panose="02020603050405020304" pitchFamily="18" charset="0"/>
              <a:cs typeface="Times New Roman" panose="02020603050405020304" pitchFamily="18" charset="0"/>
            </a:rPr>
            <a:t>İngiltere ve Fransa’nın renk  değişiminin birbirine oldukça yakın olduğunu ama İngiltere’nin renk değişiminin daha fazla olduğunu görüyoruz. </a:t>
          </a:r>
        </a:p>
        <a:p>
          <a:pPr rtl="0"/>
          <a:r>
            <a:rPr lang="tr-TR" dirty="0">
              <a:latin typeface="Times New Roman" panose="02020603050405020304" pitchFamily="18" charset="0"/>
              <a:cs typeface="Times New Roman" panose="02020603050405020304" pitchFamily="18" charset="0"/>
            </a:rPr>
            <a:t>Fransa’daki standart sapmanın az olduğunu grafikteki renk değişiminin az olmasından anlayabiliriz.</a:t>
          </a:r>
        </a:p>
      </dgm:t>
    </dgm:pt>
    <dgm:pt modelId="{E9FFB8D8-A148-422A-A148-68695FF83ADB}" type="parTrans" cxnId="{FF03D82D-57D8-4B64-9D46-BC22D128460E}">
      <dgm:prSet/>
      <dgm:spPr/>
      <dgm:t>
        <a:bodyPr/>
        <a:lstStyle/>
        <a:p>
          <a:endParaRPr lang="tr-TR"/>
        </a:p>
      </dgm:t>
    </dgm:pt>
    <dgm:pt modelId="{D96793B2-2B38-4AE2-8EF0-90F8BD0EB14A}" type="sibTrans" cxnId="{FF03D82D-57D8-4B64-9D46-BC22D128460E}">
      <dgm:prSet/>
      <dgm:spPr/>
      <dgm:t>
        <a:bodyPr/>
        <a:lstStyle/>
        <a:p>
          <a:endParaRPr lang="tr-TR"/>
        </a:p>
      </dgm:t>
    </dgm:pt>
    <dgm:pt modelId="{0A6B6A82-0AAD-49BA-96BE-5CE8F8630693}" type="pres">
      <dgm:prSet presAssocID="{3D271A8D-A9DB-481F-85AF-7872B06A6FE9}" presName="linear" presStyleCnt="0">
        <dgm:presLayoutVars>
          <dgm:animLvl val="lvl"/>
          <dgm:resizeHandles val="exact"/>
        </dgm:presLayoutVars>
      </dgm:prSet>
      <dgm:spPr/>
    </dgm:pt>
    <dgm:pt modelId="{F8D248A5-603D-4EF3-9E48-11FD824698D5}" type="pres">
      <dgm:prSet presAssocID="{1A2AA8D2-03ED-40FC-9D7A-EB37113F84C7}" presName="parentText" presStyleLbl="node1" presStyleIdx="0" presStyleCnt="1" custLinFactNeighborX="-6858" custLinFactNeighborY="-16954">
        <dgm:presLayoutVars>
          <dgm:chMax val="0"/>
          <dgm:bulletEnabled val="1"/>
        </dgm:presLayoutVars>
      </dgm:prSet>
      <dgm:spPr/>
    </dgm:pt>
  </dgm:ptLst>
  <dgm:cxnLst>
    <dgm:cxn modelId="{94470B1E-667F-4E25-BFBF-BB3B1496E15E}" type="presOf" srcId="{3D271A8D-A9DB-481F-85AF-7872B06A6FE9}" destId="{0A6B6A82-0AAD-49BA-96BE-5CE8F8630693}" srcOrd="0" destOrd="0" presId="urn:microsoft.com/office/officeart/2005/8/layout/vList2"/>
    <dgm:cxn modelId="{FF03D82D-57D8-4B64-9D46-BC22D128460E}" srcId="{3D271A8D-A9DB-481F-85AF-7872B06A6FE9}" destId="{1A2AA8D2-03ED-40FC-9D7A-EB37113F84C7}" srcOrd="0" destOrd="0" parTransId="{E9FFB8D8-A148-422A-A148-68695FF83ADB}" sibTransId="{D96793B2-2B38-4AE2-8EF0-90F8BD0EB14A}"/>
    <dgm:cxn modelId="{E435296C-BE36-4717-BDED-9B34A8B5568A}" type="presOf" srcId="{1A2AA8D2-03ED-40FC-9D7A-EB37113F84C7}" destId="{F8D248A5-603D-4EF3-9E48-11FD824698D5}" srcOrd="0" destOrd="0" presId="urn:microsoft.com/office/officeart/2005/8/layout/vList2"/>
    <dgm:cxn modelId="{578730C8-A43E-4063-BE44-53827A6D73AE}" type="presParOf" srcId="{0A6B6A82-0AAD-49BA-96BE-5CE8F8630693}" destId="{F8D248A5-603D-4EF3-9E48-11FD824698D5}"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02AEF75-65F5-4A4A-B24E-6A3AAE1C41C6}"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BABA8B37-F570-4EC5-B6B0-67ADB2C67723}">
      <dgm:prSet/>
      <dgm:spPr/>
      <dgm:t>
        <a:bodyPr/>
        <a:lstStyle/>
        <a:p>
          <a:r>
            <a:rPr lang="tr-TR" dirty="0" err="1">
              <a:latin typeface="Times New Roman" panose="02020603050405020304" pitchFamily="18" charset="0"/>
              <a:cs typeface="Times New Roman" panose="02020603050405020304" pitchFamily="18" charset="0"/>
            </a:rPr>
            <a:t>Colorbar</a:t>
          </a:r>
          <a:r>
            <a:rPr lang="tr-TR" dirty="0">
              <a:latin typeface="Times New Roman" panose="02020603050405020304" pitchFamily="18" charset="0"/>
              <a:cs typeface="Times New Roman" panose="02020603050405020304" pitchFamily="18" charset="0"/>
            </a:rPr>
            <a:t> grafiğinde ülkelerin sahip olduğu pratisyen hekim sayılarını sıralayacak olursak, Norveç&gt;İtalya&gt;İngiltere&gt;Fransa.</a:t>
          </a:r>
        </a:p>
      </dgm:t>
    </dgm:pt>
    <dgm:pt modelId="{FD213D5E-A82A-4EA0-8FC4-CA816AAC5DE4}" type="parTrans" cxnId="{0D716999-9C08-40FE-9DD0-36C1C834F27E}">
      <dgm:prSet/>
      <dgm:spPr/>
      <dgm:t>
        <a:bodyPr/>
        <a:lstStyle/>
        <a:p>
          <a:endParaRPr lang="tr-TR"/>
        </a:p>
      </dgm:t>
    </dgm:pt>
    <dgm:pt modelId="{9993F76A-E95A-4A17-9C4E-1AAEED8FDAF9}" type="sibTrans" cxnId="{0D716999-9C08-40FE-9DD0-36C1C834F27E}">
      <dgm:prSet/>
      <dgm:spPr/>
      <dgm:t>
        <a:bodyPr/>
        <a:lstStyle/>
        <a:p>
          <a:endParaRPr lang="tr-TR"/>
        </a:p>
      </dgm:t>
    </dgm:pt>
    <dgm:pt modelId="{3D441444-0072-49C6-BA2D-96FA8DBFE93F}" type="pres">
      <dgm:prSet presAssocID="{902AEF75-65F5-4A4A-B24E-6A3AAE1C41C6}" presName="linear" presStyleCnt="0">
        <dgm:presLayoutVars>
          <dgm:animLvl val="lvl"/>
          <dgm:resizeHandles val="exact"/>
        </dgm:presLayoutVars>
      </dgm:prSet>
      <dgm:spPr/>
    </dgm:pt>
    <dgm:pt modelId="{B1235C84-3691-4258-A759-C52F92AC0B37}" type="pres">
      <dgm:prSet presAssocID="{BABA8B37-F570-4EC5-B6B0-67ADB2C67723}" presName="parentText" presStyleLbl="node1" presStyleIdx="0" presStyleCnt="1">
        <dgm:presLayoutVars>
          <dgm:chMax val="0"/>
          <dgm:bulletEnabled val="1"/>
        </dgm:presLayoutVars>
      </dgm:prSet>
      <dgm:spPr/>
    </dgm:pt>
  </dgm:ptLst>
  <dgm:cxnLst>
    <dgm:cxn modelId="{918EEE70-7190-4837-B9C3-70E44D1D2D84}" type="presOf" srcId="{902AEF75-65F5-4A4A-B24E-6A3AAE1C41C6}" destId="{3D441444-0072-49C6-BA2D-96FA8DBFE93F}" srcOrd="0" destOrd="0" presId="urn:microsoft.com/office/officeart/2005/8/layout/vList2"/>
    <dgm:cxn modelId="{E689DA56-6DC8-47A4-B1BA-441C8E4BBCB3}" type="presOf" srcId="{BABA8B37-F570-4EC5-B6B0-67ADB2C67723}" destId="{B1235C84-3691-4258-A759-C52F92AC0B37}" srcOrd="0" destOrd="0" presId="urn:microsoft.com/office/officeart/2005/8/layout/vList2"/>
    <dgm:cxn modelId="{0D716999-9C08-40FE-9DD0-36C1C834F27E}" srcId="{902AEF75-65F5-4A4A-B24E-6A3AAE1C41C6}" destId="{BABA8B37-F570-4EC5-B6B0-67ADB2C67723}" srcOrd="0" destOrd="0" parTransId="{FD213D5E-A82A-4EA0-8FC4-CA816AAC5DE4}" sibTransId="{9993F76A-E95A-4A17-9C4E-1AAEED8FDAF9}"/>
    <dgm:cxn modelId="{6F317FFB-8D92-46D2-AD88-CE814CEE2906}" type="presParOf" srcId="{3D441444-0072-49C6-BA2D-96FA8DBFE93F}" destId="{B1235C84-3691-4258-A759-C52F92AC0B37}"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5DD6A1-1E70-4AEB-B089-EC2836B80B80}"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FED3DA34-67FE-4B19-8C2C-020A5F4BE88A}">
      <dgm:prSet custT="1"/>
      <dgm:spPr/>
      <dgm:t>
        <a:bodyPr/>
        <a:lstStyle/>
        <a:p>
          <a:pPr rtl="0"/>
          <a:r>
            <a:rPr lang="tr-TR" sz="1800" dirty="0">
              <a:latin typeface="Times New Roman" panose="02020603050405020304" pitchFamily="18" charset="0"/>
              <a:cs typeface="Times New Roman" panose="02020603050405020304" pitchFamily="18" charset="0"/>
            </a:rPr>
            <a:t>Veri setimizi okuttuk ve ilk olarak </a:t>
          </a:r>
          <a:r>
            <a:rPr lang="tr-TR" sz="1800" dirty="0" err="1">
              <a:latin typeface="Times New Roman" panose="02020603050405020304" pitchFamily="18" charset="0"/>
              <a:cs typeface="Times New Roman" panose="02020603050405020304" pitchFamily="18" charset="0"/>
            </a:rPr>
            <a:t>Geo</a:t>
          </a:r>
          <a:r>
            <a:rPr lang="tr-TR" sz="1800" dirty="0">
              <a:latin typeface="Times New Roman" panose="02020603050405020304" pitchFamily="18" charset="0"/>
              <a:cs typeface="Times New Roman" panose="02020603050405020304" pitchFamily="18" charset="0"/>
            </a:rPr>
            <a:t>(</a:t>
          </a:r>
          <a:r>
            <a:rPr lang="tr-TR" sz="1800" dirty="0" err="1">
              <a:latin typeface="Times New Roman" panose="02020603050405020304" pitchFamily="18" charset="0"/>
              <a:cs typeface="Times New Roman" panose="02020603050405020304" pitchFamily="18" charset="0"/>
            </a:rPr>
            <a:t>Labels</a:t>
          </a:r>
          <a:r>
            <a:rPr lang="tr-TR" sz="1800" dirty="0">
              <a:latin typeface="Times New Roman" panose="02020603050405020304" pitchFamily="18" charset="0"/>
              <a:cs typeface="Times New Roman" panose="02020603050405020304" pitchFamily="18" charset="0"/>
            </a:rPr>
            <a:t>) isimli sütunu </a:t>
          </a:r>
          <a:r>
            <a:rPr lang="tr-TR" sz="1800" dirty="0" err="1">
              <a:latin typeface="Times New Roman" panose="02020603050405020304" pitchFamily="18" charset="0"/>
              <a:cs typeface="Times New Roman" panose="02020603050405020304" pitchFamily="18" charset="0"/>
            </a:rPr>
            <a:t>index</a:t>
          </a:r>
          <a:r>
            <a:rPr lang="tr-TR" sz="1800" dirty="0">
              <a:latin typeface="Times New Roman" panose="02020603050405020304" pitchFamily="18" charset="0"/>
              <a:cs typeface="Times New Roman" panose="02020603050405020304" pitchFamily="18" charset="0"/>
            </a:rPr>
            <a:t> olarak tanımlamak için </a:t>
          </a:r>
          <a:r>
            <a:rPr lang="tr-TR" sz="1800" dirty="0" err="1">
              <a:latin typeface="Times New Roman" panose="02020603050405020304" pitchFamily="18" charset="0"/>
              <a:cs typeface="Times New Roman" panose="02020603050405020304" pitchFamily="18" charset="0"/>
            </a:rPr>
            <a:t>index_col</a:t>
          </a:r>
          <a:r>
            <a:rPr lang="tr-TR" sz="1800" dirty="0">
              <a:latin typeface="Times New Roman" panose="02020603050405020304" pitchFamily="18" charset="0"/>
              <a:cs typeface="Times New Roman" panose="02020603050405020304" pitchFamily="18" charset="0"/>
            </a:rPr>
            <a:t>=0 komutunu kullandık. Veri setimizdeki </a:t>
          </a:r>
          <a:r>
            <a:rPr lang="tr-TR" sz="1800" dirty="0" err="1">
              <a:latin typeface="Times New Roman" panose="02020603050405020304" pitchFamily="18" charset="0"/>
              <a:cs typeface="Times New Roman" panose="02020603050405020304" pitchFamily="18" charset="0"/>
            </a:rPr>
            <a:t>NaN</a:t>
          </a:r>
          <a:r>
            <a:rPr lang="tr-TR" sz="1800" dirty="0">
              <a:latin typeface="Times New Roman" panose="02020603050405020304" pitchFamily="18" charset="0"/>
              <a:cs typeface="Times New Roman" panose="02020603050405020304" pitchFamily="18" charset="0"/>
            </a:rPr>
            <a:t> değerlerini sildik. Veri setimizdeki ilk beş verimizi görmek için </a:t>
          </a:r>
          <a:r>
            <a:rPr lang="tr-TR" sz="1800" dirty="0" err="1">
              <a:latin typeface="Times New Roman" panose="02020603050405020304" pitchFamily="18" charset="0"/>
              <a:cs typeface="Times New Roman" panose="02020603050405020304" pitchFamily="18" charset="0"/>
            </a:rPr>
            <a:t>head</a:t>
          </a:r>
          <a:r>
            <a:rPr lang="tr-TR" sz="1800" dirty="0">
              <a:latin typeface="Times New Roman" panose="02020603050405020304" pitchFamily="18" charset="0"/>
              <a:cs typeface="Times New Roman" panose="02020603050405020304" pitchFamily="18" charset="0"/>
            </a:rPr>
            <a:t>() fonksiyonunu kullandık.</a:t>
          </a:r>
        </a:p>
      </dgm:t>
    </dgm:pt>
    <dgm:pt modelId="{F007E157-3D3E-46F9-A7B5-0D324AD7D495}" type="parTrans" cxnId="{11E3A2E5-70A6-41A1-8E3D-6903808655F5}">
      <dgm:prSet/>
      <dgm:spPr/>
      <dgm:t>
        <a:bodyPr/>
        <a:lstStyle/>
        <a:p>
          <a:endParaRPr lang="tr-TR"/>
        </a:p>
      </dgm:t>
    </dgm:pt>
    <dgm:pt modelId="{E6971C1C-89FC-4E44-8355-D587B0D620FD}" type="sibTrans" cxnId="{11E3A2E5-70A6-41A1-8E3D-6903808655F5}">
      <dgm:prSet/>
      <dgm:spPr/>
      <dgm:t>
        <a:bodyPr/>
        <a:lstStyle/>
        <a:p>
          <a:endParaRPr lang="tr-TR"/>
        </a:p>
      </dgm:t>
    </dgm:pt>
    <dgm:pt modelId="{EE791EEF-BC80-48E5-BB1C-DF4896531663}" type="pres">
      <dgm:prSet presAssocID="{F75DD6A1-1E70-4AEB-B089-EC2836B80B80}" presName="linear" presStyleCnt="0">
        <dgm:presLayoutVars>
          <dgm:animLvl val="lvl"/>
          <dgm:resizeHandles val="exact"/>
        </dgm:presLayoutVars>
      </dgm:prSet>
      <dgm:spPr/>
    </dgm:pt>
    <dgm:pt modelId="{5215CA5B-D63B-4A3F-BD9A-FBD4B48C6D7F}" type="pres">
      <dgm:prSet presAssocID="{FED3DA34-67FE-4B19-8C2C-020A5F4BE88A}" presName="parentText" presStyleLbl="node1" presStyleIdx="0" presStyleCnt="1" custScaleY="697641" custLinFactNeighborY="4019">
        <dgm:presLayoutVars>
          <dgm:chMax val="0"/>
          <dgm:bulletEnabled val="1"/>
        </dgm:presLayoutVars>
      </dgm:prSet>
      <dgm:spPr/>
    </dgm:pt>
  </dgm:ptLst>
  <dgm:cxnLst>
    <dgm:cxn modelId="{2EEC8924-22FD-4EFA-AADC-26D0AE920DDA}" type="presOf" srcId="{FED3DA34-67FE-4B19-8C2C-020A5F4BE88A}" destId="{5215CA5B-D63B-4A3F-BD9A-FBD4B48C6D7F}" srcOrd="0" destOrd="0" presId="urn:microsoft.com/office/officeart/2005/8/layout/vList2"/>
    <dgm:cxn modelId="{182E1758-0933-4E94-BBA7-718FEE5FF372}" type="presOf" srcId="{F75DD6A1-1E70-4AEB-B089-EC2836B80B80}" destId="{EE791EEF-BC80-48E5-BB1C-DF4896531663}" srcOrd="0" destOrd="0" presId="urn:microsoft.com/office/officeart/2005/8/layout/vList2"/>
    <dgm:cxn modelId="{11E3A2E5-70A6-41A1-8E3D-6903808655F5}" srcId="{F75DD6A1-1E70-4AEB-B089-EC2836B80B80}" destId="{FED3DA34-67FE-4B19-8C2C-020A5F4BE88A}" srcOrd="0" destOrd="0" parTransId="{F007E157-3D3E-46F9-A7B5-0D324AD7D495}" sibTransId="{E6971C1C-89FC-4E44-8355-D587B0D620FD}"/>
    <dgm:cxn modelId="{FAF69703-565E-4E82-9F8B-C0E6D8B6F5D6}" type="presParOf" srcId="{EE791EEF-BC80-48E5-BB1C-DF4896531663}" destId="{5215CA5B-D63B-4A3F-BD9A-FBD4B48C6D7F}"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1A0C463-83DF-40AF-800A-7C5128DB09B4}"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9D1D42D3-BD0A-43B5-B956-67F9D4DEF244}">
      <dgm:prSet/>
      <dgm:spPr/>
      <dgm:t>
        <a:bodyPr/>
        <a:lstStyle/>
        <a:p>
          <a:pPr rtl="0"/>
          <a:r>
            <a:rPr lang="tr-TR" dirty="0" err="1">
              <a:latin typeface="Times New Roman" panose="02020603050405020304" pitchFamily="18" charset="0"/>
              <a:cs typeface="Times New Roman" panose="02020603050405020304" pitchFamily="18" charset="0"/>
            </a:rPr>
            <a:t>sns.boxplot</a:t>
          </a:r>
          <a:r>
            <a:rPr lang="tr-TR" dirty="0">
              <a:latin typeface="Times New Roman" panose="02020603050405020304" pitchFamily="18" charset="0"/>
              <a:cs typeface="Times New Roman" panose="02020603050405020304" pitchFamily="18" charset="0"/>
            </a:rPr>
            <a:t> ile </a:t>
          </a:r>
          <a:r>
            <a:rPr lang="tr-TR" dirty="0" err="1">
              <a:latin typeface="Times New Roman" panose="02020603050405020304" pitchFamily="18" charset="0"/>
              <a:cs typeface="Times New Roman" panose="02020603050405020304" pitchFamily="18" charset="0"/>
            </a:rPr>
            <a:t>grupT</a:t>
          </a:r>
          <a:r>
            <a:rPr lang="tr-TR" dirty="0">
              <a:latin typeface="Times New Roman" panose="02020603050405020304" pitchFamily="18" charset="0"/>
              <a:cs typeface="Times New Roman" panose="02020603050405020304" pitchFamily="18" charset="0"/>
            </a:rPr>
            <a:t> datasını kullanarak </a:t>
          </a:r>
          <a:r>
            <a:rPr lang="tr-TR" dirty="0" err="1">
              <a:latin typeface="Times New Roman" panose="02020603050405020304" pitchFamily="18" charset="0"/>
              <a:cs typeface="Times New Roman" panose="02020603050405020304" pitchFamily="18" charset="0"/>
            </a:rPr>
            <a:t>boxplot</a:t>
          </a:r>
          <a:r>
            <a:rPr lang="tr-TR" dirty="0">
              <a:latin typeface="Times New Roman" panose="02020603050405020304" pitchFamily="18" charset="0"/>
              <a:cs typeface="Times New Roman" panose="02020603050405020304" pitchFamily="18" charset="0"/>
            </a:rPr>
            <a:t> grafiği oluşturuyoruz. </a:t>
          </a:r>
          <a:r>
            <a:rPr lang="tr-TR" dirty="0" err="1">
              <a:latin typeface="Times New Roman" panose="02020603050405020304" pitchFamily="18" charset="0"/>
              <a:cs typeface="Times New Roman" panose="02020603050405020304" pitchFamily="18" charset="0"/>
            </a:rPr>
            <a:t>rotation</a:t>
          </a:r>
          <a:r>
            <a:rPr lang="tr-TR" dirty="0">
              <a:latin typeface="Times New Roman" panose="02020603050405020304" pitchFamily="18" charset="0"/>
              <a:cs typeface="Times New Roman" panose="02020603050405020304" pitchFamily="18" charset="0"/>
            </a:rPr>
            <a:t>=90 kodu ile ülkelerin isimlerinin dikey olarak yazılmasını sağlıyoruz. </a:t>
          </a:r>
        </a:p>
      </dgm:t>
    </dgm:pt>
    <dgm:pt modelId="{9D7F93A0-4305-4401-9E0C-AF9B22CF6545}" type="parTrans" cxnId="{6F060B97-EE5B-481F-8888-19B5F7B89D0D}">
      <dgm:prSet/>
      <dgm:spPr/>
      <dgm:t>
        <a:bodyPr/>
        <a:lstStyle/>
        <a:p>
          <a:endParaRPr lang="tr-TR"/>
        </a:p>
      </dgm:t>
    </dgm:pt>
    <dgm:pt modelId="{1C94DAD3-4A4A-45CE-BC63-CE900F7D26E0}" type="sibTrans" cxnId="{6F060B97-EE5B-481F-8888-19B5F7B89D0D}">
      <dgm:prSet/>
      <dgm:spPr/>
      <dgm:t>
        <a:bodyPr/>
        <a:lstStyle/>
        <a:p>
          <a:endParaRPr lang="tr-TR"/>
        </a:p>
      </dgm:t>
    </dgm:pt>
    <dgm:pt modelId="{EBD11E91-ACC8-48A2-BD3C-3143A85C3841}" type="pres">
      <dgm:prSet presAssocID="{31A0C463-83DF-40AF-800A-7C5128DB09B4}" presName="linear" presStyleCnt="0">
        <dgm:presLayoutVars>
          <dgm:animLvl val="lvl"/>
          <dgm:resizeHandles val="exact"/>
        </dgm:presLayoutVars>
      </dgm:prSet>
      <dgm:spPr/>
    </dgm:pt>
    <dgm:pt modelId="{F73600F1-D668-45B7-809F-53F2E2EED990}" type="pres">
      <dgm:prSet presAssocID="{9D1D42D3-BD0A-43B5-B956-67F9D4DEF244}" presName="parentText" presStyleLbl="node1" presStyleIdx="0" presStyleCnt="1" custLinFactNeighborX="0" custLinFactNeighborY="-1225">
        <dgm:presLayoutVars>
          <dgm:chMax val="0"/>
          <dgm:bulletEnabled val="1"/>
        </dgm:presLayoutVars>
      </dgm:prSet>
      <dgm:spPr/>
    </dgm:pt>
  </dgm:ptLst>
  <dgm:cxnLst>
    <dgm:cxn modelId="{89406611-AEFA-421D-BD5D-02D9EA3D676F}" type="presOf" srcId="{9D1D42D3-BD0A-43B5-B956-67F9D4DEF244}" destId="{F73600F1-D668-45B7-809F-53F2E2EED990}" srcOrd="0" destOrd="0" presId="urn:microsoft.com/office/officeart/2005/8/layout/vList2"/>
    <dgm:cxn modelId="{6F060B97-EE5B-481F-8888-19B5F7B89D0D}" srcId="{31A0C463-83DF-40AF-800A-7C5128DB09B4}" destId="{9D1D42D3-BD0A-43B5-B956-67F9D4DEF244}" srcOrd="0" destOrd="0" parTransId="{9D7F93A0-4305-4401-9E0C-AF9B22CF6545}" sibTransId="{1C94DAD3-4A4A-45CE-BC63-CE900F7D26E0}"/>
    <dgm:cxn modelId="{6420B4CB-3B03-445E-9B53-89EEC9749AD6}" type="presOf" srcId="{31A0C463-83DF-40AF-800A-7C5128DB09B4}" destId="{EBD11E91-ACC8-48A2-BD3C-3143A85C3841}" srcOrd="0" destOrd="0" presId="urn:microsoft.com/office/officeart/2005/8/layout/vList2"/>
    <dgm:cxn modelId="{0A78B939-2039-4D30-B491-A4C6EFC9CBB2}" type="presParOf" srcId="{EBD11E91-ACC8-48A2-BD3C-3143A85C3841}" destId="{F73600F1-D668-45B7-809F-53F2E2EED9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32A0053-2377-4E60-8EAB-8C2A119B5056}"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B72AFEBD-C375-4089-831C-2A917555F1D3}">
      <dgm:prSet/>
      <dgm:spPr/>
      <dgm:t>
        <a:bodyPr/>
        <a:lstStyle/>
        <a:p>
          <a:pPr rtl="0"/>
          <a:r>
            <a:rPr lang="tr-TR" dirty="0">
              <a:latin typeface="Times New Roman" panose="02020603050405020304" pitchFamily="18" charset="0"/>
              <a:cs typeface="Times New Roman" panose="02020603050405020304" pitchFamily="18" charset="0"/>
            </a:rPr>
            <a:t>Fransa’nın kutu grafiği çok küçük görünmektedir. Bu demektir ki Fransa küçük bir aralıkta değer almıştır. Standart sapması küçüktür ve dört ülke arasından en homojen olanı Fransa’dır.</a:t>
          </a:r>
        </a:p>
      </dgm:t>
    </dgm:pt>
    <dgm:pt modelId="{3C0E3513-CC1F-411A-8307-203F387F0AE7}" type="parTrans" cxnId="{51BC8A74-3F6D-49C0-BE58-0E7FB4DFB335}">
      <dgm:prSet/>
      <dgm:spPr/>
      <dgm:t>
        <a:bodyPr/>
        <a:lstStyle/>
        <a:p>
          <a:endParaRPr lang="tr-TR"/>
        </a:p>
      </dgm:t>
    </dgm:pt>
    <dgm:pt modelId="{E5911B4F-84F7-4A19-BC75-C04E953066C7}" type="sibTrans" cxnId="{51BC8A74-3F6D-49C0-BE58-0E7FB4DFB335}">
      <dgm:prSet/>
      <dgm:spPr/>
      <dgm:t>
        <a:bodyPr/>
        <a:lstStyle/>
        <a:p>
          <a:endParaRPr lang="tr-TR"/>
        </a:p>
      </dgm:t>
    </dgm:pt>
    <dgm:pt modelId="{165D89AA-FD72-457A-BE61-E14F3FDCF749}" type="pres">
      <dgm:prSet presAssocID="{832A0053-2377-4E60-8EAB-8C2A119B5056}" presName="linear" presStyleCnt="0">
        <dgm:presLayoutVars>
          <dgm:animLvl val="lvl"/>
          <dgm:resizeHandles val="exact"/>
        </dgm:presLayoutVars>
      </dgm:prSet>
      <dgm:spPr/>
    </dgm:pt>
    <dgm:pt modelId="{EF757C1E-97FC-4C2F-969A-4D378DAEB13D}" type="pres">
      <dgm:prSet presAssocID="{B72AFEBD-C375-4089-831C-2A917555F1D3}" presName="parentText" presStyleLbl="node1" presStyleIdx="0" presStyleCnt="1" custScaleY="109607" custLinFactNeighborY="0">
        <dgm:presLayoutVars>
          <dgm:chMax val="0"/>
          <dgm:bulletEnabled val="1"/>
        </dgm:presLayoutVars>
      </dgm:prSet>
      <dgm:spPr/>
    </dgm:pt>
  </dgm:ptLst>
  <dgm:cxnLst>
    <dgm:cxn modelId="{51BC8A74-3F6D-49C0-BE58-0E7FB4DFB335}" srcId="{832A0053-2377-4E60-8EAB-8C2A119B5056}" destId="{B72AFEBD-C375-4089-831C-2A917555F1D3}" srcOrd="0" destOrd="0" parTransId="{3C0E3513-CC1F-411A-8307-203F387F0AE7}" sibTransId="{E5911B4F-84F7-4A19-BC75-C04E953066C7}"/>
    <dgm:cxn modelId="{8FFD367D-2EB2-4C0A-9D05-806AFF25E478}" type="presOf" srcId="{832A0053-2377-4E60-8EAB-8C2A119B5056}" destId="{165D89AA-FD72-457A-BE61-E14F3FDCF749}" srcOrd="0" destOrd="0" presId="urn:microsoft.com/office/officeart/2005/8/layout/vList2"/>
    <dgm:cxn modelId="{4781DDC7-42DC-476D-93D0-6B3EB77520CB}" type="presOf" srcId="{B72AFEBD-C375-4089-831C-2A917555F1D3}" destId="{EF757C1E-97FC-4C2F-969A-4D378DAEB13D}" srcOrd="0" destOrd="0" presId="urn:microsoft.com/office/officeart/2005/8/layout/vList2"/>
    <dgm:cxn modelId="{3B837354-1B4E-4FBB-9D73-2C4530486A25}" type="presParOf" srcId="{165D89AA-FD72-457A-BE61-E14F3FDCF749}" destId="{EF757C1E-97FC-4C2F-969A-4D378DAEB13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B70974B-2EAD-49E3-A819-4631499825A6}"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BADCFA5D-AC25-4320-AF09-1D33F3286E10}">
      <dgm:prSet custT="1"/>
      <dgm:spPr/>
      <dgm:t>
        <a:bodyPr/>
        <a:lstStyle/>
        <a:p>
          <a:pPr rtl="0"/>
          <a:r>
            <a:rPr lang="tr-TR" sz="1800" dirty="0">
              <a:latin typeface="Times New Roman" panose="02020603050405020304" pitchFamily="18" charset="0"/>
              <a:cs typeface="Times New Roman" panose="02020603050405020304" pitchFamily="18" charset="0"/>
            </a:rPr>
            <a:t>Norveç’in kutu grafiği ise en az homojen olandır, yani verileri en çok dağılandır ve en yüksek standart sapmaya sahiptir.</a:t>
          </a:r>
        </a:p>
      </dgm:t>
    </dgm:pt>
    <dgm:pt modelId="{54EB7AD9-7024-4733-BB57-127F19FD64A9}" type="parTrans" cxnId="{6F2156A6-E98E-4A8F-8383-A3B288DBDEC7}">
      <dgm:prSet/>
      <dgm:spPr/>
      <dgm:t>
        <a:bodyPr/>
        <a:lstStyle/>
        <a:p>
          <a:endParaRPr lang="tr-TR"/>
        </a:p>
      </dgm:t>
    </dgm:pt>
    <dgm:pt modelId="{6FF29A81-5051-4694-9F5D-A3BD57E50DB1}" type="sibTrans" cxnId="{6F2156A6-E98E-4A8F-8383-A3B288DBDEC7}">
      <dgm:prSet/>
      <dgm:spPr/>
      <dgm:t>
        <a:bodyPr/>
        <a:lstStyle/>
        <a:p>
          <a:endParaRPr lang="tr-TR"/>
        </a:p>
      </dgm:t>
    </dgm:pt>
    <dgm:pt modelId="{31D2B47F-5D78-4E30-A20B-D2CA304B89F3}" type="pres">
      <dgm:prSet presAssocID="{EB70974B-2EAD-49E3-A819-4631499825A6}" presName="linear" presStyleCnt="0">
        <dgm:presLayoutVars>
          <dgm:animLvl val="lvl"/>
          <dgm:resizeHandles val="exact"/>
        </dgm:presLayoutVars>
      </dgm:prSet>
      <dgm:spPr/>
    </dgm:pt>
    <dgm:pt modelId="{8E0B0342-3579-494F-8764-DF25BCAC4EFB}" type="pres">
      <dgm:prSet presAssocID="{BADCFA5D-AC25-4320-AF09-1D33F3286E10}" presName="parentText" presStyleLbl="node1" presStyleIdx="0" presStyleCnt="1" custScaleX="100000" custScaleY="350615" custLinFactNeighborY="4730">
        <dgm:presLayoutVars>
          <dgm:chMax val="0"/>
          <dgm:bulletEnabled val="1"/>
        </dgm:presLayoutVars>
      </dgm:prSet>
      <dgm:spPr/>
    </dgm:pt>
  </dgm:ptLst>
  <dgm:cxnLst>
    <dgm:cxn modelId="{479D1A3D-5968-4A38-9789-5B2E92A217ED}" type="presOf" srcId="{EB70974B-2EAD-49E3-A819-4631499825A6}" destId="{31D2B47F-5D78-4E30-A20B-D2CA304B89F3}" srcOrd="0" destOrd="0" presId="urn:microsoft.com/office/officeart/2005/8/layout/vList2"/>
    <dgm:cxn modelId="{70F6539D-9286-4CB3-8412-D777B47875F0}" type="presOf" srcId="{BADCFA5D-AC25-4320-AF09-1D33F3286E10}" destId="{8E0B0342-3579-494F-8764-DF25BCAC4EFB}" srcOrd="0" destOrd="0" presId="urn:microsoft.com/office/officeart/2005/8/layout/vList2"/>
    <dgm:cxn modelId="{6F2156A6-E98E-4A8F-8383-A3B288DBDEC7}" srcId="{EB70974B-2EAD-49E3-A819-4631499825A6}" destId="{BADCFA5D-AC25-4320-AF09-1D33F3286E10}" srcOrd="0" destOrd="0" parTransId="{54EB7AD9-7024-4733-BB57-127F19FD64A9}" sibTransId="{6FF29A81-5051-4694-9F5D-A3BD57E50DB1}"/>
    <dgm:cxn modelId="{E39E40E9-F3BA-43BC-A295-97457A6121A3}" type="presParOf" srcId="{31D2B47F-5D78-4E30-A20B-D2CA304B89F3}" destId="{8E0B0342-3579-494F-8764-DF25BCAC4EFB}"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5CD3F7F-13C1-442C-B0F2-050D2A85075E}"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tr-TR"/>
        </a:p>
      </dgm:t>
    </dgm:pt>
    <dgm:pt modelId="{FA8D2B57-5184-49D8-94DD-6D58BB3E17D9}">
      <dgm:prSet/>
      <dgm:spPr/>
      <dgm:t>
        <a:bodyPr/>
        <a:lstStyle/>
        <a:p>
          <a:r>
            <a:rPr lang="tr-TR" dirty="0">
              <a:latin typeface="Times New Roman" panose="02020603050405020304" pitchFamily="18" charset="0"/>
              <a:cs typeface="Times New Roman" panose="02020603050405020304" pitchFamily="18" charset="0"/>
            </a:rPr>
            <a:t>İtalya’nın kutu grafiğine bakıldığında da standart sapmasının küçük olduğunu görüyoruz. Fransa’ya göre daha az homojen olsa bile genel duruma göre homojendir diyebiliriz. </a:t>
          </a:r>
        </a:p>
      </dgm:t>
    </dgm:pt>
    <dgm:pt modelId="{BFB5D4F1-4B9D-4251-AA2D-9B3651678C59}" type="parTrans" cxnId="{CBA5EB16-6E09-4DCD-BACC-D18031B62FBB}">
      <dgm:prSet/>
      <dgm:spPr/>
      <dgm:t>
        <a:bodyPr/>
        <a:lstStyle/>
        <a:p>
          <a:endParaRPr lang="tr-TR"/>
        </a:p>
      </dgm:t>
    </dgm:pt>
    <dgm:pt modelId="{FA1B158A-DB8B-4C11-AB41-F5E81F50FB82}" type="sibTrans" cxnId="{CBA5EB16-6E09-4DCD-BACC-D18031B62FBB}">
      <dgm:prSet/>
      <dgm:spPr/>
      <dgm:t>
        <a:bodyPr/>
        <a:lstStyle/>
        <a:p>
          <a:endParaRPr lang="tr-TR"/>
        </a:p>
      </dgm:t>
    </dgm:pt>
    <dgm:pt modelId="{C0E12844-4EAB-4B40-87DB-4565F9978827}" type="pres">
      <dgm:prSet presAssocID="{55CD3F7F-13C1-442C-B0F2-050D2A85075E}" presName="linear" presStyleCnt="0">
        <dgm:presLayoutVars>
          <dgm:animLvl val="lvl"/>
          <dgm:resizeHandles val="exact"/>
        </dgm:presLayoutVars>
      </dgm:prSet>
      <dgm:spPr/>
    </dgm:pt>
    <dgm:pt modelId="{90109AFD-5405-4A95-8760-74AAD28F8668}" type="pres">
      <dgm:prSet presAssocID="{FA8D2B57-5184-49D8-94DD-6D58BB3E17D9}" presName="parentText" presStyleLbl="node1" presStyleIdx="0" presStyleCnt="1" custLinFactNeighborX="0" custLinFactNeighborY="-46449">
        <dgm:presLayoutVars>
          <dgm:chMax val="0"/>
          <dgm:bulletEnabled val="1"/>
        </dgm:presLayoutVars>
      </dgm:prSet>
      <dgm:spPr/>
    </dgm:pt>
  </dgm:ptLst>
  <dgm:cxnLst>
    <dgm:cxn modelId="{CBA5EB16-6E09-4DCD-BACC-D18031B62FBB}" srcId="{55CD3F7F-13C1-442C-B0F2-050D2A85075E}" destId="{FA8D2B57-5184-49D8-94DD-6D58BB3E17D9}" srcOrd="0" destOrd="0" parTransId="{BFB5D4F1-4B9D-4251-AA2D-9B3651678C59}" sibTransId="{FA1B158A-DB8B-4C11-AB41-F5E81F50FB82}"/>
    <dgm:cxn modelId="{6363A6AA-E8B5-4DAC-894E-8227EC69AA34}" type="presOf" srcId="{55CD3F7F-13C1-442C-B0F2-050D2A85075E}" destId="{C0E12844-4EAB-4B40-87DB-4565F9978827}" srcOrd="0" destOrd="0" presId="urn:microsoft.com/office/officeart/2005/8/layout/vList2"/>
    <dgm:cxn modelId="{4A8CFFB1-F29A-4667-960F-82C67581DA6A}" type="presOf" srcId="{FA8D2B57-5184-49D8-94DD-6D58BB3E17D9}" destId="{90109AFD-5405-4A95-8760-74AAD28F8668}" srcOrd="0" destOrd="0" presId="urn:microsoft.com/office/officeart/2005/8/layout/vList2"/>
    <dgm:cxn modelId="{0C72E69E-BC63-42A4-BEA9-58406B000359}" type="presParOf" srcId="{C0E12844-4EAB-4B40-87DB-4565F9978827}" destId="{90109AFD-5405-4A95-8760-74AAD28F8668}"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0D255C3-9123-4B81-9413-58F9B620404B}"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04B4F49B-696C-4FC3-AF47-FB9A76F68A9F}">
      <dgm:prSet/>
      <dgm:spPr/>
      <dgm:t>
        <a:bodyPr/>
        <a:lstStyle/>
        <a:p>
          <a:r>
            <a:rPr lang="tr-TR" dirty="0">
              <a:latin typeface="Times New Roman" panose="02020603050405020304" pitchFamily="18" charset="0"/>
              <a:cs typeface="Times New Roman" panose="02020603050405020304" pitchFamily="18" charset="0"/>
            </a:rPr>
            <a:t>İngiltere’nin standart sapması Fransa ve İtalya’ dan daha büyük, homojenliği daha azdır. </a:t>
          </a:r>
        </a:p>
      </dgm:t>
    </dgm:pt>
    <dgm:pt modelId="{117430A9-27AA-4601-813D-40957186ADCD}" type="parTrans" cxnId="{86352EE9-33C3-4D06-94B4-51DBB9527082}">
      <dgm:prSet/>
      <dgm:spPr/>
      <dgm:t>
        <a:bodyPr/>
        <a:lstStyle/>
        <a:p>
          <a:endParaRPr lang="tr-TR"/>
        </a:p>
      </dgm:t>
    </dgm:pt>
    <dgm:pt modelId="{9C3F5F20-9FDD-489D-858E-E49224DA2978}" type="sibTrans" cxnId="{86352EE9-33C3-4D06-94B4-51DBB9527082}">
      <dgm:prSet/>
      <dgm:spPr/>
      <dgm:t>
        <a:bodyPr/>
        <a:lstStyle/>
        <a:p>
          <a:endParaRPr lang="tr-TR"/>
        </a:p>
      </dgm:t>
    </dgm:pt>
    <dgm:pt modelId="{8A6037D1-A8AF-4C5E-AC37-969255B6CA06}" type="pres">
      <dgm:prSet presAssocID="{40D255C3-9123-4B81-9413-58F9B620404B}" presName="linear" presStyleCnt="0">
        <dgm:presLayoutVars>
          <dgm:animLvl val="lvl"/>
          <dgm:resizeHandles val="exact"/>
        </dgm:presLayoutVars>
      </dgm:prSet>
      <dgm:spPr/>
    </dgm:pt>
    <dgm:pt modelId="{477C316F-2E07-448D-B3A8-B51EF6D016B8}" type="pres">
      <dgm:prSet presAssocID="{04B4F49B-696C-4FC3-AF47-FB9A76F68A9F}" presName="parentText" presStyleLbl="node1" presStyleIdx="0" presStyleCnt="1" custLinFactNeighborY="-1201">
        <dgm:presLayoutVars>
          <dgm:chMax val="0"/>
          <dgm:bulletEnabled val="1"/>
        </dgm:presLayoutVars>
      </dgm:prSet>
      <dgm:spPr/>
    </dgm:pt>
  </dgm:ptLst>
  <dgm:cxnLst>
    <dgm:cxn modelId="{9216B973-F9C9-4665-8F51-89C2E0F38C3A}" type="presOf" srcId="{04B4F49B-696C-4FC3-AF47-FB9A76F68A9F}" destId="{477C316F-2E07-448D-B3A8-B51EF6D016B8}" srcOrd="0" destOrd="0" presId="urn:microsoft.com/office/officeart/2005/8/layout/vList2"/>
    <dgm:cxn modelId="{FD0EB076-634D-4E73-A187-68D9ACBB0422}" type="presOf" srcId="{40D255C3-9123-4B81-9413-58F9B620404B}" destId="{8A6037D1-A8AF-4C5E-AC37-969255B6CA06}" srcOrd="0" destOrd="0" presId="urn:microsoft.com/office/officeart/2005/8/layout/vList2"/>
    <dgm:cxn modelId="{86352EE9-33C3-4D06-94B4-51DBB9527082}" srcId="{40D255C3-9123-4B81-9413-58F9B620404B}" destId="{04B4F49B-696C-4FC3-AF47-FB9A76F68A9F}" srcOrd="0" destOrd="0" parTransId="{117430A9-27AA-4601-813D-40957186ADCD}" sibTransId="{9C3F5F20-9FDD-489D-858E-E49224DA2978}"/>
    <dgm:cxn modelId="{CA0AC9AB-416F-4B44-8A2E-21795A30B178}" type="presParOf" srcId="{8A6037D1-A8AF-4C5E-AC37-969255B6CA06}" destId="{477C316F-2E07-448D-B3A8-B51EF6D016B8}"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172392E-83D5-42C0-A43E-C3CD0AC66C8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5BA82A21-EBEC-4694-9704-2B234B9E884B}">
      <dgm:prSet/>
      <dgm:spPr/>
      <dgm:t>
        <a:bodyPr/>
        <a:lstStyle/>
        <a:p>
          <a:pPr rtl="0"/>
          <a:r>
            <a:rPr lang="tr-TR" dirty="0" err="1">
              <a:latin typeface="Times New Roman" panose="02020603050405020304" pitchFamily="18" charset="0"/>
              <a:cs typeface="Times New Roman" panose="02020603050405020304" pitchFamily="18" charset="0"/>
            </a:rPr>
            <a:t>Swarmplot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grupT’nin</a:t>
          </a:r>
          <a:r>
            <a:rPr lang="tr-TR" dirty="0">
              <a:latin typeface="Times New Roman" panose="02020603050405020304" pitchFamily="18" charset="0"/>
              <a:cs typeface="Times New Roman" panose="02020603050405020304" pitchFamily="18" charset="0"/>
            </a:rPr>
            <a:t> verilerinin tek tek nokta şeklinde yoğunluğunu gösteriyor. Bu grafikten de Norveç’in standart sapmasının en büyük olduğunu görebiliyoruz. </a:t>
          </a:r>
        </a:p>
      </dgm:t>
    </dgm:pt>
    <dgm:pt modelId="{D3DD17CE-CFA9-4E06-B467-0BC505C6E12C}" type="parTrans" cxnId="{3D047F58-5B05-4475-8CAA-ADF21736D463}">
      <dgm:prSet/>
      <dgm:spPr/>
      <dgm:t>
        <a:bodyPr/>
        <a:lstStyle/>
        <a:p>
          <a:endParaRPr lang="tr-TR"/>
        </a:p>
      </dgm:t>
    </dgm:pt>
    <dgm:pt modelId="{80841838-31D3-49C2-A1B0-5A97ADF65B7F}" type="sibTrans" cxnId="{3D047F58-5B05-4475-8CAA-ADF21736D463}">
      <dgm:prSet/>
      <dgm:spPr/>
      <dgm:t>
        <a:bodyPr/>
        <a:lstStyle/>
        <a:p>
          <a:endParaRPr lang="tr-TR"/>
        </a:p>
      </dgm:t>
    </dgm:pt>
    <dgm:pt modelId="{471C59EC-23B6-4B80-BCBF-693D34D37390}" type="pres">
      <dgm:prSet presAssocID="{D172392E-83D5-42C0-A43E-C3CD0AC66C8C}" presName="linear" presStyleCnt="0">
        <dgm:presLayoutVars>
          <dgm:animLvl val="lvl"/>
          <dgm:resizeHandles val="exact"/>
        </dgm:presLayoutVars>
      </dgm:prSet>
      <dgm:spPr/>
    </dgm:pt>
    <dgm:pt modelId="{72761AF1-64AF-4CF6-9AF1-81410B7AD196}" type="pres">
      <dgm:prSet presAssocID="{5BA82A21-EBEC-4694-9704-2B234B9E884B}" presName="parentText" presStyleLbl="node1" presStyleIdx="0" presStyleCnt="1" custLinFactNeighborX="4011" custLinFactNeighborY="-2607">
        <dgm:presLayoutVars>
          <dgm:chMax val="0"/>
          <dgm:bulletEnabled val="1"/>
        </dgm:presLayoutVars>
      </dgm:prSet>
      <dgm:spPr/>
    </dgm:pt>
  </dgm:ptLst>
  <dgm:cxnLst>
    <dgm:cxn modelId="{3D047F58-5B05-4475-8CAA-ADF21736D463}" srcId="{D172392E-83D5-42C0-A43E-C3CD0AC66C8C}" destId="{5BA82A21-EBEC-4694-9704-2B234B9E884B}" srcOrd="0" destOrd="0" parTransId="{D3DD17CE-CFA9-4E06-B467-0BC505C6E12C}" sibTransId="{80841838-31D3-49C2-A1B0-5A97ADF65B7F}"/>
    <dgm:cxn modelId="{3D787693-2C2F-4C3A-8EE7-B8F7FDA6B368}" type="presOf" srcId="{5BA82A21-EBEC-4694-9704-2B234B9E884B}" destId="{72761AF1-64AF-4CF6-9AF1-81410B7AD196}" srcOrd="0" destOrd="0" presId="urn:microsoft.com/office/officeart/2005/8/layout/vList2"/>
    <dgm:cxn modelId="{29EC32BF-7DA3-4F79-B2F5-286E8D1E2B9F}" type="presOf" srcId="{D172392E-83D5-42C0-A43E-C3CD0AC66C8C}" destId="{471C59EC-23B6-4B80-BCBF-693D34D37390}" srcOrd="0" destOrd="0" presId="urn:microsoft.com/office/officeart/2005/8/layout/vList2"/>
    <dgm:cxn modelId="{A0DDBC5A-DE2D-4969-9F8F-AACC8C414C0C}" type="presParOf" srcId="{471C59EC-23B6-4B80-BCBF-693D34D37390}" destId="{72761AF1-64AF-4CF6-9AF1-81410B7AD19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8F1D137-129B-47C5-A578-2CF05261A4C9}"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2023BA3E-E9C8-43CD-9D23-30428C1B7FF9}">
      <dgm:prSet/>
      <dgm:spPr/>
      <dgm:t>
        <a:bodyPr/>
        <a:lstStyle/>
        <a:p>
          <a:pPr rtl="0"/>
          <a:r>
            <a:rPr lang="tr-TR" dirty="0"/>
            <a:t>Yoğunluk grafiği çizdirmek için </a:t>
          </a:r>
          <a:r>
            <a:rPr lang="tr-TR" dirty="0" err="1"/>
            <a:t>denFrance</a:t>
          </a:r>
          <a:r>
            <a:rPr lang="tr-TR" dirty="0"/>
            <a:t> , </a:t>
          </a:r>
          <a:r>
            <a:rPr lang="tr-TR" dirty="0" err="1"/>
            <a:t>denUnK</a:t>
          </a:r>
          <a:r>
            <a:rPr lang="tr-TR" dirty="0"/>
            <a:t>, </a:t>
          </a:r>
          <a:r>
            <a:rPr lang="tr-TR" dirty="0" err="1"/>
            <a:t>denItaly</a:t>
          </a:r>
          <a:r>
            <a:rPr lang="tr-TR" dirty="0"/>
            <a:t>, </a:t>
          </a:r>
          <a:r>
            <a:rPr lang="tr-TR" dirty="0" err="1"/>
            <a:t>denNorway</a:t>
          </a:r>
          <a:r>
            <a:rPr lang="tr-TR" dirty="0"/>
            <a:t> olarak isimlendirdiğimiz işlemleri kullandık. </a:t>
          </a:r>
        </a:p>
        <a:p>
          <a:pPr rtl="0"/>
          <a:r>
            <a:rPr lang="tr-TR" dirty="0"/>
            <a:t>Fransa’nın değerlerini Fransa’nın içindeki maksimum değere bölüyoruz. Diğer ülkeler için de aynı işlemi yapıyoruz.</a:t>
          </a:r>
        </a:p>
      </dgm:t>
    </dgm:pt>
    <dgm:pt modelId="{03CB3543-5DD4-471B-9981-E9189A124D4E}" type="parTrans" cxnId="{0C306223-010D-43DA-8651-1D40A0776B11}">
      <dgm:prSet/>
      <dgm:spPr/>
      <dgm:t>
        <a:bodyPr/>
        <a:lstStyle/>
        <a:p>
          <a:endParaRPr lang="tr-TR"/>
        </a:p>
      </dgm:t>
    </dgm:pt>
    <dgm:pt modelId="{035CC281-B574-4857-BE8B-D50F35C279CB}" type="sibTrans" cxnId="{0C306223-010D-43DA-8651-1D40A0776B11}">
      <dgm:prSet/>
      <dgm:spPr/>
      <dgm:t>
        <a:bodyPr/>
        <a:lstStyle/>
        <a:p>
          <a:endParaRPr lang="tr-TR"/>
        </a:p>
      </dgm:t>
    </dgm:pt>
    <dgm:pt modelId="{E1CFB88C-0CD5-4CF6-8266-B5861707CDBE}" type="pres">
      <dgm:prSet presAssocID="{68F1D137-129B-47C5-A578-2CF05261A4C9}" presName="linear" presStyleCnt="0">
        <dgm:presLayoutVars>
          <dgm:animLvl val="lvl"/>
          <dgm:resizeHandles val="exact"/>
        </dgm:presLayoutVars>
      </dgm:prSet>
      <dgm:spPr/>
    </dgm:pt>
    <dgm:pt modelId="{1FCD4021-20B3-400D-9D42-2690DAAF5E98}" type="pres">
      <dgm:prSet presAssocID="{2023BA3E-E9C8-43CD-9D23-30428C1B7FF9}" presName="parentText" presStyleLbl="node1" presStyleIdx="0" presStyleCnt="1" custScaleY="128389" custLinFactNeighborY="0">
        <dgm:presLayoutVars>
          <dgm:chMax val="0"/>
          <dgm:bulletEnabled val="1"/>
        </dgm:presLayoutVars>
      </dgm:prSet>
      <dgm:spPr/>
    </dgm:pt>
  </dgm:ptLst>
  <dgm:cxnLst>
    <dgm:cxn modelId="{0C306223-010D-43DA-8651-1D40A0776B11}" srcId="{68F1D137-129B-47C5-A578-2CF05261A4C9}" destId="{2023BA3E-E9C8-43CD-9D23-30428C1B7FF9}" srcOrd="0" destOrd="0" parTransId="{03CB3543-5DD4-471B-9981-E9189A124D4E}" sibTransId="{035CC281-B574-4857-BE8B-D50F35C279CB}"/>
    <dgm:cxn modelId="{ADE2A945-B73E-45F7-9D03-0F19717A47DC}" type="presOf" srcId="{68F1D137-129B-47C5-A578-2CF05261A4C9}" destId="{E1CFB88C-0CD5-4CF6-8266-B5861707CDBE}" srcOrd="0" destOrd="0" presId="urn:microsoft.com/office/officeart/2005/8/layout/vList2"/>
    <dgm:cxn modelId="{05638683-1512-4B61-9BD7-02C7D642088F}" type="presOf" srcId="{2023BA3E-E9C8-43CD-9D23-30428C1B7FF9}" destId="{1FCD4021-20B3-400D-9D42-2690DAAF5E98}" srcOrd="0" destOrd="0" presId="urn:microsoft.com/office/officeart/2005/8/layout/vList2"/>
    <dgm:cxn modelId="{E89A13A0-241B-414E-9C1D-DA7DE8E72491}" type="presParOf" srcId="{E1CFB88C-0CD5-4CF6-8266-B5861707CDBE}" destId="{1FCD4021-20B3-400D-9D42-2690DAAF5E9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9826A2A-495A-4427-BDDE-39796834F33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F5522A07-BBF4-4F62-B52C-E7A9E31D65C2}">
      <dgm:prSet/>
      <dgm:spPr/>
      <dgm:t>
        <a:bodyPr/>
        <a:lstStyle/>
        <a:p>
          <a:r>
            <a:rPr lang="tr-TR" dirty="0"/>
            <a:t>Fransa’nın yoğunluk grafiğindeki dikliğin sebebi Fransa’nın homojen bir dağılama sahip olması ve standart sapmasının küçük olmasıdır. Grafikte belirgin bir çarpıklık görünmüyor.</a:t>
          </a:r>
        </a:p>
      </dgm:t>
    </dgm:pt>
    <dgm:pt modelId="{89BDE87E-BD39-48DA-886F-535E11E0903F}" type="parTrans" cxnId="{9A956A76-8FAB-48E6-B0D9-C61C2ECEFF0D}">
      <dgm:prSet/>
      <dgm:spPr/>
      <dgm:t>
        <a:bodyPr/>
        <a:lstStyle/>
        <a:p>
          <a:endParaRPr lang="tr-TR"/>
        </a:p>
      </dgm:t>
    </dgm:pt>
    <dgm:pt modelId="{61B1166E-7074-4D74-9CEE-4BAA47A0A91B}" type="sibTrans" cxnId="{9A956A76-8FAB-48E6-B0D9-C61C2ECEFF0D}">
      <dgm:prSet/>
      <dgm:spPr/>
      <dgm:t>
        <a:bodyPr/>
        <a:lstStyle/>
        <a:p>
          <a:endParaRPr lang="tr-TR"/>
        </a:p>
      </dgm:t>
    </dgm:pt>
    <dgm:pt modelId="{97DE6982-A01C-4231-BB77-663E561A5D9B}">
      <dgm:prSet/>
      <dgm:spPr/>
      <dgm:t>
        <a:bodyPr/>
        <a:lstStyle/>
        <a:p>
          <a:r>
            <a:rPr lang="tr-TR"/>
            <a:t>İngiltere’nin en düşük pratisyen hekim sayısına sahip olan ülke olduğunu ve standart sapmasının Fransa ve İtalya’dan büyük, Norveç’ten küçük olduğunu görüyoruz. İngiltere’nin grafiği hafif sağa çarpık.</a:t>
          </a:r>
        </a:p>
      </dgm:t>
    </dgm:pt>
    <dgm:pt modelId="{986A0C05-AF39-40F1-BE55-B3B2F069BC97}" type="parTrans" cxnId="{19247F99-59E6-46C6-96C8-AC8AFD246622}">
      <dgm:prSet/>
      <dgm:spPr/>
      <dgm:t>
        <a:bodyPr/>
        <a:lstStyle/>
        <a:p>
          <a:endParaRPr lang="tr-TR"/>
        </a:p>
      </dgm:t>
    </dgm:pt>
    <dgm:pt modelId="{A4D43930-0A8A-4E70-AFD7-1C55C957C485}" type="sibTrans" cxnId="{19247F99-59E6-46C6-96C8-AC8AFD246622}">
      <dgm:prSet/>
      <dgm:spPr/>
      <dgm:t>
        <a:bodyPr/>
        <a:lstStyle/>
        <a:p>
          <a:endParaRPr lang="tr-TR"/>
        </a:p>
      </dgm:t>
    </dgm:pt>
    <dgm:pt modelId="{D7F6F9EF-C46B-444B-9290-88CD3232A214}">
      <dgm:prSet/>
      <dgm:spPr/>
      <dgm:t>
        <a:bodyPr/>
        <a:lstStyle/>
        <a:p>
          <a:r>
            <a:rPr lang="tr-TR" dirty="0"/>
            <a:t>Norveç’ in sahip olduğu standart sapma yüzünden yoğunluk grafiğinin değişim aralığı büyüktür. Değerleri 300 ile 500 arasında değişim gösterip en yüksek sayıda pratisyen hekim sayınsa sahip olan ülkedir. Grafiği sola çarpıktır. </a:t>
          </a:r>
        </a:p>
      </dgm:t>
    </dgm:pt>
    <dgm:pt modelId="{02C1ECAC-438F-494D-8052-307D266F1647}" type="parTrans" cxnId="{C0285111-27B1-4A8B-9CBC-EC53253D3F23}">
      <dgm:prSet/>
      <dgm:spPr/>
      <dgm:t>
        <a:bodyPr/>
        <a:lstStyle/>
        <a:p>
          <a:endParaRPr lang="tr-TR"/>
        </a:p>
      </dgm:t>
    </dgm:pt>
    <dgm:pt modelId="{6EF66974-BAC9-4C1E-9BBF-9C4AAAD1E7A4}" type="sibTrans" cxnId="{C0285111-27B1-4A8B-9CBC-EC53253D3F23}">
      <dgm:prSet/>
      <dgm:spPr/>
      <dgm:t>
        <a:bodyPr/>
        <a:lstStyle/>
        <a:p>
          <a:endParaRPr lang="tr-TR"/>
        </a:p>
      </dgm:t>
    </dgm:pt>
    <dgm:pt modelId="{CC5B8292-8778-4AAB-933F-5D5BD0D50446}" type="pres">
      <dgm:prSet presAssocID="{49826A2A-495A-4427-BDDE-39796834F338}" presName="linear" presStyleCnt="0">
        <dgm:presLayoutVars>
          <dgm:animLvl val="lvl"/>
          <dgm:resizeHandles val="exact"/>
        </dgm:presLayoutVars>
      </dgm:prSet>
      <dgm:spPr/>
    </dgm:pt>
    <dgm:pt modelId="{06D84FBF-DE6A-4FAB-AB4B-46E7E1970C4B}" type="pres">
      <dgm:prSet presAssocID="{F5522A07-BBF4-4F62-B52C-E7A9E31D65C2}" presName="parentText" presStyleLbl="node1" presStyleIdx="0" presStyleCnt="3" custLinFactNeighborX="-181" custLinFactNeighborY="-21927">
        <dgm:presLayoutVars>
          <dgm:chMax val="0"/>
          <dgm:bulletEnabled val="1"/>
        </dgm:presLayoutVars>
      </dgm:prSet>
      <dgm:spPr/>
    </dgm:pt>
    <dgm:pt modelId="{CC1EFFB3-B069-427C-AE91-ECAFB618B0D4}" type="pres">
      <dgm:prSet presAssocID="{61B1166E-7074-4D74-9CEE-4BAA47A0A91B}" presName="spacer" presStyleCnt="0"/>
      <dgm:spPr/>
    </dgm:pt>
    <dgm:pt modelId="{788CAD8A-2D6F-4780-B682-4ECA4BFCF979}" type="pres">
      <dgm:prSet presAssocID="{97DE6982-A01C-4231-BB77-663E561A5D9B}" presName="parentText" presStyleLbl="node1" presStyleIdx="1" presStyleCnt="3">
        <dgm:presLayoutVars>
          <dgm:chMax val="0"/>
          <dgm:bulletEnabled val="1"/>
        </dgm:presLayoutVars>
      </dgm:prSet>
      <dgm:spPr/>
    </dgm:pt>
    <dgm:pt modelId="{ECB0CAFC-8422-478F-8B73-A859FF0008A0}" type="pres">
      <dgm:prSet presAssocID="{A4D43930-0A8A-4E70-AFD7-1C55C957C485}" presName="spacer" presStyleCnt="0"/>
      <dgm:spPr/>
    </dgm:pt>
    <dgm:pt modelId="{B13F4C9C-48DF-4573-91B2-6A4C97BC039E}" type="pres">
      <dgm:prSet presAssocID="{D7F6F9EF-C46B-444B-9290-88CD3232A214}" presName="parentText" presStyleLbl="node1" presStyleIdx="2" presStyleCnt="3">
        <dgm:presLayoutVars>
          <dgm:chMax val="0"/>
          <dgm:bulletEnabled val="1"/>
        </dgm:presLayoutVars>
      </dgm:prSet>
      <dgm:spPr/>
    </dgm:pt>
  </dgm:ptLst>
  <dgm:cxnLst>
    <dgm:cxn modelId="{C0285111-27B1-4A8B-9CBC-EC53253D3F23}" srcId="{49826A2A-495A-4427-BDDE-39796834F338}" destId="{D7F6F9EF-C46B-444B-9290-88CD3232A214}" srcOrd="2" destOrd="0" parTransId="{02C1ECAC-438F-494D-8052-307D266F1647}" sibTransId="{6EF66974-BAC9-4C1E-9BBF-9C4AAAD1E7A4}"/>
    <dgm:cxn modelId="{A773E84C-A9AA-4DE0-AAC3-5BBEC71FBA2E}" type="presOf" srcId="{49826A2A-495A-4427-BDDE-39796834F338}" destId="{CC5B8292-8778-4AAB-933F-5D5BD0D50446}" srcOrd="0" destOrd="0" presId="urn:microsoft.com/office/officeart/2005/8/layout/vList2"/>
    <dgm:cxn modelId="{9A956A76-8FAB-48E6-B0D9-C61C2ECEFF0D}" srcId="{49826A2A-495A-4427-BDDE-39796834F338}" destId="{F5522A07-BBF4-4F62-B52C-E7A9E31D65C2}" srcOrd="0" destOrd="0" parTransId="{89BDE87E-BD39-48DA-886F-535E11E0903F}" sibTransId="{61B1166E-7074-4D74-9CEE-4BAA47A0A91B}"/>
    <dgm:cxn modelId="{23EB4457-6103-4A8D-8B3F-1C2173E51021}" type="presOf" srcId="{97DE6982-A01C-4231-BB77-663E561A5D9B}" destId="{788CAD8A-2D6F-4780-B682-4ECA4BFCF979}" srcOrd="0" destOrd="0" presId="urn:microsoft.com/office/officeart/2005/8/layout/vList2"/>
    <dgm:cxn modelId="{F61D4F81-E1E0-4015-B506-94C5AA5DED65}" type="presOf" srcId="{F5522A07-BBF4-4F62-B52C-E7A9E31D65C2}" destId="{06D84FBF-DE6A-4FAB-AB4B-46E7E1970C4B}" srcOrd="0" destOrd="0" presId="urn:microsoft.com/office/officeart/2005/8/layout/vList2"/>
    <dgm:cxn modelId="{19247F99-59E6-46C6-96C8-AC8AFD246622}" srcId="{49826A2A-495A-4427-BDDE-39796834F338}" destId="{97DE6982-A01C-4231-BB77-663E561A5D9B}" srcOrd="1" destOrd="0" parTransId="{986A0C05-AF39-40F1-BE55-B3B2F069BC97}" sibTransId="{A4D43930-0A8A-4E70-AFD7-1C55C957C485}"/>
    <dgm:cxn modelId="{5F4C19A4-5FF3-46A1-AD2B-0A0866546E7E}" type="presOf" srcId="{D7F6F9EF-C46B-444B-9290-88CD3232A214}" destId="{B13F4C9C-48DF-4573-91B2-6A4C97BC039E}" srcOrd="0" destOrd="0" presId="urn:microsoft.com/office/officeart/2005/8/layout/vList2"/>
    <dgm:cxn modelId="{344B4CD2-F533-4115-9B67-50B32B966D77}" type="presParOf" srcId="{CC5B8292-8778-4AAB-933F-5D5BD0D50446}" destId="{06D84FBF-DE6A-4FAB-AB4B-46E7E1970C4B}" srcOrd="0" destOrd="0" presId="urn:microsoft.com/office/officeart/2005/8/layout/vList2"/>
    <dgm:cxn modelId="{80856E28-4F73-41B5-87FC-25E0862A479B}" type="presParOf" srcId="{CC5B8292-8778-4AAB-933F-5D5BD0D50446}" destId="{CC1EFFB3-B069-427C-AE91-ECAFB618B0D4}" srcOrd="1" destOrd="0" presId="urn:microsoft.com/office/officeart/2005/8/layout/vList2"/>
    <dgm:cxn modelId="{B615B6AA-575B-4481-B0D2-57D209D2E162}" type="presParOf" srcId="{CC5B8292-8778-4AAB-933F-5D5BD0D50446}" destId="{788CAD8A-2D6F-4780-B682-4ECA4BFCF979}" srcOrd="2" destOrd="0" presId="urn:microsoft.com/office/officeart/2005/8/layout/vList2"/>
    <dgm:cxn modelId="{840D8CB8-36BE-4B90-9B93-066449E833DB}" type="presParOf" srcId="{CC5B8292-8778-4AAB-933F-5D5BD0D50446}" destId="{ECB0CAFC-8422-478F-8B73-A859FF0008A0}" srcOrd="3" destOrd="0" presId="urn:microsoft.com/office/officeart/2005/8/layout/vList2"/>
    <dgm:cxn modelId="{FEB3EC7B-A86E-40EF-96EB-EA7E4C57709B}" type="presParOf" srcId="{CC5B8292-8778-4AAB-933F-5D5BD0D50446}" destId="{B13F4C9C-48DF-4573-91B2-6A4C97BC039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D29CA03-1AF2-40F3-A7B9-65559DEA520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D55A0C79-C891-4469-BB2F-EBF548793249}">
      <dgm:prSet/>
      <dgm:spPr/>
      <dgm:t>
        <a:bodyPr/>
        <a:lstStyle/>
        <a:p>
          <a:pPr rtl="0"/>
          <a:r>
            <a:rPr lang="tr-TR" dirty="0">
              <a:latin typeface="Times New Roman" panose="02020603050405020304" pitchFamily="18" charset="0"/>
              <a:cs typeface="Times New Roman" panose="02020603050405020304" pitchFamily="18" charset="0"/>
            </a:rPr>
            <a:t>Burada 0 ile 1 arasındaki değerlerin yoğunluk grafiğini göstermek istedik. </a:t>
          </a:r>
          <a:r>
            <a:rPr lang="tr-TR" dirty="0" err="1">
              <a:latin typeface="Times New Roman" panose="02020603050405020304" pitchFamily="18" charset="0"/>
              <a:cs typeface="Times New Roman" panose="02020603050405020304" pitchFamily="18" charset="0"/>
            </a:rPr>
            <a:t>kind</a:t>
          </a:r>
          <a:r>
            <a:rPr lang="tr-TR" dirty="0">
              <a:latin typeface="Times New Roman" panose="02020603050405020304" pitchFamily="18" charset="0"/>
              <a:cs typeface="Times New Roman" panose="02020603050405020304" pitchFamily="18" charset="0"/>
            </a:rPr>
            <a:t>=”</a:t>
          </a:r>
          <a:r>
            <a:rPr lang="tr-TR" dirty="0" err="1">
              <a:latin typeface="Times New Roman" panose="02020603050405020304" pitchFamily="18" charset="0"/>
              <a:cs typeface="Times New Roman" panose="02020603050405020304" pitchFamily="18" charset="0"/>
            </a:rPr>
            <a:t>kde</a:t>
          </a:r>
          <a:r>
            <a:rPr lang="tr-TR" dirty="0">
              <a:latin typeface="Times New Roman" panose="02020603050405020304" pitchFamily="18" charset="0"/>
              <a:cs typeface="Times New Roman" panose="02020603050405020304" pitchFamily="18" charset="0"/>
            </a:rPr>
            <a:t>” yoğunluk grafiği şeklinde göstermemizi sağlıyor. </a:t>
          </a:r>
        </a:p>
      </dgm:t>
    </dgm:pt>
    <dgm:pt modelId="{3D3A1388-6D34-4FF7-9A38-44991E583341}" type="parTrans" cxnId="{B432DE3E-268C-4A40-B19B-69F73F25E565}">
      <dgm:prSet/>
      <dgm:spPr/>
      <dgm:t>
        <a:bodyPr/>
        <a:lstStyle/>
        <a:p>
          <a:endParaRPr lang="tr-TR"/>
        </a:p>
      </dgm:t>
    </dgm:pt>
    <dgm:pt modelId="{E4CBD337-3FC1-461A-BD60-52FF1409A1D8}" type="sibTrans" cxnId="{B432DE3E-268C-4A40-B19B-69F73F25E565}">
      <dgm:prSet/>
      <dgm:spPr/>
      <dgm:t>
        <a:bodyPr/>
        <a:lstStyle/>
        <a:p>
          <a:endParaRPr lang="tr-TR"/>
        </a:p>
      </dgm:t>
    </dgm:pt>
    <dgm:pt modelId="{C2B190BE-0500-4264-94E4-3186CBCAE4E3}" type="pres">
      <dgm:prSet presAssocID="{9D29CA03-1AF2-40F3-A7B9-65559DEA520C}" presName="linear" presStyleCnt="0">
        <dgm:presLayoutVars>
          <dgm:animLvl val="lvl"/>
          <dgm:resizeHandles val="exact"/>
        </dgm:presLayoutVars>
      </dgm:prSet>
      <dgm:spPr/>
    </dgm:pt>
    <dgm:pt modelId="{DD7A299C-DFC8-43CE-ADD7-A14885651634}" type="pres">
      <dgm:prSet presAssocID="{D55A0C79-C891-4469-BB2F-EBF548793249}" presName="parentText" presStyleLbl="node1" presStyleIdx="0" presStyleCnt="1" custLinFactNeighborX="-915" custLinFactNeighborY="-638">
        <dgm:presLayoutVars>
          <dgm:chMax val="0"/>
          <dgm:bulletEnabled val="1"/>
        </dgm:presLayoutVars>
      </dgm:prSet>
      <dgm:spPr/>
    </dgm:pt>
  </dgm:ptLst>
  <dgm:cxnLst>
    <dgm:cxn modelId="{5D9ECE2A-049F-4A4F-9D90-5327C3DA10F7}" type="presOf" srcId="{D55A0C79-C891-4469-BB2F-EBF548793249}" destId="{DD7A299C-DFC8-43CE-ADD7-A14885651634}" srcOrd="0" destOrd="0" presId="urn:microsoft.com/office/officeart/2005/8/layout/vList2"/>
    <dgm:cxn modelId="{B432DE3E-268C-4A40-B19B-69F73F25E565}" srcId="{9D29CA03-1AF2-40F3-A7B9-65559DEA520C}" destId="{D55A0C79-C891-4469-BB2F-EBF548793249}" srcOrd="0" destOrd="0" parTransId="{3D3A1388-6D34-4FF7-9A38-44991E583341}" sibTransId="{E4CBD337-3FC1-461A-BD60-52FF1409A1D8}"/>
    <dgm:cxn modelId="{0814EC99-C4F9-4718-8B7F-F029B994E113}" type="presOf" srcId="{9D29CA03-1AF2-40F3-A7B9-65559DEA520C}" destId="{C2B190BE-0500-4264-94E4-3186CBCAE4E3}" srcOrd="0" destOrd="0" presId="urn:microsoft.com/office/officeart/2005/8/layout/vList2"/>
    <dgm:cxn modelId="{A9CEB49E-FF4A-420B-8941-1F2B6E0A62B5}" type="presParOf" srcId="{C2B190BE-0500-4264-94E4-3186CBCAE4E3}" destId="{DD7A299C-DFC8-43CE-ADD7-A1488565163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C944BF8-7993-40EC-8EF0-C2C76E53E4EF}"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9AE3ABB0-6B8B-40A5-A488-EA7AF89EF90B}">
      <dgm:prSet custT="1"/>
      <dgm:spPr/>
      <dgm:t>
        <a:bodyPr/>
        <a:lstStyle/>
        <a:p>
          <a:pPr rtl="0"/>
          <a:r>
            <a:rPr lang="tr-TR" sz="1900" dirty="0">
              <a:latin typeface="Times New Roman" panose="02020603050405020304" pitchFamily="18" charset="0"/>
              <a:cs typeface="Times New Roman" panose="02020603050405020304" pitchFamily="18" charset="0"/>
            </a:rPr>
            <a:t>Norveç kırmızı, İngiltere sarı, İtalya yeşil ve Fransa mavi renkleri ile gösterilmiştir. Norveç’in standart sapmasının en yüksek olduğunu ve sola çarpık olduğunu görüyoruz. </a:t>
          </a:r>
        </a:p>
      </dgm:t>
    </dgm:pt>
    <dgm:pt modelId="{91DA2144-9E01-471C-8A12-2953E67299AF}" type="parTrans" cxnId="{9AA80BEC-0C8D-46A0-AB9A-84397DEA9A25}">
      <dgm:prSet/>
      <dgm:spPr/>
      <dgm:t>
        <a:bodyPr/>
        <a:lstStyle/>
        <a:p>
          <a:endParaRPr lang="tr-TR"/>
        </a:p>
      </dgm:t>
    </dgm:pt>
    <dgm:pt modelId="{87D53E9D-3A14-4B21-BFD4-616450EAFAB5}" type="sibTrans" cxnId="{9AA80BEC-0C8D-46A0-AB9A-84397DEA9A25}">
      <dgm:prSet/>
      <dgm:spPr/>
      <dgm:t>
        <a:bodyPr/>
        <a:lstStyle/>
        <a:p>
          <a:endParaRPr lang="tr-TR"/>
        </a:p>
      </dgm:t>
    </dgm:pt>
    <dgm:pt modelId="{AFBDACD3-9725-49BB-ADE9-276D5CFFBE7D}" type="pres">
      <dgm:prSet presAssocID="{BC944BF8-7993-40EC-8EF0-C2C76E53E4EF}" presName="linear" presStyleCnt="0">
        <dgm:presLayoutVars>
          <dgm:animLvl val="lvl"/>
          <dgm:resizeHandles val="exact"/>
        </dgm:presLayoutVars>
      </dgm:prSet>
      <dgm:spPr/>
    </dgm:pt>
    <dgm:pt modelId="{7C89F26F-E1D4-47BC-A3F1-82F77F3CD131}" type="pres">
      <dgm:prSet presAssocID="{9AE3ABB0-6B8B-40A5-A488-EA7AF89EF90B}" presName="parentText" presStyleLbl="node1" presStyleIdx="0" presStyleCnt="1" custScaleY="468027" custLinFactNeighborX="-3088" custLinFactNeighborY="-90346">
        <dgm:presLayoutVars>
          <dgm:chMax val="0"/>
          <dgm:bulletEnabled val="1"/>
        </dgm:presLayoutVars>
      </dgm:prSet>
      <dgm:spPr/>
    </dgm:pt>
  </dgm:ptLst>
  <dgm:cxnLst>
    <dgm:cxn modelId="{52F53D3E-A922-43C2-BCC2-BAD859EC1996}" type="presOf" srcId="{9AE3ABB0-6B8B-40A5-A488-EA7AF89EF90B}" destId="{7C89F26F-E1D4-47BC-A3F1-82F77F3CD131}" srcOrd="0" destOrd="0" presId="urn:microsoft.com/office/officeart/2005/8/layout/vList2"/>
    <dgm:cxn modelId="{F5F1CA6D-B341-447D-991D-7B424C6B60F9}" type="presOf" srcId="{BC944BF8-7993-40EC-8EF0-C2C76E53E4EF}" destId="{AFBDACD3-9725-49BB-ADE9-276D5CFFBE7D}" srcOrd="0" destOrd="0" presId="urn:microsoft.com/office/officeart/2005/8/layout/vList2"/>
    <dgm:cxn modelId="{9AA80BEC-0C8D-46A0-AB9A-84397DEA9A25}" srcId="{BC944BF8-7993-40EC-8EF0-C2C76E53E4EF}" destId="{9AE3ABB0-6B8B-40A5-A488-EA7AF89EF90B}" srcOrd="0" destOrd="0" parTransId="{91DA2144-9E01-471C-8A12-2953E67299AF}" sibTransId="{87D53E9D-3A14-4B21-BFD4-616450EAFAB5}"/>
    <dgm:cxn modelId="{C22A808D-5869-436B-8618-2A99BD0958FB}" type="presParOf" srcId="{AFBDACD3-9725-49BB-ADE9-276D5CFFBE7D}" destId="{7C89F26F-E1D4-47BC-A3F1-82F77F3CD13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5BDAE9-0A2A-4F40-898A-F5388DFE2EEA}"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tr-TR"/>
        </a:p>
      </dgm:t>
    </dgm:pt>
    <dgm:pt modelId="{4B13BD8E-53F0-4996-A08E-494F9CF69122}">
      <dgm:prSet/>
      <dgm:spPr/>
      <dgm:t>
        <a:bodyPr/>
        <a:lstStyle/>
        <a:p>
          <a:r>
            <a:rPr lang="tr-TR" dirty="0">
              <a:latin typeface="Times New Roman" panose="02020603050405020304" pitchFamily="18" charset="0"/>
              <a:cs typeface="Times New Roman" panose="02020603050405020304" pitchFamily="18" charset="0"/>
            </a:rPr>
            <a:t>İleride yazacağımız kodlarda uyarıların görünmemesi için bu kodu kullandık.</a:t>
          </a:r>
        </a:p>
      </dgm:t>
    </dgm:pt>
    <dgm:pt modelId="{753F3D05-3774-4631-8EA3-9695CE82CD4E}" type="parTrans" cxnId="{2B3FBDC5-4832-462E-BA00-25057B44493C}">
      <dgm:prSet/>
      <dgm:spPr/>
      <dgm:t>
        <a:bodyPr/>
        <a:lstStyle/>
        <a:p>
          <a:endParaRPr lang="tr-TR"/>
        </a:p>
      </dgm:t>
    </dgm:pt>
    <dgm:pt modelId="{91EB99AC-4487-4B26-8A69-1DBDEA04E78E}" type="sibTrans" cxnId="{2B3FBDC5-4832-462E-BA00-25057B44493C}">
      <dgm:prSet/>
      <dgm:spPr/>
      <dgm:t>
        <a:bodyPr/>
        <a:lstStyle/>
        <a:p>
          <a:endParaRPr lang="tr-TR"/>
        </a:p>
      </dgm:t>
    </dgm:pt>
    <dgm:pt modelId="{AEFC2157-197A-4E1F-9424-7309E18584FD}" type="pres">
      <dgm:prSet presAssocID="{325BDAE9-0A2A-4F40-898A-F5388DFE2EEA}" presName="linear" presStyleCnt="0">
        <dgm:presLayoutVars>
          <dgm:animLvl val="lvl"/>
          <dgm:resizeHandles val="exact"/>
        </dgm:presLayoutVars>
      </dgm:prSet>
      <dgm:spPr/>
    </dgm:pt>
    <dgm:pt modelId="{26154CEB-5811-4C92-B60B-8CF50B53B28B}" type="pres">
      <dgm:prSet presAssocID="{4B13BD8E-53F0-4996-A08E-494F9CF69122}" presName="parentText" presStyleLbl="node1" presStyleIdx="0" presStyleCnt="1">
        <dgm:presLayoutVars>
          <dgm:chMax val="0"/>
          <dgm:bulletEnabled val="1"/>
        </dgm:presLayoutVars>
      </dgm:prSet>
      <dgm:spPr/>
    </dgm:pt>
  </dgm:ptLst>
  <dgm:cxnLst>
    <dgm:cxn modelId="{6552A606-E616-45F9-B6E3-CD12916ADB9B}" type="presOf" srcId="{4B13BD8E-53F0-4996-A08E-494F9CF69122}" destId="{26154CEB-5811-4C92-B60B-8CF50B53B28B}" srcOrd="0" destOrd="0" presId="urn:microsoft.com/office/officeart/2005/8/layout/vList2"/>
    <dgm:cxn modelId="{9A463A3A-36CB-4BCC-A0AF-3E68BADD89FE}" type="presOf" srcId="{325BDAE9-0A2A-4F40-898A-F5388DFE2EEA}" destId="{AEFC2157-197A-4E1F-9424-7309E18584FD}" srcOrd="0" destOrd="0" presId="urn:microsoft.com/office/officeart/2005/8/layout/vList2"/>
    <dgm:cxn modelId="{2B3FBDC5-4832-462E-BA00-25057B44493C}" srcId="{325BDAE9-0A2A-4F40-898A-F5388DFE2EEA}" destId="{4B13BD8E-53F0-4996-A08E-494F9CF69122}" srcOrd="0" destOrd="0" parTransId="{753F3D05-3774-4631-8EA3-9695CE82CD4E}" sibTransId="{91EB99AC-4487-4B26-8A69-1DBDEA04E78E}"/>
    <dgm:cxn modelId="{74FEB9B8-54B4-4C18-848C-8E2345C39873}" type="presParOf" srcId="{AEFC2157-197A-4E1F-9424-7309E18584FD}" destId="{26154CEB-5811-4C92-B60B-8CF50B53B28B}" srcOrd="0"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1C934F8-4A29-4A55-8907-2632F879958B}"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DAD2FD96-36BB-43B4-9B9F-3D824565F745}">
      <dgm:prSet/>
      <dgm:spPr/>
      <dgm:t>
        <a:bodyPr/>
        <a:lstStyle/>
        <a:p>
          <a:pPr rtl="0"/>
          <a:r>
            <a:rPr lang="tr-TR" dirty="0">
              <a:latin typeface="Times New Roman" panose="02020603050405020304" pitchFamily="18" charset="0"/>
              <a:cs typeface="Times New Roman" panose="02020603050405020304" pitchFamily="18" charset="0"/>
            </a:rPr>
            <a:t>Fransa’nın en düşük standart sapmaya sahip olduğunu söyleyebiliriz çünkü yoğunluk grafiği en dik olan ülke Fransa’dır. İngiltere’nin en düşük değerleri aldığını ve sağa çarpık olduğunu görüyoruz. İtalya’nın ise standart sapması Fransa’dan biraz fazla.</a:t>
          </a:r>
        </a:p>
      </dgm:t>
    </dgm:pt>
    <dgm:pt modelId="{4EBC6823-B3FF-469A-AD0D-E9956E920430}" type="parTrans" cxnId="{0DF44925-F549-4888-84E7-2EADB6702475}">
      <dgm:prSet/>
      <dgm:spPr/>
      <dgm:t>
        <a:bodyPr/>
        <a:lstStyle/>
        <a:p>
          <a:endParaRPr lang="tr-TR"/>
        </a:p>
      </dgm:t>
    </dgm:pt>
    <dgm:pt modelId="{54DEDD2E-311B-4674-A8F4-2DA24217A5C4}" type="sibTrans" cxnId="{0DF44925-F549-4888-84E7-2EADB6702475}">
      <dgm:prSet/>
      <dgm:spPr/>
      <dgm:t>
        <a:bodyPr/>
        <a:lstStyle/>
        <a:p>
          <a:endParaRPr lang="tr-TR"/>
        </a:p>
      </dgm:t>
    </dgm:pt>
    <dgm:pt modelId="{E7C074BB-105C-4E3C-AC31-DE8540DF2D01}" type="pres">
      <dgm:prSet presAssocID="{91C934F8-4A29-4A55-8907-2632F879958B}" presName="linear" presStyleCnt="0">
        <dgm:presLayoutVars>
          <dgm:animLvl val="lvl"/>
          <dgm:resizeHandles val="exact"/>
        </dgm:presLayoutVars>
      </dgm:prSet>
      <dgm:spPr/>
    </dgm:pt>
    <dgm:pt modelId="{5A649E05-0C51-4156-A81F-34864DA9387B}" type="pres">
      <dgm:prSet presAssocID="{DAD2FD96-36BB-43B4-9B9F-3D824565F745}" presName="parentText" presStyleLbl="node1" presStyleIdx="0" presStyleCnt="1" custLinFactNeighborX="-186" custLinFactNeighborY="-106">
        <dgm:presLayoutVars>
          <dgm:chMax val="0"/>
          <dgm:bulletEnabled val="1"/>
        </dgm:presLayoutVars>
      </dgm:prSet>
      <dgm:spPr/>
    </dgm:pt>
  </dgm:ptLst>
  <dgm:cxnLst>
    <dgm:cxn modelId="{0DF44925-F549-4888-84E7-2EADB6702475}" srcId="{91C934F8-4A29-4A55-8907-2632F879958B}" destId="{DAD2FD96-36BB-43B4-9B9F-3D824565F745}" srcOrd="0" destOrd="0" parTransId="{4EBC6823-B3FF-469A-AD0D-E9956E920430}" sibTransId="{54DEDD2E-311B-4674-A8F4-2DA24217A5C4}"/>
    <dgm:cxn modelId="{F8D03A52-F5C2-4AC0-957F-E4BF86339E65}" type="presOf" srcId="{DAD2FD96-36BB-43B4-9B9F-3D824565F745}" destId="{5A649E05-0C51-4156-A81F-34864DA9387B}" srcOrd="0" destOrd="0" presId="urn:microsoft.com/office/officeart/2005/8/layout/vList2"/>
    <dgm:cxn modelId="{A3824DDA-17B8-4D82-A0BE-48F73E674709}" type="presOf" srcId="{91C934F8-4A29-4A55-8907-2632F879958B}" destId="{E7C074BB-105C-4E3C-AC31-DE8540DF2D01}" srcOrd="0" destOrd="0" presId="urn:microsoft.com/office/officeart/2005/8/layout/vList2"/>
    <dgm:cxn modelId="{24AB45D0-E4B3-4CE1-8374-CB7504B99329}" type="presParOf" srcId="{E7C074BB-105C-4E3C-AC31-DE8540DF2D01}" destId="{5A649E05-0C51-4156-A81F-34864DA9387B}"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099BA1D-C190-43B3-8609-9B8A91C6E36F}"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9B4EAC9E-096A-4F45-85D4-8F8474A1FC24}">
      <dgm:prSet/>
      <dgm:spPr/>
      <dgm:t>
        <a:bodyPr/>
        <a:lstStyle/>
        <a:p>
          <a:r>
            <a:rPr lang="tr-TR" dirty="0">
              <a:latin typeface="Times New Roman" panose="02020603050405020304" pitchFamily="18" charset="0"/>
              <a:cs typeface="Times New Roman" panose="02020603050405020304" pitchFamily="18" charset="0"/>
            </a:rPr>
            <a:t>Ülkelerin yıllar içindeki değişimini incelemek için verisini almak istediğimiz ülkenin </a:t>
          </a:r>
          <a:r>
            <a:rPr lang="tr-TR" dirty="0" err="1">
              <a:latin typeface="Times New Roman" panose="02020603050405020304" pitchFamily="18" charset="0"/>
              <a:cs typeface="Times New Roman" panose="02020603050405020304" pitchFamily="18" charset="0"/>
            </a:rPr>
            <a:t>indexten</a:t>
          </a:r>
          <a:r>
            <a:rPr lang="tr-TR" dirty="0">
              <a:latin typeface="Times New Roman" panose="02020603050405020304" pitchFamily="18" charset="0"/>
              <a:cs typeface="Times New Roman" panose="02020603050405020304" pitchFamily="18" charset="0"/>
            </a:rPr>
            <a:t> yılını, </a:t>
          </a:r>
          <a:r>
            <a:rPr lang="tr-TR" dirty="0" err="1">
              <a:latin typeface="Times New Roman" panose="02020603050405020304" pitchFamily="18" charset="0"/>
              <a:cs typeface="Times New Roman" panose="02020603050405020304" pitchFamily="18" charset="0"/>
            </a:rPr>
            <a:t>valuestan</a:t>
          </a:r>
          <a:r>
            <a:rPr lang="tr-TR" dirty="0">
              <a:latin typeface="Times New Roman" panose="02020603050405020304" pitchFamily="18" charset="0"/>
              <a:cs typeface="Times New Roman" panose="02020603050405020304" pitchFamily="18" charset="0"/>
            </a:rPr>
            <a:t> değerlerini aldık ve yeni bir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içerisinde bu verileri birleştirdik.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oluştururken girilen </a:t>
          </a:r>
          <a:r>
            <a:rPr lang="tr-TR" dirty="0" err="1">
              <a:latin typeface="Times New Roman" panose="02020603050405020304" pitchFamily="18" charset="0"/>
              <a:cs typeface="Times New Roman" panose="02020603050405020304" pitchFamily="18" charset="0"/>
            </a:rPr>
            <a:t>index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indexlere</a:t>
          </a:r>
          <a:r>
            <a:rPr lang="tr-TR" dirty="0">
              <a:latin typeface="Times New Roman" panose="02020603050405020304" pitchFamily="18" charset="0"/>
              <a:cs typeface="Times New Roman" panose="02020603050405020304" pitchFamily="18" charset="0"/>
            </a:rPr>
            <a:t> isim vermemizi sağlar.</a:t>
          </a:r>
        </a:p>
      </dgm:t>
    </dgm:pt>
    <dgm:pt modelId="{A7364298-39F6-483D-9121-AF02ACC58F74}" type="parTrans" cxnId="{DD37DABE-B7F5-4EBB-B549-AEB1F13DE43C}">
      <dgm:prSet/>
      <dgm:spPr/>
      <dgm:t>
        <a:bodyPr/>
        <a:lstStyle/>
        <a:p>
          <a:endParaRPr lang="tr-TR"/>
        </a:p>
      </dgm:t>
    </dgm:pt>
    <dgm:pt modelId="{3AD534BA-ADA4-43D7-BB1E-0561836D4C99}" type="sibTrans" cxnId="{DD37DABE-B7F5-4EBB-B549-AEB1F13DE43C}">
      <dgm:prSet/>
      <dgm:spPr/>
      <dgm:t>
        <a:bodyPr/>
        <a:lstStyle/>
        <a:p>
          <a:endParaRPr lang="tr-TR"/>
        </a:p>
      </dgm:t>
    </dgm:pt>
    <dgm:pt modelId="{0A8C1BF5-BDEA-4DD0-866C-3B8F8805339F}" type="pres">
      <dgm:prSet presAssocID="{2099BA1D-C190-43B3-8609-9B8A91C6E36F}" presName="linear" presStyleCnt="0">
        <dgm:presLayoutVars>
          <dgm:animLvl val="lvl"/>
          <dgm:resizeHandles val="exact"/>
        </dgm:presLayoutVars>
      </dgm:prSet>
      <dgm:spPr/>
    </dgm:pt>
    <dgm:pt modelId="{0CCE15BF-C582-4541-A24A-3C5EA26B12C3}" type="pres">
      <dgm:prSet presAssocID="{9B4EAC9E-096A-4F45-85D4-8F8474A1FC24}" presName="parentText" presStyleLbl="node1" presStyleIdx="0" presStyleCnt="1" custLinFactNeighborX="0">
        <dgm:presLayoutVars>
          <dgm:chMax val="0"/>
          <dgm:bulletEnabled val="1"/>
        </dgm:presLayoutVars>
      </dgm:prSet>
      <dgm:spPr/>
    </dgm:pt>
  </dgm:ptLst>
  <dgm:cxnLst>
    <dgm:cxn modelId="{7FEBF89E-C633-4AA2-B362-CB0573375914}" type="presOf" srcId="{2099BA1D-C190-43B3-8609-9B8A91C6E36F}" destId="{0A8C1BF5-BDEA-4DD0-866C-3B8F8805339F}" srcOrd="0" destOrd="0" presId="urn:microsoft.com/office/officeart/2005/8/layout/vList2"/>
    <dgm:cxn modelId="{DD37DABE-B7F5-4EBB-B549-AEB1F13DE43C}" srcId="{2099BA1D-C190-43B3-8609-9B8A91C6E36F}" destId="{9B4EAC9E-096A-4F45-85D4-8F8474A1FC24}" srcOrd="0" destOrd="0" parTransId="{A7364298-39F6-483D-9121-AF02ACC58F74}" sibTransId="{3AD534BA-ADA4-43D7-BB1E-0561836D4C99}"/>
    <dgm:cxn modelId="{6899DEEF-C174-4CE2-842A-1106A2E70F58}" type="presOf" srcId="{9B4EAC9E-096A-4F45-85D4-8F8474A1FC24}" destId="{0CCE15BF-C582-4541-A24A-3C5EA26B12C3}" srcOrd="0" destOrd="0" presId="urn:microsoft.com/office/officeart/2005/8/layout/vList2"/>
    <dgm:cxn modelId="{DB1A7556-6983-4A20-B522-0E397062B166}" type="presParOf" srcId="{0A8C1BF5-BDEA-4DD0-866C-3B8F8805339F}" destId="{0CCE15BF-C582-4541-A24A-3C5EA26B12C3}"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7D54511-F6BC-4A43-ABB2-3216E0D73B29}"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8DB3BA5F-1D95-43CC-8839-751639EEF1AA}">
      <dgm:prSet/>
      <dgm:spPr/>
      <dgm:t>
        <a:bodyPr/>
        <a:lstStyle/>
        <a:p>
          <a:r>
            <a:rPr lang="tr-TR" dirty="0">
              <a:latin typeface="Times New Roman" panose="02020603050405020304" pitchFamily="18" charset="0"/>
              <a:cs typeface="Times New Roman" panose="02020603050405020304" pitchFamily="18" charset="0"/>
            </a:rPr>
            <a:t>Yanda, İngiltere’nin yıllara göre olan değişimi için oluşturduğumuz yeni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yer almakta. Hiç düşüş yaşanmamış ancak çok az artışlar olmuştur.</a:t>
          </a:r>
        </a:p>
      </dgm:t>
    </dgm:pt>
    <dgm:pt modelId="{EE5ECF04-67BE-40C5-B282-6C441A3E80DB}" type="parTrans" cxnId="{7CDD7F48-BB2E-4028-BAAD-9AE87017FE7C}">
      <dgm:prSet/>
      <dgm:spPr/>
      <dgm:t>
        <a:bodyPr/>
        <a:lstStyle/>
        <a:p>
          <a:endParaRPr lang="tr-TR"/>
        </a:p>
      </dgm:t>
    </dgm:pt>
    <dgm:pt modelId="{A8E43792-61B5-4523-8661-BA5031C76663}" type="sibTrans" cxnId="{7CDD7F48-BB2E-4028-BAAD-9AE87017FE7C}">
      <dgm:prSet/>
      <dgm:spPr/>
      <dgm:t>
        <a:bodyPr/>
        <a:lstStyle/>
        <a:p>
          <a:endParaRPr lang="tr-TR"/>
        </a:p>
      </dgm:t>
    </dgm:pt>
    <dgm:pt modelId="{7F11C19F-DC9E-400D-8391-4C3B835F8DD9}" type="pres">
      <dgm:prSet presAssocID="{17D54511-F6BC-4A43-ABB2-3216E0D73B29}" presName="linear" presStyleCnt="0">
        <dgm:presLayoutVars>
          <dgm:animLvl val="lvl"/>
          <dgm:resizeHandles val="exact"/>
        </dgm:presLayoutVars>
      </dgm:prSet>
      <dgm:spPr/>
    </dgm:pt>
    <dgm:pt modelId="{182C6568-77BD-4836-BFD9-5209EEDBEDF4}" type="pres">
      <dgm:prSet presAssocID="{8DB3BA5F-1D95-43CC-8839-751639EEF1AA}" presName="parentText" presStyleLbl="node1" presStyleIdx="0" presStyleCnt="1" custScaleY="106566" custLinFactNeighborY="-2293">
        <dgm:presLayoutVars>
          <dgm:chMax val="0"/>
          <dgm:bulletEnabled val="1"/>
        </dgm:presLayoutVars>
      </dgm:prSet>
      <dgm:spPr/>
    </dgm:pt>
  </dgm:ptLst>
  <dgm:cxnLst>
    <dgm:cxn modelId="{7CDD7F48-BB2E-4028-BAAD-9AE87017FE7C}" srcId="{17D54511-F6BC-4A43-ABB2-3216E0D73B29}" destId="{8DB3BA5F-1D95-43CC-8839-751639EEF1AA}" srcOrd="0" destOrd="0" parTransId="{EE5ECF04-67BE-40C5-B282-6C441A3E80DB}" sibTransId="{A8E43792-61B5-4523-8661-BA5031C76663}"/>
    <dgm:cxn modelId="{06433EC3-F177-4590-90E1-9A4FE9425744}" type="presOf" srcId="{17D54511-F6BC-4A43-ABB2-3216E0D73B29}" destId="{7F11C19F-DC9E-400D-8391-4C3B835F8DD9}" srcOrd="0" destOrd="0" presId="urn:microsoft.com/office/officeart/2005/8/layout/vList2"/>
    <dgm:cxn modelId="{1670A1DC-185E-40FA-BF73-9ECF67B26E35}" type="presOf" srcId="{8DB3BA5F-1D95-43CC-8839-751639EEF1AA}" destId="{182C6568-77BD-4836-BFD9-5209EEDBEDF4}" srcOrd="0" destOrd="0" presId="urn:microsoft.com/office/officeart/2005/8/layout/vList2"/>
    <dgm:cxn modelId="{6F40CD33-667F-4ECB-AC49-5E7BB16D414F}" type="presParOf" srcId="{7F11C19F-DC9E-400D-8391-4C3B835F8DD9}" destId="{182C6568-77BD-4836-BFD9-5209EEDBEDF4}"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674F294-2320-42AD-8E6A-0D0277300A5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tr-TR"/>
        </a:p>
      </dgm:t>
    </dgm:pt>
    <dgm:pt modelId="{47CD7B5A-6878-4A2B-9272-6A32C423D5DD}">
      <dgm:prSet/>
      <dgm:spPr/>
      <dgm:t>
        <a:bodyPr/>
        <a:lstStyle/>
        <a:p>
          <a:r>
            <a:rPr lang="tr-TR" baseline="0" dirty="0">
              <a:latin typeface="Times New Roman" panose="02020603050405020304" pitchFamily="18" charset="0"/>
              <a:cs typeface="Times New Roman" panose="02020603050405020304" pitchFamily="18" charset="0"/>
            </a:rPr>
            <a:t>Regresyon grafiklerine geçmeden önce regresyonun ne olduğunu hatırlayalım:</a:t>
          </a:r>
          <a:endParaRPr lang="tr-TR" dirty="0">
            <a:latin typeface="Times New Roman" panose="02020603050405020304" pitchFamily="18" charset="0"/>
            <a:cs typeface="Times New Roman" panose="02020603050405020304" pitchFamily="18" charset="0"/>
          </a:endParaRPr>
        </a:p>
      </dgm:t>
    </dgm:pt>
    <dgm:pt modelId="{AC44C6F6-0F68-4701-BCC2-B75F8137CDEF}" type="parTrans" cxnId="{6B9E33A8-AC42-4A07-B548-390699CF71BF}">
      <dgm:prSet/>
      <dgm:spPr/>
      <dgm:t>
        <a:bodyPr/>
        <a:lstStyle/>
        <a:p>
          <a:endParaRPr lang="tr-TR"/>
        </a:p>
      </dgm:t>
    </dgm:pt>
    <dgm:pt modelId="{493B013C-4B9F-4FCA-99FF-3E432771B67B}" type="sibTrans" cxnId="{6B9E33A8-AC42-4A07-B548-390699CF71BF}">
      <dgm:prSet/>
      <dgm:spPr/>
      <dgm:t>
        <a:bodyPr/>
        <a:lstStyle/>
        <a:p>
          <a:endParaRPr lang="tr-TR"/>
        </a:p>
      </dgm:t>
    </dgm:pt>
    <dgm:pt modelId="{6DD19F56-79D6-4121-B7AF-A29D2E0C71D4}">
      <dgm:prSet/>
      <dgm:spPr/>
      <dgm:t>
        <a:bodyPr/>
        <a:lstStyle/>
        <a:p>
          <a:pPr>
            <a:buFont typeface="Wingdings" panose="05000000000000000000" pitchFamily="2" charset="2"/>
            <a:buChar char="§"/>
          </a:pPr>
          <a:r>
            <a:rPr lang="tr-TR" baseline="0" dirty="0">
              <a:latin typeface="Times New Roman" panose="02020603050405020304" pitchFamily="18" charset="0"/>
              <a:cs typeface="Times New Roman" panose="02020603050405020304" pitchFamily="18" charset="0"/>
            </a:rPr>
            <a:t>Regresyon, bağımlı ve bağımsız değişken arasındaki varsa bağlantıyı bulup ilişkiye uyacak olan en iyi fonksiyonu üreten istatistiksel analizdir.</a:t>
          </a:r>
          <a:endParaRPr lang="tr-TR" dirty="0">
            <a:latin typeface="Times New Roman" panose="02020603050405020304" pitchFamily="18" charset="0"/>
            <a:cs typeface="Times New Roman" panose="02020603050405020304" pitchFamily="18" charset="0"/>
          </a:endParaRPr>
        </a:p>
      </dgm:t>
    </dgm:pt>
    <dgm:pt modelId="{415B696A-B933-41B9-893F-204511EF8E47}" type="parTrans" cxnId="{1D7EF5B0-DC80-40D1-A5D6-9BAAA0BE75C7}">
      <dgm:prSet/>
      <dgm:spPr/>
      <dgm:t>
        <a:bodyPr/>
        <a:lstStyle/>
        <a:p>
          <a:endParaRPr lang="tr-TR"/>
        </a:p>
      </dgm:t>
    </dgm:pt>
    <dgm:pt modelId="{25084FD3-ACA5-49C2-A747-EE6D21DECFA6}" type="sibTrans" cxnId="{1D7EF5B0-DC80-40D1-A5D6-9BAAA0BE75C7}">
      <dgm:prSet/>
      <dgm:spPr/>
      <dgm:t>
        <a:bodyPr/>
        <a:lstStyle/>
        <a:p>
          <a:endParaRPr lang="tr-TR"/>
        </a:p>
      </dgm:t>
    </dgm:pt>
    <dgm:pt modelId="{F68764D1-CFC8-4AB6-8C7B-A0853179CF28}" type="pres">
      <dgm:prSet presAssocID="{8674F294-2320-42AD-8E6A-0D0277300A5A}" presName="linear" presStyleCnt="0">
        <dgm:presLayoutVars>
          <dgm:dir/>
          <dgm:animLvl val="lvl"/>
          <dgm:resizeHandles val="exact"/>
        </dgm:presLayoutVars>
      </dgm:prSet>
      <dgm:spPr/>
    </dgm:pt>
    <dgm:pt modelId="{0C0D01AE-3856-4E91-869D-7EC494F38C7D}" type="pres">
      <dgm:prSet presAssocID="{47CD7B5A-6878-4A2B-9272-6A32C423D5DD}" presName="parentLin" presStyleCnt="0"/>
      <dgm:spPr/>
    </dgm:pt>
    <dgm:pt modelId="{A18EE843-601D-4C9C-9BB2-E39A159D6710}" type="pres">
      <dgm:prSet presAssocID="{47CD7B5A-6878-4A2B-9272-6A32C423D5DD}" presName="parentLeftMargin" presStyleLbl="node1" presStyleIdx="0" presStyleCnt="1"/>
      <dgm:spPr/>
    </dgm:pt>
    <dgm:pt modelId="{41422D02-69BC-4C21-BFDE-33B38D24F6B5}" type="pres">
      <dgm:prSet presAssocID="{47CD7B5A-6878-4A2B-9272-6A32C423D5DD}" presName="parentText" presStyleLbl="node1" presStyleIdx="0" presStyleCnt="1">
        <dgm:presLayoutVars>
          <dgm:chMax val="0"/>
          <dgm:bulletEnabled val="1"/>
        </dgm:presLayoutVars>
      </dgm:prSet>
      <dgm:spPr/>
    </dgm:pt>
    <dgm:pt modelId="{C94DD629-4BBC-4E2E-BEF8-B1DAA302D2B1}" type="pres">
      <dgm:prSet presAssocID="{47CD7B5A-6878-4A2B-9272-6A32C423D5DD}" presName="negativeSpace" presStyleCnt="0"/>
      <dgm:spPr/>
    </dgm:pt>
    <dgm:pt modelId="{40F0B695-3788-46D0-8074-4A51EAE1F88C}" type="pres">
      <dgm:prSet presAssocID="{47CD7B5A-6878-4A2B-9272-6A32C423D5DD}" presName="childText" presStyleLbl="conFgAcc1" presStyleIdx="0" presStyleCnt="1">
        <dgm:presLayoutVars>
          <dgm:bulletEnabled val="1"/>
        </dgm:presLayoutVars>
      </dgm:prSet>
      <dgm:spPr/>
    </dgm:pt>
  </dgm:ptLst>
  <dgm:cxnLst>
    <dgm:cxn modelId="{01AD214E-97B3-440F-BE36-DAE49D3E9E0A}" type="presOf" srcId="{47CD7B5A-6878-4A2B-9272-6A32C423D5DD}" destId="{A18EE843-601D-4C9C-9BB2-E39A159D6710}" srcOrd="0" destOrd="0" presId="urn:microsoft.com/office/officeart/2005/8/layout/list1"/>
    <dgm:cxn modelId="{49B3F5A0-1EB2-438C-B8E8-9494830423A0}" type="presOf" srcId="{47CD7B5A-6878-4A2B-9272-6A32C423D5DD}" destId="{41422D02-69BC-4C21-BFDE-33B38D24F6B5}" srcOrd="1" destOrd="0" presId="urn:microsoft.com/office/officeart/2005/8/layout/list1"/>
    <dgm:cxn modelId="{6B9E33A8-AC42-4A07-B548-390699CF71BF}" srcId="{8674F294-2320-42AD-8E6A-0D0277300A5A}" destId="{47CD7B5A-6878-4A2B-9272-6A32C423D5DD}" srcOrd="0" destOrd="0" parTransId="{AC44C6F6-0F68-4701-BCC2-B75F8137CDEF}" sibTransId="{493B013C-4B9F-4FCA-99FF-3E432771B67B}"/>
    <dgm:cxn modelId="{1D7EF5B0-DC80-40D1-A5D6-9BAAA0BE75C7}" srcId="{47CD7B5A-6878-4A2B-9272-6A32C423D5DD}" destId="{6DD19F56-79D6-4121-B7AF-A29D2E0C71D4}" srcOrd="0" destOrd="0" parTransId="{415B696A-B933-41B9-893F-204511EF8E47}" sibTransId="{25084FD3-ACA5-49C2-A747-EE6D21DECFA6}"/>
    <dgm:cxn modelId="{EEBAC0B7-8DB5-4B0C-935F-DFA8D3978C1F}" type="presOf" srcId="{6DD19F56-79D6-4121-B7AF-A29D2E0C71D4}" destId="{40F0B695-3788-46D0-8074-4A51EAE1F88C}" srcOrd="0" destOrd="0" presId="urn:microsoft.com/office/officeart/2005/8/layout/list1"/>
    <dgm:cxn modelId="{493BFEBD-A43C-41CE-8EF4-ABDA524C04B1}" type="presOf" srcId="{8674F294-2320-42AD-8E6A-0D0277300A5A}" destId="{F68764D1-CFC8-4AB6-8C7B-A0853179CF28}" srcOrd="0" destOrd="0" presId="urn:microsoft.com/office/officeart/2005/8/layout/list1"/>
    <dgm:cxn modelId="{D0CA9177-B14C-4556-B259-60202CB40024}" type="presParOf" srcId="{F68764D1-CFC8-4AB6-8C7B-A0853179CF28}" destId="{0C0D01AE-3856-4E91-869D-7EC494F38C7D}" srcOrd="0" destOrd="0" presId="urn:microsoft.com/office/officeart/2005/8/layout/list1"/>
    <dgm:cxn modelId="{E4F51010-C0D3-40DA-9C71-70727F1DD8E5}" type="presParOf" srcId="{0C0D01AE-3856-4E91-869D-7EC494F38C7D}" destId="{A18EE843-601D-4C9C-9BB2-E39A159D6710}" srcOrd="0" destOrd="0" presId="urn:microsoft.com/office/officeart/2005/8/layout/list1"/>
    <dgm:cxn modelId="{24ACD3A0-D896-40A9-BCE0-1F542F4B0185}" type="presParOf" srcId="{0C0D01AE-3856-4E91-869D-7EC494F38C7D}" destId="{41422D02-69BC-4C21-BFDE-33B38D24F6B5}" srcOrd="1" destOrd="0" presId="urn:microsoft.com/office/officeart/2005/8/layout/list1"/>
    <dgm:cxn modelId="{CCBE5906-AF4F-4CD2-8E19-2DE9288282F2}" type="presParOf" srcId="{F68764D1-CFC8-4AB6-8C7B-A0853179CF28}" destId="{C94DD629-4BBC-4E2E-BEF8-B1DAA302D2B1}" srcOrd="1" destOrd="0" presId="urn:microsoft.com/office/officeart/2005/8/layout/list1"/>
    <dgm:cxn modelId="{EBFBD414-5FBC-46D7-BC16-D4F39ADB1A13}" type="presParOf" srcId="{F68764D1-CFC8-4AB6-8C7B-A0853179CF28}" destId="{40F0B695-3788-46D0-8074-4A51EAE1F88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8A89962-E813-4FD5-8E8C-A41CAC775A86}" type="doc">
      <dgm:prSet loTypeId="urn:microsoft.com/office/officeart/2005/8/layout/vList2" loCatId="list" qsTypeId="urn:microsoft.com/office/officeart/2005/8/quickstyle/simple2" qsCatId="simple" csTypeId="urn:microsoft.com/office/officeart/2005/8/colors/accent5_2" csCatId="accent5"/>
      <dgm:spPr/>
      <dgm:t>
        <a:bodyPr/>
        <a:lstStyle/>
        <a:p>
          <a:endParaRPr lang="tr-TR"/>
        </a:p>
      </dgm:t>
    </dgm:pt>
    <dgm:pt modelId="{76DC1154-22FB-4C65-925F-7618EE4B0799}">
      <dgm:prSet custT="1"/>
      <dgm:spPr/>
      <dgm:t>
        <a:bodyPr/>
        <a:lstStyle/>
        <a:p>
          <a:r>
            <a:rPr lang="tr-TR" sz="1900" dirty="0">
              <a:latin typeface="Times New Roman" panose="02020603050405020304" pitchFamily="18" charset="0"/>
              <a:cs typeface="Times New Roman" panose="02020603050405020304" pitchFamily="18" charset="0"/>
            </a:rPr>
            <a:t>Grafiği incelediğimizde Fransa’nın artan doğrusal bir regresyona sahip olduğunu görüyoruz. </a:t>
          </a:r>
        </a:p>
      </dgm:t>
    </dgm:pt>
    <dgm:pt modelId="{C461CB1E-7A21-4E84-B31C-CDED774C64B8}" type="parTrans" cxnId="{25956C48-3CF3-4792-B43B-B3A7A7C99EA9}">
      <dgm:prSet/>
      <dgm:spPr/>
      <dgm:t>
        <a:bodyPr/>
        <a:lstStyle/>
        <a:p>
          <a:endParaRPr lang="tr-TR"/>
        </a:p>
      </dgm:t>
    </dgm:pt>
    <dgm:pt modelId="{8BCB0C98-E18E-4B63-8C43-3FA13AAB3CE9}" type="sibTrans" cxnId="{25956C48-3CF3-4792-B43B-B3A7A7C99EA9}">
      <dgm:prSet/>
      <dgm:spPr/>
      <dgm:t>
        <a:bodyPr/>
        <a:lstStyle/>
        <a:p>
          <a:endParaRPr lang="tr-TR"/>
        </a:p>
      </dgm:t>
    </dgm:pt>
    <dgm:pt modelId="{D3F1C18E-3C44-43F6-835F-B1F59A048D84}">
      <dgm:prSet custT="1"/>
      <dgm:spPr/>
      <dgm:t>
        <a:bodyPr/>
        <a:lstStyle/>
        <a:p>
          <a:r>
            <a:rPr lang="tr-TR" sz="1900" dirty="0">
              <a:latin typeface="Times New Roman" panose="02020603050405020304" pitchFamily="18" charset="0"/>
              <a:cs typeface="Times New Roman" panose="02020603050405020304" pitchFamily="18" charset="0"/>
            </a:rPr>
            <a:t>Oluşan güven aralığı değerlere göre oluştuğu için, regresyon çizgisinden daha uzak olan değerler için güven aralığı da genişliyor. </a:t>
          </a:r>
        </a:p>
      </dgm:t>
    </dgm:pt>
    <dgm:pt modelId="{30BC4F44-499D-4A17-AC39-155A3C2F2F55}" type="parTrans" cxnId="{D9DB2C5E-AC2D-438B-B68B-DA4263C4DCD5}">
      <dgm:prSet/>
      <dgm:spPr/>
      <dgm:t>
        <a:bodyPr/>
        <a:lstStyle/>
        <a:p>
          <a:endParaRPr lang="tr-TR"/>
        </a:p>
      </dgm:t>
    </dgm:pt>
    <dgm:pt modelId="{54F9C0D4-6D5D-4C24-87C8-7D6FB0BEC338}" type="sibTrans" cxnId="{D9DB2C5E-AC2D-438B-B68B-DA4263C4DCD5}">
      <dgm:prSet/>
      <dgm:spPr/>
      <dgm:t>
        <a:bodyPr/>
        <a:lstStyle/>
        <a:p>
          <a:endParaRPr lang="tr-TR"/>
        </a:p>
      </dgm:t>
    </dgm:pt>
    <dgm:pt modelId="{8F9FD8E6-60BE-4ABC-98E0-B716EE7A2A7B}">
      <dgm:prSet/>
      <dgm:spPr/>
      <dgm:t>
        <a:bodyPr/>
        <a:lstStyle/>
        <a:p>
          <a:r>
            <a:rPr lang="tr-TR" dirty="0">
              <a:latin typeface="Times New Roman" panose="02020603050405020304" pitchFamily="18" charset="0"/>
              <a:cs typeface="Times New Roman" panose="02020603050405020304" pitchFamily="18" charset="0"/>
            </a:rPr>
            <a:t>Fransa’nın 2007, 2008 ve 2010 yıllarındaki hekim sayısının güven aralığının dışında olduğunu görüyoruz.</a:t>
          </a:r>
        </a:p>
      </dgm:t>
    </dgm:pt>
    <dgm:pt modelId="{CFF6B041-1121-45BF-9342-7CF3F7349D92}" type="parTrans" cxnId="{48456F6B-3649-4537-AD5E-C075CBDD9FF0}">
      <dgm:prSet/>
      <dgm:spPr/>
      <dgm:t>
        <a:bodyPr/>
        <a:lstStyle/>
        <a:p>
          <a:endParaRPr lang="tr-TR"/>
        </a:p>
      </dgm:t>
    </dgm:pt>
    <dgm:pt modelId="{3D38EA12-BC95-4453-A448-4FDFEADC2AC9}" type="sibTrans" cxnId="{48456F6B-3649-4537-AD5E-C075CBDD9FF0}">
      <dgm:prSet/>
      <dgm:spPr/>
      <dgm:t>
        <a:bodyPr/>
        <a:lstStyle/>
        <a:p>
          <a:endParaRPr lang="tr-TR"/>
        </a:p>
      </dgm:t>
    </dgm:pt>
    <dgm:pt modelId="{129DEB29-5A56-462F-BF1E-335D5656CFBB}" type="pres">
      <dgm:prSet presAssocID="{18A89962-E813-4FD5-8E8C-A41CAC775A86}" presName="linear" presStyleCnt="0">
        <dgm:presLayoutVars>
          <dgm:animLvl val="lvl"/>
          <dgm:resizeHandles val="exact"/>
        </dgm:presLayoutVars>
      </dgm:prSet>
      <dgm:spPr/>
    </dgm:pt>
    <dgm:pt modelId="{3FD9C8BA-CED1-4BAB-82EB-FDF881678797}" type="pres">
      <dgm:prSet presAssocID="{76DC1154-22FB-4C65-925F-7618EE4B0799}" presName="parentText" presStyleLbl="node1" presStyleIdx="0" presStyleCnt="3">
        <dgm:presLayoutVars>
          <dgm:chMax val="0"/>
          <dgm:bulletEnabled val="1"/>
        </dgm:presLayoutVars>
      </dgm:prSet>
      <dgm:spPr/>
    </dgm:pt>
    <dgm:pt modelId="{F209B5FC-2878-46B7-865D-E1E4DE0D64A1}" type="pres">
      <dgm:prSet presAssocID="{8BCB0C98-E18E-4B63-8C43-3FA13AAB3CE9}" presName="spacer" presStyleCnt="0"/>
      <dgm:spPr/>
    </dgm:pt>
    <dgm:pt modelId="{16E5EA92-3F08-48F3-BBDE-E59D90023844}" type="pres">
      <dgm:prSet presAssocID="{D3F1C18E-3C44-43F6-835F-B1F59A048D84}" presName="parentText" presStyleLbl="node1" presStyleIdx="1" presStyleCnt="3">
        <dgm:presLayoutVars>
          <dgm:chMax val="0"/>
          <dgm:bulletEnabled val="1"/>
        </dgm:presLayoutVars>
      </dgm:prSet>
      <dgm:spPr/>
    </dgm:pt>
    <dgm:pt modelId="{16D181DE-2EEC-4E64-8995-B2DC31851D1A}" type="pres">
      <dgm:prSet presAssocID="{54F9C0D4-6D5D-4C24-87C8-7D6FB0BEC338}" presName="spacer" presStyleCnt="0"/>
      <dgm:spPr/>
    </dgm:pt>
    <dgm:pt modelId="{D828EC3A-066D-4DCB-9784-2F703EA1810A}" type="pres">
      <dgm:prSet presAssocID="{8F9FD8E6-60BE-4ABC-98E0-B716EE7A2A7B}" presName="parentText" presStyleLbl="node1" presStyleIdx="2" presStyleCnt="3">
        <dgm:presLayoutVars>
          <dgm:chMax val="0"/>
          <dgm:bulletEnabled val="1"/>
        </dgm:presLayoutVars>
      </dgm:prSet>
      <dgm:spPr/>
    </dgm:pt>
  </dgm:ptLst>
  <dgm:cxnLst>
    <dgm:cxn modelId="{D9DB2C5E-AC2D-438B-B68B-DA4263C4DCD5}" srcId="{18A89962-E813-4FD5-8E8C-A41CAC775A86}" destId="{D3F1C18E-3C44-43F6-835F-B1F59A048D84}" srcOrd="1" destOrd="0" parTransId="{30BC4F44-499D-4A17-AC39-155A3C2F2F55}" sibTransId="{54F9C0D4-6D5D-4C24-87C8-7D6FB0BEC338}"/>
    <dgm:cxn modelId="{25956C48-3CF3-4792-B43B-B3A7A7C99EA9}" srcId="{18A89962-E813-4FD5-8E8C-A41CAC775A86}" destId="{76DC1154-22FB-4C65-925F-7618EE4B0799}" srcOrd="0" destOrd="0" parTransId="{C461CB1E-7A21-4E84-B31C-CDED774C64B8}" sibTransId="{8BCB0C98-E18E-4B63-8C43-3FA13AAB3CE9}"/>
    <dgm:cxn modelId="{48456F6B-3649-4537-AD5E-C075CBDD9FF0}" srcId="{18A89962-E813-4FD5-8E8C-A41CAC775A86}" destId="{8F9FD8E6-60BE-4ABC-98E0-B716EE7A2A7B}" srcOrd="2" destOrd="0" parTransId="{CFF6B041-1121-45BF-9342-7CF3F7349D92}" sibTransId="{3D38EA12-BC95-4453-A448-4FDFEADC2AC9}"/>
    <dgm:cxn modelId="{7B9D5DBB-1060-423F-A0C3-6396A563A35B}" type="presOf" srcId="{8F9FD8E6-60BE-4ABC-98E0-B716EE7A2A7B}" destId="{D828EC3A-066D-4DCB-9784-2F703EA1810A}" srcOrd="0" destOrd="0" presId="urn:microsoft.com/office/officeart/2005/8/layout/vList2"/>
    <dgm:cxn modelId="{410E88DE-A9AA-4E79-A6B5-43BE24DDC737}" type="presOf" srcId="{D3F1C18E-3C44-43F6-835F-B1F59A048D84}" destId="{16E5EA92-3F08-48F3-BBDE-E59D90023844}" srcOrd="0" destOrd="0" presId="urn:microsoft.com/office/officeart/2005/8/layout/vList2"/>
    <dgm:cxn modelId="{9F1570E1-72F2-42CC-BD4A-AF8B47D37909}" type="presOf" srcId="{76DC1154-22FB-4C65-925F-7618EE4B0799}" destId="{3FD9C8BA-CED1-4BAB-82EB-FDF881678797}" srcOrd="0" destOrd="0" presId="urn:microsoft.com/office/officeart/2005/8/layout/vList2"/>
    <dgm:cxn modelId="{D1DE4CED-C200-4B15-8B9C-311BEEE5D9C6}" type="presOf" srcId="{18A89962-E813-4FD5-8E8C-A41CAC775A86}" destId="{129DEB29-5A56-462F-BF1E-335D5656CFBB}" srcOrd="0" destOrd="0" presId="urn:microsoft.com/office/officeart/2005/8/layout/vList2"/>
    <dgm:cxn modelId="{994DB532-015B-4A24-8E2F-DA31F5A849E0}" type="presParOf" srcId="{129DEB29-5A56-462F-BF1E-335D5656CFBB}" destId="{3FD9C8BA-CED1-4BAB-82EB-FDF881678797}" srcOrd="0" destOrd="0" presId="urn:microsoft.com/office/officeart/2005/8/layout/vList2"/>
    <dgm:cxn modelId="{CC96C797-F180-4F07-8D63-9F5FDD5D78E0}" type="presParOf" srcId="{129DEB29-5A56-462F-BF1E-335D5656CFBB}" destId="{F209B5FC-2878-46B7-865D-E1E4DE0D64A1}" srcOrd="1" destOrd="0" presId="urn:microsoft.com/office/officeart/2005/8/layout/vList2"/>
    <dgm:cxn modelId="{22CD2DC1-9FDB-4004-94E5-0484DA744F13}" type="presParOf" srcId="{129DEB29-5A56-462F-BF1E-335D5656CFBB}" destId="{16E5EA92-3F08-48F3-BBDE-E59D90023844}" srcOrd="2" destOrd="0" presId="urn:microsoft.com/office/officeart/2005/8/layout/vList2"/>
    <dgm:cxn modelId="{80A6158C-0AA5-43E8-B9D2-2A4D3D30E015}" type="presParOf" srcId="{129DEB29-5A56-462F-BF1E-335D5656CFBB}" destId="{16D181DE-2EEC-4E64-8995-B2DC31851D1A}" srcOrd="3" destOrd="0" presId="urn:microsoft.com/office/officeart/2005/8/layout/vList2"/>
    <dgm:cxn modelId="{1DAE8536-F025-4E08-BF47-EE162946CA8A}" type="presParOf" srcId="{129DEB29-5A56-462F-BF1E-335D5656CFBB}" destId="{D828EC3A-066D-4DCB-9784-2F703EA1810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A936916-3AA0-45E3-9F4E-44A6F3E720BA}"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tr-TR"/>
        </a:p>
      </dgm:t>
    </dgm:pt>
    <dgm:pt modelId="{1F900660-9172-4045-AA62-481C35887287}">
      <dgm:prSet custT="1"/>
      <dgm:spPr/>
      <dgm:t>
        <a:bodyPr/>
        <a:lstStyle/>
        <a:p>
          <a:r>
            <a:rPr lang="tr-TR" sz="1900" dirty="0">
              <a:latin typeface="Times New Roman" panose="02020603050405020304" pitchFamily="18" charset="0"/>
              <a:cs typeface="Times New Roman" panose="02020603050405020304" pitchFamily="18" charset="0"/>
            </a:rPr>
            <a:t>İngiltere’nin yıllara göre aldığı değerlerin regresyon grafiğini oluşturduk. Grafiğe bakarak yıllar içerisinde artan doğrusal bir regresyon olduğunu görebiliriz. </a:t>
          </a:r>
        </a:p>
      </dgm:t>
    </dgm:pt>
    <dgm:pt modelId="{5C50D228-3D00-4383-B5ED-7D1B05164C94}" type="parTrans" cxnId="{9ECB02E8-BEDA-4DB2-A1C3-1CCB838B4C54}">
      <dgm:prSet/>
      <dgm:spPr/>
      <dgm:t>
        <a:bodyPr/>
        <a:lstStyle/>
        <a:p>
          <a:endParaRPr lang="tr-TR"/>
        </a:p>
      </dgm:t>
    </dgm:pt>
    <dgm:pt modelId="{B5CDC77E-BCB5-420E-8768-6FD0EA9844E5}" type="sibTrans" cxnId="{9ECB02E8-BEDA-4DB2-A1C3-1CCB838B4C54}">
      <dgm:prSet/>
      <dgm:spPr/>
      <dgm:t>
        <a:bodyPr/>
        <a:lstStyle/>
        <a:p>
          <a:endParaRPr lang="tr-TR"/>
        </a:p>
      </dgm:t>
    </dgm:pt>
    <dgm:pt modelId="{11F66B07-041F-4C94-B553-AE681BEF5A09}">
      <dgm:prSet custT="1"/>
      <dgm:spPr/>
      <dgm:t>
        <a:bodyPr/>
        <a:lstStyle/>
        <a:p>
          <a:r>
            <a:rPr lang="tr-TR" sz="1900" dirty="0">
              <a:latin typeface="Times New Roman" panose="02020603050405020304" pitchFamily="18" charset="0"/>
              <a:cs typeface="Times New Roman" panose="02020603050405020304" pitchFamily="18" charset="0"/>
            </a:rPr>
            <a:t>Açık sarı alanlarda güven aralığından bahsedebiliriz ve genelde değerlerin güven aralığının içinde yer aldığını söyleyebiliriz. </a:t>
          </a:r>
        </a:p>
      </dgm:t>
    </dgm:pt>
    <dgm:pt modelId="{413FFD57-8200-4E38-B6B5-78422E6A2860}" type="parTrans" cxnId="{51809624-BFB1-43AE-B080-6966D84CF5BF}">
      <dgm:prSet/>
      <dgm:spPr/>
      <dgm:t>
        <a:bodyPr/>
        <a:lstStyle/>
        <a:p>
          <a:endParaRPr lang="tr-TR"/>
        </a:p>
      </dgm:t>
    </dgm:pt>
    <dgm:pt modelId="{28BA19F2-B11A-42BB-8D69-252C76C8B128}" type="sibTrans" cxnId="{51809624-BFB1-43AE-B080-6966D84CF5BF}">
      <dgm:prSet/>
      <dgm:spPr/>
      <dgm:t>
        <a:bodyPr/>
        <a:lstStyle/>
        <a:p>
          <a:endParaRPr lang="tr-TR"/>
        </a:p>
      </dgm:t>
    </dgm:pt>
    <dgm:pt modelId="{C7E68857-8E9C-409F-91CF-0D2A11646342}">
      <dgm:prSet custT="1"/>
      <dgm:spPr/>
      <dgm:t>
        <a:bodyPr/>
        <a:lstStyle/>
        <a:p>
          <a:r>
            <a:rPr lang="tr-TR" sz="1900" dirty="0">
              <a:latin typeface="Times New Roman" panose="02020603050405020304" pitchFamily="18" charset="0"/>
              <a:cs typeface="Times New Roman" panose="02020603050405020304" pitchFamily="18" charset="0"/>
            </a:rPr>
            <a:t>Yıllar arttıkça İngiltere’deki hekim sayısı da artmış, yani aralarında doğrusal bir ilişki var. Pozitif korelasyon var diyebiliriz. </a:t>
          </a:r>
        </a:p>
      </dgm:t>
    </dgm:pt>
    <dgm:pt modelId="{E40C1B1F-9D96-4318-93AF-874BDA581959}" type="parTrans" cxnId="{0CF67FF8-F2C2-4814-A4B5-2EAA4DE9CBF2}">
      <dgm:prSet/>
      <dgm:spPr/>
      <dgm:t>
        <a:bodyPr/>
        <a:lstStyle/>
        <a:p>
          <a:endParaRPr lang="tr-TR"/>
        </a:p>
      </dgm:t>
    </dgm:pt>
    <dgm:pt modelId="{B69E6633-DF51-4DCC-84E8-14727D4A5B87}" type="sibTrans" cxnId="{0CF67FF8-F2C2-4814-A4B5-2EAA4DE9CBF2}">
      <dgm:prSet/>
      <dgm:spPr/>
      <dgm:t>
        <a:bodyPr/>
        <a:lstStyle/>
        <a:p>
          <a:endParaRPr lang="tr-TR"/>
        </a:p>
      </dgm:t>
    </dgm:pt>
    <dgm:pt modelId="{6CB5CBAC-1074-4E40-8CFA-122D395E5A91}" type="pres">
      <dgm:prSet presAssocID="{3A936916-3AA0-45E3-9F4E-44A6F3E720BA}" presName="linear" presStyleCnt="0">
        <dgm:presLayoutVars>
          <dgm:animLvl val="lvl"/>
          <dgm:resizeHandles val="exact"/>
        </dgm:presLayoutVars>
      </dgm:prSet>
      <dgm:spPr/>
    </dgm:pt>
    <dgm:pt modelId="{B037BF7D-326A-4FD0-8E7F-553C9898F61E}" type="pres">
      <dgm:prSet presAssocID="{1F900660-9172-4045-AA62-481C35887287}" presName="parentText" presStyleLbl="node1" presStyleIdx="0" presStyleCnt="3" custScaleY="102789" custLinFactNeighborY="16181">
        <dgm:presLayoutVars>
          <dgm:chMax val="0"/>
          <dgm:bulletEnabled val="1"/>
        </dgm:presLayoutVars>
      </dgm:prSet>
      <dgm:spPr/>
    </dgm:pt>
    <dgm:pt modelId="{D390AC72-BAF9-44AC-9ACE-9FA8D571A34C}" type="pres">
      <dgm:prSet presAssocID="{B5CDC77E-BCB5-420E-8768-6FD0EA9844E5}" presName="spacer" presStyleCnt="0"/>
      <dgm:spPr/>
    </dgm:pt>
    <dgm:pt modelId="{4B40BBE1-7868-45A7-9DC8-4E6FD3B6B064}" type="pres">
      <dgm:prSet presAssocID="{11F66B07-041F-4C94-B553-AE681BEF5A09}" presName="parentText" presStyleLbl="node1" presStyleIdx="1" presStyleCnt="3" custScaleY="106399">
        <dgm:presLayoutVars>
          <dgm:chMax val="0"/>
          <dgm:bulletEnabled val="1"/>
        </dgm:presLayoutVars>
      </dgm:prSet>
      <dgm:spPr/>
    </dgm:pt>
    <dgm:pt modelId="{0BE884FF-6F59-4BBC-95C3-3AA9F869AAED}" type="pres">
      <dgm:prSet presAssocID="{28BA19F2-B11A-42BB-8D69-252C76C8B128}" presName="spacer" presStyleCnt="0"/>
      <dgm:spPr/>
    </dgm:pt>
    <dgm:pt modelId="{BE05557A-A0EB-407D-8F62-2528BC3BC72E}" type="pres">
      <dgm:prSet presAssocID="{C7E68857-8E9C-409F-91CF-0D2A11646342}" presName="parentText" presStyleLbl="node1" presStyleIdx="2" presStyleCnt="3">
        <dgm:presLayoutVars>
          <dgm:chMax val="0"/>
          <dgm:bulletEnabled val="1"/>
        </dgm:presLayoutVars>
      </dgm:prSet>
      <dgm:spPr/>
    </dgm:pt>
  </dgm:ptLst>
  <dgm:cxnLst>
    <dgm:cxn modelId="{AE3EE206-54C0-4B75-9950-8FC29DE9C105}" type="presOf" srcId="{1F900660-9172-4045-AA62-481C35887287}" destId="{B037BF7D-326A-4FD0-8E7F-553C9898F61E}" srcOrd="0" destOrd="0" presId="urn:microsoft.com/office/officeart/2005/8/layout/vList2"/>
    <dgm:cxn modelId="{51809624-BFB1-43AE-B080-6966D84CF5BF}" srcId="{3A936916-3AA0-45E3-9F4E-44A6F3E720BA}" destId="{11F66B07-041F-4C94-B553-AE681BEF5A09}" srcOrd="1" destOrd="0" parTransId="{413FFD57-8200-4E38-B6B5-78422E6A2860}" sibTransId="{28BA19F2-B11A-42BB-8D69-252C76C8B128}"/>
    <dgm:cxn modelId="{3B5CA926-DCA8-403A-B170-E547232D5B5A}" type="presOf" srcId="{C7E68857-8E9C-409F-91CF-0D2A11646342}" destId="{BE05557A-A0EB-407D-8F62-2528BC3BC72E}" srcOrd="0" destOrd="0" presId="urn:microsoft.com/office/officeart/2005/8/layout/vList2"/>
    <dgm:cxn modelId="{B8F44E8F-66D0-4B81-99B8-6E0A79045071}" type="presOf" srcId="{3A936916-3AA0-45E3-9F4E-44A6F3E720BA}" destId="{6CB5CBAC-1074-4E40-8CFA-122D395E5A91}" srcOrd="0" destOrd="0" presId="urn:microsoft.com/office/officeart/2005/8/layout/vList2"/>
    <dgm:cxn modelId="{4F59C2B1-DAAB-44D9-866D-FEA682AA4AC7}" type="presOf" srcId="{11F66B07-041F-4C94-B553-AE681BEF5A09}" destId="{4B40BBE1-7868-45A7-9DC8-4E6FD3B6B064}" srcOrd="0" destOrd="0" presId="urn:microsoft.com/office/officeart/2005/8/layout/vList2"/>
    <dgm:cxn modelId="{9ECB02E8-BEDA-4DB2-A1C3-1CCB838B4C54}" srcId="{3A936916-3AA0-45E3-9F4E-44A6F3E720BA}" destId="{1F900660-9172-4045-AA62-481C35887287}" srcOrd="0" destOrd="0" parTransId="{5C50D228-3D00-4383-B5ED-7D1B05164C94}" sibTransId="{B5CDC77E-BCB5-420E-8768-6FD0EA9844E5}"/>
    <dgm:cxn modelId="{0CF67FF8-F2C2-4814-A4B5-2EAA4DE9CBF2}" srcId="{3A936916-3AA0-45E3-9F4E-44A6F3E720BA}" destId="{C7E68857-8E9C-409F-91CF-0D2A11646342}" srcOrd="2" destOrd="0" parTransId="{E40C1B1F-9D96-4318-93AF-874BDA581959}" sibTransId="{B69E6633-DF51-4DCC-84E8-14727D4A5B87}"/>
    <dgm:cxn modelId="{AE74B170-F776-42A3-B458-BC4FEBF47C53}" type="presParOf" srcId="{6CB5CBAC-1074-4E40-8CFA-122D395E5A91}" destId="{B037BF7D-326A-4FD0-8E7F-553C9898F61E}" srcOrd="0" destOrd="0" presId="urn:microsoft.com/office/officeart/2005/8/layout/vList2"/>
    <dgm:cxn modelId="{CD0C683E-8705-4D5A-8379-88DD96EE42D5}" type="presParOf" srcId="{6CB5CBAC-1074-4E40-8CFA-122D395E5A91}" destId="{D390AC72-BAF9-44AC-9ACE-9FA8D571A34C}" srcOrd="1" destOrd="0" presId="urn:microsoft.com/office/officeart/2005/8/layout/vList2"/>
    <dgm:cxn modelId="{FF998B35-1C52-4BB8-881E-71D7BFAC9894}" type="presParOf" srcId="{6CB5CBAC-1074-4E40-8CFA-122D395E5A91}" destId="{4B40BBE1-7868-45A7-9DC8-4E6FD3B6B064}" srcOrd="2" destOrd="0" presId="urn:microsoft.com/office/officeart/2005/8/layout/vList2"/>
    <dgm:cxn modelId="{54635BD6-CAFA-47F7-8617-656664668A5E}" type="presParOf" srcId="{6CB5CBAC-1074-4E40-8CFA-122D395E5A91}" destId="{0BE884FF-6F59-4BBC-95C3-3AA9F869AAED}" srcOrd="3" destOrd="0" presId="urn:microsoft.com/office/officeart/2005/8/layout/vList2"/>
    <dgm:cxn modelId="{6BB17B9F-F509-4358-A705-E6567F10BA96}" type="presParOf" srcId="{6CB5CBAC-1074-4E40-8CFA-122D395E5A91}" destId="{BE05557A-A0EB-407D-8F62-2528BC3BC72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0E3F94A-B5F1-4507-B1F5-18A2FD5D7A28}" type="doc">
      <dgm:prSet loTypeId="urn:microsoft.com/office/officeart/2005/8/layout/vList2" loCatId="list" qsTypeId="urn:microsoft.com/office/officeart/2005/8/quickstyle/simple2" qsCatId="simple" csTypeId="urn:microsoft.com/office/officeart/2005/8/colors/accent4_2" csCatId="accent4" phldr="1"/>
      <dgm:spPr/>
      <dgm:t>
        <a:bodyPr/>
        <a:lstStyle/>
        <a:p>
          <a:endParaRPr lang="tr-TR"/>
        </a:p>
      </dgm:t>
    </dgm:pt>
    <dgm:pt modelId="{5D63FD24-1B02-4E45-B025-C69FE2ED9759}">
      <dgm:prSet/>
      <dgm:spPr/>
      <dgm:t>
        <a:bodyPr/>
        <a:lstStyle/>
        <a:p>
          <a:pPr rtl="0"/>
          <a:r>
            <a:rPr lang="tr-TR" dirty="0">
              <a:latin typeface="Times New Roman" panose="02020603050405020304" pitchFamily="18" charset="0"/>
              <a:cs typeface="Times New Roman" panose="02020603050405020304" pitchFamily="18" charset="0"/>
            </a:rPr>
            <a:t>İtalya’nın grafiğinde değerler genel olarak birbirine yakın olduğu için İngiltere kadar iyi bir </a:t>
          </a:r>
          <a:r>
            <a:rPr lang="tr-TR" dirty="0" err="1">
              <a:latin typeface="Times New Roman" panose="02020603050405020304" pitchFamily="18" charset="0"/>
              <a:cs typeface="Times New Roman" panose="02020603050405020304" pitchFamily="18" charset="0"/>
            </a:rPr>
            <a:t>doğrusallığa</a:t>
          </a:r>
          <a:r>
            <a:rPr lang="tr-TR" dirty="0">
              <a:latin typeface="Times New Roman" panose="02020603050405020304" pitchFamily="18" charset="0"/>
              <a:cs typeface="Times New Roman" panose="02020603050405020304" pitchFamily="18" charset="0"/>
            </a:rPr>
            <a:t> sahip değil. Ancak İtalya’da da yıllar içinde artış gösteren pozitif </a:t>
          </a:r>
          <a:r>
            <a:rPr lang="tr-TR" dirty="0" err="1">
              <a:latin typeface="Times New Roman" panose="02020603050405020304" pitchFamily="18" charset="0"/>
              <a:cs typeface="Times New Roman" panose="02020603050405020304" pitchFamily="18" charset="0"/>
            </a:rPr>
            <a:t>korelasyonlu</a:t>
          </a:r>
          <a:r>
            <a:rPr lang="tr-TR" dirty="0">
              <a:latin typeface="Times New Roman" panose="02020603050405020304" pitchFamily="18" charset="0"/>
              <a:cs typeface="Times New Roman" panose="02020603050405020304" pitchFamily="18" charset="0"/>
            </a:rPr>
            <a:t> bir regresyon grafiği görüyoruz. </a:t>
          </a:r>
        </a:p>
      </dgm:t>
    </dgm:pt>
    <dgm:pt modelId="{5F89AA4F-BC28-4B8F-97A8-74A658486893}" type="parTrans" cxnId="{D18A1D98-E6DA-4D11-8C64-81F48E758C8A}">
      <dgm:prSet/>
      <dgm:spPr/>
      <dgm:t>
        <a:bodyPr/>
        <a:lstStyle/>
        <a:p>
          <a:endParaRPr lang="tr-TR"/>
        </a:p>
      </dgm:t>
    </dgm:pt>
    <dgm:pt modelId="{300B29EF-0605-462F-9C81-A59E455EF5CB}" type="sibTrans" cxnId="{D18A1D98-E6DA-4D11-8C64-81F48E758C8A}">
      <dgm:prSet/>
      <dgm:spPr/>
      <dgm:t>
        <a:bodyPr/>
        <a:lstStyle/>
        <a:p>
          <a:endParaRPr lang="tr-TR"/>
        </a:p>
      </dgm:t>
    </dgm:pt>
    <dgm:pt modelId="{42C4093A-4CB4-4684-A3C7-CC74C2545BA4}" type="pres">
      <dgm:prSet presAssocID="{A0E3F94A-B5F1-4507-B1F5-18A2FD5D7A28}" presName="linear" presStyleCnt="0">
        <dgm:presLayoutVars>
          <dgm:animLvl val="lvl"/>
          <dgm:resizeHandles val="exact"/>
        </dgm:presLayoutVars>
      </dgm:prSet>
      <dgm:spPr/>
    </dgm:pt>
    <dgm:pt modelId="{36D23DCC-53C2-4B20-AE02-F5D46C0F2943}" type="pres">
      <dgm:prSet presAssocID="{5D63FD24-1B02-4E45-B025-C69FE2ED9759}" presName="parentText" presStyleLbl="node1" presStyleIdx="0" presStyleCnt="1" custScaleY="103711" custLinFactNeighborX="-361" custLinFactNeighborY="0">
        <dgm:presLayoutVars>
          <dgm:chMax val="0"/>
          <dgm:bulletEnabled val="1"/>
        </dgm:presLayoutVars>
      </dgm:prSet>
      <dgm:spPr/>
    </dgm:pt>
  </dgm:ptLst>
  <dgm:cxnLst>
    <dgm:cxn modelId="{B8112D42-3299-4421-93DA-9D955A1640CA}" type="presOf" srcId="{A0E3F94A-B5F1-4507-B1F5-18A2FD5D7A28}" destId="{42C4093A-4CB4-4684-A3C7-CC74C2545BA4}" srcOrd="0" destOrd="0" presId="urn:microsoft.com/office/officeart/2005/8/layout/vList2"/>
    <dgm:cxn modelId="{6FB13746-5911-41FE-AECD-8E5467790F39}" type="presOf" srcId="{5D63FD24-1B02-4E45-B025-C69FE2ED9759}" destId="{36D23DCC-53C2-4B20-AE02-F5D46C0F2943}" srcOrd="0" destOrd="0" presId="urn:microsoft.com/office/officeart/2005/8/layout/vList2"/>
    <dgm:cxn modelId="{D18A1D98-E6DA-4D11-8C64-81F48E758C8A}" srcId="{A0E3F94A-B5F1-4507-B1F5-18A2FD5D7A28}" destId="{5D63FD24-1B02-4E45-B025-C69FE2ED9759}" srcOrd="0" destOrd="0" parTransId="{5F89AA4F-BC28-4B8F-97A8-74A658486893}" sibTransId="{300B29EF-0605-462F-9C81-A59E455EF5CB}"/>
    <dgm:cxn modelId="{4834E430-FB92-4F3F-9D1F-5BB20D4FF3AF}" type="presParOf" srcId="{42C4093A-4CB4-4684-A3C7-CC74C2545BA4}" destId="{36D23DCC-53C2-4B20-AE02-F5D46C0F29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D403952-73B9-4415-82E3-1C2FD52B71AB}" type="doc">
      <dgm:prSet loTypeId="urn:microsoft.com/office/officeart/2005/8/layout/vList2" loCatId="list" qsTypeId="urn:microsoft.com/office/officeart/2005/8/quickstyle/simple2" qsCatId="simple" csTypeId="urn:microsoft.com/office/officeart/2005/8/colors/accent6_2" csCatId="accent6" phldr="1"/>
      <dgm:spPr/>
      <dgm:t>
        <a:bodyPr/>
        <a:lstStyle/>
        <a:p>
          <a:endParaRPr lang="tr-TR"/>
        </a:p>
      </dgm:t>
    </dgm:pt>
    <dgm:pt modelId="{D0E7C797-E8CC-4162-B107-2E6A5DB14FA9}">
      <dgm:prSet custT="1"/>
      <dgm:spPr/>
      <dgm:t>
        <a:bodyPr/>
        <a:lstStyle/>
        <a:p>
          <a:r>
            <a:rPr lang="tr-TR" sz="2000" dirty="0">
              <a:latin typeface="Times New Roman" panose="02020603050405020304" pitchFamily="18" charset="0"/>
              <a:cs typeface="Times New Roman" panose="02020603050405020304" pitchFamily="18" charset="0"/>
            </a:rPr>
            <a:t>Norveç’in grafiği aralarında en güçlü korelasyona ve doğrusal artan regresyona sahip olan grafik. Bunun nedeni yılın artması ile birlikte diğer ülkelere göre daha fazla artan hekim sayısıdır. </a:t>
          </a:r>
        </a:p>
      </dgm:t>
    </dgm:pt>
    <dgm:pt modelId="{2E4F0534-ABCB-4162-96AF-5760C124BFA5}" type="parTrans" cxnId="{31A6317C-DC93-4E15-A862-A3741272129C}">
      <dgm:prSet/>
      <dgm:spPr/>
      <dgm:t>
        <a:bodyPr/>
        <a:lstStyle/>
        <a:p>
          <a:endParaRPr lang="tr-TR"/>
        </a:p>
      </dgm:t>
    </dgm:pt>
    <dgm:pt modelId="{76698F23-04E5-4A52-8FF3-A5AD2B386590}" type="sibTrans" cxnId="{31A6317C-DC93-4E15-A862-A3741272129C}">
      <dgm:prSet/>
      <dgm:spPr/>
      <dgm:t>
        <a:bodyPr/>
        <a:lstStyle/>
        <a:p>
          <a:endParaRPr lang="tr-TR"/>
        </a:p>
      </dgm:t>
    </dgm:pt>
    <dgm:pt modelId="{67F3FCC4-F1C2-44A4-87D5-D53C9D74370C}" type="pres">
      <dgm:prSet presAssocID="{0D403952-73B9-4415-82E3-1C2FD52B71AB}" presName="linear" presStyleCnt="0">
        <dgm:presLayoutVars>
          <dgm:animLvl val="lvl"/>
          <dgm:resizeHandles val="exact"/>
        </dgm:presLayoutVars>
      </dgm:prSet>
      <dgm:spPr/>
    </dgm:pt>
    <dgm:pt modelId="{160556E7-C5C5-43D0-BA81-01322A89393C}" type="pres">
      <dgm:prSet presAssocID="{D0E7C797-E8CC-4162-B107-2E6A5DB14FA9}" presName="parentText" presStyleLbl="node1" presStyleIdx="0" presStyleCnt="1" custScaleY="643656" custLinFactNeighborX="1766" custLinFactNeighborY="2026">
        <dgm:presLayoutVars>
          <dgm:chMax val="0"/>
          <dgm:bulletEnabled val="1"/>
        </dgm:presLayoutVars>
      </dgm:prSet>
      <dgm:spPr/>
    </dgm:pt>
  </dgm:ptLst>
  <dgm:cxnLst>
    <dgm:cxn modelId="{31A6317C-DC93-4E15-A862-A3741272129C}" srcId="{0D403952-73B9-4415-82E3-1C2FD52B71AB}" destId="{D0E7C797-E8CC-4162-B107-2E6A5DB14FA9}" srcOrd="0" destOrd="0" parTransId="{2E4F0534-ABCB-4162-96AF-5760C124BFA5}" sibTransId="{76698F23-04E5-4A52-8FF3-A5AD2B386590}"/>
    <dgm:cxn modelId="{F5DDEB81-6CE0-49B5-9D0E-85346ECB8ADD}" type="presOf" srcId="{D0E7C797-E8CC-4162-B107-2E6A5DB14FA9}" destId="{160556E7-C5C5-43D0-BA81-01322A89393C}" srcOrd="0" destOrd="0" presId="urn:microsoft.com/office/officeart/2005/8/layout/vList2"/>
    <dgm:cxn modelId="{5EFE948F-0938-47AF-8DE8-E2612F771CD4}" type="presOf" srcId="{0D403952-73B9-4415-82E3-1C2FD52B71AB}" destId="{67F3FCC4-F1C2-44A4-87D5-D53C9D74370C}" srcOrd="0" destOrd="0" presId="urn:microsoft.com/office/officeart/2005/8/layout/vList2"/>
    <dgm:cxn modelId="{B3B02D2F-0680-4D5C-92C3-AF908D0B837A}" type="presParOf" srcId="{67F3FCC4-F1C2-44A4-87D5-D53C9D74370C}" destId="{160556E7-C5C5-43D0-BA81-01322A89393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C9FB0E70-86BA-4864-96E3-41C6943F58F9}"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tr-TR"/>
        </a:p>
      </dgm:t>
    </dgm:pt>
    <dgm:pt modelId="{1C8B5719-0E86-4DFD-9745-B5B170BAA727}">
      <dgm:prSet/>
      <dgm:spPr/>
      <dgm:t>
        <a:bodyPr/>
        <a:lstStyle/>
        <a:p>
          <a:pPr algn="just"/>
          <a:r>
            <a:rPr lang="tr-TR" baseline="0" dirty="0">
              <a:latin typeface="Times New Roman" panose="02020603050405020304" pitchFamily="18" charset="0"/>
              <a:cs typeface="Times New Roman" panose="02020603050405020304" pitchFamily="18" charset="0"/>
            </a:rPr>
            <a:t>Ülkelerin yıllar içindeki durumlarını daha detaylı incelemek istiyoruz. Bu sefer </a:t>
          </a:r>
          <a:r>
            <a:rPr lang="tr-TR" baseline="0" dirty="0" err="1">
              <a:latin typeface="Times New Roman" panose="02020603050405020304" pitchFamily="18" charset="0"/>
              <a:cs typeface="Times New Roman" panose="02020603050405020304" pitchFamily="18" charset="0"/>
            </a:rPr>
            <a:t>histogram</a:t>
          </a:r>
          <a:r>
            <a:rPr lang="tr-TR" baseline="0" dirty="0">
              <a:latin typeface="Times New Roman" panose="02020603050405020304" pitchFamily="18" charset="0"/>
              <a:cs typeface="Times New Roman" panose="02020603050405020304" pitchFamily="18" charset="0"/>
            </a:rPr>
            <a:t> grafiklerini çizdireceğiz. Bunun için </a:t>
          </a:r>
          <a:r>
            <a:rPr lang="tr-TR" baseline="0" dirty="0" err="1">
              <a:latin typeface="Times New Roman" panose="02020603050405020304" pitchFamily="18" charset="0"/>
              <a:cs typeface="Times New Roman" panose="02020603050405020304" pitchFamily="18" charset="0"/>
            </a:rPr>
            <a:t>sns.joinplot</a:t>
          </a:r>
          <a:r>
            <a:rPr lang="tr-TR" baseline="0" dirty="0">
              <a:latin typeface="Times New Roman" panose="02020603050405020304" pitchFamily="18" charset="0"/>
              <a:cs typeface="Times New Roman" panose="02020603050405020304" pitchFamily="18" charset="0"/>
            </a:rPr>
            <a:t>() kodundaki </a:t>
          </a:r>
          <a:r>
            <a:rPr lang="tr-TR" baseline="0" dirty="0" err="1">
              <a:latin typeface="Times New Roman" panose="02020603050405020304" pitchFamily="18" charset="0"/>
              <a:cs typeface="Times New Roman" panose="02020603050405020304" pitchFamily="18" charset="0"/>
            </a:rPr>
            <a:t>kind</a:t>
          </a:r>
          <a:r>
            <a:rPr lang="tr-TR" baseline="0" dirty="0">
              <a:latin typeface="Times New Roman" panose="02020603050405020304" pitchFamily="18" charset="0"/>
              <a:cs typeface="Times New Roman" panose="02020603050405020304" pitchFamily="18" charset="0"/>
            </a:rPr>
            <a:t> parametresini </a:t>
          </a:r>
          <a:r>
            <a:rPr lang="tr-TR" baseline="0" dirty="0" err="1">
              <a:latin typeface="Times New Roman" panose="02020603050405020304" pitchFamily="18" charset="0"/>
              <a:cs typeface="Times New Roman" panose="02020603050405020304" pitchFamily="18" charset="0"/>
            </a:rPr>
            <a:t>histogram</a:t>
          </a:r>
          <a:r>
            <a:rPr lang="tr-TR" baseline="0" dirty="0">
              <a:latin typeface="Times New Roman" panose="02020603050405020304" pitchFamily="18" charset="0"/>
              <a:cs typeface="Times New Roman" panose="02020603050405020304" pitchFamily="18" charset="0"/>
            </a:rPr>
            <a:t> olarak ayarlamak için “</a:t>
          </a:r>
          <a:r>
            <a:rPr lang="tr-TR" baseline="0" dirty="0" err="1">
              <a:latin typeface="Times New Roman" panose="02020603050405020304" pitchFamily="18" charset="0"/>
              <a:cs typeface="Times New Roman" panose="02020603050405020304" pitchFamily="18" charset="0"/>
            </a:rPr>
            <a:t>hist</a:t>
          </a:r>
          <a:r>
            <a:rPr lang="tr-TR" baseline="0" dirty="0">
              <a:latin typeface="Times New Roman" panose="02020603050405020304" pitchFamily="18" charset="0"/>
              <a:cs typeface="Times New Roman" panose="02020603050405020304" pitchFamily="18" charset="0"/>
            </a:rPr>
            <a:t>” yazıyoruz. </a:t>
          </a:r>
          <a:endParaRPr lang="tr-TR" dirty="0">
            <a:latin typeface="Times New Roman" panose="02020603050405020304" pitchFamily="18" charset="0"/>
            <a:cs typeface="Times New Roman" panose="02020603050405020304" pitchFamily="18" charset="0"/>
          </a:endParaRPr>
        </a:p>
      </dgm:t>
    </dgm:pt>
    <dgm:pt modelId="{A5CC7384-4D40-46E7-BB71-5EBC9CAAD856}" type="parTrans" cxnId="{A9F8A90F-D9DC-4043-9AA1-FBC3D83986FE}">
      <dgm:prSet/>
      <dgm:spPr/>
      <dgm:t>
        <a:bodyPr/>
        <a:lstStyle/>
        <a:p>
          <a:endParaRPr lang="tr-TR"/>
        </a:p>
      </dgm:t>
    </dgm:pt>
    <dgm:pt modelId="{0F29272C-52E2-42D0-88B8-C569B82C183E}" type="sibTrans" cxnId="{A9F8A90F-D9DC-4043-9AA1-FBC3D83986FE}">
      <dgm:prSet/>
      <dgm:spPr/>
      <dgm:t>
        <a:bodyPr/>
        <a:lstStyle/>
        <a:p>
          <a:endParaRPr lang="tr-TR"/>
        </a:p>
      </dgm:t>
    </dgm:pt>
    <dgm:pt modelId="{D0E99791-AFD2-485A-8D23-EC60F6CB7B4C}" type="pres">
      <dgm:prSet presAssocID="{C9FB0E70-86BA-4864-96E3-41C6943F58F9}" presName="vert0" presStyleCnt="0">
        <dgm:presLayoutVars>
          <dgm:dir/>
          <dgm:animOne val="branch"/>
          <dgm:animLvl val="lvl"/>
        </dgm:presLayoutVars>
      </dgm:prSet>
      <dgm:spPr/>
    </dgm:pt>
    <dgm:pt modelId="{B4529C16-8E78-4B0F-8761-43A466C0D476}" type="pres">
      <dgm:prSet presAssocID="{1C8B5719-0E86-4DFD-9745-B5B170BAA727}" presName="thickLine" presStyleLbl="alignNode1" presStyleIdx="0" presStyleCnt="1"/>
      <dgm:spPr/>
    </dgm:pt>
    <dgm:pt modelId="{4A518B30-FA07-43F0-9A31-7F2BB2EE4862}" type="pres">
      <dgm:prSet presAssocID="{1C8B5719-0E86-4DFD-9745-B5B170BAA727}" presName="horz1" presStyleCnt="0"/>
      <dgm:spPr/>
    </dgm:pt>
    <dgm:pt modelId="{CE6C59DE-3D66-4347-B51F-767DD4A25080}" type="pres">
      <dgm:prSet presAssocID="{1C8B5719-0E86-4DFD-9745-B5B170BAA727}" presName="tx1" presStyleLbl="revTx" presStyleIdx="0" presStyleCnt="1"/>
      <dgm:spPr/>
    </dgm:pt>
    <dgm:pt modelId="{306C4414-3FEB-4059-B1B4-DEC764D77160}" type="pres">
      <dgm:prSet presAssocID="{1C8B5719-0E86-4DFD-9745-B5B170BAA727}" presName="vert1" presStyleCnt="0"/>
      <dgm:spPr/>
    </dgm:pt>
  </dgm:ptLst>
  <dgm:cxnLst>
    <dgm:cxn modelId="{A9F8A90F-D9DC-4043-9AA1-FBC3D83986FE}" srcId="{C9FB0E70-86BA-4864-96E3-41C6943F58F9}" destId="{1C8B5719-0E86-4DFD-9745-B5B170BAA727}" srcOrd="0" destOrd="0" parTransId="{A5CC7384-4D40-46E7-BB71-5EBC9CAAD856}" sibTransId="{0F29272C-52E2-42D0-88B8-C569B82C183E}"/>
    <dgm:cxn modelId="{87335E73-99AC-4564-93D7-2CCCFB784213}" type="presOf" srcId="{1C8B5719-0E86-4DFD-9745-B5B170BAA727}" destId="{CE6C59DE-3D66-4347-B51F-767DD4A25080}" srcOrd="0" destOrd="0" presId="urn:microsoft.com/office/officeart/2008/layout/LinedList"/>
    <dgm:cxn modelId="{214BCEB0-D7D6-4283-8A59-2EFD063F0384}" type="presOf" srcId="{C9FB0E70-86BA-4864-96E3-41C6943F58F9}" destId="{D0E99791-AFD2-485A-8D23-EC60F6CB7B4C}" srcOrd="0" destOrd="0" presId="urn:microsoft.com/office/officeart/2008/layout/LinedList"/>
    <dgm:cxn modelId="{176D5B3B-32D8-44A3-85BA-235F792207EB}" type="presParOf" srcId="{D0E99791-AFD2-485A-8D23-EC60F6CB7B4C}" destId="{B4529C16-8E78-4B0F-8761-43A466C0D476}" srcOrd="0" destOrd="0" presId="urn:microsoft.com/office/officeart/2008/layout/LinedList"/>
    <dgm:cxn modelId="{3A63FB83-82CD-4108-ABBF-AB8F15AFD93F}" type="presParOf" srcId="{D0E99791-AFD2-485A-8D23-EC60F6CB7B4C}" destId="{4A518B30-FA07-43F0-9A31-7F2BB2EE4862}" srcOrd="1" destOrd="0" presId="urn:microsoft.com/office/officeart/2008/layout/LinedList"/>
    <dgm:cxn modelId="{9D20954B-C23D-4C5C-8FFD-787088AF24F5}" type="presParOf" srcId="{4A518B30-FA07-43F0-9A31-7F2BB2EE4862}" destId="{CE6C59DE-3D66-4347-B51F-767DD4A25080}" srcOrd="0" destOrd="0" presId="urn:microsoft.com/office/officeart/2008/layout/LinedList"/>
    <dgm:cxn modelId="{08CF2852-01CB-48A6-B85C-220BCCD411B8}" type="presParOf" srcId="{4A518B30-FA07-43F0-9A31-7F2BB2EE4862}" destId="{306C4414-3FEB-4059-B1B4-DEC764D771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49FF5AB-E400-404C-AF45-9F8596EF3FDB}"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tr-TR"/>
        </a:p>
      </dgm:t>
    </dgm:pt>
    <dgm:pt modelId="{900B4DF8-C789-4B0F-AE5A-8060D97730D6}">
      <dgm:prSet custT="1"/>
      <dgm:spPr/>
      <dgm:t>
        <a:bodyPr/>
        <a:lstStyle/>
        <a:p>
          <a:r>
            <a:rPr lang="tr-TR" sz="1900" dirty="0">
              <a:latin typeface="Times New Roman" panose="02020603050405020304" pitchFamily="18" charset="0"/>
              <a:cs typeface="Times New Roman" panose="02020603050405020304" pitchFamily="18" charset="0"/>
            </a:rPr>
            <a:t>Fransa’daki pratisyen hekim sayısı değerleri en çok 2007-2009 ve 2016-2018 yılları arasında toplanmış. Daha koyu olan yerlerde daha çok değer bulunuyor. 2007 ve 2011 yılları arasında pek bir artış yaşanmamış.</a:t>
          </a:r>
        </a:p>
      </dgm:t>
    </dgm:pt>
    <dgm:pt modelId="{D8124B37-13DD-4996-8D35-74D728122F03}" type="parTrans" cxnId="{E8C3145C-5B8A-4631-BD6C-FDF7AB261A22}">
      <dgm:prSet/>
      <dgm:spPr/>
      <dgm:t>
        <a:bodyPr/>
        <a:lstStyle/>
        <a:p>
          <a:endParaRPr lang="tr-TR"/>
        </a:p>
      </dgm:t>
    </dgm:pt>
    <dgm:pt modelId="{A7E722DB-1043-476A-B9CF-C8DC065DFB20}" type="sibTrans" cxnId="{E8C3145C-5B8A-4631-BD6C-FDF7AB261A22}">
      <dgm:prSet/>
      <dgm:spPr/>
      <dgm:t>
        <a:bodyPr/>
        <a:lstStyle/>
        <a:p>
          <a:endParaRPr lang="tr-TR"/>
        </a:p>
      </dgm:t>
    </dgm:pt>
    <dgm:pt modelId="{0873F5F3-1544-464C-8FC6-B7A1AF7AA01F}" type="pres">
      <dgm:prSet presAssocID="{D49FF5AB-E400-404C-AF45-9F8596EF3FDB}" presName="linear" presStyleCnt="0">
        <dgm:presLayoutVars>
          <dgm:animLvl val="lvl"/>
          <dgm:resizeHandles val="exact"/>
        </dgm:presLayoutVars>
      </dgm:prSet>
      <dgm:spPr/>
    </dgm:pt>
    <dgm:pt modelId="{A89E2E16-19AE-4579-940E-88A32AB38448}" type="pres">
      <dgm:prSet presAssocID="{900B4DF8-C789-4B0F-AE5A-8060D97730D6}" presName="parentText" presStyleLbl="node1" presStyleIdx="0" presStyleCnt="1" custLinFactNeighborX="-4784" custLinFactNeighborY="-4509">
        <dgm:presLayoutVars>
          <dgm:chMax val="0"/>
          <dgm:bulletEnabled val="1"/>
        </dgm:presLayoutVars>
      </dgm:prSet>
      <dgm:spPr/>
    </dgm:pt>
  </dgm:ptLst>
  <dgm:cxnLst>
    <dgm:cxn modelId="{E875A22E-C127-4BA8-8870-ABB2E6628754}" type="presOf" srcId="{D49FF5AB-E400-404C-AF45-9F8596EF3FDB}" destId="{0873F5F3-1544-464C-8FC6-B7A1AF7AA01F}" srcOrd="0" destOrd="0" presId="urn:microsoft.com/office/officeart/2005/8/layout/vList2"/>
    <dgm:cxn modelId="{E8C3145C-5B8A-4631-BD6C-FDF7AB261A22}" srcId="{D49FF5AB-E400-404C-AF45-9F8596EF3FDB}" destId="{900B4DF8-C789-4B0F-AE5A-8060D97730D6}" srcOrd="0" destOrd="0" parTransId="{D8124B37-13DD-4996-8D35-74D728122F03}" sibTransId="{A7E722DB-1043-476A-B9CF-C8DC065DFB20}"/>
    <dgm:cxn modelId="{B2469373-CB0D-4C95-8BDA-09D04DAEECBE}" type="presOf" srcId="{900B4DF8-C789-4B0F-AE5A-8060D97730D6}" destId="{A89E2E16-19AE-4579-940E-88A32AB38448}" srcOrd="0" destOrd="0" presId="urn:microsoft.com/office/officeart/2005/8/layout/vList2"/>
    <dgm:cxn modelId="{1A3C44F5-FF76-41DF-8060-908D1F13DF56}" type="presParOf" srcId="{0873F5F3-1544-464C-8FC6-B7A1AF7AA01F}" destId="{A89E2E16-19AE-4579-940E-88A32AB3844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D26527-3FBD-455B-B5BF-3BD58CEF8924}"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5686803F-D35D-45BD-B45F-C00EE2F690D7}">
      <dgm:prSet/>
      <dgm:spPr/>
      <dgm:t>
        <a:bodyPr/>
        <a:lstStyle/>
        <a:p>
          <a:pPr rtl="0"/>
          <a:r>
            <a:rPr lang="tr-TR" dirty="0">
              <a:latin typeface="Times New Roman" panose="02020603050405020304" pitchFamily="18" charset="0"/>
              <a:cs typeface="Times New Roman" panose="02020603050405020304" pitchFamily="18" charset="0"/>
            </a:rPr>
            <a:t>Verimizin </a:t>
          </a:r>
          <a:r>
            <a:rPr lang="tr-TR" dirty="0" err="1">
              <a:latin typeface="Times New Roman" panose="02020603050405020304" pitchFamily="18" charset="0"/>
              <a:cs typeface="Times New Roman" panose="02020603050405020304" pitchFamily="18" charset="0"/>
            </a:rPr>
            <a:t>transpozuna</a:t>
          </a:r>
          <a:r>
            <a:rPr lang="tr-TR" dirty="0">
              <a:latin typeface="Times New Roman" panose="02020603050405020304" pitchFamily="18" charset="0"/>
              <a:cs typeface="Times New Roman" panose="02020603050405020304" pitchFamily="18" charset="0"/>
            </a:rPr>
            <a:t> baktık. Zamana göre ülkelerdeki hekim sayılarını gösteren tablodan ilk beş değeri yazdırdık.</a:t>
          </a:r>
        </a:p>
      </dgm:t>
    </dgm:pt>
    <dgm:pt modelId="{88A8AB47-CC73-40D2-88EC-2753E4524BF9}" type="parTrans" cxnId="{3B8D8182-327F-4A99-9747-3D75A508185B}">
      <dgm:prSet/>
      <dgm:spPr/>
      <dgm:t>
        <a:bodyPr/>
        <a:lstStyle/>
        <a:p>
          <a:endParaRPr lang="tr-TR"/>
        </a:p>
      </dgm:t>
    </dgm:pt>
    <dgm:pt modelId="{D2DA0FDC-FFE3-439C-87A8-90A0A6A3078C}" type="sibTrans" cxnId="{3B8D8182-327F-4A99-9747-3D75A508185B}">
      <dgm:prSet/>
      <dgm:spPr/>
      <dgm:t>
        <a:bodyPr/>
        <a:lstStyle/>
        <a:p>
          <a:endParaRPr lang="tr-TR"/>
        </a:p>
      </dgm:t>
    </dgm:pt>
    <dgm:pt modelId="{3EE86B8A-26AC-4B4F-8387-CC3BE83C6641}" type="pres">
      <dgm:prSet presAssocID="{78D26527-3FBD-455B-B5BF-3BD58CEF8924}" presName="linear" presStyleCnt="0">
        <dgm:presLayoutVars>
          <dgm:animLvl val="lvl"/>
          <dgm:resizeHandles val="exact"/>
        </dgm:presLayoutVars>
      </dgm:prSet>
      <dgm:spPr/>
    </dgm:pt>
    <dgm:pt modelId="{F444D69C-3AEB-4E2A-B637-F9B915B07818}" type="pres">
      <dgm:prSet presAssocID="{5686803F-D35D-45BD-B45F-C00EE2F690D7}" presName="parentText" presStyleLbl="node1" presStyleIdx="0" presStyleCnt="1" custLinFactNeighborX="10404" custLinFactNeighborY="-1278">
        <dgm:presLayoutVars>
          <dgm:chMax val="0"/>
          <dgm:bulletEnabled val="1"/>
        </dgm:presLayoutVars>
      </dgm:prSet>
      <dgm:spPr/>
    </dgm:pt>
  </dgm:ptLst>
  <dgm:cxnLst>
    <dgm:cxn modelId="{2719AA0B-2BB8-447A-B05B-C478056646EA}" type="presOf" srcId="{78D26527-3FBD-455B-B5BF-3BD58CEF8924}" destId="{3EE86B8A-26AC-4B4F-8387-CC3BE83C6641}" srcOrd="0" destOrd="0" presId="urn:microsoft.com/office/officeart/2005/8/layout/vList2"/>
    <dgm:cxn modelId="{F815EF2E-8396-48AA-B4FC-255DB5D33CC7}" type="presOf" srcId="{5686803F-D35D-45BD-B45F-C00EE2F690D7}" destId="{F444D69C-3AEB-4E2A-B637-F9B915B07818}" srcOrd="0" destOrd="0" presId="urn:microsoft.com/office/officeart/2005/8/layout/vList2"/>
    <dgm:cxn modelId="{3B8D8182-327F-4A99-9747-3D75A508185B}" srcId="{78D26527-3FBD-455B-B5BF-3BD58CEF8924}" destId="{5686803F-D35D-45BD-B45F-C00EE2F690D7}" srcOrd="0" destOrd="0" parTransId="{88A8AB47-CC73-40D2-88EC-2753E4524BF9}" sibTransId="{D2DA0FDC-FFE3-439C-87A8-90A0A6A3078C}"/>
    <dgm:cxn modelId="{CAC3C5A4-4334-49F1-8D85-F242B0C0DBF7}" type="presParOf" srcId="{3EE86B8A-26AC-4B4F-8387-CC3BE83C6641}" destId="{F444D69C-3AEB-4E2A-B637-F9B915B07818}"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169F360-B0AF-4AC5-996A-FEBB2311AE4D}"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tr-TR"/>
        </a:p>
      </dgm:t>
    </dgm:pt>
    <dgm:pt modelId="{61D4EB93-2A9C-4581-AD7C-DAB62ECCD014}">
      <dgm:prSet/>
      <dgm:spPr/>
      <dgm:t>
        <a:bodyPr/>
        <a:lstStyle/>
        <a:p>
          <a:pPr rtl="0"/>
          <a:r>
            <a:rPr lang="tr-TR" dirty="0">
              <a:latin typeface="Times New Roman" panose="02020603050405020304" pitchFamily="18" charset="0"/>
              <a:cs typeface="Times New Roman" panose="02020603050405020304" pitchFamily="18" charset="0"/>
            </a:rPr>
            <a:t>Grafikte en fazla değer 2007-2009 yılları arasındadır. </a:t>
          </a:r>
        </a:p>
        <a:p>
          <a:pPr rtl="0"/>
          <a:r>
            <a:rPr lang="tr-TR" dirty="0">
              <a:latin typeface="Times New Roman" panose="02020603050405020304" pitchFamily="18" charset="0"/>
              <a:cs typeface="Times New Roman" panose="02020603050405020304" pitchFamily="18" charset="0"/>
            </a:rPr>
            <a:t>2016-2018 yılları arasında üç değer aynı aralıkta bulunduğu için en koyu renkli olan yer burasıdır. Grafiğe baktığımızda genel olarak yıllar ilerledikçe pratisyen hekim sayısı artmaktadır.</a:t>
          </a:r>
        </a:p>
      </dgm:t>
    </dgm:pt>
    <dgm:pt modelId="{9DBA72B3-A01F-430C-AF64-FC1194EEBA25}" type="parTrans" cxnId="{F5FB757C-139E-4348-94E5-1B4EC68D0576}">
      <dgm:prSet/>
      <dgm:spPr/>
      <dgm:t>
        <a:bodyPr/>
        <a:lstStyle/>
        <a:p>
          <a:endParaRPr lang="tr-TR"/>
        </a:p>
      </dgm:t>
    </dgm:pt>
    <dgm:pt modelId="{11118894-B25A-4674-9A2B-356712D25E89}" type="sibTrans" cxnId="{F5FB757C-139E-4348-94E5-1B4EC68D0576}">
      <dgm:prSet/>
      <dgm:spPr/>
      <dgm:t>
        <a:bodyPr/>
        <a:lstStyle/>
        <a:p>
          <a:endParaRPr lang="tr-TR"/>
        </a:p>
      </dgm:t>
    </dgm:pt>
    <dgm:pt modelId="{2C5381EB-19E3-4B15-AC36-A2067DD2804E}" type="pres">
      <dgm:prSet presAssocID="{E169F360-B0AF-4AC5-996A-FEBB2311AE4D}" presName="linear" presStyleCnt="0">
        <dgm:presLayoutVars>
          <dgm:animLvl val="lvl"/>
          <dgm:resizeHandles val="exact"/>
        </dgm:presLayoutVars>
      </dgm:prSet>
      <dgm:spPr/>
    </dgm:pt>
    <dgm:pt modelId="{B494A3EF-41BC-4993-957B-3086FD79FD3E}" type="pres">
      <dgm:prSet presAssocID="{61D4EB93-2A9C-4581-AD7C-DAB62ECCD014}" presName="parentText" presStyleLbl="node1" presStyleIdx="0" presStyleCnt="1" custScaleY="107287" custLinFactNeighborX="-180" custLinFactNeighborY="927">
        <dgm:presLayoutVars>
          <dgm:chMax val="0"/>
          <dgm:bulletEnabled val="1"/>
        </dgm:presLayoutVars>
      </dgm:prSet>
      <dgm:spPr/>
    </dgm:pt>
  </dgm:ptLst>
  <dgm:cxnLst>
    <dgm:cxn modelId="{C5B54463-16AD-40A0-A34E-0E3CBFB4752A}" type="presOf" srcId="{E169F360-B0AF-4AC5-996A-FEBB2311AE4D}" destId="{2C5381EB-19E3-4B15-AC36-A2067DD2804E}" srcOrd="0" destOrd="0" presId="urn:microsoft.com/office/officeart/2005/8/layout/vList2"/>
    <dgm:cxn modelId="{DBA93A44-49B3-4DDE-BA0A-75949920F6DF}" type="presOf" srcId="{61D4EB93-2A9C-4581-AD7C-DAB62ECCD014}" destId="{B494A3EF-41BC-4993-957B-3086FD79FD3E}" srcOrd="0" destOrd="0" presId="urn:microsoft.com/office/officeart/2005/8/layout/vList2"/>
    <dgm:cxn modelId="{F5FB757C-139E-4348-94E5-1B4EC68D0576}" srcId="{E169F360-B0AF-4AC5-996A-FEBB2311AE4D}" destId="{61D4EB93-2A9C-4581-AD7C-DAB62ECCD014}" srcOrd="0" destOrd="0" parTransId="{9DBA72B3-A01F-430C-AF64-FC1194EEBA25}" sibTransId="{11118894-B25A-4674-9A2B-356712D25E89}"/>
    <dgm:cxn modelId="{2544FBA9-163E-4CC5-95A6-A5EFB66A32E2}" type="presParOf" srcId="{2C5381EB-19E3-4B15-AC36-A2067DD2804E}" destId="{B494A3EF-41BC-4993-957B-3086FD79FD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48E553B2-8A30-4B33-93E6-0F8B6D66BF80}" type="doc">
      <dgm:prSet loTypeId="urn:microsoft.com/office/officeart/2005/8/layout/vList2" loCatId="list" qsTypeId="urn:microsoft.com/office/officeart/2005/8/quickstyle/simple2" qsCatId="simple" csTypeId="urn:microsoft.com/office/officeart/2005/8/colors/accent4_2" csCatId="accent4" phldr="1"/>
      <dgm:spPr/>
      <dgm:t>
        <a:bodyPr/>
        <a:lstStyle/>
        <a:p>
          <a:endParaRPr lang="tr-TR"/>
        </a:p>
      </dgm:t>
    </dgm:pt>
    <dgm:pt modelId="{2CA6B67F-794A-43D5-95C5-FCF3C7E41FA2}">
      <dgm:prSet/>
      <dgm:spPr/>
      <dgm:t>
        <a:bodyPr/>
        <a:lstStyle/>
        <a:p>
          <a:r>
            <a:rPr lang="tr-TR" dirty="0">
              <a:latin typeface="Times New Roman" panose="02020603050405020304" pitchFamily="18" charset="0"/>
              <a:cs typeface="Times New Roman" panose="02020603050405020304" pitchFamily="18" charset="0"/>
            </a:rPr>
            <a:t>2007’ dan 2011 yılına kadar aynı aralıkta değer aldığını görüyoruz. </a:t>
          </a:r>
          <a:r>
            <a:rPr lang="tr-TR" dirty="0" err="1">
              <a:latin typeface="Times New Roman" panose="02020603050405020304" pitchFamily="18" charset="0"/>
              <a:cs typeface="Times New Roman" panose="02020603050405020304" pitchFamily="18" charset="0"/>
            </a:rPr>
            <a:t>Pretisyen</a:t>
          </a:r>
          <a:r>
            <a:rPr lang="tr-TR" dirty="0">
              <a:latin typeface="Times New Roman" panose="02020603050405020304" pitchFamily="18" charset="0"/>
              <a:cs typeface="Times New Roman" panose="02020603050405020304" pitchFamily="18" charset="0"/>
            </a:rPr>
            <a:t> hekim sayısında çok fazla değişiklik olmamış.</a:t>
          </a:r>
        </a:p>
      </dgm:t>
    </dgm:pt>
    <dgm:pt modelId="{AE11D123-912A-4043-9606-5456D500F31E}" type="parTrans" cxnId="{C081E66C-4D2A-4867-81E0-D01193F5247F}">
      <dgm:prSet/>
      <dgm:spPr/>
      <dgm:t>
        <a:bodyPr/>
        <a:lstStyle/>
        <a:p>
          <a:endParaRPr lang="tr-TR"/>
        </a:p>
      </dgm:t>
    </dgm:pt>
    <dgm:pt modelId="{EFACD866-8CDC-4B7F-968B-11E9FFE8A2FA}" type="sibTrans" cxnId="{C081E66C-4D2A-4867-81E0-D01193F5247F}">
      <dgm:prSet/>
      <dgm:spPr/>
      <dgm:t>
        <a:bodyPr/>
        <a:lstStyle/>
        <a:p>
          <a:endParaRPr lang="tr-TR"/>
        </a:p>
      </dgm:t>
    </dgm:pt>
    <dgm:pt modelId="{939F27B2-D0D5-435B-B71C-D522BDC787C7}">
      <dgm:prSet/>
      <dgm:spPr/>
      <dgm:t>
        <a:bodyPr/>
        <a:lstStyle/>
        <a:p>
          <a:r>
            <a:rPr lang="tr-TR" dirty="0">
              <a:latin typeface="Times New Roman" panose="02020603050405020304" pitchFamily="18" charset="0"/>
              <a:cs typeface="Times New Roman" panose="02020603050405020304" pitchFamily="18" charset="0"/>
            </a:rPr>
            <a:t>En çok değişimin gözlendiği yıllar ise 2014-2016 yılları arasıdır. </a:t>
          </a:r>
        </a:p>
      </dgm:t>
    </dgm:pt>
    <dgm:pt modelId="{49A1D1E6-6F6F-4F21-945D-50DD53494919}" type="parTrans" cxnId="{61CDD57A-B394-4F9D-BB3F-D9F481BDC7EA}">
      <dgm:prSet/>
      <dgm:spPr/>
      <dgm:t>
        <a:bodyPr/>
        <a:lstStyle/>
        <a:p>
          <a:endParaRPr lang="tr-TR"/>
        </a:p>
      </dgm:t>
    </dgm:pt>
    <dgm:pt modelId="{F61DC089-D71D-438F-96AC-0D11BFADB39A}" type="sibTrans" cxnId="{61CDD57A-B394-4F9D-BB3F-D9F481BDC7EA}">
      <dgm:prSet/>
      <dgm:spPr/>
      <dgm:t>
        <a:bodyPr/>
        <a:lstStyle/>
        <a:p>
          <a:endParaRPr lang="tr-TR"/>
        </a:p>
      </dgm:t>
    </dgm:pt>
    <dgm:pt modelId="{C71F2270-C0C6-4788-B581-3052949446C5}" type="pres">
      <dgm:prSet presAssocID="{48E553B2-8A30-4B33-93E6-0F8B6D66BF80}" presName="linear" presStyleCnt="0">
        <dgm:presLayoutVars>
          <dgm:animLvl val="lvl"/>
          <dgm:resizeHandles val="exact"/>
        </dgm:presLayoutVars>
      </dgm:prSet>
      <dgm:spPr/>
    </dgm:pt>
    <dgm:pt modelId="{EB431B5A-F186-4B18-8F8D-12588220C769}" type="pres">
      <dgm:prSet presAssocID="{2CA6B67F-794A-43D5-95C5-FCF3C7E41FA2}" presName="parentText" presStyleLbl="node1" presStyleIdx="0" presStyleCnt="2">
        <dgm:presLayoutVars>
          <dgm:chMax val="0"/>
          <dgm:bulletEnabled val="1"/>
        </dgm:presLayoutVars>
      </dgm:prSet>
      <dgm:spPr/>
    </dgm:pt>
    <dgm:pt modelId="{3F455CA6-EFE3-4D84-ADD2-B2278DB0DD4C}" type="pres">
      <dgm:prSet presAssocID="{EFACD866-8CDC-4B7F-968B-11E9FFE8A2FA}" presName="spacer" presStyleCnt="0"/>
      <dgm:spPr/>
    </dgm:pt>
    <dgm:pt modelId="{25EB2232-37A9-4F35-8FA5-0FA35242D9ED}" type="pres">
      <dgm:prSet presAssocID="{939F27B2-D0D5-435B-B71C-D522BDC787C7}" presName="parentText" presStyleLbl="node1" presStyleIdx="1" presStyleCnt="2">
        <dgm:presLayoutVars>
          <dgm:chMax val="0"/>
          <dgm:bulletEnabled val="1"/>
        </dgm:presLayoutVars>
      </dgm:prSet>
      <dgm:spPr/>
    </dgm:pt>
  </dgm:ptLst>
  <dgm:cxnLst>
    <dgm:cxn modelId="{C081E66C-4D2A-4867-81E0-D01193F5247F}" srcId="{48E553B2-8A30-4B33-93E6-0F8B6D66BF80}" destId="{2CA6B67F-794A-43D5-95C5-FCF3C7E41FA2}" srcOrd="0" destOrd="0" parTransId="{AE11D123-912A-4043-9606-5456D500F31E}" sibTransId="{EFACD866-8CDC-4B7F-968B-11E9FFE8A2FA}"/>
    <dgm:cxn modelId="{17E44073-1641-4F6F-BBA6-700C188CDDFD}" type="presOf" srcId="{48E553B2-8A30-4B33-93E6-0F8B6D66BF80}" destId="{C71F2270-C0C6-4788-B581-3052949446C5}" srcOrd="0" destOrd="0" presId="urn:microsoft.com/office/officeart/2005/8/layout/vList2"/>
    <dgm:cxn modelId="{61CDD57A-B394-4F9D-BB3F-D9F481BDC7EA}" srcId="{48E553B2-8A30-4B33-93E6-0F8B6D66BF80}" destId="{939F27B2-D0D5-435B-B71C-D522BDC787C7}" srcOrd="1" destOrd="0" parTransId="{49A1D1E6-6F6F-4F21-945D-50DD53494919}" sibTransId="{F61DC089-D71D-438F-96AC-0D11BFADB39A}"/>
    <dgm:cxn modelId="{1F3FE9BA-D113-4778-ABD6-E6F9FF2C0A1B}" type="presOf" srcId="{939F27B2-D0D5-435B-B71C-D522BDC787C7}" destId="{25EB2232-37A9-4F35-8FA5-0FA35242D9ED}" srcOrd="0" destOrd="0" presId="urn:microsoft.com/office/officeart/2005/8/layout/vList2"/>
    <dgm:cxn modelId="{58EA33E1-2135-4CD6-97C2-31E9846646EE}" type="presOf" srcId="{2CA6B67F-794A-43D5-95C5-FCF3C7E41FA2}" destId="{EB431B5A-F186-4B18-8F8D-12588220C769}" srcOrd="0" destOrd="0" presId="urn:microsoft.com/office/officeart/2005/8/layout/vList2"/>
    <dgm:cxn modelId="{1F801393-A076-4670-B729-125783CBE9F2}" type="presParOf" srcId="{C71F2270-C0C6-4788-B581-3052949446C5}" destId="{EB431B5A-F186-4B18-8F8D-12588220C769}" srcOrd="0" destOrd="0" presId="urn:microsoft.com/office/officeart/2005/8/layout/vList2"/>
    <dgm:cxn modelId="{5392E4E5-124B-406A-AD7C-A828C2AC793A}" type="presParOf" srcId="{C71F2270-C0C6-4788-B581-3052949446C5}" destId="{3F455CA6-EFE3-4D84-ADD2-B2278DB0DD4C}" srcOrd="1" destOrd="0" presId="urn:microsoft.com/office/officeart/2005/8/layout/vList2"/>
    <dgm:cxn modelId="{6CB14FAB-3002-4F4D-BB7D-1AF602752902}" type="presParOf" srcId="{C71F2270-C0C6-4788-B581-3052949446C5}" destId="{25EB2232-37A9-4F35-8FA5-0FA35242D9E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2FF848D-C7F8-4BBC-898C-C9D8413B660B}" type="doc">
      <dgm:prSet loTypeId="urn:microsoft.com/office/officeart/2005/8/layout/vList2" loCatId="list" qsTypeId="urn:microsoft.com/office/officeart/2005/8/quickstyle/simple2" qsCatId="simple" csTypeId="urn:microsoft.com/office/officeart/2005/8/colors/accent6_2" csCatId="accent6"/>
      <dgm:spPr/>
      <dgm:t>
        <a:bodyPr/>
        <a:lstStyle/>
        <a:p>
          <a:endParaRPr lang="tr-TR"/>
        </a:p>
      </dgm:t>
    </dgm:pt>
    <dgm:pt modelId="{A26B1F96-BD8E-4BFF-B857-13A70D12B847}">
      <dgm:prSet custT="1"/>
      <dgm:spPr/>
      <dgm:t>
        <a:bodyPr/>
        <a:lstStyle/>
        <a:p>
          <a:r>
            <a:rPr lang="tr-TR" sz="1600" dirty="0">
              <a:latin typeface="Times New Roman" panose="02020603050405020304" pitchFamily="18" charset="0"/>
              <a:cs typeface="Times New Roman" panose="02020603050405020304" pitchFamily="18" charset="0"/>
            </a:rPr>
            <a:t>Norveç’in grafiğinde yer alan değerlerin en çok 380-445 arasında olduğunu görüyoruz.</a:t>
          </a:r>
        </a:p>
      </dgm:t>
    </dgm:pt>
    <dgm:pt modelId="{A5E4E5C6-5A4D-40D2-A983-C5F2779C228A}" type="parTrans" cxnId="{D604AB42-5A30-447A-9ED3-F0B25FE175F5}">
      <dgm:prSet/>
      <dgm:spPr/>
      <dgm:t>
        <a:bodyPr/>
        <a:lstStyle/>
        <a:p>
          <a:endParaRPr lang="tr-TR"/>
        </a:p>
      </dgm:t>
    </dgm:pt>
    <dgm:pt modelId="{38C7D43F-9E47-44F5-B1FF-FBFD1DB5729C}" type="sibTrans" cxnId="{D604AB42-5A30-447A-9ED3-F0B25FE175F5}">
      <dgm:prSet/>
      <dgm:spPr/>
      <dgm:t>
        <a:bodyPr/>
        <a:lstStyle/>
        <a:p>
          <a:endParaRPr lang="tr-TR"/>
        </a:p>
      </dgm:t>
    </dgm:pt>
    <dgm:pt modelId="{3D965D67-CAA9-4DED-B967-DB0E12D47D6A}">
      <dgm:prSet custT="1"/>
      <dgm:spPr/>
      <dgm:t>
        <a:bodyPr/>
        <a:lstStyle/>
        <a:p>
          <a:r>
            <a:rPr lang="tr-TR" sz="1600" dirty="0">
              <a:latin typeface="Times New Roman" panose="02020603050405020304" pitchFamily="18" charset="0"/>
              <a:cs typeface="Times New Roman" panose="02020603050405020304" pitchFamily="18" charset="0"/>
            </a:rPr>
            <a:t>En az 445-485 arasında değeri vardır. </a:t>
          </a:r>
        </a:p>
      </dgm:t>
    </dgm:pt>
    <dgm:pt modelId="{CEB33AE2-F938-4DE2-A366-863397B97943}" type="parTrans" cxnId="{6AE4A8BE-22DA-4652-B2D8-F48E3F3BAA9B}">
      <dgm:prSet/>
      <dgm:spPr/>
      <dgm:t>
        <a:bodyPr/>
        <a:lstStyle/>
        <a:p>
          <a:endParaRPr lang="tr-TR"/>
        </a:p>
      </dgm:t>
    </dgm:pt>
    <dgm:pt modelId="{5F193B7D-942F-4825-8A04-8AB1EE5BE64B}" type="sibTrans" cxnId="{6AE4A8BE-22DA-4652-B2D8-F48E3F3BAA9B}">
      <dgm:prSet/>
      <dgm:spPr/>
      <dgm:t>
        <a:bodyPr/>
        <a:lstStyle/>
        <a:p>
          <a:endParaRPr lang="tr-TR"/>
        </a:p>
      </dgm:t>
    </dgm:pt>
    <dgm:pt modelId="{F399BF32-F83B-4477-9D56-C30FEBD9DF8A}">
      <dgm:prSet custT="1"/>
      <dgm:spPr/>
      <dgm:t>
        <a:bodyPr/>
        <a:lstStyle/>
        <a:p>
          <a:r>
            <a:rPr lang="tr-TR" sz="1600" dirty="0">
              <a:latin typeface="Times New Roman" panose="02020603050405020304" pitchFamily="18" charset="0"/>
              <a:cs typeface="Times New Roman" panose="02020603050405020304" pitchFamily="18" charset="0"/>
            </a:rPr>
            <a:t>En büyük değişim 2011-2013 ve 2016-2018 yılları arasındadır.</a:t>
          </a:r>
        </a:p>
      </dgm:t>
    </dgm:pt>
    <dgm:pt modelId="{208019AE-BAEB-472F-899F-67F0B62165BF}" type="parTrans" cxnId="{F06CFDE5-20D3-4EBA-86E2-DD9B0F442B70}">
      <dgm:prSet/>
      <dgm:spPr/>
      <dgm:t>
        <a:bodyPr/>
        <a:lstStyle/>
        <a:p>
          <a:endParaRPr lang="tr-TR"/>
        </a:p>
      </dgm:t>
    </dgm:pt>
    <dgm:pt modelId="{B994D100-B32B-435C-B035-352E7B46F1E3}" type="sibTrans" cxnId="{F06CFDE5-20D3-4EBA-86E2-DD9B0F442B70}">
      <dgm:prSet/>
      <dgm:spPr/>
      <dgm:t>
        <a:bodyPr/>
        <a:lstStyle/>
        <a:p>
          <a:endParaRPr lang="tr-TR"/>
        </a:p>
      </dgm:t>
    </dgm:pt>
    <dgm:pt modelId="{68A037A7-BB3A-43F5-8F59-F15F4D703083}">
      <dgm:prSet custT="1"/>
      <dgm:spPr/>
      <dgm:t>
        <a:bodyPr/>
        <a:lstStyle/>
        <a:p>
          <a:r>
            <a:rPr lang="tr-TR" sz="1600" dirty="0">
              <a:latin typeface="Times New Roman" panose="02020603050405020304" pitchFamily="18" charset="0"/>
              <a:cs typeface="Times New Roman" panose="02020603050405020304" pitchFamily="18" charset="0"/>
            </a:rPr>
            <a:t>Genel olarak Norveç’ te 2007-2018 yılları arasında sürekli bir hekim sayısı artışı yaşanmış.    </a:t>
          </a:r>
        </a:p>
      </dgm:t>
    </dgm:pt>
    <dgm:pt modelId="{DE3589DA-A77B-42CC-A9C4-65A13E308024}" type="parTrans" cxnId="{B80D687E-6F39-43DF-B984-A2E8AD1E537E}">
      <dgm:prSet/>
      <dgm:spPr/>
      <dgm:t>
        <a:bodyPr/>
        <a:lstStyle/>
        <a:p>
          <a:endParaRPr lang="tr-TR"/>
        </a:p>
      </dgm:t>
    </dgm:pt>
    <dgm:pt modelId="{0897DF18-BF10-4942-8936-E6A48007AD08}" type="sibTrans" cxnId="{B80D687E-6F39-43DF-B984-A2E8AD1E537E}">
      <dgm:prSet/>
      <dgm:spPr/>
      <dgm:t>
        <a:bodyPr/>
        <a:lstStyle/>
        <a:p>
          <a:endParaRPr lang="tr-TR"/>
        </a:p>
      </dgm:t>
    </dgm:pt>
    <dgm:pt modelId="{B97A401A-003D-42FE-87A2-23D81A797976}" type="pres">
      <dgm:prSet presAssocID="{F2FF848D-C7F8-4BBC-898C-C9D8413B660B}" presName="linear" presStyleCnt="0">
        <dgm:presLayoutVars>
          <dgm:animLvl val="lvl"/>
          <dgm:resizeHandles val="exact"/>
        </dgm:presLayoutVars>
      </dgm:prSet>
      <dgm:spPr/>
    </dgm:pt>
    <dgm:pt modelId="{79F619B9-3F7F-412A-AAA1-1745B665070A}" type="pres">
      <dgm:prSet presAssocID="{A26B1F96-BD8E-4BFF-B857-13A70D12B847}" presName="parentText" presStyleLbl="node1" presStyleIdx="0" presStyleCnt="4">
        <dgm:presLayoutVars>
          <dgm:chMax val="0"/>
          <dgm:bulletEnabled val="1"/>
        </dgm:presLayoutVars>
      </dgm:prSet>
      <dgm:spPr/>
    </dgm:pt>
    <dgm:pt modelId="{6EA8A90B-62C8-44A8-9413-7E2C891DC15E}" type="pres">
      <dgm:prSet presAssocID="{38C7D43F-9E47-44F5-B1FF-FBFD1DB5729C}" presName="spacer" presStyleCnt="0"/>
      <dgm:spPr/>
    </dgm:pt>
    <dgm:pt modelId="{2784FE2B-42F9-4E3D-8810-1180214C3370}" type="pres">
      <dgm:prSet presAssocID="{3D965D67-CAA9-4DED-B967-DB0E12D47D6A}" presName="parentText" presStyleLbl="node1" presStyleIdx="1" presStyleCnt="4">
        <dgm:presLayoutVars>
          <dgm:chMax val="0"/>
          <dgm:bulletEnabled val="1"/>
        </dgm:presLayoutVars>
      </dgm:prSet>
      <dgm:spPr/>
    </dgm:pt>
    <dgm:pt modelId="{07887275-1AF5-4DE9-9B8B-A4A176BD42F1}" type="pres">
      <dgm:prSet presAssocID="{5F193B7D-942F-4825-8A04-8AB1EE5BE64B}" presName="spacer" presStyleCnt="0"/>
      <dgm:spPr/>
    </dgm:pt>
    <dgm:pt modelId="{E50BDAFA-5340-495A-AC64-4EAB38B4AB4A}" type="pres">
      <dgm:prSet presAssocID="{F399BF32-F83B-4477-9D56-C30FEBD9DF8A}" presName="parentText" presStyleLbl="node1" presStyleIdx="2" presStyleCnt="4" custLinFactNeighborX="-781" custLinFactNeighborY="-49993">
        <dgm:presLayoutVars>
          <dgm:chMax val="0"/>
          <dgm:bulletEnabled val="1"/>
        </dgm:presLayoutVars>
      </dgm:prSet>
      <dgm:spPr/>
    </dgm:pt>
    <dgm:pt modelId="{2D7C8FBC-711F-4979-AA99-A3B249DE54FE}" type="pres">
      <dgm:prSet presAssocID="{B994D100-B32B-435C-B035-352E7B46F1E3}" presName="spacer" presStyleCnt="0"/>
      <dgm:spPr/>
    </dgm:pt>
    <dgm:pt modelId="{90805916-1A23-461F-82A9-11CA3A5DCDCD}" type="pres">
      <dgm:prSet presAssocID="{68A037A7-BB3A-43F5-8F59-F15F4D703083}" presName="parentText" presStyleLbl="node1" presStyleIdx="3" presStyleCnt="4">
        <dgm:presLayoutVars>
          <dgm:chMax val="0"/>
          <dgm:bulletEnabled val="1"/>
        </dgm:presLayoutVars>
      </dgm:prSet>
      <dgm:spPr/>
    </dgm:pt>
  </dgm:ptLst>
  <dgm:cxnLst>
    <dgm:cxn modelId="{EBC3F835-CC6F-40EB-9698-AD2BAC79FCBC}" type="presOf" srcId="{68A037A7-BB3A-43F5-8F59-F15F4D703083}" destId="{90805916-1A23-461F-82A9-11CA3A5DCDCD}" srcOrd="0" destOrd="0" presId="urn:microsoft.com/office/officeart/2005/8/layout/vList2"/>
    <dgm:cxn modelId="{CD1DE541-2215-4351-A306-A8FB1B7B84FD}" type="presOf" srcId="{F399BF32-F83B-4477-9D56-C30FEBD9DF8A}" destId="{E50BDAFA-5340-495A-AC64-4EAB38B4AB4A}" srcOrd="0" destOrd="0" presId="urn:microsoft.com/office/officeart/2005/8/layout/vList2"/>
    <dgm:cxn modelId="{D604AB42-5A30-447A-9ED3-F0B25FE175F5}" srcId="{F2FF848D-C7F8-4BBC-898C-C9D8413B660B}" destId="{A26B1F96-BD8E-4BFF-B857-13A70D12B847}" srcOrd="0" destOrd="0" parTransId="{A5E4E5C6-5A4D-40D2-A983-C5F2779C228A}" sibTransId="{38C7D43F-9E47-44F5-B1FF-FBFD1DB5729C}"/>
    <dgm:cxn modelId="{B682BB6D-B749-42E8-87F9-11AE2E928A38}" type="presOf" srcId="{A26B1F96-BD8E-4BFF-B857-13A70D12B847}" destId="{79F619B9-3F7F-412A-AAA1-1745B665070A}" srcOrd="0" destOrd="0" presId="urn:microsoft.com/office/officeart/2005/8/layout/vList2"/>
    <dgm:cxn modelId="{30AF227C-0211-4FB7-ACBF-28D8E74223A4}" type="presOf" srcId="{3D965D67-CAA9-4DED-B967-DB0E12D47D6A}" destId="{2784FE2B-42F9-4E3D-8810-1180214C3370}" srcOrd="0" destOrd="0" presId="urn:microsoft.com/office/officeart/2005/8/layout/vList2"/>
    <dgm:cxn modelId="{B80D687E-6F39-43DF-B984-A2E8AD1E537E}" srcId="{F2FF848D-C7F8-4BBC-898C-C9D8413B660B}" destId="{68A037A7-BB3A-43F5-8F59-F15F4D703083}" srcOrd="3" destOrd="0" parTransId="{DE3589DA-A77B-42CC-A9C4-65A13E308024}" sibTransId="{0897DF18-BF10-4942-8936-E6A48007AD08}"/>
    <dgm:cxn modelId="{33FCE7BD-AA7A-4A87-9C9D-1E61936259FC}" type="presOf" srcId="{F2FF848D-C7F8-4BBC-898C-C9D8413B660B}" destId="{B97A401A-003D-42FE-87A2-23D81A797976}" srcOrd="0" destOrd="0" presId="urn:microsoft.com/office/officeart/2005/8/layout/vList2"/>
    <dgm:cxn modelId="{6AE4A8BE-22DA-4652-B2D8-F48E3F3BAA9B}" srcId="{F2FF848D-C7F8-4BBC-898C-C9D8413B660B}" destId="{3D965D67-CAA9-4DED-B967-DB0E12D47D6A}" srcOrd="1" destOrd="0" parTransId="{CEB33AE2-F938-4DE2-A366-863397B97943}" sibTransId="{5F193B7D-942F-4825-8A04-8AB1EE5BE64B}"/>
    <dgm:cxn modelId="{F06CFDE5-20D3-4EBA-86E2-DD9B0F442B70}" srcId="{F2FF848D-C7F8-4BBC-898C-C9D8413B660B}" destId="{F399BF32-F83B-4477-9D56-C30FEBD9DF8A}" srcOrd="2" destOrd="0" parTransId="{208019AE-BAEB-472F-899F-67F0B62165BF}" sibTransId="{B994D100-B32B-435C-B035-352E7B46F1E3}"/>
    <dgm:cxn modelId="{62D1619E-509E-4035-9383-C4B8D567DB64}" type="presParOf" srcId="{B97A401A-003D-42FE-87A2-23D81A797976}" destId="{79F619B9-3F7F-412A-AAA1-1745B665070A}" srcOrd="0" destOrd="0" presId="urn:microsoft.com/office/officeart/2005/8/layout/vList2"/>
    <dgm:cxn modelId="{EB9778AF-7FE7-44DE-9093-AE8C5E7CDBDF}" type="presParOf" srcId="{B97A401A-003D-42FE-87A2-23D81A797976}" destId="{6EA8A90B-62C8-44A8-9413-7E2C891DC15E}" srcOrd="1" destOrd="0" presId="urn:microsoft.com/office/officeart/2005/8/layout/vList2"/>
    <dgm:cxn modelId="{1FF931E4-5E5F-441E-B79E-6AC3DFFA432E}" type="presParOf" srcId="{B97A401A-003D-42FE-87A2-23D81A797976}" destId="{2784FE2B-42F9-4E3D-8810-1180214C3370}" srcOrd="2" destOrd="0" presId="urn:microsoft.com/office/officeart/2005/8/layout/vList2"/>
    <dgm:cxn modelId="{406EE81A-653F-41E1-9865-AC07BA001B49}" type="presParOf" srcId="{B97A401A-003D-42FE-87A2-23D81A797976}" destId="{07887275-1AF5-4DE9-9B8B-A4A176BD42F1}" srcOrd="3" destOrd="0" presId="urn:microsoft.com/office/officeart/2005/8/layout/vList2"/>
    <dgm:cxn modelId="{36FAFF9E-6C97-412F-902D-FC2B759FBE47}" type="presParOf" srcId="{B97A401A-003D-42FE-87A2-23D81A797976}" destId="{E50BDAFA-5340-495A-AC64-4EAB38B4AB4A}" srcOrd="4" destOrd="0" presId="urn:microsoft.com/office/officeart/2005/8/layout/vList2"/>
    <dgm:cxn modelId="{5BF223AD-3F37-4589-9EB1-61DE618CA357}" type="presParOf" srcId="{B97A401A-003D-42FE-87A2-23D81A797976}" destId="{2D7C8FBC-711F-4979-AA99-A3B249DE54FE}" srcOrd="5" destOrd="0" presId="urn:microsoft.com/office/officeart/2005/8/layout/vList2"/>
    <dgm:cxn modelId="{FE1345D3-7035-4CE1-A785-9E519F72B1D9}" type="presParOf" srcId="{B97A401A-003D-42FE-87A2-23D81A797976}" destId="{90805916-1A23-461F-82A9-11CA3A5DCDC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6FC3D05-92AA-476A-8CD8-2AFD58CAFEA6}"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3F900E0D-0C5C-4483-89BC-8BB9FBA7E258}">
      <dgm:prSet custT="1"/>
      <dgm:spPr/>
      <dgm:t>
        <a:bodyPr/>
        <a:lstStyle/>
        <a:p>
          <a:r>
            <a:rPr lang="tr-TR" sz="1900" dirty="0">
              <a:latin typeface="Times New Roman" panose="02020603050405020304" pitchFamily="18" charset="0"/>
              <a:cs typeface="Times New Roman" panose="02020603050405020304" pitchFamily="18" charset="0"/>
            </a:rPr>
            <a:t>Yıl ve ülkelerin birbirine göre </a:t>
          </a:r>
          <a:r>
            <a:rPr lang="tr-TR" sz="1900" dirty="0" err="1">
              <a:latin typeface="Times New Roman" panose="02020603050405020304" pitchFamily="18" charset="0"/>
              <a:cs typeface="Times New Roman" panose="02020603050405020304" pitchFamily="18" charset="0"/>
            </a:rPr>
            <a:t>pairplotlarını</a:t>
          </a:r>
          <a:r>
            <a:rPr lang="tr-TR" sz="1900" dirty="0">
              <a:latin typeface="Times New Roman" panose="02020603050405020304" pitchFamily="18" charset="0"/>
              <a:cs typeface="Times New Roman" panose="02020603050405020304" pitchFamily="18" charset="0"/>
            </a:rPr>
            <a:t> oluşturabilmek için verimizi düzenliyoruz.</a:t>
          </a:r>
        </a:p>
      </dgm:t>
    </dgm:pt>
    <dgm:pt modelId="{035E2AFE-0A82-479D-A4A1-F14A69078B5B}" type="parTrans" cxnId="{314415F8-150C-4D02-AF55-E477E74B4F13}">
      <dgm:prSet/>
      <dgm:spPr/>
      <dgm:t>
        <a:bodyPr/>
        <a:lstStyle/>
        <a:p>
          <a:endParaRPr lang="tr-TR"/>
        </a:p>
      </dgm:t>
    </dgm:pt>
    <dgm:pt modelId="{CB9C5F8D-0A5C-478B-8A46-9E3731161292}" type="sibTrans" cxnId="{314415F8-150C-4D02-AF55-E477E74B4F13}">
      <dgm:prSet/>
      <dgm:spPr/>
      <dgm:t>
        <a:bodyPr/>
        <a:lstStyle/>
        <a:p>
          <a:endParaRPr lang="tr-TR"/>
        </a:p>
      </dgm:t>
    </dgm:pt>
    <dgm:pt modelId="{743E07D0-B03D-446F-945D-599C0C65D3CD}">
      <dgm:prSet custT="1"/>
      <dgm:spPr/>
      <dgm:t>
        <a:bodyPr/>
        <a:lstStyle/>
        <a:p>
          <a:r>
            <a:rPr lang="tr-TR" sz="1900" dirty="0">
              <a:latin typeface="Times New Roman" panose="02020603050405020304" pitchFamily="18" charset="0"/>
              <a:cs typeface="Times New Roman" panose="02020603050405020304" pitchFamily="18" charset="0"/>
            </a:rPr>
            <a:t>Daha önce yılları </a:t>
          </a:r>
          <a:r>
            <a:rPr lang="tr-TR" sz="1900" dirty="0" err="1">
              <a:latin typeface="Times New Roman" panose="02020603050405020304" pitchFamily="18" charset="0"/>
              <a:cs typeface="Times New Roman" panose="02020603050405020304" pitchFamily="18" charset="0"/>
            </a:rPr>
            <a:t>İnyıl</a:t>
          </a:r>
          <a:r>
            <a:rPr lang="tr-TR" sz="1900" dirty="0">
              <a:latin typeface="Times New Roman" panose="02020603050405020304" pitchFamily="18" charset="0"/>
              <a:cs typeface="Times New Roman" panose="02020603050405020304" pitchFamily="18" charset="0"/>
            </a:rPr>
            <a:t> değişkeninin içine atmıştık. Burada ona tekrar bakıyoruz. Ardından </a:t>
          </a:r>
          <a:r>
            <a:rPr lang="tr-TR" sz="1900" dirty="0" err="1">
              <a:latin typeface="Times New Roman" panose="02020603050405020304" pitchFamily="18" charset="0"/>
              <a:cs typeface="Times New Roman" panose="02020603050405020304" pitchFamily="18" charset="0"/>
            </a:rPr>
            <a:t>YılaGöre</a:t>
          </a:r>
          <a:r>
            <a:rPr lang="tr-TR" sz="1900" dirty="0">
              <a:latin typeface="Times New Roman" panose="02020603050405020304" pitchFamily="18" charset="0"/>
              <a:cs typeface="Times New Roman" panose="02020603050405020304" pitchFamily="18" charset="0"/>
            </a:rPr>
            <a:t> isimli bir </a:t>
          </a:r>
          <a:r>
            <a:rPr lang="tr-TR" sz="1900" dirty="0" err="1">
              <a:latin typeface="Times New Roman" panose="02020603050405020304" pitchFamily="18" charset="0"/>
              <a:cs typeface="Times New Roman" panose="02020603050405020304" pitchFamily="18" charset="0"/>
            </a:rPr>
            <a:t>dataframe</a:t>
          </a:r>
          <a:r>
            <a:rPr lang="tr-TR" sz="1900" dirty="0">
              <a:latin typeface="Times New Roman" panose="02020603050405020304" pitchFamily="18" charset="0"/>
              <a:cs typeface="Times New Roman" panose="02020603050405020304" pitchFamily="18" charset="0"/>
            </a:rPr>
            <a:t> oluşturuyoruz.</a:t>
          </a:r>
        </a:p>
      </dgm:t>
    </dgm:pt>
    <dgm:pt modelId="{ECD8B0C0-A59B-4264-A015-21991B15A837}" type="parTrans" cxnId="{E7D2C2B7-2350-4D7E-9697-DEF720F8BBF6}">
      <dgm:prSet/>
      <dgm:spPr/>
      <dgm:t>
        <a:bodyPr/>
        <a:lstStyle/>
        <a:p>
          <a:endParaRPr lang="tr-TR"/>
        </a:p>
      </dgm:t>
    </dgm:pt>
    <dgm:pt modelId="{CEC02F01-5AC4-45B7-8902-82082667CF71}" type="sibTrans" cxnId="{E7D2C2B7-2350-4D7E-9697-DEF720F8BBF6}">
      <dgm:prSet/>
      <dgm:spPr/>
      <dgm:t>
        <a:bodyPr/>
        <a:lstStyle/>
        <a:p>
          <a:endParaRPr lang="tr-TR"/>
        </a:p>
      </dgm:t>
    </dgm:pt>
    <dgm:pt modelId="{D73067A2-3513-41DA-8DFB-46D5D35F5FC2}" type="pres">
      <dgm:prSet presAssocID="{76FC3D05-92AA-476A-8CD8-2AFD58CAFEA6}" presName="linear" presStyleCnt="0">
        <dgm:presLayoutVars>
          <dgm:animLvl val="lvl"/>
          <dgm:resizeHandles val="exact"/>
        </dgm:presLayoutVars>
      </dgm:prSet>
      <dgm:spPr/>
    </dgm:pt>
    <dgm:pt modelId="{2A87909B-2779-4700-8D9A-D678D657F8D3}" type="pres">
      <dgm:prSet presAssocID="{3F900E0D-0C5C-4483-89BC-8BB9FBA7E258}" presName="parentText" presStyleLbl="node1" presStyleIdx="0" presStyleCnt="2" custScaleY="122431">
        <dgm:presLayoutVars>
          <dgm:chMax val="0"/>
          <dgm:bulletEnabled val="1"/>
        </dgm:presLayoutVars>
      </dgm:prSet>
      <dgm:spPr/>
    </dgm:pt>
    <dgm:pt modelId="{5052595A-7112-443C-AD36-9005ECBEFDE1}" type="pres">
      <dgm:prSet presAssocID="{CB9C5F8D-0A5C-478B-8A46-9E3731161292}" presName="spacer" presStyleCnt="0"/>
      <dgm:spPr/>
    </dgm:pt>
    <dgm:pt modelId="{C3C427C1-2F70-4F1D-9ED5-82B3ACF9BF77}" type="pres">
      <dgm:prSet presAssocID="{743E07D0-B03D-446F-945D-599C0C65D3CD}" presName="parentText" presStyleLbl="node1" presStyleIdx="1" presStyleCnt="2" custScaleY="127862">
        <dgm:presLayoutVars>
          <dgm:chMax val="0"/>
          <dgm:bulletEnabled val="1"/>
        </dgm:presLayoutVars>
      </dgm:prSet>
      <dgm:spPr/>
    </dgm:pt>
  </dgm:ptLst>
  <dgm:cxnLst>
    <dgm:cxn modelId="{3505D426-8D59-49A4-BE5F-9DE09AC55921}" type="presOf" srcId="{743E07D0-B03D-446F-945D-599C0C65D3CD}" destId="{C3C427C1-2F70-4F1D-9ED5-82B3ACF9BF77}" srcOrd="0" destOrd="0" presId="urn:microsoft.com/office/officeart/2005/8/layout/vList2"/>
    <dgm:cxn modelId="{A2F17640-15B6-4BA1-A9E1-13F99750A910}" type="presOf" srcId="{76FC3D05-92AA-476A-8CD8-2AFD58CAFEA6}" destId="{D73067A2-3513-41DA-8DFB-46D5D35F5FC2}" srcOrd="0" destOrd="0" presId="urn:microsoft.com/office/officeart/2005/8/layout/vList2"/>
    <dgm:cxn modelId="{E7D2C2B7-2350-4D7E-9697-DEF720F8BBF6}" srcId="{76FC3D05-92AA-476A-8CD8-2AFD58CAFEA6}" destId="{743E07D0-B03D-446F-945D-599C0C65D3CD}" srcOrd="1" destOrd="0" parTransId="{ECD8B0C0-A59B-4264-A015-21991B15A837}" sibTransId="{CEC02F01-5AC4-45B7-8902-82082667CF71}"/>
    <dgm:cxn modelId="{2C8FE7EC-F83B-4911-9F99-96293CFEA39F}" type="presOf" srcId="{3F900E0D-0C5C-4483-89BC-8BB9FBA7E258}" destId="{2A87909B-2779-4700-8D9A-D678D657F8D3}" srcOrd="0" destOrd="0" presId="urn:microsoft.com/office/officeart/2005/8/layout/vList2"/>
    <dgm:cxn modelId="{314415F8-150C-4D02-AF55-E477E74B4F13}" srcId="{76FC3D05-92AA-476A-8CD8-2AFD58CAFEA6}" destId="{3F900E0D-0C5C-4483-89BC-8BB9FBA7E258}" srcOrd="0" destOrd="0" parTransId="{035E2AFE-0A82-479D-A4A1-F14A69078B5B}" sibTransId="{CB9C5F8D-0A5C-478B-8A46-9E3731161292}"/>
    <dgm:cxn modelId="{C14F1DF6-9801-4DAC-A8E7-438BED5C5BB1}" type="presParOf" srcId="{D73067A2-3513-41DA-8DFB-46D5D35F5FC2}" destId="{2A87909B-2779-4700-8D9A-D678D657F8D3}" srcOrd="0" destOrd="0" presId="urn:microsoft.com/office/officeart/2005/8/layout/vList2"/>
    <dgm:cxn modelId="{E63E87E5-E4FD-423B-BE48-F62F17DF19E9}" type="presParOf" srcId="{D73067A2-3513-41DA-8DFB-46D5D35F5FC2}" destId="{5052595A-7112-443C-AD36-9005ECBEFDE1}" srcOrd="1" destOrd="0" presId="urn:microsoft.com/office/officeart/2005/8/layout/vList2"/>
    <dgm:cxn modelId="{08807B72-4190-4E60-846A-311486DFDE20}" type="presParOf" srcId="{D73067A2-3513-41DA-8DFB-46D5D35F5FC2}" destId="{C3C427C1-2F70-4F1D-9ED5-82B3ACF9BF7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59E186F9-E470-46BA-BABE-1437807DC9DE}"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tr-TR"/>
        </a:p>
      </dgm:t>
    </dgm:pt>
    <dgm:pt modelId="{FDAE025C-6801-426D-A1ED-F9C1C9D1835C}" type="pres">
      <dgm:prSet presAssocID="{59E186F9-E470-46BA-BABE-1437807DC9DE}" presName="linear" presStyleCnt="0">
        <dgm:presLayoutVars>
          <dgm:animLvl val="lvl"/>
          <dgm:resizeHandles val="exact"/>
        </dgm:presLayoutVars>
      </dgm:prSet>
      <dgm:spPr/>
    </dgm:pt>
  </dgm:ptLst>
  <dgm:cxnLst>
    <dgm:cxn modelId="{A988EC52-D901-427E-993D-35A8D664D629}" type="presOf" srcId="{59E186F9-E470-46BA-BABE-1437807DC9DE}" destId="{FDAE025C-6801-426D-A1ED-F9C1C9D1835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80B72F5F-3EFA-44C5-9A2A-5A07572AE665}" type="doc">
      <dgm:prSet loTypeId="urn:microsoft.com/office/officeart/2005/8/layout/vList2" loCatId="list" qsTypeId="urn:microsoft.com/office/officeart/2005/8/quickstyle/simple2" qsCatId="simple" csTypeId="urn:microsoft.com/office/officeart/2005/8/colors/accent5_3" csCatId="accent5" phldr="1"/>
      <dgm:spPr/>
      <dgm:t>
        <a:bodyPr/>
        <a:lstStyle/>
        <a:p>
          <a:endParaRPr lang="tr-TR"/>
        </a:p>
      </dgm:t>
    </dgm:pt>
    <dgm:pt modelId="{D04EDEC9-DDA0-4C4B-9E64-A95F9528B179}">
      <dgm:prSet custT="1"/>
      <dgm:spPr/>
      <dgm:t>
        <a:bodyPr/>
        <a:lstStyle/>
        <a:p>
          <a:r>
            <a:rPr lang="tr-TR" sz="2000" dirty="0" err="1">
              <a:latin typeface="Times New Roman" panose="02020603050405020304" pitchFamily="18" charset="0"/>
              <a:cs typeface="Times New Roman" panose="02020603050405020304" pitchFamily="18" charset="0"/>
            </a:rPr>
            <a:t>Pairplot</a:t>
          </a:r>
          <a:r>
            <a:rPr lang="tr-TR" sz="2000" dirty="0">
              <a:latin typeface="Times New Roman" panose="02020603050405020304" pitchFamily="18" charset="0"/>
              <a:cs typeface="Times New Roman" panose="02020603050405020304" pitchFamily="18" charset="0"/>
            </a:rPr>
            <a:t> grafiğimize bakarak, genel olarak değerlerin arttığını söyleyebiliriz.</a:t>
          </a:r>
        </a:p>
      </dgm:t>
    </dgm:pt>
    <dgm:pt modelId="{2C8D0391-5EA0-4DDA-A21B-EA5CD1F7DA37}" type="parTrans" cxnId="{927D6574-3985-47EC-87DE-96E8CF9A56BC}">
      <dgm:prSet/>
      <dgm:spPr/>
      <dgm:t>
        <a:bodyPr/>
        <a:lstStyle/>
        <a:p>
          <a:endParaRPr lang="tr-TR"/>
        </a:p>
      </dgm:t>
    </dgm:pt>
    <dgm:pt modelId="{4DCBD3B4-0FED-46F6-96DB-B43C70EFF467}" type="sibTrans" cxnId="{927D6574-3985-47EC-87DE-96E8CF9A56BC}">
      <dgm:prSet/>
      <dgm:spPr/>
      <dgm:t>
        <a:bodyPr/>
        <a:lstStyle/>
        <a:p>
          <a:endParaRPr lang="tr-TR"/>
        </a:p>
      </dgm:t>
    </dgm:pt>
    <dgm:pt modelId="{8126A4D0-3620-4744-8C08-85E9D90C7AAF}">
      <dgm:prSet custT="1"/>
      <dgm:spPr/>
      <dgm:t>
        <a:bodyPr/>
        <a:lstStyle/>
        <a:p>
          <a:r>
            <a:rPr lang="tr-TR" sz="1600" dirty="0">
              <a:latin typeface="Times New Roman" panose="02020603050405020304" pitchFamily="18" charset="0"/>
              <a:cs typeface="Times New Roman" panose="02020603050405020304" pitchFamily="18" charset="0"/>
            </a:rPr>
            <a:t>Norveç’in yıllar içindeki değişiminin yüksek olmasından kaynaklı olarak izohips çizgilerinin etrafa çok dağılmadan doğrusal bir şekilde arttığını görüyoruz. Aynı şekilde İngiltere de Fransa ve İtalya’ya göre daha doğrusal bir şekilde artmış. </a:t>
          </a:r>
        </a:p>
      </dgm:t>
    </dgm:pt>
    <dgm:pt modelId="{45C5E87D-4DB7-4334-AC5F-1B1303AC98EE}" type="parTrans" cxnId="{3A7E8300-75A8-428E-8BB3-3FC5D7A38AFF}">
      <dgm:prSet/>
      <dgm:spPr/>
      <dgm:t>
        <a:bodyPr/>
        <a:lstStyle/>
        <a:p>
          <a:endParaRPr lang="tr-TR"/>
        </a:p>
      </dgm:t>
    </dgm:pt>
    <dgm:pt modelId="{48DE0664-9502-4874-BCAF-492809094A0D}" type="sibTrans" cxnId="{3A7E8300-75A8-428E-8BB3-3FC5D7A38AFF}">
      <dgm:prSet/>
      <dgm:spPr/>
      <dgm:t>
        <a:bodyPr/>
        <a:lstStyle/>
        <a:p>
          <a:endParaRPr lang="tr-TR"/>
        </a:p>
      </dgm:t>
    </dgm:pt>
    <dgm:pt modelId="{EA506FEA-FDDA-49B1-B33B-8B5A9649ACEE}">
      <dgm:prSet custT="1"/>
      <dgm:spPr/>
      <dgm:t>
        <a:bodyPr/>
        <a:lstStyle/>
        <a:p>
          <a:r>
            <a:rPr lang="tr-TR" sz="1400" dirty="0">
              <a:latin typeface="Times New Roman" panose="02020603050405020304" pitchFamily="18" charset="0"/>
              <a:cs typeface="Times New Roman" panose="02020603050405020304" pitchFamily="18" charset="0"/>
            </a:rPr>
            <a:t>İngiltere’nin Norveç’le ilişkisi daha homojenken, İtalya ile olan ilişkisinde verilerin daha dağınık olduğunu, yani daha az homojenlik olduğunu görüyoruz. İtalya’nın grafiğini incelediğimizde diğer grafiklere göre verilerin daha dağınık durduğunu görüyoruz. Bunun sebebi İtalya’daki değerlerin düzenli artış şeklinde değil küçük artışlarla belirli bir bölgede kümelenmiş gibi dağılmasıdır.</a:t>
          </a:r>
        </a:p>
      </dgm:t>
    </dgm:pt>
    <dgm:pt modelId="{D0515C0A-AB28-4F34-9493-F5B35922C97A}" type="parTrans" cxnId="{F24724F9-3103-41F9-A7E4-3224F096C3EA}">
      <dgm:prSet/>
      <dgm:spPr/>
      <dgm:t>
        <a:bodyPr/>
        <a:lstStyle/>
        <a:p>
          <a:endParaRPr lang="tr-TR"/>
        </a:p>
      </dgm:t>
    </dgm:pt>
    <dgm:pt modelId="{7B9E737F-CC1E-4840-9EF4-375CE78B2BA6}" type="sibTrans" cxnId="{F24724F9-3103-41F9-A7E4-3224F096C3EA}">
      <dgm:prSet/>
      <dgm:spPr/>
      <dgm:t>
        <a:bodyPr/>
        <a:lstStyle/>
        <a:p>
          <a:endParaRPr lang="tr-TR"/>
        </a:p>
      </dgm:t>
    </dgm:pt>
    <dgm:pt modelId="{D0732BE3-138D-492E-8246-C753F1763731}">
      <dgm:prSet custT="1"/>
      <dgm:spPr/>
      <dgm:t>
        <a:bodyPr/>
        <a:lstStyle/>
        <a:p>
          <a:r>
            <a:rPr lang="tr-TR" sz="1800" dirty="0">
              <a:latin typeface="Times New Roman" panose="02020603050405020304" pitchFamily="18" charset="0"/>
              <a:cs typeface="Times New Roman" panose="02020603050405020304" pitchFamily="18" charset="0"/>
            </a:rPr>
            <a:t>Fransa, İtalya ve Norveç’in yoğunluk grafikleri sola çarpıkken, İngiltere’ </a:t>
          </a:r>
          <a:r>
            <a:rPr lang="tr-TR" sz="1800" dirty="0" err="1">
              <a:latin typeface="Times New Roman" panose="02020603050405020304" pitchFamily="18" charset="0"/>
              <a:cs typeface="Times New Roman" panose="02020603050405020304" pitchFamily="18" charset="0"/>
            </a:rPr>
            <a:t>nin</a:t>
          </a:r>
          <a:r>
            <a:rPr lang="tr-TR" sz="1800" dirty="0">
              <a:latin typeface="Times New Roman" panose="02020603050405020304" pitchFamily="18" charset="0"/>
              <a:cs typeface="Times New Roman" panose="02020603050405020304" pitchFamily="18" charset="0"/>
            </a:rPr>
            <a:t> yoğunluk grafiği sağa çarpıktır.</a:t>
          </a:r>
        </a:p>
      </dgm:t>
    </dgm:pt>
    <dgm:pt modelId="{1AC1FE65-BC56-45BB-9A2B-642DB8CC1DB3}" type="parTrans" cxnId="{23D5628E-5F20-42DF-AAB4-4BCCCB92956C}">
      <dgm:prSet/>
      <dgm:spPr/>
      <dgm:t>
        <a:bodyPr/>
        <a:lstStyle/>
        <a:p>
          <a:endParaRPr lang="tr-TR"/>
        </a:p>
      </dgm:t>
    </dgm:pt>
    <dgm:pt modelId="{85A04AE9-8B8E-433E-8E4B-1607BB69829F}" type="sibTrans" cxnId="{23D5628E-5F20-42DF-AAB4-4BCCCB92956C}">
      <dgm:prSet/>
      <dgm:spPr/>
      <dgm:t>
        <a:bodyPr/>
        <a:lstStyle/>
        <a:p>
          <a:endParaRPr lang="tr-TR"/>
        </a:p>
      </dgm:t>
    </dgm:pt>
    <dgm:pt modelId="{70C58F42-FA2E-4DF5-831D-4675F1065323}" type="pres">
      <dgm:prSet presAssocID="{80B72F5F-3EFA-44C5-9A2A-5A07572AE665}" presName="linear" presStyleCnt="0">
        <dgm:presLayoutVars>
          <dgm:animLvl val="lvl"/>
          <dgm:resizeHandles val="exact"/>
        </dgm:presLayoutVars>
      </dgm:prSet>
      <dgm:spPr/>
    </dgm:pt>
    <dgm:pt modelId="{B2AA9308-F742-4D08-BF38-A7E04DFC6641}" type="pres">
      <dgm:prSet presAssocID="{D04EDEC9-DDA0-4C4B-9E64-A95F9528B179}" presName="parentText" presStyleLbl="node1" presStyleIdx="0" presStyleCnt="4" custScaleY="86295">
        <dgm:presLayoutVars>
          <dgm:chMax val="0"/>
          <dgm:bulletEnabled val="1"/>
        </dgm:presLayoutVars>
      </dgm:prSet>
      <dgm:spPr/>
    </dgm:pt>
    <dgm:pt modelId="{9351D021-6490-4FA0-B667-3736F1285F43}" type="pres">
      <dgm:prSet presAssocID="{4DCBD3B4-0FED-46F6-96DB-B43C70EFF467}" presName="spacer" presStyleCnt="0"/>
      <dgm:spPr/>
    </dgm:pt>
    <dgm:pt modelId="{914107BF-8107-4A4E-996F-029F8921B51C}" type="pres">
      <dgm:prSet presAssocID="{8126A4D0-3620-4744-8C08-85E9D90C7AAF}" presName="parentText" presStyleLbl="node1" presStyleIdx="1" presStyleCnt="4">
        <dgm:presLayoutVars>
          <dgm:chMax val="0"/>
          <dgm:bulletEnabled val="1"/>
        </dgm:presLayoutVars>
      </dgm:prSet>
      <dgm:spPr/>
    </dgm:pt>
    <dgm:pt modelId="{B360DE20-52C2-4E67-A1A5-5187A485D949}" type="pres">
      <dgm:prSet presAssocID="{48DE0664-9502-4874-BCAF-492809094A0D}" presName="spacer" presStyleCnt="0"/>
      <dgm:spPr/>
    </dgm:pt>
    <dgm:pt modelId="{3F3E3BFD-5F26-4241-A324-6FE0EE1E33AD}" type="pres">
      <dgm:prSet presAssocID="{EA506FEA-FDDA-49B1-B33B-8B5A9649ACEE}" presName="parentText" presStyleLbl="node1" presStyleIdx="2" presStyleCnt="4" custScaleY="124110">
        <dgm:presLayoutVars>
          <dgm:chMax val="0"/>
          <dgm:bulletEnabled val="1"/>
        </dgm:presLayoutVars>
      </dgm:prSet>
      <dgm:spPr/>
    </dgm:pt>
    <dgm:pt modelId="{64DA9761-472F-4B36-9C22-19D557DADCAE}" type="pres">
      <dgm:prSet presAssocID="{7B9E737F-CC1E-4840-9EF4-375CE78B2BA6}" presName="spacer" presStyleCnt="0"/>
      <dgm:spPr/>
    </dgm:pt>
    <dgm:pt modelId="{EF046D67-5A25-4D59-B58D-FE95E5A31511}" type="pres">
      <dgm:prSet presAssocID="{D0732BE3-138D-492E-8246-C753F1763731}" presName="parentText" presStyleLbl="node1" presStyleIdx="3" presStyleCnt="4" custScaleY="73927">
        <dgm:presLayoutVars>
          <dgm:chMax val="0"/>
          <dgm:bulletEnabled val="1"/>
        </dgm:presLayoutVars>
      </dgm:prSet>
      <dgm:spPr/>
    </dgm:pt>
  </dgm:ptLst>
  <dgm:cxnLst>
    <dgm:cxn modelId="{3A7E8300-75A8-428E-8BB3-3FC5D7A38AFF}" srcId="{80B72F5F-3EFA-44C5-9A2A-5A07572AE665}" destId="{8126A4D0-3620-4744-8C08-85E9D90C7AAF}" srcOrd="1" destOrd="0" parTransId="{45C5E87D-4DB7-4334-AC5F-1B1303AC98EE}" sibTransId="{48DE0664-9502-4874-BCAF-492809094A0D}"/>
    <dgm:cxn modelId="{2A8CFE60-E46E-40A5-867B-0FB3B15E3C09}" type="presOf" srcId="{EA506FEA-FDDA-49B1-B33B-8B5A9649ACEE}" destId="{3F3E3BFD-5F26-4241-A324-6FE0EE1E33AD}" srcOrd="0" destOrd="0" presId="urn:microsoft.com/office/officeart/2005/8/layout/vList2"/>
    <dgm:cxn modelId="{927D6574-3985-47EC-87DE-96E8CF9A56BC}" srcId="{80B72F5F-3EFA-44C5-9A2A-5A07572AE665}" destId="{D04EDEC9-DDA0-4C4B-9E64-A95F9528B179}" srcOrd="0" destOrd="0" parTransId="{2C8D0391-5EA0-4DDA-A21B-EA5CD1F7DA37}" sibTransId="{4DCBD3B4-0FED-46F6-96DB-B43C70EFF467}"/>
    <dgm:cxn modelId="{ECD3335A-D76C-42F1-BCDD-37B6B930E8A4}" type="presOf" srcId="{D0732BE3-138D-492E-8246-C753F1763731}" destId="{EF046D67-5A25-4D59-B58D-FE95E5A31511}" srcOrd="0" destOrd="0" presId="urn:microsoft.com/office/officeart/2005/8/layout/vList2"/>
    <dgm:cxn modelId="{4E8B4685-79ED-468D-81F0-F63830B3D4C6}" type="presOf" srcId="{80B72F5F-3EFA-44C5-9A2A-5A07572AE665}" destId="{70C58F42-FA2E-4DF5-831D-4675F1065323}" srcOrd="0" destOrd="0" presId="urn:microsoft.com/office/officeart/2005/8/layout/vList2"/>
    <dgm:cxn modelId="{9DB4D187-E5D3-4E9E-9447-BCF644258B90}" type="presOf" srcId="{8126A4D0-3620-4744-8C08-85E9D90C7AAF}" destId="{914107BF-8107-4A4E-996F-029F8921B51C}" srcOrd="0" destOrd="0" presId="urn:microsoft.com/office/officeart/2005/8/layout/vList2"/>
    <dgm:cxn modelId="{23D5628E-5F20-42DF-AAB4-4BCCCB92956C}" srcId="{80B72F5F-3EFA-44C5-9A2A-5A07572AE665}" destId="{D0732BE3-138D-492E-8246-C753F1763731}" srcOrd="3" destOrd="0" parTransId="{1AC1FE65-BC56-45BB-9A2B-642DB8CC1DB3}" sibTransId="{85A04AE9-8B8E-433E-8E4B-1607BB69829F}"/>
    <dgm:cxn modelId="{3F7E5EDB-41A5-4E63-8CC2-D8D1443C1292}" type="presOf" srcId="{D04EDEC9-DDA0-4C4B-9E64-A95F9528B179}" destId="{B2AA9308-F742-4D08-BF38-A7E04DFC6641}" srcOrd="0" destOrd="0" presId="urn:microsoft.com/office/officeart/2005/8/layout/vList2"/>
    <dgm:cxn modelId="{F24724F9-3103-41F9-A7E4-3224F096C3EA}" srcId="{80B72F5F-3EFA-44C5-9A2A-5A07572AE665}" destId="{EA506FEA-FDDA-49B1-B33B-8B5A9649ACEE}" srcOrd="2" destOrd="0" parTransId="{D0515C0A-AB28-4F34-9493-F5B35922C97A}" sibTransId="{7B9E737F-CC1E-4840-9EF4-375CE78B2BA6}"/>
    <dgm:cxn modelId="{58E8DBFC-79FA-42A5-89E0-291345DA741D}" type="presParOf" srcId="{70C58F42-FA2E-4DF5-831D-4675F1065323}" destId="{B2AA9308-F742-4D08-BF38-A7E04DFC6641}" srcOrd="0" destOrd="0" presId="urn:microsoft.com/office/officeart/2005/8/layout/vList2"/>
    <dgm:cxn modelId="{954C2E1A-1845-4468-91E8-CA62528DC21D}" type="presParOf" srcId="{70C58F42-FA2E-4DF5-831D-4675F1065323}" destId="{9351D021-6490-4FA0-B667-3736F1285F43}" srcOrd="1" destOrd="0" presId="urn:microsoft.com/office/officeart/2005/8/layout/vList2"/>
    <dgm:cxn modelId="{4A9EEE66-86EE-4A4C-8247-B9A4B2D96D95}" type="presParOf" srcId="{70C58F42-FA2E-4DF5-831D-4675F1065323}" destId="{914107BF-8107-4A4E-996F-029F8921B51C}" srcOrd="2" destOrd="0" presId="urn:microsoft.com/office/officeart/2005/8/layout/vList2"/>
    <dgm:cxn modelId="{8AC5D2E0-7ECD-4F0B-B939-692DA8555D65}" type="presParOf" srcId="{70C58F42-FA2E-4DF5-831D-4675F1065323}" destId="{B360DE20-52C2-4E67-A1A5-5187A485D949}" srcOrd="3" destOrd="0" presId="urn:microsoft.com/office/officeart/2005/8/layout/vList2"/>
    <dgm:cxn modelId="{9F41185D-4BF9-4C23-ABF2-EA93FFC9274F}" type="presParOf" srcId="{70C58F42-FA2E-4DF5-831D-4675F1065323}" destId="{3F3E3BFD-5F26-4241-A324-6FE0EE1E33AD}" srcOrd="4" destOrd="0" presId="urn:microsoft.com/office/officeart/2005/8/layout/vList2"/>
    <dgm:cxn modelId="{FA006093-7C76-4438-AC02-E3CDFC394169}" type="presParOf" srcId="{70C58F42-FA2E-4DF5-831D-4675F1065323}" destId="{64DA9761-472F-4B36-9C22-19D557DADCAE}" srcOrd="5" destOrd="0" presId="urn:microsoft.com/office/officeart/2005/8/layout/vList2"/>
    <dgm:cxn modelId="{E34E3376-2E7A-4B41-94C5-2C94A7B520D9}" type="presParOf" srcId="{70C58F42-FA2E-4DF5-831D-4675F1065323}" destId="{EF046D67-5A25-4D59-B58D-FE95E5A31511}"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B85737-BAE1-437B-9F06-911F69311DE3}"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53F139EC-C395-4F4C-8899-D664E7C16AC9}">
      <dgm:prSet/>
      <dgm:spPr/>
      <dgm:t>
        <a:bodyPr/>
        <a:lstStyle/>
        <a:p>
          <a:pPr rtl="0"/>
          <a:r>
            <a:rPr lang="tr-TR" dirty="0">
              <a:latin typeface="Times New Roman" panose="02020603050405020304" pitchFamily="18" charset="0"/>
              <a:cs typeface="Times New Roman" panose="02020603050405020304" pitchFamily="18" charset="0"/>
            </a:rPr>
            <a:t>Veri setimizden istediğimiz dört ülkenin değerlerini Fransa 6. </a:t>
          </a:r>
          <a:r>
            <a:rPr lang="tr-TR" dirty="0" err="1">
              <a:latin typeface="Times New Roman" panose="02020603050405020304" pitchFamily="18" charset="0"/>
              <a:cs typeface="Times New Roman" panose="02020603050405020304" pitchFamily="18" charset="0"/>
            </a:rPr>
            <a:t>indexte</a:t>
          </a:r>
          <a:r>
            <a:rPr lang="tr-TR" dirty="0">
              <a:latin typeface="Times New Roman" panose="02020603050405020304" pitchFamily="18" charset="0"/>
              <a:cs typeface="Times New Roman" panose="02020603050405020304" pitchFamily="18" charset="0"/>
            </a:rPr>
            <a:t>, İngiltere 20. </a:t>
          </a:r>
          <a:r>
            <a:rPr lang="tr-TR" dirty="0" err="1">
              <a:latin typeface="Times New Roman" panose="02020603050405020304" pitchFamily="18" charset="0"/>
              <a:cs typeface="Times New Roman" panose="02020603050405020304" pitchFamily="18" charset="0"/>
            </a:rPr>
            <a:t>indexte</a:t>
          </a:r>
          <a:r>
            <a:rPr lang="tr-TR" dirty="0">
              <a:latin typeface="Times New Roman" panose="02020603050405020304" pitchFamily="18" charset="0"/>
              <a:cs typeface="Times New Roman" panose="02020603050405020304" pitchFamily="18" charset="0"/>
            </a:rPr>
            <a:t>, İtalya 8. </a:t>
          </a:r>
          <a:r>
            <a:rPr lang="tr-TR" dirty="0" err="1">
              <a:latin typeface="Times New Roman" panose="02020603050405020304" pitchFamily="18" charset="0"/>
              <a:cs typeface="Times New Roman" panose="02020603050405020304" pitchFamily="18" charset="0"/>
            </a:rPr>
            <a:t>indexte</a:t>
          </a:r>
          <a:r>
            <a:rPr lang="tr-TR" dirty="0">
              <a:latin typeface="Times New Roman" panose="02020603050405020304" pitchFamily="18" charset="0"/>
              <a:cs typeface="Times New Roman" panose="02020603050405020304" pitchFamily="18" charset="0"/>
            </a:rPr>
            <a:t> ve Norveç 18. </a:t>
          </a:r>
          <a:r>
            <a:rPr lang="tr-TR" dirty="0" err="1">
              <a:latin typeface="Times New Roman" panose="02020603050405020304" pitchFamily="18" charset="0"/>
              <a:cs typeface="Times New Roman" panose="02020603050405020304" pitchFamily="18" charset="0"/>
            </a:rPr>
            <a:t>indexte</a:t>
          </a:r>
          <a:r>
            <a:rPr lang="tr-TR" dirty="0">
              <a:latin typeface="Times New Roman" panose="02020603050405020304" pitchFamily="18" charset="0"/>
              <a:cs typeface="Times New Roman" panose="02020603050405020304" pitchFamily="18" charset="0"/>
            </a:rPr>
            <a:t> olmak üzere, </a:t>
          </a:r>
          <a:r>
            <a:rPr lang="tr-TR" dirty="0" err="1">
              <a:latin typeface="Times New Roman" panose="02020603050405020304" pitchFamily="18" charset="0"/>
              <a:cs typeface="Times New Roman" panose="02020603050405020304" pitchFamily="18" charset="0"/>
            </a:rPr>
            <a:t>iloc</a:t>
          </a:r>
          <a:r>
            <a:rPr lang="tr-TR" dirty="0">
              <a:latin typeface="Times New Roman" panose="02020603050405020304" pitchFamily="18" charset="0"/>
              <a:cs typeface="Times New Roman" panose="02020603050405020304" pitchFamily="18" charset="0"/>
            </a:rPr>
            <a:t>[] komutuyla aldık.  Dört ülkeyi gruplandırıp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oluşturduk. Daha sonra başlıkların sütunlarda durması için </a:t>
          </a:r>
          <a:r>
            <a:rPr lang="tr-TR" dirty="0" err="1">
              <a:latin typeface="Times New Roman" panose="02020603050405020304" pitchFamily="18" charset="0"/>
              <a:cs typeface="Times New Roman" panose="02020603050405020304" pitchFamily="18" charset="0"/>
            </a:rPr>
            <a:t>transpozunu</a:t>
          </a:r>
          <a:r>
            <a:rPr lang="tr-TR" dirty="0">
              <a:latin typeface="Times New Roman" panose="02020603050405020304" pitchFamily="18" charset="0"/>
              <a:cs typeface="Times New Roman" panose="02020603050405020304" pitchFamily="18" charset="0"/>
            </a:rPr>
            <a:t> aldık.</a:t>
          </a:r>
        </a:p>
      </dgm:t>
    </dgm:pt>
    <dgm:pt modelId="{402E94F7-8027-45B6-8990-4C7F8A506803}" type="parTrans" cxnId="{DA7D735F-CB45-4A7E-A2C2-17FC19CDA6D9}">
      <dgm:prSet/>
      <dgm:spPr/>
      <dgm:t>
        <a:bodyPr/>
        <a:lstStyle/>
        <a:p>
          <a:endParaRPr lang="tr-TR"/>
        </a:p>
      </dgm:t>
    </dgm:pt>
    <dgm:pt modelId="{DFFF2D1A-88D2-4A59-BA72-4E8AE8567F65}" type="sibTrans" cxnId="{DA7D735F-CB45-4A7E-A2C2-17FC19CDA6D9}">
      <dgm:prSet/>
      <dgm:spPr/>
      <dgm:t>
        <a:bodyPr/>
        <a:lstStyle/>
        <a:p>
          <a:endParaRPr lang="tr-TR"/>
        </a:p>
      </dgm:t>
    </dgm:pt>
    <dgm:pt modelId="{4F7B1D68-5FCE-4F3B-B721-2D9065FD63E5}" type="pres">
      <dgm:prSet presAssocID="{84B85737-BAE1-437B-9F06-911F69311DE3}" presName="linear" presStyleCnt="0">
        <dgm:presLayoutVars>
          <dgm:animLvl val="lvl"/>
          <dgm:resizeHandles val="exact"/>
        </dgm:presLayoutVars>
      </dgm:prSet>
      <dgm:spPr/>
    </dgm:pt>
    <dgm:pt modelId="{4CCCE8F3-904D-4E71-9B7D-4BB780C70DEF}" type="pres">
      <dgm:prSet presAssocID="{53F139EC-C395-4F4C-8899-D664E7C16AC9}" presName="parentText" presStyleLbl="node1" presStyleIdx="0" presStyleCnt="1" custScaleX="93078" custScaleY="87831">
        <dgm:presLayoutVars>
          <dgm:chMax val="0"/>
          <dgm:bulletEnabled val="1"/>
        </dgm:presLayoutVars>
      </dgm:prSet>
      <dgm:spPr/>
    </dgm:pt>
  </dgm:ptLst>
  <dgm:cxnLst>
    <dgm:cxn modelId="{DA7D735F-CB45-4A7E-A2C2-17FC19CDA6D9}" srcId="{84B85737-BAE1-437B-9F06-911F69311DE3}" destId="{53F139EC-C395-4F4C-8899-D664E7C16AC9}" srcOrd="0" destOrd="0" parTransId="{402E94F7-8027-45B6-8990-4C7F8A506803}" sibTransId="{DFFF2D1A-88D2-4A59-BA72-4E8AE8567F65}"/>
    <dgm:cxn modelId="{E7F2DFC1-25DC-4F82-B562-BFAB50156B58}" type="presOf" srcId="{53F139EC-C395-4F4C-8899-D664E7C16AC9}" destId="{4CCCE8F3-904D-4E71-9B7D-4BB780C70DEF}" srcOrd="0" destOrd="0" presId="urn:microsoft.com/office/officeart/2005/8/layout/vList2"/>
    <dgm:cxn modelId="{5B08EDF7-4291-44F3-9463-3F27FAA08294}" type="presOf" srcId="{84B85737-BAE1-437B-9F06-911F69311DE3}" destId="{4F7B1D68-5FCE-4F3B-B721-2D9065FD63E5}" srcOrd="0" destOrd="0" presId="urn:microsoft.com/office/officeart/2005/8/layout/vList2"/>
    <dgm:cxn modelId="{4024F1AF-D684-4AD1-B600-4EA94DF9AE29}" type="presParOf" srcId="{4F7B1D68-5FCE-4F3B-B721-2D9065FD63E5}" destId="{4CCCE8F3-904D-4E71-9B7D-4BB780C70DE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51DEB7-62BF-4DA7-BAFE-C54F6D897A8B}"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5AE4AB62-8D2A-425B-99B7-3F8F0D8528F9}">
      <dgm:prSet/>
      <dgm:spPr/>
      <dgm:t>
        <a:bodyPr/>
        <a:lstStyle/>
        <a:p>
          <a:pPr rtl="0"/>
          <a:r>
            <a:rPr lang="tr-TR" dirty="0" err="1">
              <a:latin typeface="Times New Roman" panose="02020603050405020304" pitchFamily="18" charset="0"/>
              <a:cs typeface="Times New Roman" panose="02020603050405020304" pitchFamily="18" charset="0"/>
            </a:rPr>
            <a:t>Subplot</a:t>
          </a:r>
          <a:r>
            <a:rPr lang="tr-TR" dirty="0">
              <a:latin typeface="Times New Roman" panose="02020603050405020304" pitchFamily="18" charset="0"/>
              <a:cs typeface="Times New Roman" panose="02020603050405020304" pitchFamily="18" charset="0"/>
            </a:rPr>
            <a:t> oluşturuyoruz. </a:t>
          </a:r>
          <a:r>
            <a:rPr lang="tr-TR" dirty="0" err="1">
              <a:latin typeface="Times New Roman" panose="02020603050405020304" pitchFamily="18" charset="0"/>
              <a:cs typeface="Times New Roman" panose="02020603050405020304" pitchFamily="18" charset="0"/>
            </a:rPr>
            <a:t>Subplotta</a:t>
          </a:r>
          <a:r>
            <a:rPr lang="tr-TR" dirty="0">
              <a:latin typeface="Times New Roman" panose="02020603050405020304" pitchFamily="18" charset="0"/>
              <a:cs typeface="Times New Roman" panose="02020603050405020304" pitchFamily="18" charset="0"/>
            </a:rPr>
            <a:t> ilk sayı satırı, ikinci sayı sütunu ,üçüncü sayı ise kaçıncı grafik olduğunu gösterir. </a:t>
          </a:r>
          <a:r>
            <a:rPr lang="tr-TR" dirty="0" err="1">
              <a:latin typeface="Times New Roman" panose="02020603050405020304" pitchFamily="18" charset="0"/>
              <a:cs typeface="Times New Roman" panose="02020603050405020304" pitchFamily="18" charset="0"/>
            </a:rPr>
            <a:t>plt.plot</a:t>
          </a:r>
          <a:r>
            <a:rPr lang="tr-TR" dirty="0">
              <a:latin typeface="Times New Roman" panose="02020603050405020304" pitchFamily="18" charset="0"/>
              <a:cs typeface="Times New Roman" panose="02020603050405020304" pitchFamily="18" charset="0"/>
            </a:rPr>
            <a:t>() komutunu grafiğin rengini değiştirmek için kullandık. Tüm verinin </a:t>
          </a:r>
          <a:r>
            <a:rPr lang="tr-TR" dirty="0" err="1">
              <a:latin typeface="Times New Roman" panose="02020603050405020304" pitchFamily="18" charset="0"/>
              <a:cs typeface="Times New Roman" panose="02020603050405020304" pitchFamily="18" charset="0"/>
            </a:rPr>
            <a:t>transpozunun</a:t>
          </a:r>
          <a:r>
            <a:rPr lang="tr-TR" dirty="0">
              <a:latin typeface="Times New Roman" panose="02020603050405020304" pitchFamily="18" charset="0"/>
              <a:cs typeface="Times New Roman" panose="02020603050405020304" pitchFamily="18" charset="0"/>
            </a:rPr>
            <a:t> rengi gri olsun. Fransa’nın verisini de kırmızı olarak gösteriyoruz. Başlığını Fransa olarak koyuyoruz. </a:t>
          </a:r>
          <a:r>
            <a:rPr lang="tr-TR" dirty="0" err="1">
              <a:latin typeface="Times New Roman" panose="02020603050405020304" pitchFamily="18" charset="0"/>
              <a:cs typeface="Times New Roman" panose="02020603050405020304" pitchFamily="18" charset="0"/>
            </a:rPr>
            <a:t>rotation</a:t>
          </a:r>
          <a:r>
            <a:rPr lang="tr-TR" dirty="0">
              <a:latin typeface="Times New Roman" panose="02020603050405020304" pitchFamily="18" charset="0"/>
              <a:cs typeface="Times New Roman" panose="02020603050405020304" pitchFamily="18" charset="0"/>
            </a:rPr>
            <a:t>=90 olarak belirledik çünkü tarih yazılarının dikey olmasını istedik. Diğer ülkeler için de aynı şekilde kod yazdık.</a:t>
          </a:r>
        </a:p>
      </dgm:t>
    </dgm:pt>
    <dgm:pt modelId="{7B6C7C05-F456-45B8-8F99-30AF5AE269B6}" type="parTrans" cxnId="{BCA110CB-34C9-4045-949C-0D3CFB8D7CE5}">
      <dgm:prSet/>
      <dgm:spPr/>
      <dgm:t>
        <a:bodyPr/>
        <a:lstStyle/>
        <a:p>
          <a:endParaRPr lang="tr-TR"/>
        </a:p>
      </dgm:t>
    </dgm:pt>
    <dgm:pt modelId="{F294FE69-F676-4487-8D54-504181012F8F}" type="sibTrans" cxnId="{BCA110CB-34C9-4045-949C-0D3CFB8D7CE5}">
      <dgm:prSet/>
      <dgm:spPr/>
      <dgm:t>
        <a:bodyPr/>
        <a:lstStyle/>
        <a:p>
          <a:endParaRPr lang="tr-TR"/>
        </a:p>
      </dgm:t>
    </dgm:pt>
    <dgm:pt modelId="{1556F61A-C9CF-40F5-96B7-16565C2975EA}" type="pres">
      <dgm:prSet presAssocID="{B751DEB7-62BF-4DA7-BAFE-C54F6D897A8B}" presName="linear" presStyleCnt="0">
        <dgm:presLayoutVars>
          <dgm:animLvl val="lvl"/>
          <dgm:resizeHandles val="exact"/>
        </dgm:presLayoutVars>
      </dgm:prSet>
      <dgm:spPr/>
    </dgm:pt>
    <dgm:pt modelId="{EE6AF8ED-BEFA-4508-BB40-C9CA6C7A885A}" type="pres">
      <dgm:prSet presAssocID="{5AE4AB62-8D2A-425B-99B7-3F8F0D8528F9}" presName="parentText" presStyleLbl="node1" presStyleIdx="0" presStyleCnt="1" custLinFactNeighborX="-370" custLinFactNeighborY="-9900">
        <dgm:presLayoutVars>
          <dgm:chMax val="0"/>
          <dgm:bulletEnabled val="1"/>
        </dgm:presLayoutVars>
      </dgm:prSet>
      <dgm:spPr/>
    </dgm:pt>
  </dgm:ptLst>
  <dgm:cxnLst>
    <dgm:cxn modelId="{2B954A77-1178-45A5-91EE-3D0CF235C5DB}" type="presOf" srcId="{B751DEB7-62BF-4DA7-BAFE-C54F6D897A8B}" destId="{1556F61A-C9CF-40F5-96B7-16565C2975EA}" srcOrd="0" destOrd="0" presId="urn:microsoft.com/office/officeart/2005/8/layout/vList2"/>
    <dgm:cxn modelId="{BCA110CB-34C9-4045-949C-0D3CFB8D7CE5}" srcId="{B751DEB7-62BF-4DA7-BAFE-C54F6D897A8B}" destId="{5AE4AB62-8D2A-425B-99B7-3F8F0D8528F9}" srcOrd="0" destOrd="0" parTransId="{7B6C7C05-F456-45B8-8F99-30AF5AE269B6}" sibTransId="{F294FE69-F676-4487-8D54-504181012F8F}"/>
    <dgm:cxn modelId="{86AF32CC-24FA-40C8-83C9-C0060B0FF248}" type="presOf" srcId="{5AE4AB62-8D2A-425B-99B7-3F8F0D8528F9}" destId="{EE6AF8ED-BEFA-4508-BB40-C9CA6C7A885A}" srcOrd="0" destOrd="0" presId="urn:microsoft.com/office/officeart/2005/8/layout/vList2"/>
    <dgm:cxn modelId="{4B3BF803-48FE-42BB-B0A2-C12D76B87A6F}" type="presParOf" srcId="{1556F61A-C9CF-40F5-96B7-16565C2975EA}" destId="{EE6AF8ED-BEFA-4508-BB40-C9CA6C7A885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4AF47B-1CAA-4858-B3ED-B73FEBAA2A0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E1BD014A-81F5-4220-9BF1-ED96E790ECA8}">
      <dgm:prSet/>
      <dgm:spPr/>
      <dgm:t>
        <a:bodyPr/>
        <a:lstStyle/>
        <a:p>
          <a:r>
            <a:rPr lang="tr-TR" baseline="0" dirty="0">
              <a:latin typeface="Times New Roman" panose="02020603050405020304" pitchFamily="18" charset="0"/>
              <a:cs typeface="Times New Roman" panose="02020603050405020304" pitchFamily="18" charset="0"/>
            </a:rPr>
            <a:t>Bu grafiklere bakarak Fransa ile İtalya’nın pratisyen hekim sayısının tüm ülkelerin ortalama hekim sayılarına daha yakın olduğunu, İngiltere’nin pratisyen hekim sayısının bu dört ülkeye göre en düşük olduğunu ve Norveç’ in de en çok pratisyen hekime sahip olan ülke olduğunu görebiliriz.</a:t>
          </a:r>
          <a:endParaRPr lang="tr-TR" dirty="0">
            <a:latin typeface="Times New Roman" panose="02020603050405020304" pitchFamily="18" charset="0"/>
            <a:cs typeface="Times New Roman" panose="02020603050405020304" pitchFamily="18" charset="0"/>
          </a:endParaRPr>
        </a:p>
      </dgm:t>
    </dgm:pt>
    <dgm:pt modelId="{53772B23-EBBE-4CB8-9BF1-C60C309007AB}" type="parTrans" cxnId="{64EBA493-8488-4D95-A5A9-FA59F5CFEF22}">
      <dgm:prSet/>
      <dgm:spPr/>
      <dgm:t>
        <a:bodyPr/>
        <a:lstStyle/>
        <a:p>
          <a:endParaRPr lang="tr-TR"/>
        </a:p>
      </dgm:t>
    </dgm:pt>
    <dgm:pt modelId="{79F6DC15-E89F-4814-95C8-C9C27B9E95A7}" type="sibTrans" cxnId="{64EBA493-8488-4D95-A5A9-FA59F5CFEF22}">
      <dgm:prSet/>
      <dgm:spPr/>
      <dgm:t>
        <a:bodyPr/>
        <a:lstStyle/>
        <a:p>
          <a:endParaRPr lang="tr-TR"/>
        </a:p>
      </dgm:t>
    </dgm:pt>
    <dgm:pt modelId="{82C47C51-C3AD-469F-A8A1-6C0E4DD8F5E9}">
      <dgm:prSet/>
      <dgm:spPr/>
      <dgm:t>
        <a:bodyPr/>
        <a:lstStyle/>
        <a:p>
          <a:r>
            <a:rPr lang="tr-TR" baseline="0" dirty="0">
              <a:latin typeface="Times New Roman" panose="02020603050405020304" pitchFamily="18" charset="0"/>
              <a:cs typeface="Times New Roman" panose="02020603050405020304" pitchFamily="18" charset="0"/>
            </a:rPr>
            <a:t>Fransa’nın yıllar içindeki hekim sayısı değişimi en az iken Norveç’ in en çok olduğu görülmektedir. Demek ki en yüksek standart sapma Norveç’te iken en düşüğü de Fransa’dadır.</a:t>
          </a:r>
          <a:endParaRPr lang="tr-TR" dirty="0">
            <a:latin typeface="Times New Roman" panose="02020603050405020304" pitchFamily="18" charset="0"/>
            <a:cs typeface="Times New Roman" panose="02020603050405020304" pitchFamily="18" charset="0"/>
          </a:endParaRPr>
        </a:p>
      </dgm:t>
    </dgm:pt>
    <dgm:pt modelId="{9EA1CD3B-80CD-4CBE-A0A0-4372208FBAD9}" type="parTrans" cxnId="{7E977820-EC99-467A-9D23-7BC990484440}">
      <dgm:prSet/>
      <dgm:spPr/>
      <dgm:t>
        <a:bodyPr/>
        <a:lstStyle/>
        <a:p>
          <a:endParaRPr lang="tr-TR"/>
        </a:p>
      </dgm:t>
    </dgm:pt>
    <dgm:pt modelId="{C2AFE951-B88E-48AC-BB02-AC738E6AC0A3}" type="sibTrans" cxnId="{7E977820-EC99-467A-9D23-7BC990484440}">
      <dgm:prSet/>
      <dgm:spPr/>
      <dgm:t>
        <a:bodyPr/>
        <a:lstStyle/>
        <a:p>
          <a:endParaRPr lang="tr-TR"/>
        </a:p>
      </dgm:t>
    </dgm:pt>
    <dgm:pt modelId="{5A5817D0-0F70-434D-AD9C-BAD95A3CD08F}" type="pres">
      <dgm:prSet presAssocID="{C14AF47B-1CAA-4858-B3ED-B73FEBAA2A08}" presName="linear" presStyleCnt="0">
        <dgm:presLayoutVars>
          <dgm:animLvl val="lvl"/>
          <dgm:resizeHandles val="exact"/>
        </dgm:presLayoutVars>
      </dgm:prSet>
      <dgm:spPr/>
    </dgm:pt>
    <dgm:pt modelId="{B17AFC82-33F6-471B-B62B-BA4EAFE334D8}" type="pres">
      <dgm:prSet presAssocID="{E1BD014A-81F5-4220-9BF1-ED96E790ECA8}" presName="parentText" presStyleLbl="node1" presStyleIdx="0" presStyleCnt="2" custLinFactNeighborX="-377" custLinFactNeighborY="16546">
        <dgm:presLayoutVars>
          <dgm:chMax val="0"/>
          <dgm:bulletEnabled val="1"/>
        </dgm:presLayoutVars>
      </dgm:prSet>
      <dgm:spPr/>
    </dgm:pt>
    <dgm:pt modelId="{91C82809-29CC-4FF0-9FF0-DE55B39A3D4B}" type="pres">
      <dgm:prSet presAssocID="{79F6DC15-E89F-4814-95C8-C9C27B9E95A7}" presName="spacer" presStyleCnt="0"/>
      <dgm:spPr/>
    </dgm:pt>
    <dgm:pt modelId="{01A33380-3E35-4579-A7DD-C2A20BFD459B}" type="pres">
      <dgm:prSet presAssocID="{82C47C51-C3AD-469F-A8A1-6C0E4DD8F5E9}" presName="parentText" presStyleLbl="node1" presStyleIdx="1" presStyleCnt="2">
        <dgm:presLayoutVars>
          <dgm:chMax val="0"/>
          <dgm:bulletEnabled val="1"/>
        </dgm:presLayoutVars>
      </dgm:prSet>
      <dgm:spPr/>
    </dgm:pt>
  </dgm:ptLst>
  <dgm:cxnLst>
    <dgm:cxn modelId="{2B68B212-E355-43BE-9A71-4DA5036A49A2}" type="presOf" srcId="{82C47C51-C3AD-469F-A8A1-6C0E4DD8F5E9}" destId="{01A33380-3E35-4579-A7DD-C2A20BFD459B}" srcOrd="0" destOrd="0" presId="urn:microsoft.com/office/officeart/2005/8/layout/vList2"/>
    <dgm:cxn modelId="{0E08B314-7319-4244-9CC1-A3F82B959837}" type="presOf" srcId="{E1BD014A-81F5-4220-9BF1-ED96E790ECA8}" destId="{B17AFC82-33F6-471B-B62B-BA4EAFE334D8}" srcOrd="0" destOrd="0" presId="urn:microsoft.com/office/officeart/2005/8/layout/vList2"/>
    <dgm:cxn modelId="{7E977820-EC99-467A-9D23-7BC990484440}" srcId="{C14AF47B-1CAA-4858-B3ED-B73FEBAA2A08}" destId="{82C47C51-C3AD-469F-A8A1-6C0E4DD8F5E9}" srcOrd="1" destOrd="0" parTransId="{9EA1CD3B-80CD-4CBE-A0A0-4372208FBAD9}" sibTransId="{C2AFE951-B88E-48AC-BB02-AC738E6AC0A3}"/>
    <dgm:cxn modelId="{64EBA493-8488-4D95-A5A9-FA59F5CFEF22}" srcId="{C14AF47B-1CAA-4858-B3ED-B73FEBAA2A08}" destId="{E1BD014A-81F5-4220-9BF1-ED96E790ECA8}" srcOrd="0" destOrd="0" parTransId="{53772B23-EBBE-4CB8-9BF1-C60C309007AB}" sibTransId="{79F6DC15-E89F-4814-95C8-C9C27B9E95A7}"/>
    <dgm:cxn modelId="{D62823F0-EEBA-4FF3-A01D-286CAEC56231}" type="presOf" srcId="{C14AF47B-1CAA-4858-B3ED-B73FEBAA2A08}" destId="{5A5817D0-0F70-434D-AD9C-BAD95A3CD08F}" srcOrd="0" destOrd="0" presId="urn:microsoft.com/office/officeart/2005/8/layout/vList2"/>
    <dgm:cxn modelId="{1AF08894-50A4-450F-82E7-8578675B9B3C}" type="presParOf" srcId="{5A5817D0-0F70-434D-AD9C-BAD95A3CD08F}" destId="{B17AFC82-33F6-471B-B62B-BA4EAFE334D8}" srcOrd="0" destOrd="0" presId="urn:microsoft.com/office/officeart/2005/8/layout/vList2"/>
    <dgm:cxn modelId="{25EA2EA8-3D5B-4B88-ADA6-D9BA948ED63D}" type="presParOf" srcId="{5A5817D0-0F70-434D-AD9C-BAD95A3CD08F}" destId="{91C82809-29CC-4FF0-9FF0-DE55B39A3D4B}" srcOrd="1" destOrd="0" presId="urn:microsoft.com/office/officeart/2005/8/layout/vList2"/>
    <dgm:cxn modelId="{5FBC3DA3-065D-4781-86E5-770661C09514}" type="presParOf" srcId="{5A5817D0-0F70-434D-AD9C-BAD95A3CD08F}" destId="{01A33380-3E35-4579-A7DD-C2A20BFD459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A1E777EA-D3B7-4E41-BFFC-7C89E20F9084}"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tr-TR"/>
        </a:p>
      </dgm:t>
    </dgm:pt>
    <dgm:pt modelId="{522CCCDF-DA14-452B-A5D0-951918FBFB4A}">
      <dgm:prSet/>
      <dgm:spPr/>
      <dgm:t>
        <a:bodyPr/>
        <a:lstStyle/>
        <a:p>
          <a:pPr rtl="0"/>
          <a:r>
            <a:rPr lang="tr-TR" dirty="0">
              <a:latin typeface="Times New Roman" panose="02020603050405020304" pitchFamily="18" charset="0"/>
              <a:cs typeface="Times New Roman" panose="02020603050405020304" pitchFamily="18" charset="0"/>
            </a:rPr>
            <a:t>Tüm verileri kullanarak görselleştirme yapmak istedik. </a:t>
          </a:r>
        </a:p>
      </dgm:t>
    </dgm:pt>
    <dgm:pt modelId="{E24539F5-8C00-43A0-A2AB-77A6521443EA}" type="parTrans" cxnId="{D9D66CA6-2C1A-4123-B741-13529417E4A8}">
      <dgm:prSet/>
      <dgm:spPr/>
      <dgm:t>
        <a:bodyPr/>
        <a:lstStyle/>
        <a:p>
          <a:endParaRPr lang="tr-TR"/>
        </a:p>
      </dgm:t>
    </dgm:pt>
    <dgm:pt modelId="{283463BA-81A2-42CF-82E6-8DDEB89185A2}" type="sibTrans" cxnId="{D9D66CA6-2C1A-4123-B741-13529417E4A8}">
      <dgm:prSet/>
      <dgm:spPr/>
      <dgm:t>
        <a:bodyPr/>
        <a:lstStyle/>
        <a:p>
          <a:endParaRPr lang="tr-TR"/>
        </a:p>
      </dgm:t>
    </dgm:pt>
    <dgm:pt modelId="{45694CCF-CDAA-4640-90AC-4A9C436D8DC8}" type="pres">
      <dgm:prSet presAssocID="{A1E777EA-D3B7-4E41-BFFC-7C89E20F9084}" presName="linear" presStyleCnt="0">
        <dgm:presLayoutVars>
          <dgm:animLvl val="lvl"/>
          <dgm:resizeHandles val="exact"/>
        </dgm:presLayoutVars>
      </dgm:prSet>
      <dgm:spPr/>
    </dgm:pt>
    <dgm:pt modelId="{A2A69B49-FC7C-47D9-9F1F-70A50726A52D}" type="pres">
      <dgm:prSet presAssocID="{522CCCDF-DA14-452B-A5D0-951918FBFB4A}" presName="parentText" presStyleLbl="node1" presStyleIdx="0" presStyleCnt="1" custLinFactNeighborX="982" custLinFactNeighborY="5945">
        <dgm:presLayoutVars>
          <dgm:chMax val="0"/>
          <dgm:bulletEnabled val="1"/>
        </dgm:presLayoutVars>
      </dgm:prSet>
      <dgm:spPr/>
    </dgm:pt>
  </dgm:ptLst>
  <dgm:cxnLst>
    <dgm:cxn modelId="{5EF124A2-287A-48CE-BFDC-1A78F538E614}" type="presOf" srcId="{522CCCDF-DA14-452B-A5D0-951918FBFB4A}" destId="{A2A69B49-FC7C-47D9-9F1F-70A50726A52D}" srcOrd="0" destOrd="0" presId="urn:microsoft.com/office/officeart/2005/8/layout/vList2"/>
    <dgm:cxn modelId="{D9D66CA6-2C1A-4123-B741-13529417E4A8}" srcId="{A1E777EA-D3B7-4E41-BFFC-7C89E20F9084}" destId="{522CCCDF-DA14-452B-A5D0-951918FBFB4A}" srcOrd="0" destOrd="0" parTransId="{E24539F5-8C00-43A0-A2AB-77A6521443EA}" sibTransId="{283463BA-81A2-42CF-82E6-8DDEB89185A2}"/>
    <dgm:cxn modelId="{07090CB1-D05E-48E0-8DC5-E8F756CA4FD6}" type="presOf" srcId="{A1E777EA-D3B7-4E41-BFFC-7C89E20F9084}" destId="{45694CCF-CDAA-4640-90AC-4A9C436D8DC8}" srcOrd="0" destOrd="0" presId="urn:microsoft.com/office/officeart/2005/8/layout/vList2"/>
    <dgm:cxn modelId="{267E059B-9664-4A69-9806-C8D4CE473B98}" type="presParOf" srcId="{45694CCF-CDAA-4640-90AC-4A9C436D8DC8}" destId="{A2A69B49-FC7C-47D9-9F1F-70A50726A5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50DC51F-6F87-4DD9-A200-8069B751103E}"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tr-TR"/>
        </a:p>
      </dgm:t>
    </dgm:pt>
    <dgm:pt modelId="{B5FBDE16-354A-4D58-9794-41228CE20864}">
      <dgm:prSet/>
      <dgm:spPr/>
      <dgm:t>
        <a:bodyPr/>
        <a:lstStyle/>
        <a:p>
          <a:pPr rtl="0"/>
          <a:r>
            <a:rPr lang="tr-TR" dirty="0">
              <a:latin typeface="Times New Roman" panose="02020603050405020304" pitchFamily="18" charset="0"/>
              <a:cs typeface="Times New Roman" panose="02020603050405020304" pitchFamily="18" charset="0"/>
            </a:rPr>
            <a:t>Ülkelerin birbirine göre korelasyonunu gösteren </a:t>
          </a:r>
          <a:r>
            <a:rPr lang="tr-TR" dirty="0" err="1">
              <a:latin typeface="Times New Roman" panose="02020603050405020304" pitchFamily="18" charset="0"/>
              <a:cs typeface="Times New Roman" panose="02020603050405020304" pitchFamily="18" charset="0"/>
            </a:rPr>
            <a:t>heatmap</a:t>
          </a:r>
          <a:r>
            <a:rPr lang="tr-TR" dirty="0">
              <a:latin typeface="Times New Roman" panose="02020603050405020304" pitchFamily="18" charset="0"/>
              <a:cs typeface="Times New Roman" panose="02020603050405020304" pitchFamily="18" charset="0"/>
            </a:rPr>
            <a:t> grafiğini çizdirdik. </a:t>
          </a:r>
        </a:p>
        <a:p>
          <a:pPr rtl="0"/>
          <a:r>
            <a:rPr lang="tr-TR" dirty="0" err="1">
              <a:latin typeface="Times New Roman" panose="02020603050405020304" pitchFamily="18" charset="0"/>
              <a:cs typeface="Times New Roman" panose="02020603050405020304" pitchFamily="18" charset="0"/>
            </a:rPr>
            <a:t>Heatmap</a:t>
          </a:r>
          <a:r>
            <a:rPr lang="tr-TR" dirty="0">
              <a:latin typeface="Times New Roman" panose="02020603050405020304" pitchFamily="18" charset="0"/>
              <a:cs typeface="Times New Roman" panose="02020603050405020304" pitchFamily="18" charset="0"/>
            </a:rPr>
            <a:t> grafiğinde en yüksek korelasyon değerlerine sahip olan yerler açık renk ile gösterilirken, korelasyon azaldıkça rengin koyulaştığını görüyoruz.</a:t>
          </a:r>
        </a:p>
      </dgm:t>
    </dgm:pt>
    <dgm:pt modelId="{B651D02C-1267-4B69-B810-5881DB017256}" type="parTrans" cxnId="{C7C89F1C-497C-431E-8B84-7D133404299F}">
      <dgm:prSet/>
      <dgm:spPr/>
      <dgm:t>
        <a:bodyPr/>
        <a:lstStyle/>
        <a:p>
          <a:endParaRPr lang="tr-TR"/>
        </a:p>
      </dgm:t>
    </dgm:pt>
    <dgm:pt modelId="{ECC3736B-F96D-4A11-B6FF-BF60EC8A09C7}" type="sibTrans" cxnId="{C7C89F1C-497C-431E-8B84-7D133404299F}">
      <dgm:prSet/>
      <dgm:spPr/>
      <dgm:t>
        <a:bodyPr/>
        <a:lstStyle/>
        <a:p>
          <a:endParaRPr lang="tr-TR"/>
        </a:p>
      </dgm:t>
    </dgm:pt>
    <dgm:pt modelId="{E38D6CCB-1D8A-4783-AA11-27AA4428EEA9}" type="pres">
      <dgm:prSet presAssocID="{950DC51F-6F87-4DD9-A200-8069B751103E}" presName="linear" presStyleCnt="0">
        <dgm:presLayoutVars>
          <dgm:animLvl val="lvl"/>
          <dgm:resizeHandles val="exact"/>
        </dgm:presLayoutVars>
      </dgm:prSet>
      <dgm:spPr/>
    </dgm:pt>
    <dgm:pt modelId="{575DBF9B-615F-4C5D-A71C-AA2941220B2C}" type="pres">
      <dgm:prSet presAssocID="{B5FBDE16-354A-4D58-9794-41228CE20864}" presName="parentText" presStyleLbl="node1" presStyleIdx="0" presStyleCnt="1" custLinFactNeighborX="0" custLinFactNeighborY="-26181">
        <dgm:presLayoutVars>
          <dgm:chMax val="0"/>
          <dgm:bulletEnabled val="1"/>
        </dgm:presLayoutVars>
      </dgm:prSet>
      <dgm:spPr/>
    </dgm:pt>
  </dgm:ptLst>
  <dgm:cxnLst>
    <dgm:cxn modelId="{C7C89F1C-497C-431E-8B84-7D133404299F}" srcId="{950DC51F-6F87-4DD9-A200-8069B751103E}" destId="{B5FBDE16-354A-4D58-9794-41228CE20864}" srcOrd="0" destOrd="0" parTransId="{B651D02C-1267-4B69-B810-5881DB017256}" sibTransId="{ECC3736B-F96D-4A11-B6FF-BF60EC8A09C7}"/>
    <dgm:cxn modelId="{0E119164-EB13-4752-8A50-7CCC5EB1E3E9}" type="presOf" srcId="{950DC51F-6F87-4DD9-A200-8069B751103E}" destId="{E38D6CCB-1D8A-4783-AA11-27AA4428EEA9}" srcOrd="0" destOrd="0" presId="urn:microsoft.com/office/officeart/2005/8/layout/vList2"/>
    <dgm:cxn modelId="{837F22A9-08CD-4B7A-B023-607C020026D4}" type="presOf" srcId="{B5FBDE16-354A-4D58-9794-41228CE20864}" destId="{575DBF9B-615F-4C5D-A71C-AA2941220B2C}" srcOrd="0" destOrd="0" presId="urn:microsoft.com/office/officeart/2005/8/layout/vList2"/>
    <dgm:cxn modelId="{AB18FA66-7837-4C72-9328-BFDD79BFB5FF}" type="presParOf" srcId="{E38D6CCB-1D8A-4783-AA11-27AA4428EEA9}" destId="{575DBF9B-615F-4C5D-A71C-AA2941220B2C}"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6E75E-9763-4F30-AFC7-F369C9FABA6E}">
      <dsp:nvSpPr>
        <dsp:cNvPr id="0" name=""/>
        <dsp:cNvSpPr/>
      </dsp:nvSpPr>
      <dsp:spPr>
        <a:xfrm>
          <a:off x="0" y="0"/>
          <a:ext cx="3583937" cy="15561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İlk olarak gerekli olan </a:t>
          </a:r>
          <a:r>
            <a:rPr lang="tr-TR" sz="1900" kern="1200" dirty="0" err="1">
              <a:latin typeface="Times New Roman" panose="02020603050405020304" pitchFamily="18" charset="0"/>
              <a:cs typeface="Times New Roman" panose="02020603050405020304" pitchFamily="18" charset="0"/>
            </a:rPr>
            <a:t>pandas</a:t>
          </a:r>
          <a:r>
            <a:rPr lang="tr-TR" sz="1900" kern="1200" dirty="0">
              <a:latin typeface="Times New Roman" panose="02020603050405020304" pitchFamily="18" charset="0"/>
              <a:cs typeface="Times New Roman" panose="02020603050405020304" pitchFamily="18" charset="0"/>
            </a:rPr>
            <a:t>, </a:t>
          </a:r>
          <a:r>
            <a:rPr lang="tr-TR" sz="1900" kern="1200" dirty="0" err="1">
              <a:latin typeface="Times New Roman" panose="02020603050405020304" pitchFamily="18" charset="0"/>
              <a:cs typeface="Times New Roman" panose="02020603050405020304" pitchFamily="18" charset="0"/>
            </a:rPr>
            <a:t>numpy</a:t>
          </a:r>
          <a:r>
            <a:rPr lang="tr-TR" sz="1900" kern="1200" dirty="0">
              <a:latin typeface="Times New Roman" panose="02020603050405020304" pitchFamily="18" charset="0"/>
              <a:cs typeface="Times New Roman" panose="02020603050405020304" pitchFamily="18" charset="0"/>
            </a:rPr>
            <a:t>, </a:t>
          </a:r>
          <a:r>
            <a:rPr lang="tr-TR" sz="1900" kern="1200" dirty="0" err="1">
              <a:latin typeface="Times New Roman" panose="02020603050405020304" pitchFamily="18" charset="0"/>
              <a:cs typeface="Times New Roman" panose="02020603050405020304" pitchFamily="18" charset="0"/>
            </a:rPr>
            <a:t>matplotlib.pyplot</a:t>
          </a:r>
          <a:r>
            <a:rPr lang="tr-TR" sz="1900" kern="1200" dirty="0">
              <a:latin typeface="Times New Roman" panose="02020603050405020304" pitchFamily="18" charset="0"/>
              <a:cs typeface="Times New Roman" panose="02020603050405020304" pitchFamily="18" charset="0"/>
            </a:rPr>
            <a:t> ve </a:t>
          </a:r>
          <a:r>
            <a:rPr lang="tr-TR" sz="1900" kern="1200" dirty="0" err="1">
              <a:latin typeface="Times New Roman" panose="02020603050405020304" pitchFamily="18" charset="0"/>
              <a:cs typeface="Times New Roman" panose="02020603050405020304" pitchFamily="18" charset="0"/>
            </a:rPr>
            <a:t>seaborn</a:t>
          </a:r>
          <a:r>
            <a:rPr lang="tr-TR" sz="1900" kern="1200" dirty="0">
              <a:latin typeface="Times New Roman" panose="02020603050405020304" pitchFamily="18" charset="0"/>
              <a:cs typeface="Times New Roman" panose="02020603050405020304" pitchFamily="18" charset="0"/>
            </a:rPr>
            <a:t> kütüphanelerini yükledik. </a:t>
          </a:r>
          <a:r>
            <a:rPr lang="tr-TR" sz="1900" kern="1200" dirty="0" err="1">
              <a:latin typeface="Times New Roman" panose="02020603050405020304" pitchFamily="18" charset="0"/>
              <a:cs typeface="Times New Roman" panose="02020603050405020304" pitchFamily="18" charset="0"/>
            </a:rPr>
            <a:t>Figure</a:t>
          </a:r>
          <a:r>
            <a:rPr lang="tr-TR" sz="1900" kern="1200" dirty="0">
              <a:latin typeface="Times New Roman" panose="02020603050405020304" pitchFamily="18" charset="0"/>
              <a:cs typeface="Times New Roman" panose="02020603050405020304" pitchFamily="18" charset="0"/>
            </a:rPr>
            <a:t>, grafiklerin daha büyük bastırılmasını sağlıyor.  </a:t>
          </a:r>
        </a:p>
      </dsp:txBody>
      <dsp:txXfrm>
        <a:off x="75963" y="75963"/>
        <a:ext cx="3432011" cy="14041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05A5E-1FAB-4D6C-BB3B-D7E73ED589A3}">
      <dsp:nvSpPr>
        <dsp:cNvPr id="0" name=""/>
        <dsp:cNvSpPr/>
      </dsp:nvSpPr>
      <dsp:spPr>
        <a:xfrm>
          <a:off x="0" y="115300"/>
          <a:ext cx="5290457" cy="128934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Örneğin Avustralya ile Almanya arasında oldukça güçlü bir korelasyon görüyoruz. Bunun anlamı bu iki </a:t>
          </a:r>
          <a:r>
            <a:rPr lang="tr-TR" sz="1900" kern="1200" dirty="0" err="1">
              <a:latin typeface="Times New Roman" panose="02020603050405020304" pitchFamily="18" charset="0"/>
              <a:cs typeface="Times New Roman" panose="02020603050405020304" pitchFamily="18" charset="0"/>
            </a:rPr>
            <a:t>ülkenenin</a:t>
          </a:r>
          <a:r>
            <a:rPr lang="tr-TR" sz="1900" kern="1200" dirty="0">
              <a:latin typeface="Times New Roman" panose="02020603050405020304" pitchFamily="18" charset="0"/>
              <a:cs typeface="Times New Roman" panose="02020603050405020304" pitchFamily="18" charset="0"/>
            </a:rPr>
            <a:t> yıllar içinde sahip olduğu pratisyen hekim oranları benzerlik göstererek artmış.</a:t>
          </a:r>
        </a:p>
      </dsp:txBody>
      <dsp:txXfrm>
        <a:off x="62940" y="178240"/>
        <a:ext cx="5164577" cy="11634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80CD-C1D8-426E-99BD-2FFAC77FB8A5}">
      <dsp:nvSpPr>
        <dsp:cNvPr id="0" name=""/>
        <dsp:cNvSpPr/>
      </dsp:nvSpPr>
      <dsp:spPr>
        <a:xfrm>
          <a:off x="0" y="1563"/>
          <a:ext cx="5290457" cy="14742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Düşük korelasyon örneği için İspanya ve Letonya’ya bakabiliriz. İki değişkenin birbiri ile düşük korelasyona sahip olması, birinin değerinde artış olurken diğerinin değerinde azalma olması anlamına gelir.  </a:t>
          </a:r>
        </a:p>
      </dsp:txBody>
      <dsp:txXfrm>
        <a:off x="71965" y="73528"/>
        <a:ext cx="5146527" cy="1330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C15AF-496D-4097-B481-7B4B527364BB}">
      <dsp:nvSpPr>
        <dsp:cNvPr id="0" name=""/>
        <dsp:cNvSpPr/>
      </dsp:nvSpPr>
      <dsp:spPr>
        <a:xfrm>
          <a:off x="0" y="13435"/>
          <a:ext cx="4781006" cy="2411106"/>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tr-TR" sz="2200" kern="1200" dirty="0">
              <a:latin typeface="Times New Roman" panose="02020603050405020304" pitchFamily="18" charset="0"/>
              <a:cs typeface="Times New Roman" panose="02020603050405020304" pitchFamily="18" charset="0"/>
            </a:rPr>
            <a:t>Ortalamaları karşılaştırmak istedik. </a:t>
          </a:r>
          <a:r>
            <a:rPr lang="tr-TR" sz="2200" kern="1200" dirty="0" err="1">
              <a:latin typeface="Times New Roman" panose="02020603050405020304" pitchFamily="18" charset="0"/>
              <a:cs typeface="Times New Roman" panose="02020603050405020304" pitchFamily="18" charset="0"/>
            </a:rPr>
            <a:t>des’in</a:t>
          </a:r>
          <a:r>
            <a:rPr lang="tr-TR" sz="2200" kern="1200" dirty="0">
              <a:latin typeface="Times New Roman" panose="02020603050405020304" pitchFamily="18" charset="0"/>
              <a:cs typeface="Times New Roman" panose="02020603050405020304" pitchFamily="18" charset="0"/>
            </a:rPr>
            <a:t> içindeki 1. </a:t>
          </a:r>
          <a:r>
            <a:rPr lang="tr-TR" sz="2200" kern="1200" dirty="0" err="1">
              <a:latin typeface="Times New Roman" panose="02020603050405020304" pitchFamily="18" charset="0"/>
              <a:cs typeface="Times New Roman" panose="02020603050405020304" pitchFamily="18" charset="0"/>
            </a:rPr>
            <a:t>index</a:t>
          </a:r>
          <a:r>
            <a:rPr lang="tr-TR" sz="2200" kern="1200" dirty="0">
              <a:latin typeface="Times New Roman" panose="02020603050405020304" pitchFamily="18" charset="0"/>
              <a:cs typeface="Times New Roman" panose="02020603050405020304" pitchFamily="18" charset="0"/>
            </a:rPr>
            <a:t> ortalamayı veriyor. </a:t>
          </a:r>
        </a:p>
        <a:p>
          <a:pPr marL="0" lvl="0" indent="0" algn="l" defTabSz="977900" rtl="0">
            <a:lnSpc>
              <a:spcPct val="90000"/>
            </a:lnSpc>
            <a:spcBef>
              <a:spcPct val="0"/>
            </a:spcBef>
            <a:spcAft>
              <a:spcPct val="35000"/>
            </a:spcAft>
            <a:buNone/>
          </a:pPr>
          <a:r>
            <a:rPr lang="tr-TR" sz="2200" kern="1200" dirty="0">
              <a:latin typeface="Times New Roman" panose="02020603050405020304" pitchFamily="18" charset="0"/>
              <a:cs typeface="Times New Roman" panose="02020603050405020304" pitchFamily="18" charset="0"/>
            </a:rPr>
            <a:t>Daha sonra </a:t>
          </a:r>
          <a:r>
            <a:rPr lang="tr-TR" sz="2200" kern="1200" dirty="0" err="1">
              <a:latin typeface="Times New Roman" panose="02020603050405020304" pitchFamily="18" charset="0"/>
              <a:cs typeface="Times New Roman" panose="02020603050405020304" pitchFamily="18" charset="0"/>
            </a:rPr>
            <a:t>DataFrame</a:t>
          </a:r>
          <a:r>
            <a:rPr lang="tr-TR" sz="2200" kern="1200" dirty="0">
              <a:latin typeface="Times New Roman" panose="02020603050405020304" pitchFamily="18" charset="0"/>
              <a:cs typeface="Times New Roman" panose="02020603050405020304" pitchFamily="18" charset="0"/>
            </a:rPr>
            <a:t> oluşturup </a:t>
          </a:r>
          <a:r>
            <a:rPr lang="tr-TR" sz="2200" kern="1200" dirty="0" err="1">
              <a:latin typeface="Times New Roman" panose="02020603050405020304" pitchFamily="18" charset="0"/>
              <a:cs typeface="Times New Roman" panose="02020603050405020304" pitchFamily="18" charset="0"/>
            </a:rPr>
            <a:t>DataFrame</a:t>
          </a:r>
          <a:r>
            <a:rPr lang="tr-TR" sz="2200" kern="1200" dirty="0">
              <a:latin typeface="Times New Roman" panose="02020603050405020304" pitchFamily="18" charset="0"/>
              <a:cs typeface="Times New Roman" panose="02020603050405020304" pitchFamily="18" charset="0"/>
            </a:rPr>
            <a:t> içinde yer alan ortalama değerlerini gösterdik. </a:t>
          </a:r>
        </a:p>
      </dsp:txBody>
      <dsp:txXfrm>
        <a:off x="117700" y="131135"/>
        <a:ext cx="4545606" cy="21757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17476-A536-4E48-A76B-D3CB9D3D5F81}">
      <dsp:nvSpPr>
        <dsp:cNvPr id="0" name=""/>
        <dsp:cNvSpPr/>
      </dsp:nvSpPr>
      <dsp:spPr>
        <a:xfrm>
          <a:off x="0" y="0"/>
          <a:ext cx="5259977" cy="784153"/>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tr-TR" sz="2000" kern="1200" dirty="0" err="1">
              <a:latin typeface="Times New Roman" panose="02020603050405020304" pitchFamily="18" charset="0"/>
              <a:cs typeface="Times New Roman" panose="02020603050405020304" pitchFamily="18" charset="0"/>
            </a:rPr>
            <a:t>Stem</a:t>
          </a:r>
          <a:r>
            <a:rPr lang="tr-TR" sz="2000" kern="1200" dirty="0">
              <a:latin typeface="Times New Roman" panose="02020603050405020304" pitchFamily="18" charset="0"/>
              <a:cs typeface="Times New Roman" panose="02020603050405020304" pitchFamily="18" charset="0"/>
            </a:rPr>
            <a:t> grafiğini ortalamanın durumuna bakmak için kullanıyoruz. </a:t>
          </a:r>
        </a:p>
      </dsp:txBody>
      <dsp:txXfrm>
        <a:off x="38279" y="38279"/>
        <a:ext cx="5183419" cy="70759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63AEB-0937-43DC-980F-A01D56926319}">
      <dsp:nvSpPr>
        <dsp:cNvPr id="0" name=""/>
        <dsp:cNvSpPr/>
      </dsp:nvSpPr>
      <dsp:spPr>
        <a:xfrm>
          <a:off x="0" y="54331"/>
          <a:ext cx="5259977" cy="11583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tr-TR" sz="2200" kern="1200" dirty="0">
              <a:latin typeface="Times New Roman" panose="02020603050405020304" pitchFamily="18" charset="0"/>
              <a:cs typeface="Times New Roman" panose="02020603050405020304" pitchFamily="18" charset="0"/>
            </a:rPr>
            <a:t>Grafiğimize bakarak en yüksek ortalamanın Avusturya’ya, en düşük ortalamanın ise Karadağ’a ait olduğunu söyleyebiliriz. </a:t>
          </a:r>
        </a:p>
      </dsp:txBody>
      <dsp:txXfrm>
        <a:off x="56544" y="110875"/>
        <a:ext cx="5146889" cy="10452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EDEB-4BC8-48AB-9727-E9C79767B514}">
      <dsp:nvSpPr>
        <dsp:cNvPr id="0" name=""/>
        <dsp:cNvSpPr/>
      </dsp:nvSpPr>
      <dsp:spPr>
        <a:xfrm>
          <a:off x="0" y="42028"/>
          <a:ext cx="5259976" cy="11583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dirty="0">
              <a:latin typeface="Times New Roman" panose="02020603050405020304" pitchFamily="18" charset="0"/>
              <a:cs typeface="Times New Roman" panose="02020603050405020304" pitchFamily="18" charset="0"/>
            </a:rPr>
            <a:t>Norveç, Litvanya ve İsviçre’nin de değerlerinin 400’ün üzerinde, yani oldukça yüksek olduğunu söyleyebiliriz.</a:t>
          </a:r>
        </a:p>
      </dsp:txBody>
      <dsp:txXfrm>
        <a:off x="56544" y="98572"/>
        <a:ext cx="5146888" cy="104521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6A92E-CE97-4932-8AC6-8055405D7132}">
      <dsp:nvSpPr>
        <dsp:cNvPr id="0" name=""/>
        <dsp:cNvSpPr/>
      </dsp:nvSpPr>
      <dsp:spPr>
        <a:xfrm>
          <a:off x="0" y="6471"/>
          <a:ext cx="5259976" cy="10530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dirty="0">
              <a:latin typeface="Times New Roman" panose="02020603050405020304" pitchFamily="18" charset="0"/>
              <a:cs typeface="Times New Roman" panose="02020603050405020304" pitchFamily="18" charset="0"/>
            </a:rPr>
            <a:t>Grafik geneline baktığımızda ise ortalamaların daha çok 300-400 aralığında yer aldığını söyleyebiliriz. </a:t>
          </a:r>
        </a:p>
      </dsp:txBody>
      <dsp:txXfrm>
        <a:off x="51403" y="57874"/>
        <a:ext cx="5157170" cy="95019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381AC-6962-44F8-B083-B417B5562DE3}">
      <dsp:nvSpPr>
        <dsp:cNvPr id="0" name=""/>
        <dsp:cNvSpPr/>
      </dsp:nvSpPr>
      <dsp:spPr>
        <a:xfrm>
          <a:off x="0" y="25195"/>
          <a:ext cx="6008914" cy="59594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tr-TR" sz="1700" kern="1200" dirty="0">
              <a:latin typeface="Times New Roman" panose="02020603050405020304" pitchFamily="18" charset="0"/>
              <a:cs typeface="Times New Roman" panose="02020603050405020304" pitchFamily="18" charset="0"/>
            </a:rPr>
            <a:t>Fransa, İngiltere, İtalya ve Norveç için </a:t>
          </a:r>
          <a:r>
            <a:rPr lang="tr-TR" sz="1700" kern="1200" dirty="0" err="1">
              <a:latin typeface="Times New Roman" panose="02020603050405020304" pitchFamily="18" charset="0"/>
              <a:cs typeface="Times New Roman" panose="02020603050405020304" pitchFamily="18" charset="0"/>
            </a:rPr>
            <a:t>Colorbar</a:t>
          </a:r>
          <a:r>
            <a:rPr lang="tr-TR" sz="1700" kern="1200" dirty="0">
              <a:latin typeface="Times New Roman" panose="02020603050405020304" pitchFamily="18" charset="0"/>
              <a:cs typeface="Times New Roman" panose="02020603050405020304" pitchFamily="18" charset="0"/>
            </a:rPr>
            <a:t> grafiği çizdirdik. </a:t>
          </a:r>
        </a:p>
      </dsp:txBody>
      <dsp:txXfrm>
        <a:off x="29091" y="54286"/>
        <a:ext cx="5950732" cy="53775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248A5-603D-4EF3-9E48-11FD824698D5}">
      <dsp:nvSpPr>
        <dsp:cNvPr id="0" name=""/>
        <dsp:cNvSpPr/>
      </dsp:nvSpPr>
      <dsp:spPr>
        <a:xfrm>
          <a:off x="0" y="0"/>
          <a:ext cx="5564697" cy="277992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Ülkelerin değerlerinin değişim aralığına bakarsak Norveç’in renk değişimin diğer ülkelere göre daha fazla olduğunu görebiliriz. Yani standart sapması en yüksek olan Norveç’tir. </a:t>
          </a:r>
        </a:p>
        <a:p>
          <a:pPr marL="0" lvl="0" indent="0" algn="l" defTabSz="800100" rtl="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İngiltere ve Fransa’nın renk  değişiminin birbirine oldukça yakın olduğunu ama İngiltere’nin renk değişiminin daha fazla olduğunu görüyoruz. </a:t>
          </a:r>
        </a:p>
        <a:p>
          <a:pPr marL="0" lvl="0" indent="0" algn="l" defTabSz="800100" rtl="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Fransa’daki standart sapmanın az olduğunu grafikteki renk değişiminin az olmasından anlayabiliriz.</a:t>
          </a:r>
        </a:p>
      </dsp:txBody>
      <dsp:txXfrm>
        <a:off x="135705" y="135705"/>
        <a:ext cx="5293287" cy="250851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5C84-3691-4258-A759-C52F92AC0B37}">
      <dsp:nvSpPr>
        <dsp:cNvPr id="0" name=""/>
        <dsp:cNvSpPr/>
      </dsp:nvSpPr>
      <dsp:spPr>
        <a:xfrm>
          <a:off x="0" y="21478"/>
          <a:ext cx="5564697" cy="10530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dirty="0" err="1">
              <a:latin typeface="Times New Roman" panose="02020603050405020304" pitchFamily="18" charset="0"/>
              <a:cs typeface="Times New Roman" panose="02020603050405020304" pitchFamily="18" charset="0"/>
            </a:rPr>
            <a:t>Colorbar</a:t>
          </a:r>
          <a:r>
            <a:rPr lang="tr-TR" sz="2000" kern="1200" dirty="0">
              <a:latin typeface="Times New Roman" panose="02020603050405020304" pitchFamily="18" charset="0"/>
              <a:cs typeface="Times New Roman" panose="02020603050405020304" pitchFamily="18" charset="0"/>
            </a:rPr>
            <a:t> grafiğinde ülkelerin sahip olduğu pratisyen hekim sayılarını sıralayacak olursak, Norveç&gt;İtalya&gt;İngiltere&gt;Fransa.</a:t>
          </a:r>
        </a:p>
      </dsp:txBody>
      <dsp:txXfrm>
        <a:off x="51403" y="72881"/>
        <a:ext cx="5461891" cy="950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5CA5B-D63B-4A3F-BD9A-FBD4B48C6D7F}">
      <dsp:nvSpPr>
        <dsp:cNvPr id="0" name=""/>
        <dsp:cNvSpPr/>
      </dsp:nvSpPr>
      <dsp:spPr>
        <a:xfrm>
          <a:off x="0" y="1933"/>
          <a:ext cx="3583937" cy="1977918"/>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Veri setimizi okuttuk ve ilk olarak </a:t>
          </a:r>
          <a:r>
            <a:rPr lang="tr-TR" sz="1800" kern="1200" dirty="0" err="1">
              <a:latin typeface="Times New Roman" panose="02020603050405020304" pitchFamily="18" charset="0"/>
              <a:cs typeface="Times New Roman" panose="02020603050405020304" pitchFamily="18" charset="0"/>
            </a:rPr>
            <a:t>Geo</a:t>
          </a:r>
          <a:r>
            <a:rPr lang="tr-TR" sz="1800" kern="1200" dirty="0">
              <a:latin typeface="Times New Roman" panose="02020603050405020304" pitchFamily="18" charset="0"/>
              <a:cs typeface="Times New Roman" panose="02020603050405020304" pitchFamily="18" charset="0"/>
            </a:rPr>
            <a:t>(</a:t>
          </a:r>
          <a:r>
            <a:rPr lang="tr-TR" sz="1800" kern="1200" dirty="0" err="1">
              <a:latin typeface="Times New Roman" panose="02020603050405020304" pitchFamily="18" charset="0"/>
              <a:cs typeface="Times New Roman" panose="02020603050405020304" pitchFamily="18" charset="0"/>
            </a:rPr>
            <a:t>Labels</a:t>
          </a:r>
          <a:r>
            <a:rPr lang="tr-TR" sz="1800" kern="1200" dirty="0">
              <a:latin typeface="Times New Roman" panose="02020603050405020304" pitchFamily="18" charset="0"/>
              <a:cs typeface="Times New Roman" panose="02020603050405020304" pitchFamily="18" charset="0"/>
            </a:rPr>
            <a:t>) isimli sütunu </a:t>
          </a:r>
          <a:r>
            <a:rPr lang="tr-TR" sz="1800" kern="1200" dirty="0" err="1">
              <a:latin typeface="Times New Roman" panose="02020603050405020304" pitchFamily="18" charset="0"/>
              <a:cs typeface="Times New Roman" panose="02020603050405020304" pitchFamily="18" charset="0"/>
            </a:rPr>
            <a:t>index</a:t>
          </a:r>
          <a:r>
            <a:rPr lang="tr-TR" sz="1800" kern="1200" dirty="0">
              <a:latin typeface="Times New Roman" panose="02020603050405020304" pitchFamily="18" charset="0"/>
              <a:cs typeface="Times New Roman" panose="02020603050405020304" pitchFamily="18" charset="0"/>
            </a:rPr>
            <a:t> olarak tanımlamak için </a:t>
          </a:r>
          <a:r>
            <a:rPr lang="tr-TR" sz="1800" kern="1200" dirty="0" err="1">
              <a:latin typeface="Times New Roman" panose="02020603050405020304" pitchFamily="18" charset="0"/>
              <a:cs typeface="Times New Roman" panose="02020603050405020304" pitchFamily="18" charset="0"/>
            </a:rPr>
            <a:t>index_col</a:t>
          </a:r>
          <a:r>
            <a:rPr lang="tr-TR" sz="1800" kern="1200" dirty="0">
              <a:latin typeface="Times New Roman" panose="02020603050405020304" pitchFamily="18" charset="0"/>
              <a:cs typeface="Times New Roman" panose="02020603050405020304" pitchFamily="18" charset="0"/>
            </a:rPr>
            <a:t>=0 komutunu kullandık. Veri setimizdeki </a:t>
          </a:r>
          <a:r>
            <a:rPr lang="tr-TR" sz="1800" kern="1200" dirty="0" err="1">
              <a:latin typeface="Times New Roman" panose="02020603050405020304" pitchFamily="18" charset="0"/>
              <a:cs typeface="Times New Roman" panose="02020603050405020304" pitchFamily="18" charset="0"/>
            </a:rPr>
            <a:t>NaN</a:t>
          </a:r>
          <a:r>
            <a:rPr lang="tr-TR" sz="1800" kern="1200" dirty="0">
              <a:latin typeface="Times New Roman" panose="02020603050405020304" pitchFamily="18" charset="0"/>
              <a:cs typeface="Times New Roman" panose="02020603050405020304" pitchFamily="18" charset="0"/>
            </a:rPr>
            <a:t> değerlerini sildik. Veri setimizdeki ilk beş verimizi görmek için </a:t>
          </a:r>
          <a:r>
            <a:rPr lang="tr-TR" sz="1800" kern="1200" dirty="0" err="1">
              <a:latin typeface="Times New Roman" panose="02020603050405020304" pitchFamily="18" charset="0"/>
              <a:cs typeface="Times New Roman" panose="02020603050405020304" pitchFamily="18" charset="0"/>
            </a:rPr>
            <a:t>head</a:t>
          </a:r>
          <a:r>
            <a:rPr lang="tr-TR" sz="1800" kern="1200" dirty="0">
              <a:latin typeface="Times New Roman" panose="02020603050405020304" pitchFamily="18" charset="0"/>
              <a:cs typeface="Times New Roman" panose="02020603050405020304" pitchFamily="18" charset="0"/>
            </a:rPr>
            <a:t>() fonksiyonunu kullandık.</a:t>
          </a:r>
        </a:p>
      </dsp:txBody>
      <dsp:txXfrm>
        <a:off x="96554" y="98487"/>
        <a:ext cx="3390829" cy="178481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600F1-D668-45B7-809F-53F2E2EED990}">
      <dsp:nvSpPr>
        <dsp:cNvPr id="0" name=""/>
        <dsp:cNvSpPr/>
      </dsp:nvSpPr>
      <dsp:spPr>
        <a:xfrm>
          <a:off x="0" y="3175"/>
          <a:ext cx="5730238" cy="89505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tr-TR" sz="1700" kern="1200" dirty="0" err="1">
              <a:latin typeface="Times New Roman" panose="02020603050405020304" pitchFamily="18" charset="0"/>
              <a:cs typeface="Times New Roman" panose="02020603050405020304" pitchFamily="18" charset="0"/>
            </a:rPr>
            <a:t>sns.boxplot</a:t>
          </a:r>
          <a:r>
            <a:rPr lang="tr-TR" sz="1700" kern="1200" dirty="0">
              <a:latin typeface="Times New Roman" panose="02020603050405020304" pitchFamily="18" charset="0"/>
              <a:cs typeface="Times New Roman" panose="02020603050405020304" pitchFamily="18" charset="0"/>
            </a:rPr>
            <a:t> ile </a:t>
          </a:r>
          <a:r>
            <a:rPr lang="tr-TR" sz="1700" kern="1200" dirty="0" err="1">
              <a:latin typeface="Times New Roman" panose="02020603050405020304" pitchFamily="18" charset="0"/>
              <a:cs typeface="Times New Roman" panose="02020603050405020304" pitchFamily="18" charset="0"/>
            </a:rPr>
            <a:t>grupT</a:t>
          </a:r>
          <a:r>
            <a:rPr lang="tr-TR" sz="1700" kern="1200" dirty="0">
              <a:latin typeface="Times New Roman" panose="02020603050405020304" pitchFamily="18" charset="0"/>
              <a:cs typeface="Times New Roman" panose="02020603050405020304" pitchFamily="18" charset="0"/>
            </a:rPr>
            <a:t> datasını kullanarak </a:t>
          </a:r>
          <a:r>
            <a:rPr lang="tr-TR" sz="1700" kern="1200" dirty="0" err="1">
              <a:latin typeface="Times New Roman" panose="02020603050405020304" pitchFamily="18" charset="0"/>
              <a:cs typeface="Times New Roman" panose="02020603050405020304" pitchFamily="18" charset="0"/>
            </a:rPr>
            <a:t>boxplot</a:t>
          </a:r>
          <a:r>
            <a:rPr lang="tr-TR" sz="1700" kern="1200" dirty="0">
              <a:latin typeface="Times New Roman" panose="02020603050405020304" pitchFamily="18" charset="0"/>
              <a:cs typeface="Times New Roman" panose="02020603050405020304" pitchFamily="18" charset="0"/>
            </a:rPr>
            <a:t> grafiği oluşturuyoruz. </a:t>
          </a:r>
          <a:r>
            <a:rPr lang="tr-TR" sz="1700" kern="1200" dirty="0" err="1">
              <a:latin typeface="Times New Roman" panose="02020603050405020304" pitchFamily="18" charset="0"/>
              <a:cs typeface="Times New Roman" panose="02020603050405020304" pitchFamily="18" charset="0"/>
            </a:rPr>
            <a:t>rotation</a:t>
          </a:r>
          <a:r>
            <a:rPr lang="tr-TR" sz="1700" kern="1200" dirty="0">
              <a:latin typeface="Times New Roman" panose="02020603050405020304" pitchFamily="18" charset="0"/>
              <a:cs typeface="Times New Roman" panose="02020603050405020304" pitchFamily="18" charset="0"/>
            </a:rPr>
            <a:t>=90 kodu ile ülkelerin isimlerinin dikey olarak yazılmasını sağlıyoruz. </a:t>
          </a:r>
        </a:p>
      </dsp:txBody>
      <dsp:txXfrm>
        <a:off x="43693" y="46868"/>
        <a:ext cx="5642852" cy="80766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57C1E-97FC-4C2F-969A-4D378DAEB13D}">
      <dsp:nvSpPr>
        <dsp:cNvPr id="0" name=""/>
        <dsp:cNvSpPr/>
      </dsp:nvSpPr>
      <dsp:spPr>
        <a:xfrm>
          <a:off x="0" y="85278"/>
          <a:ext cx="5730238" cy="981037"/>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tr-TR" sz="1700" kern="1200" dirty="0">
              <a:latin typeface="Times New Roman" panose="02020603050405020304" pitchFamily="18" charset="0"/>
              <a:cs typeface="Times New Roman" panose="02020603050405020304" pitchFamily="18" charset="0"/>
            </a:rPr>
            <a:t>Fransa’nın kutu grafiği çok küçük görünmektedir. Bu demektir ki Fransa küçük bir aralıkta değer almıştır. Standart sapması küçüktür ve dört ülke arasından en homojen olanı Fransa’dır.</a:t>
          </a:r>
        </a:p>
      </dsp:txBody>
      <dsp:txXfrm>
        <a:off x="47890" y="133168"/>
        <a:ext cx="5634458" cy="88525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B0342-3579-494F-8764-DF25BCAC4EFB}">
      <dsp:nvSpPr>
        <dsp:cNvPr id="0" name=""/>
        <dsp:cNvSpPr/>
      </dsp:nvSpPr>
      <dsp:spPr>
        <a:xfrm>
          <a:off x="0" y="175787"/>
          <a:ext cx="5730238" cy="799146"/>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Norveç’in kutu grafiği ise en az homojen olandır, yani verileri en çok dağılandır ve en yüksek standart sapmaya sahiptir.</a:t>
          </a:r>
        </a:p>
      </dsp:txBody>
      <dsp:txXfrm>
        <a:off x="39011" y="214798"/>
        <a:ext cx="5652216" cy="72112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09AFD-5405-4A95-8760-74AAD28F8668}">
      <dsp:nvSpPr>
        <dsp:cNvPr id="0" name=""/>
        <dsp:cNvSpPr/>
      </dsp:nvSpPr>
      <dsp:spPr>
        <a:xfrm>
          <a:off x="0" y="0"/>
          <a:ext cx="5730238" cy="89505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dirty="0">
              <a:latin typeface="Times New Roman" panose="02020603050405020304" pitchFamily="18" charset="0"/>
              <a:cs typeface="Times New Roman" panose="02020603050405020304" pitchFamily="18" charset="0"/>
            </a:rPr>
            <a:t>İtalya’nın kutu grafiğine bakıldığında da standart sapmasının küçük olduğunu görüyoruz. Fransa’ya göre daha az homojen olsa bile genel duruma göre homojendir diyebiliriz. </a:t>
          </a:r>
        </a:p>
      </dsp:txBody>
      <dsp:txXfrm>
        <a:off x="43693" y="43693"/>
        <a:ext cx="5642852" cy="807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C316F-2E07-448D-B3A8-B51EF6D016B8}">
      <dsp:nvSpPr>
        <dsp:cNvPr id="0" name=""/>
        <dsp:cNvSpPr/>
      </dsp:nvSpPr>
      <dsp:spPr>
        <a:xfrm>
          <a:off x="0" y="6914"/>
          <a:ext cx="5730238" cy="69498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İngiltere’nin standart sapması Fransa ve İtalya’ dan daha büyük, homojenliği daha azdır. </a:t>
          </a:r>
        </a:p>
      </dsp:txBody>
      <dsp:txXfrm>
        <a:off x="33926" y="40840"/>
        <a:ext cx="5662386" cy="62712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61AF1-64AF-4CF6-9AF1-81410B7AD196}">
      <dsp:nvSpPr>
        <dsp:cNvPr id="0" name=""/>
        <dsp:cNvSpPr/>
      </dsp:nvSpPr>
      <dsp:spPr>
        <a:xfrm>
          <a:off x="0" y="2"/>
          <a:ext cx="7737565" cy="100035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tr-TR" sz="1900" kern="1200" dirty="0" err="1">
              <a:latin typeface="Times New Roman" panose="02020603050405020304" pitchFamily="18" charset="0"/>
              <a:cs typeface="Times New Roman" panose="02020603050405020304" pitchFamily="18" charset="0"/>
            </a:rPr>
            <a:t>Swarmplot</a:t>
          </a:r>
          <a:r>
            <a:rPr lang="tr-TR" sz="1900" kern="1200" dirty="0">
              <a:latin typeface="Times New Roman" panose="02020603050405020304" pitchFamily="18" charset="0"/>
              <a:cs typeface="Times New Roman" panose="02020603050405020304" pitchFamily="18" charset="0"/>
            </a:rPr>
            <a:t>, </a:t>
          </a:r>
          <a:r>
            <a:rPr lang="tr-TR" sz="1900" kern="1200" dirty="0" err="1">
              <a:latin typeface="Times New Roman" panose="02020603050405020304" pitchFamily="18" charset="0"/>
              <a:cs typeface="Times New Roman" panose="02020603050405020304" pitchFamily="18" charset="0"/>
            </a:rPr>
            <a:t>grupT’nin</a:t>
          </a:r>
          <a:r>
            <a:rPr lang="tr-TR" sz="1900" kern="1200" dirty="0">
              <a:latin typeface="Times New Roman" panose="02020603050405020304" pitchFamily="18" charset="0"/>
              <a:cs typeface="Times New Roman" panose="02020603050405020304" pitchFamily="18" charset="0"/>
            </a:rPr>
            <a:t> verilerinin tek tek nokta şeklinde yoğunluğunu gösteriyor. Bu grafikten de Norveç’in standart sapmasının en büyük olduğunu görebiliyoruz. </a:t>
          </a:r>
        </a:p>
      </dsp:txBody>
      <dsp:txXfrm>
        <a:off x="48833" y="48835"/>
        <a:ext cx="7639899" cy="90268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D4021-20B3-400D-9D42-2690DAAF5E98}">
      <dsp:nvSpPr>
        <dsp:cNvPr id="0" name=""/>
        <dsp:cNvSpPr/>
      </dsp:nvSpPr>
      <dsp:spPr>
        <a:xfrm>
          <a:off x="0" y="0"/>
          <a:ext cx="6113418" cy="16764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tr-TR" sz="1800" kern="1200" dirty="0"/>
            <a:t>Yoğunluk grafiği çizdirmek için </a:t>
          </a:r>
          <a:r>
            <a:rPr lang="tr-TR" sz="1800" kern="1200" dirty="0" err="1"/>
            <a:t>denFrance</a:t>
          </a:r>
          <a:r>
            <a:rPr lang="tr-TR" sz="1800" kern="1200" dirty="0"/>
            <a:t> , </a:t>
          </a:r>
          <a:r>
            <a:rPr lang="tr-TR" sz="1800" kern="1200" dirty="0" err="1"/>
            <a:t>denUnK</a:t>
          </a:r>
          <a:r>
            <a:rPr lang="tr-TR" sz="1800" kern="1200" dirty="0"/>
            <a:t>, </a:t>
          </a:r>
          <a:r>
            <a:rPr lang="tr-TR" sz="1800" kern="1200" dirty="0" err="1"/>
            <a:t>denItaly</a:t>
          </a:r>
          <a:r>
            <a:rPr lang="tr-TR" sz="1800" kern="1200" dirty="0"/>
            <a:t>, </a:t>
          </a:r>
          <a:r>
            <a:rPr lang="tr-TR" sz="1800" kern="1200" dirty="0" err="1"/>
            <a:t>denNorway</a:t>
          </a:r>
          <a:r>
            <a:rPr lang="tr-TR" sz="1800" kern="1200" dirty="0"/>
            <a:t> olarak isimlendirdiğimiz işlemleri kullandık. </a:t>
          </a:r>
        </a:p>
        <a:p>
          <a:pPr marL="0" lvl="0" indent="0" algn="l" defTabSz="800100" rtl="0">
            <a:lnSpc>
              <a:spcPct val="90000"/>
            </a:lnSpc>
            <a:spcBef>
              <a:spcPct val="0"/>
            </a:spcBef>
            <a:spcAft>
              <a:spcPct val="35000"/>
            </a:spcAft>
            <a:buNone/>
          </a:pPr>
          <a:r>
            <a:rPr lang="tr-TR" sz="1800" kern="1200" dirty="0"/>
            <a:t>Fransa’nın değerlerini Fransa’nın içindeki maksimum değere bölüyoruz. Diğer ülkeler için de aynı işlemi yapıyoruz.</a:t>
          </a:r>
        </a:p>
      </dsp:txBody>
      <dsp:txXfrm>
        <a:off x="81835" y="81835"/>
        <a:ext cx="5949748" cy="151273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84FBF-DE6A-4FAB-AB4B-46E7E1970C4B}">
      <dsp:nvSpPr>
        <dsp:cNvPr id="0" name=""/>
        <dsp:cNvSpPr/>
      </dsp:nvSpPr>
      <dsp:spPr>
        <a:xfrm>
          <a:off x="0" y="393790"/>
          <a:ext cx="4630723" cy="1300455"/>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dirty="0"/>
            <a:t>Fransa’nın yoğunluk grafiğindeki dikliğin sebebi Fransa’nın homojen bir dağılama sahip olması ve standart sapmasının küçük olmasıdır. Grafikte belirgin bir çarpıklık görünmüyor.</a:t>
          </a:r>
        </a:p>
      </dsp:txBody>
      <dsp:txXfrm>
        <a:off x="63483" y="457273"/>
        <a:ext cx="4503757" cy="1173489"/>
      </dsp:txXfrm>
    </dsp:sp>
    <dsp:sp modelId="{788CAD8A-2D6F-4780-B682-4ECA4BFCF979}">
      <dsp:nvSpPr>
        <dsp:cNvPr id="0" name=""/>
        <dsp:cNvSpPr/>
      </dsp:nvSpPr>
      <dsp:spPr>
        <a:xfrm>
          <a:off x="0" y="1750429"/>
          <a:ext cx="4630723" cy="1300455"/>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a:t>İngiltere’nin en düşük pratisyen hekim sayısına sahip olan ülke olduğunu ve standart sapmasının Fransa ve İtalya’dan büyük, Norveç’ten küçük olduğunu görüyoruz. İngiltere’nin grafiği hafif sağa çarpık.</a:t>
          </a:r>
        </a:p>
      </dsp:txBody>
      <dsp:txXfrm>
        <a:off x="63483" y="1813912"/>
        <a:ext cx="4503757" cy="1173489"/>
      </dsp:txXfrm>
    </dsp:sp>
    <dsp:sp modelId="{B13F4C9C-48DF-4573-91B2-6A4C97BC039E}">
      <dsp:nvSpPr>
        <dsp:cNvPr id="0" name=""/>
        <dsp:cNvSpPr/>
      </dsp:nvSpPr>
      <dsp:spPr>
        <a:xfrm>
          <a:off x="0" y="3096964"/>
          <a:ext cx="4630723" cy="1300455"/>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dirty="0"/>
            <a:t>Norveç’ in sahip olduğu standart sapma yüzünden yoğunluk grafiğinin değişim aralığı büyüktür. Değerleri 300 ile 500 arasında değişim gösterip en yüksek sayıda pratisyen hekim sayınsa sahip olan ülkedir. Grafiği sola çarpıktır. </a:t>
          </a:r>
        </a:p>
      </dsp:txBody>
      <dsp:txXfrm>
        <a:off x="63483" y="3160447"/>
        <a:ext cx="4503757" cy="117348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A299C-DFC8-43CE-ADD7-A14885651634}">
      <dsp:nvSpPr>
        <dsp:cNvPr id="0" name=""/>
        <dsp:cNvSpPr/>
      </dsp:nvSpPr>
      <dsp:spPr>
        <a:xfrm>
          <a:off x="0" y="8393"/>
          <a:ext cx="5710646" cy="100035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Burada 0 ile 1 arasındaki değerlerin yoğunluk grafiğini göstermek istedik. </a:t>
          </a:r>
          <a:r>
            <a:rPr lang="tr-TR" sz="1900" kern="1200" dirty="0" err="1">
              <a:latin typeface="Times New Roman" panose="02020603050405020304" pitchFamily="18" charset="0"/>
              <a:cs typeface="Times New Roman" panose="02020603050405020304" pitchFamily="18" charset="0"/>
            </a:rPr>
            <a:t>kind</a:t>
          </a:r>
          <a:r>
            <a:rPr lang="tr-TR" sz="1900" kern="1200" dirty="0">
              <a:latin typeface="Times New Roman" panose="02020603050405020304" pitchFamily="18" charset="0"/>
              <a:cs typeface="Times New Roman" panose="02020603050405020304" pitchFamily="18" charset="0"/>
            </a:rPr>
            <a:t>=”</a:t>
          </a:r>
          <a:r>
            <a:rPr lang="tr-TR" sz="1900" kern="1200" dirty="0" err="1">
              <a:latin typeface="Times New Roman" panose="02020603050405020304" pitchFamily="18" charset="0"/>
              <a:cs typeface="Times New Roman" panose="02020603050405020304" pitchFamily="18" charset="0"/>
            </a:rPr>
            <a:t>kde</a:t>
          </a:r>
          <a:r>
            <a:rPr lang="tr-TR" sz="1900" kern="1200" dirty="0">
              <a:latin typeface="Times New Roman" panose="02020603050405020304" pitchFamily="18" charset="0"/>
              <a:cs typeface="Times New Roman" panose="02020603050405020304" pitchFamily="18" charset="0"/>
            </a:rPr>
            <a:t>” yoğunluk grafiği şeklinde göstermemizi sağlıyor. </a:t>
          </a:r>
        </a:p>
      </dsp:txBody>
      <dsp:txXfrm>
        <a:off x="48833" y="57226"/>
        <a:ext cx="5612980" cy="90268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9F26F-E1D4-47BC-A3F1-82F77F3CD131}">
      <dsp:nvSpPr>
        <dsp:cNvPr id="0" name=""/>
        <dsp:cNvSpPr/>
      </dsp:nvSpPr>
      <dsp:spPr>
        <a:xfrm>
          <a:off x="0" y="0"/>
          <a:ext cx="5710646" cy="1094113"/>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Norveç kırmızı, İngiltere sarı, İtalya yeşil ve Fransa mavi renkleri ile gösterilmiştir. Norveç’in standart sapmasının en yüksek olduğunu ve sola çarpık olduğunu görüyoruz. </a:t>
          </a:r>
        </a:p>
      </dsp:txBody>
      <dsp:txXfrm>
        <a:off x="53410" y="53410"/>
        <a:ext cx="5603826" cy="9872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54CEB-5811-4C92-B60B-8CF50B53B28B}">
      <dsp:nvSpPr>
        <dsp:cNvPr id="0" name=""/>
        <dsp:cNvSpPr/>
      </dsp:nvSpPr>
      <dsp:spPr>
        <a:xfrm>
          <a:off x="0" y="14139"/>
          <a:ext cx="3047998" cy="89505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dirty="0">
              <a:latin typeface="Times New Roman" panose="02020603050405020304" pitchFamily="18" charset="0"/>
              <a:cs typeface="Times New Roman" panose="02020603050405020304" pitchFamily="18" charset="0"/>
            </a:rPr>
            <a:t>İleride yazacağımız kodlarda uyarıların görünmemesi için bu kodu kullandık.</a:t>
          </a:r>
        </a:p>
      </dsp:txBody>
      <dsp:txXfrm>
        <a:off x="43693" y="57832"/>
        <a:ext cx="2960612" cy="80766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49E05-0C51-4156-A81F-34864DA9387B}">
      <dsp:nvSpPr>
        <dsp:cNvPr id="0" name=""/>
        <dsp:cNvSpPr/>
      </dsp:nvSpPr>
      <dsp:spPr>
        <a:xfrm>
          <a:off x="0" y="1"/>
          <a:ext cx="5710646" cy="14742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Fransa’nın en düşük standart sapmaya sahip olduğunu söyleyebiliriz çünkü yoğunluk grafiği en dik olan ülke Fransa’dır. İngiltere’nin en düşük değerleri aldığını ve sağa çarpık olduğunu görüyoruz. İtalya’nın ise standart sapması Fransa’dan biraz fazla.</a:t>
          </a:r>
        </a:p>
      </dsp:txBody>
      <dsp:txXfrm>
        <a:off x="71965" y="71966"/>
        <a:ext cx="5566716" cy="133027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E15BF-C582-4541-A24A-3C5EA26B12C3}">
      <dsp:nvSpPr>
        <dsp:cNvPr id="0" name=""/>
        <dsp:cNvSpPr/>
      </dsp:nvSpPr>
      <dsp:spPr>
        <a:xfrm>
          <a:off x="0" y="87122"/>
          <a:ext cx="4597167" cy="213408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Ülkelerin yıllar içindeki değişimini incelemek için verisini almak istediğimiz ülkenin </a:t>
          </a:r>
          <a:r>
            <a:rPr lang="tr-TR" sz="1900" kern="1200" dirty="0" err="1">
              <a:latin typeface="Times New Roman" panose="02020603050405020304" pitchFamily="18" charset="0"/>
              <a:cs typeface="Times New Roman" panose="02020603050405020304" pitchFamily="18" charset="0"/>
            </a:rPr>
            <a:t>indexten</a:t>
          </a:r>
          <a:r>
            <a:rPr lang="tr-TR" sz="1900" kern="1200" dirty="0">
              <a:latin typeface="Times New Roman" panose="02020603050405020304" pitchFamily="18" charset="0"/>
              <a:cs typeface="Times New Roman" panose="02020603050405020304" pitchFamily="18" charset="0"/>
            </a:rPr>
            <a:t> yılını, </a:t>
          </a:r>
          <a:r>
            <a:rPr lang="tr-TR" sz="1900" kern="1200" dirty="0" err="1">
              <a:latin typeface="Times New Roman" panose="02020603050405020304" pitchFamily="18" charset="0"/>
              <a:cs typeface="Times New Roman" panose="02020603050405020304" pitchFamily="18" charset="0"/>
            </a:rPr>
            <a:t>valuestan</a:t>
          </a:r>
          <a:r>
            <a:rPr lang="tr-TR" sz="1900" kern="1200" dirty="0">
              <a:latin typeface="Times New Roman" panose="02020603050405020304" pitchFamily="18" charset="0"/>
              <a:cs typeface="Times New Roman" panose="02020603050405020304" pitchFamily="18" charset="0"/>
            </a:rPr>
            <a:t> değerlerini aldık ve yeni bir </a:t>
          </a:r>
          <a:r>
            <a:rPr lang="tr-TR" sz="1900" kern="1200" dirty="0" err="1">
              <a:latin typeface="Times New Roman" panose="02020603050405020304" pitchFamily="18" charset="0"/>
              <a:cs typeface="Times New Roman" panose="02020603050405020304" pitchFamily="18" charset="0"/>
            </a:rPr>
            <a:t>dataframe</a:t>
          </a:r>
          <a:r>
            <a:rPr lang="tr-TR" sz="1900" kern="1200" dirty="0">
              <a:latin typeface="Times New Roman" panose="02020603050405020304" pitchFamily="18" charset="0"/>
              <a:cs typeface="Times New Roman" panose="02020603050405020304" pitchFamily="18" charset="0"/>
            </a:rPr>
            <a:t> içerisinde bu verileri birleştirdik. </a:t>
          </a:r>
          <a:r>
            <a:rPr lang="tr-TR" sz="1900" kern="1200" dirty="0" err="1">
              <a:latin typeface="Times New Roman" panose="02020603050405020304" pitchFamily="18" charset="0"/>
              <a:cs typeface="Times New Roman" panose="02020603050405020304" pitchFamily="18" charset="0"/>
            </a:rPr>
            <a:t>Dataframe</a:t>
          </a:r>
          <a:r>
            <a:rPr lang="tr-TR" sz="1900" kern="1200" dirty="0">
              <a:latin typeface="Times New Roman" panose="02020603050405020304" pitchFamily="18" charset="0"/>
              <a:cs typeface="Times New Roman" panose="02020603050405020304" pitchFamily="18" charset="0"/>
            </a:rPr>
            <a:t> oluştururken girilen </a:t>
          </a:r>
          <a:r>
            <a:rPr lang="tr-TR" sz="1900" kern="1200" dirty="0" err="1">
              <a:latin typeface="Times New Roman" panose="02020603050405020304" pitchFamily="18" charset="0"/>
              <a:cs typeface="Times New Roman" panose="02020603050405020304" pitchFamily="18" charset="0"/>
            </a:rPr>
            <a:t>index</a:t>
          </a:r>
          <a:r>
            <a:rPr lang="tr-TR" sz="1900" kern="1200" dirty="0">
              <a:latin typeface="Times New Roman" panose="02020603050405020304" pitchFamily="18" charset="0"/>
              <a:cs typeface="Times New Roman" panose="02020603050405020304" pitchFamily="18" charset="0"/>
            </a:rPr>
            <a:t>=[“”], </a:t>
          </a:r>
          <a:r>
            <a:rPr lang="tr-TR" sz="1900" kern="1200" dirty="0" err="1">
              <a:latin typeface="Times New Roman" panose="02020603050405020304" pitchFamily="18" charset="0"/>
              <a:cs typeface="Times New Roman" panose="02020603050405020304" pitchFamily="18" charset="0"/>
            </a:rPr>
            <a:t>indexlere</a:t>
          </a:r>
          <a:r>
            <a:rPr lang="tr-TR" sz="1900" kern="1200" dirty="0">
              <a:latin typeface="Times New Roman" panose="02020603050405020304" pitchFamily="18" charset="0"/>
              <a:cs typeface="Times New Roman" panose="02020603050405020304" pitchFamily="18" charset="0"/>
            </a:rPr>
            <a:t> isim vermemizi sağlar.</a:t>
          </a:r>
        </a:p>
      </dsp:txBody>
      <dsp:txXfrm>
        <a:off x="104177" y="191299"/>
        <a:ext cx="4388813" cy="192572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C6568-77BD-4836-BFD9-5209EEDBEDF4}">
      <dsp:nvSpPr>
        <dsp:cNvPr id="0" name=""/>
        <dsp:cNvSpPr/>
      </dsp:nvSpPr>
      <dsp:spPr>
        <a:xfrm>
          <a:off x="0" y="51665"/>
          <a:ext cx="4597166" cy="1373998"/>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Yanda, İngiltere’nin yıllara göre olan değişimi için oluşturduğumuz yeni </a:t>
          </a:r>
          <a:r>
            <a:rPr lang="tr-TR" sz="1900" kern="1200" dirty="0" err="1">
              <a:latin typeface="Times New Roman" panose="02020603050405020304" pitchFamily="18" charset="0"/>
              <a:cs typeface="Times New Roman" panose="02020603050405020304" pitchFamily="18" charset="0"/>
            </a:rPr>
            <a:t>dataframe</a:t>
          </a:r>
          <a:r>
            <a:rPr lang="tr-TR" sz="1900" kern="1200" dirty="0">
              <a:latin typeface="Times New Roman" panose="02020603050405020304" pitchFamily="18" charset="0"/>
              <a:cs typeface="Times New Roman" panose="02020603050405020304" pitchFamily="18" charset="0"/>
            </a:rPr>
            <a:t> yer almakta. Hiç düşüş yaşanmamış ancak çok az artışlar olmuştur.</a:t>
          </a:r>
        </a:p>
      </dsp:txBody>
      <dsp:txXfrm>
        <a:off x="67073" y="118738"/>
        <a:ext cx="4463020" cy="123985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0B695-3788-46D0-8074-4A51EAE1F88C}">
      <dsp:nvSpPr>
        <dsp:cNvPr id="0" name=""/>
        <dsp:cNvSpPr/>
      </dsp:nvSpPr>
      <dsp:spPr>
        <a:xfrm>
          <a:off x="0" y="996224"/>
          <a:ext cx="9601200" cy="2031750"/>
        </a:xfrm>
        <a:prstGeom prst="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160" tIns="624840" rIns="745160" bIns="213360" numCol="1" spcCol="1270" anchor="t" anchorCtr="0">
          <a:noAutofit/>
        </a:bodyPr>
        <a:lstStyle/>
        <a:p>
          <a:pPr marL="285750" lvl="1" indent="-285750" algn="l" defTabSz="1333500">
            <a:lnSpc>
              <a:spcPct val="90000"/>
            </a:lnSpc>
            <a:spcBef>
              <a:spcPct val="0"/>
            </a:spcBef>
            <a:spcAft>
              <a:spcPct val="15000"/>
            </a:spcAft>
            <a:buFont typeface="Wingdings" panose="05000000000000000000" pitchFamily="2" charset="2"/>
            <a:buChar char="§"/>
          </a:pPr>
          <a:r>
            <a:rPr lang="tr-TR" sz="3000" kern="1200" baseline="0" dirty="0">
              <a:latin typeface="Times New Roman" panose="02020603050405020304" pitchFamily="18" charset="0"/>
              <a:cs typeface="Times New Roman" panose="02020603050405020304" pitchFamily="18" charset="0"/>
            </a:rPr>
            <a:t>Regresyon, bağımlı ve bağımsız değişken arasındaki varsa bağlantıyı bulup ilişkiye uyacak olan en iyi fonksiyonu üreten istatistiksel analizdir.</a:t>
          </a:r>
          <a:endParaRPr lang="tr-TR" sz="3000" kern="1200" dirty="0">
            <a:latin typeface="Times New Roman" panose="02020603050405020304" pitchFamily="18" charset="0"/>
            <a:cs typeface="Times New Roman" panose="02020603050405020304" pitchFamily="18" charset="0"/>
          </a:endParaRPr>
        </a:p>
      </dsp:txBody>
      <dsp:txXfrm>
        <a:off x="0" y="996224"/>
        <a:ext cx="9601200" cy="2031750"/>
      </dsp:txXfrm>
    </dsp:sp>
    <dsp:sp modelId="{41422D02-69BC-4C21-BFDE-33B38D24F6B5}">
      <dsp:nvSpPr>
        <dsp:cNvPr id="0" name=""/>
        <dsp:cNvSpPr/>
      </dsp:nvSpPr>
      <dsp:spPr>
        <a:xfrm>
          <a:off x="480060" y="553424"/>
          <a:ext cx="6720840" cy="8856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333500">
            <a:lnSpc>
              <a:spcPct val="90000"/>
            </a:lnSpc>
            <a:spcBef>
              <a:spcPct val="0"/>
            </a:spcBef>
            <a:spcAft>
              <a:spcPct val="35000"/>
            </a:spcAft>
            <a:buNone/>
          </a:pPr>
          <a:r>
            <a:rPr lang="tr-TR" sz="3000" kern="1200" baseline="0" dirty="0">
              <a:latin typeface="Times New Roman" panose="02020603050405020304" pitchFamily="18" charset="0"/>
              <a:cs typeface="Times New Roman" panose="02020603050405020304" pitchFamily="18" charset="0"/>
            </a:rPr>
            <a:t>Regresyon grafiklerine geçmeden önce regresyonun ne olduğunu hatırlayalım:</a:t>
          </a:r>
          <a:endParaRPr lang="tr-TR" sz="3000" kern="1200" dirty="0">
            <a:latin typeface="Times New Roman" panose="02020603050405020304" pitchFamily="18" charset="0"/>
            <a:cs typeface="Times New Roman" panose="02020603050405020304" pitchFamily="18" charset="0"/>
          </a:endParaRPr>
        </a:p>
      </dsp:txBody>
      <dsp:txXfrm>
        <a:off x="523291" y="596655"/>
        <a:ext cx="6634378" cy="79913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9C8BA-CED1-4BAB-82EB-FDF881678797}">
      <dsp:nvSpPr>
        <dsp:cNvPr id="0" name=""/>
        <dsp:cNvSpPr/>
      </dsp:nvSpPr>
      <dsp:spPr>
        <a:xfrm>
          <a:off x="0" y="36992"/>
          <a:ext cx="3800213" cy="1281698"/>
        </a:xfrm>
        <a:prstGeom prst="round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Grafiği incelediğimizde Fransa’nın artan doğrusal bir regresyona sahip olduğunu görüyoruz. </a:t>
          </a:r>
        </a:p>
      </dsp:txBody>
      <dsp:txXfrm>
        <a:off x="62567" y="99559"/>
        <a:ext cx="3675079" cy="1156564"/>
      </dsp:txXfrm>
    </dsp:sp>
    <dsp:sp modelId="{16E5EA92-3F08-48F3-BBDE-E59D90023844}">
      <dsp:nvSpPr>
        <dsp:cNvPr id="0" name=""/>
        <dsp:cNvSpPr/>
      </dsp:nvSpPr>
      <dsp:spPr>
        <a:xfrm>
          <a:off x="0" y="1373410"/>
          <a:ext cx="3800213" cy="1281698"/>
        </a:xfrm>
        <a:prstGeom prst="round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Oluşan güven aralığı değerlere göre oluştuğu için, regresyon çizgisinden daha uzak olan değerler için güven aralığı da genişliyor. </a:t>
          </a:r>
        </a:p>
      </dsp:txBody>
      <dsp:txXfrm>
        <a:off x="62567" y="1435977"/>
        <a:ext cx="3675079" cy="1156564"/>
      </dsp:txXfrm>
    </dsp:sp>
    <dsp:sp modelId="{D828EC3A-066D-4DCB-9784-2F703EA1810A}">
      <dsp:nvSpPr>
        <dsp:cNvPr id="0" name=""/>
        <dsp:cNvSpPr/>
      </dsp:nvSpPr>
      <dsp:spPr>
        <a:xfrm>
          <a:off x="0" y="2709829"/>
          <a:ext cx="3800213" cy="1281698"/>
        </a:xfrm>
        <a:prstGeom prst="round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Fransa’nın 2007, 2008 ve 2010 yıllarındaki hekim sayısının güven aralığının dışında olduğunu görüyoruz.</a:t>
          </a:r>
        </a:p>
      </dsp:txBody>
      <dsp:txXfrm>
        <a:off x="62567" y="2772396"/>
        <a:ext cx="3675079" cy="115656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7BF7D-326A-4FD0-8E7F-553C9898F61E}">
      <dsp:nvSpPr>
        <dsp:cNvPr id="0" name=""/>
        <dsp:cNvSpPr/>
      </dsp:nvSpPr>
      <dsp:spPr>
        <a:xfrm>
          <a:off x="0" y="46712"/>
          <a:ext cx="3590488" cy="1587473"/>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İngiltere’nin yıllara göre aldığı değerlerin regresyon grafiğini oluşturduk. Grafiğe bakarak yıllar içerisinde artan doğrusal bir regresyon olduğunu görebiliriz. </a:t>
          </a:r>
        </a:p>
      </dsp:txBody>
      <dsp:txXfrm>
        <a:off x="77494" y="124206"/>
        <a:ext cx="3435500" cy="1432485"/>
      </dsp:txXfrm>
    </dsp:sp>
    <dsp:sp modelId="{4B40BBE1-7868-45A7-9DC8-4E6FD3B6B064}">
      <dsp:nvSpPr>
        <dsp:cNvPr id="0" name=""/>
        <dsp:cNvSpPr/>
      </dsp:nvSpPr>
      <dsp:spPr>
        <a:xfrm>
          <a:off x="0" y="1766955"/>
          <a:ext cx="3590488" cy="1643226"/>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Açık sarı alanlarda güven aralığından bahsedebiliriz ve genelde değerlerin güven aralığının içinde yer aldığını söyleyebiliriz. </a:t>
          </a:r>
        </a:p>
      </dsp:txBody>
      <dsp:txXfrm>
        <a:off x="80216" y="1847171"/>
        <a:ext cx="3430056" cy="1482794"/>
      </dsp:txXfrm>
    </dsp:sp>
    <dsp:sp modelId="{BE05557A-A0EB-407D-8F62-2528BC3BC72E}">
      <dsp:nvSpPr>
        <dsp:cNvPr id="0" name=""/>
        <dsp:cNvSpPr/>
      </dsp:nvSpPr>
      <dsp:spPr>
        <a:xfrm>
          <a:off x="0" y="3568581"/>
          <a:ext cx="3590488" cy="1544400"/>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Yıllar arttıkça İngiltere’deki hekim sayısı da artmış, yani aralarında doğrusal bir ilişki var. Pozitif korelasyon var diyebiliriz. </a:t>
          </a:r>
        </a:p>
      </dsp:txBody>
      <dsp:txXfrm>
        <a:off x="75391" y="3643972"/>
        <a:ext cx="3439706" cy="139361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23DCC-53C2-4B20-AE02-F5D46C0F2943}">
      <dsp:nvSpPr>
        <dsp:cNvPr id="0" name=""/>
        <dsp:cNvSpPr/>
      </dsp:nvSpPr>
      <dsp:spPr>
        <a:xfrm>
          <a:off x="0" y="134481"/>
          <a:ext cx="4646021" cy="1528907"/>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İtalya’nın grafiğinde değerler genel olarak birbirine yakın olduğu için İngiltere kadar iyi bir </a:t>
          </a:r>
          <a:r>
            <a:rPr lang="tr-TR" sz="1800" kern="1200" dirty="0" err="1">
              <a:latin typeface="Times New Roman" panose="02020603050405020304" pitchFamily="18" charset="0"/>
              <a:cs typeface="Times New Roman" panose="02020603050405020304" pitchFamily="18" charset="0"/>
            </a:rPr>
            <a:t>doğrusallığa</a:t>
          </a:r>
          <a:r>
            <a:rPr lang="tr-TR" sz="1800" kern="1200" dirty="0">
              <a:latin typeface="Times New Roman" panose="02020603050405020304" pitchFamily="18" charset="0"/>
              <a:cs typeface="Times New Roman" panose="02020603050405020304" pitchFamily="18" charset="0"/>
            </a:rPr>
            <a:t> sahip değil. Ancak İtalya’da da yıllar içinde artış gösteren pozitif </a:t>
          </a:r>
          <a:r>
            <a:rPr lang="tr-TR" sz="1800" kern="1200" dirty="0" err="1">
              <a:latin typeface="Times New Roman" panose="02020603050405020304" pitchFamily="18" charset="0"/>
              <a:cs typeface="Times New Roman" panose="02020603050405020304" pitchFamily="18" charset="0"/>
            </a:rPr>
            <a:t>korelasyonlu</a:t>
          </a:r>
          <a:r>
            <a:rPr lang="tr-TR" sz="1800" kern="1200" dirty="0">
              <a:latin typeface="Times New Roman" panose="02020603050405020304" pitchFamily="18" charset="0"/>
              <a:cs typeface="Times New Roman" panose="02020603050405020304" pitchFamily="18" charset="0"/>
            </a:rPr>
            <a:t> bir regresyon grafiği görüyoruz. </a:t>
          </a:r>
        </a:p>
      </dsp:txBody>
      <dsp:txXfrm>
        <a:off x="74635" y="209116"/>
        <a:ext cx="4496751" cy="137963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556E7-C5C5-43D0-BA81-01322A89393C}">
      <dsp:nvSpPr>
        <dsp:cNvPr id="0" name=""/>
        <dsp:cNvSpPr/>
      </dsp:nvSpPr>
      <dsp:spPr>
        <a:xfrm>
          <a:off x="0" y="1983"/>
          <a:ext cx="3800213" cy="2029341"/>
        </a:xfrm>
        <a:prstGeom prst="roundRect">
          <a:avLst/>
        </a:prstGeom>
        <a:solidFill>
          <a:schemeClr val="accent6">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dirty="0">
              <a:latin typeface="Times New Roman" panose="02020603050405020304" pitchFamily="18" charset="0"/>
              <a:cs typeface="Times New Roman" panose="02020603050405020304" pitchFamily="18" charset="0"/>
            </a:rPr>
            <a:t>Norveç’in grafiği aralarında en güçlü korelasyona ve doğrusal artan regresyona sahip olan grafik. Bunun nedeni yılın artması ile birlikte diğer ülkelere göre daha fazla artan hekim sayısıdır. </a:t>
          </a:r>
        </a:p>
      </dsp:txBody>
      <dsp:txXfrm>
        <a:off x="99064" y="101047"/>
        <a:ext cx="3602085" cy="183121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29C16-8E78-4B0F-8761-43A466C0D476}">
      <dsp:nvSpPr>
        <dsp:cNvPr id="0" name=""/>
        <dsp:cNvSpPr/>
      </dsp:nvSpPr>
      <dsp:spPr>
        <a:xfrm>
          <a:off x="0" y="0"/>
          <a:ext cx="9601200"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E6C59DE-3D66-4347-B51F-767DD4A25080}">
      <dsp:nvSpPr>
        <dsp:cNvPr id="0" name=""/>
        <dsp:cNvSpPr/>
      </dsp:nvSpPr>
      <dsp:spPr>
        <a:xfrm>
          <a:off x="0" y="0"/>
          <a:ext cx="9601200" cy="34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just" defTabSz="1733550">
            <a:lnSpc>
              <a:spcPct val="90000"/>
            </a:lnSpc>
            <a:spcBef>
              <a:spcPct val="0"/>
            </a:spcBef>
            <a:spcAft>
              <a:spcPct val="35000"/>
            </a:spcAft>
            <a:buNone/>
          </a:pPr>
          <a:r>
            <a:rPr lang="tr-TR" sz="3900" kern="1200" baseline="0" dirty="0">
              <a:latin typeface="Times New Roman" panose="02020603050405020304" pitchFamily="18" charset="0"/>
              <a:cs typeface="Times New Roman" panose="02020603050405020304" pitchFamily="18" charset="0"/>
            </a:rPr>
            <a:t>Ülkelerin yıllar içindeki durumlarını daha detaylı incelemek istiyoruz. Bu sefer </a:t>
          </a:r>
          <a:r>
            <a:rPr lang="tr-TR" sz="3900" kern="1200" baseline="0" dirty="0" err="1">
              <a:latin typeface="Times New Roman" panose="02020603050405020304" pitchFamily="18" charset="0"/>
              <a:cs typeface="Times New Roman" panose="02020603050405020304" pitchFamily="18" charset="0"/>
            </a:rPr>
            <a:t>histogram</a:t>
          </a:r>
          <a:r>
            <a:rPr lang="tr-TR" sz="3900" kern="1200" baseline="0" dirty="0">
              <a:latin typeface="Times New Roman" panose="02020603050405020304" pitchFamily="18" charset="0"/>
              <a:cs typeface="Times New Roman" panose="02020603050405020304" pitchFamily="18" charset="0"/>
            </a:rPr>
            <a:t> grafiklerini çizdireceğiz. Bunun için </a:t>
          </a:r>
          <a:r>
            <a:rPr lang="tr-TR" sz="3900" kern="1200" baseline="0" dirty="0" err="1">
              <a:latin typeface="Times New Roman" panose="02020603050405020304" pitchFamily="18" charset="0"/>
              <a:cs typeface="Times New Roman" panose="02020603050405020304" pitchFamily="18" charset="0"/>
            </a:rPr>
            <a:t>sns.joinplot</a:t>
          </a:r>
          <a:r>
            <a:rPr lang="tr-TR" sz="3900" kern="1200" baseline="0" dirty="0">
              <a:latin typeface="Times New Roman" panose="02020603050405020304" pitchFamily="18" charset="0"/>
              <a:cs typeface="Times New Roman" panose="02020603050405020304" pitchFamily="18" charset="0"/>
            </a:rPr>
            <a:t>() kodundaki </a:t>
          </a:r>
          <a:r>
            <a:rPr lang="tr-TR" sz="3900" kern="1200" baseline="0" dirty="0" err="1">
              <a:latin typeface="Times New Roman" panose="02020603050405020304" pitchFamily="18" charset="0"/>
              <a:cs typeface="Times New Roman" panose="02020603050405020304" pitchFamily="18" charset="0"/>
            </a:rPr>
            <a:t>kind</a:t>
          </a:r>
          <a:r>
            <a:rPr lang="tr-TR" sz="3900" kern="1200" baseline="0" dirty="0">
              <a:latin typeface="Times New Roman" panose="02020603050405020304" pitchFamily="18" charset="0"/>
              <a:cs typeface="Times New Roman" panose="02020603050405020304" pitchFamily="18" charset="0"/>
            </a:rPr>
            <a:t> parametresini </a:t>
          </a:r>
          <a:r>
            <a:rPr lang="tr-TR" sz="3900" kern="1200" baseline="0" dirty="0" err="1">
              <a:latin typeface="Times New Roman" panose="02020603050405020304" pitchFamily="18" charset="0"/>
              <a:cs typeface="Times New Roman" panose="02020603050405020304" pitchFamily="18" charset="0"/>
            </a:rPr>
            <a:t>histogram</a:t>
          </a:r>
          <a:r>
            <a:rPr lang="tr-TR" sz="3900" kern="1200" baseline="0" dirty="0">
              <a:latin typeface="Times New Roman" panose="02020603050405020304" pitchFamily="18" charset="0"/>
              <a:cs typeface="Times New Roman" panose="02020603050405020304" pitchFamily="18" charset="0"/>
            </a:rPr>
            <a:t> olarak ayarlamak için “</a:t>
          </a:r>
          <a:r>
            <a:rPr lang="tr-TR" sz="3900" kern="1200" baseline="0" dirty="0" err="1">
              <a:latin typeface="Times New Roman" panose="02020603050405020304" pitchFamily="18" charset="0"/>
              <a:cs typeface="Times New Roman" panose="02020603050405020304" pitchFamily="18" charset="0"/>
            </a:rPr>
            <a:t>hist</a:t>
          </a:r>
          <a:r>
            <a:rPr lang="tr-TR" sz="3900" kern="1200" baseline="0" dirty="0">
              <a:latin typeface="Times New Roman" panose="02020603050405020304" pitchFamily="18" charset="0"/>
              <a:cs typeface="Times New Roman" panose="02020603050405020304" pitchFamily="18" charset="0"/>
            </a:rPr>
            <a:t>” yazıyoruz. </a:t>
          </a:r>
          <a:endParaRPr lang="tr-TR" sz="3900" kern="1200" dirty="0">
            <a:latin typeface="Times New Roman" panose="02020603050405020304" pitchFamily="18" charset="0"/>
            <a:cs typeface="Times New Roman" panose="02020603050405020304" pitchFamily="18" charset="0"/>
          </a:endParaRPr>
        </a:p>
      </dsp:txBody>
      <dsp:txXfrm>
        <a:off x="0" y="0"/>
        <a:ext cx="9601200" cy="344053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E2E16-19AE-4579-940E-88A32AB38448}">
      <dsp:nvSpPr>
        <dsp:cNvPr id="0" name=""/>
        <dsp:cNvSpPr/>
      </dsp:nvSpPr>
      <dsp:spPr>
        <a:xfrm>
          <a:off x="0" y="0"/>
          <a:ext cx="3682768" cy="2323866"/>
        </a:xfrm>
        <a:prstGeom prst="round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Fransa’daki pratisyen hekim sayısı değerleri en çok 2007-2009 ve 2016-2018 yılları arasında toplanmış. Daha koyu olan yerlerde daha çok değer bulunuyor. 2007 ve 2011 yılları arasında pek bir artış yaşanmamış.</a:t>
          </a:r>
        </a:p>
      </dsp:txBody>
      <dsp:txXfrm>
        <a:off x="113442" y="113442"/>
        <a:ext cx="3455884" cy="2096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4D69C-3AEB-4E2A-B637-F9B915B07818}">
      <dsp:nvSpPr>
        <dsp:cNvPr id="0" name=""/>
        <dsp:cNvSpPr/>
      </dsp:nvSpPr>
      <dsp:spPr>
        <a:xfrm>
          <a:off x="0" y="5956"/>
          <a:ext cx="8401575" cy="65637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tr-TR" sz="1700" kern="1200" dirty="0">
              <a:latin typeface="Times New Roman" panose="02020603050405020304" pitchFamily="18" charset="0"/>
              <a:cs typeface="Times New Roman" panose="02020603050405020304" pitchFamily="18" charset="0"/>
            </a:rPr>
            <a:t>Verimizin </a:t>
          </a:r>
          <a:r>
            <a:rPr lang="tr-TR" sz="1700" kern="1200" dirty="0" err="1">
              <a:latin typeface="Times New Roman" panose="02020603050405020304" pitchFamily="18" charset="0"/>
              <a:cs typeface="Times New Roman" panose="02020603050405020304" pitchFamily="18" charset="0"/>
            </a:rPr>
            <a:t>transpozuna</a:t>
          </a:r>
          <a:r>
            <a:rPr lang="tr-TR" sz="1700" kern="1200" dirty="0">
              <a:latin typeface="Times New Roman" panose="02020603050405020304" pitchFamily="18" charset="0"/>
              <a:cs typeface="Times New Roman" panose="02020603050405020304" pitchFamily="18" charset="0"/>
            </a:rPr>
            <a:t> baktık. Zamana göre ülkelerdeki hekim sayılarını gösteren tablodan ilk beş değeri yazdırdık.</a:t>
          </a:r>
        </a:p>
      </dsp:txBody>
      <dsp:txXfrm>
        <a:off x="32041" y="37997"/>
        <a:ext cx="8337493" cy="592288"/>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4A3EF-41BC-4993-957B-3086FD79FD3E}">
      <dsp:nvSpPr>
        <dsp:cNvPr id="0" name=""/>
        <dsp:cNvSpPr/>
      </dsp:nvSpPr>
      <dsp:spPr>
        <a:xfrm>
          <a:off x="0" y="95180"/>
          <a:ext cx="4672149" cy="1877865"/>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tr-TR" sz="1700" kern="1200" dirty="0">
              <a:latin typeface="Times New Roman" panose="02020603050405020304" pitchFamily="18" charset="0"/>
              <a:cs typeface="Times New Roman" panose="02020603050405020304" pitchFamily="18" charset="0"/>
            </a:rPr>
            <a:t>Grafikte en fazla değer 2007-2009 yılları arasındadır. </a:t>
          </a:r>
        </a:p>
        <a:p>
          <a:pPr marL="0" lvl="0" indent="0" algn="l" defTabSz="755650" rtl="0">
            <a:lnSpc>
              <a:spcPct val="90000"/>
            </a:lnSpc>
            <a:spcBef>
              <a:spcPct val="0"/>
            </a:spcBef>
            <a:spcAft>
              <a:spcPct val="35000"/>
            </a:spcAft>
            <a:buNone/>
          </a:pPr>
          <a:r>
            <a:rPr lang="tr-TR" sz="1700" kern="1200" dirty="0">
              <a:latin typeface="Times New Roman" panose="02020603050405020304" pitchFamily="18" charset="0"/>
              <a:cs typeface="Times New Roman" panose="02020603050405020304" pitchFamily="18" charset="0"/>
            </a:rPr>
            <a:t>2016-2018 yılları arasında üç değer aynı aralıkta bulunduğu için en koyu renkli olan yer burasıdır. Grafiğe baktığımızda genel olarak yıllar ilerledikçe pratisyen hekim sayısı artmaktadır.</a:t>
          </a:r>
        </a:p>
      </dsp:txBody>
      <dsp:txXfrm>
        <a:off x="91670" y="186850"/>
        <a:ext cx="4488809" cy="169452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1B5A-F186-4B18-8F8D-12588220C769}">
      <dsp:nvSpPr>
        <dsp:cNvPr id="0" name=""/>
        <dsp:cNvSpPr/>
      </dsp:nvSpPr>
      <dsp:spPr>
        <a:xfrm>
          <a:off x="0" y="82522"/>
          <a:ext cx="3061982" cy="1474200"/>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2007’ dan 2011 yılına kadar aynı aralıkta değer aldığını görüyoruz. </a:t>
          </a:r>
          <a:r>
            <a:rPr lang="tr-TR" sz="1800" kern="1200" dirty="0" err="1">
              <a:latin typeface="Times New Roman" panose="02020603050405020304" pitchFamily="18" charset="0"/>
              <a:cs typeface="Times New Roman" panose="02020603050405020304" pitchFamily="18" charset="0"/>
            </a:rPr>
            <a:t>Pretisyen</a:t>
          </a:r>
          <a:r>
            <a:rPr lang="tr-TR" sz="1800" kern="1200" dirty="0">
              <a:latin typeface="Times New Roman" panose="02020603050405020304" pitchFamily="18" charset="0"/>
              <a:cs typeface="Times New Roman" panose="02020603050405020304" pitchFamily="18" charset="0"/>
            </a:rPr>
            <a:t> hekim sayısında çok fazla değişiklik olmamış.</a:t>
          </a:r>
        </a:p>
      </dsp:txBody>
      <dsp:txXfrm>
        <a:off x="71965" y="154487"/>
        <a:ext cx="2918052" cy="1330270"/>
      </dsp:txXfrm>
    </dsp:sp>
    <dsp:sp modelId="{25EB2232-37A9-4F35-8FA5-0FA35242D9ED}">
      <dsp:nvSpPr>
        <dsp:cNvPr id="0" name=""/>
        <dsp:cNvSpPr/>
      </dsp:nvSpPr>
      <dsp:spPr>
        <a:xfrm>
          <a:off x="0" y="1608562"/>
          <a:ext cx="3061982" cy="1474200"/>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En çok değişimin gözlendiği yıllar ise 2014-2016 yılları arasıdır. </a:t>
          </a:r>
        </a:p>
      </dsp:txBody>
      <dsp:txXfrm>
        <a:off x="71965" y="1680527"/>
        <a:ext cx="2918052" cy="133027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619B9-3F7F-412A-AAA1-1745B665070A}">
      <dsp:nvSpPr>
        <dsp:cNvPr id="0" name=""/>
        <dsp:cNvSpPr/>
      </dsp:nvSpPr>
      <dsp:spPr>
        <a:xfrm>
          <a:off x="0" y="32726"/>
          <a:ext cx="3592944" cy="842400"/>
        </a:xfrm>
        <a:prstGeom prst="roundRect">
          <a:avLst/>
        </a:prstGeom>
        <a:solidFill>
          <a:schemeClr val="accent6">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dirty="0">
              <a:latin typeface="Times New Roman" panose="02020603050405020304" pitchFamily="18" charset="0"/>
              <a:cs typeface="Times New Roman" panose="02020603050405020304" pitchFamily="18" charset="0"/>
            </a:rPr>
            <a:t>Norveç’in grafiğinde yer alan değerlerin en çok 380-445 arasında olduğunu görüyoruz.</a:t>
          </a:r>
        </a:p>
      </dsp:txBody>
      <dsp:txXfrm>
        <a:off x="41123" y="73849"/>
        <a:ext cx="3510698" cy="760154"/>
      </dsp:txXfrm>
    </dsp:sp>
    <dsp:sp modelId="{2784FE2B-42F9-4E3D-8810-1180214C3370}">
      <dsp:nvSpPr>
        <dsp:cNvPr id="0" name=""/>
        <dsp:cNvSpPr/>
      </dsp:nvSpPr>
      <dsp:spPr>
        <a:xfrm>
          <a:off x="0" y="1004727"/>
          <a:ext cx="3592944" cy="842400"/>
        </a:xfrm>
        <a:prstGeom prst="roundRect">
          <a:avLst/>
        </a:prstGeom>
        <a:solidFill>
          <a:schemeClr val="accent6">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dirty="0">
              <a:latin typeface="Times New Roman" panose="02020603050405020304" pitchFamily="18" charset="0"/>
              <a:cs typeface="Times New Roman" panose="02020603050405020304" pitchFamily="18" charset="0"/>
            </a:rPr>
            <a:t>En az 445-485 arasında değeri vardır. </a:t>
          </a:r>
        </a:p>
      </dsp:txBody>
      <dsp:txXfrm>
        <a:off x="41123" y="1045850"/>
        <a:ext cx="3510698" cy="760154"/>
      </dsp:txXfrm>
    </dsp:sp>
    <dsp:sp modelId="{E50BDAFA-5340-495A-AC64-4EAB38B4AB4A}">
      <dsp:nvSpPr>
        <dsp:cNvPr id="0" name=""/>
        <dsp:cNvSpPr/>
      </dsp:nvSpPr>
      <dsp:spPr>
        <a:xfrm>
          <a:off x="0" y="1911936"/>
          <a:ext cx="3592944" cy="842400"/>
        </a:xfrm>
        <a:prstGeom prst="roundRect">
          <a:avLst/>
        </a:prstGeom>
        <a:solidFill>
          <a:schemeClr val="accent6">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dirty="0">
              <a:latin typeface="Times New Roman" panose="02020603050405020304" pitchFamily="18" charset="0"/>
              <a:cs typeface="Times New Roman" panose="02020603050405020304" pitchFamily="18" charset="0"/>
            </a:rPr>
            <a:t>En büyük değişim 2011-2013 ve 2016-2018 yılları arasındadır.</a:t>
          </a:r>
        </a:p>
      </dsp:txBody>
      <dsp:txXfrm>
        <a:off x="41123" y="1953059"/>
        <a:ext cx="3510698" cy="760154"/>
      </dsp:txXfrm>
    </dsp:sp>
    <dsp:sp modelId="{90805916-1A23-461F-82A9-11CA3A5DCDCD}">
      <dsp:nvSpPr>
        <dsp:cNvPr id="0" name=""/>
        <dsp:cNvSpPr/>
      </dsp:nvSpPr>
      <dsp:spPr>
        <a:xfrm>
          <a:off x="0" y="2948726"/>
          <a:ext cx="3592944" cy="842400"/>
        </a:xfrm>
        <a:prstGeom prst="roundRect">
          <a:avLst/>
        </a:prstGeom>
        <a:solidFill>
          <a:schemeClr val="accent6">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dirty="0">
              <a:latin typeface="Times New Roman" panose="02020603050405020304" pitchFamily="18" charset="0"/>
              <a:cs typeface="Times New Roman" panose="02020603050405020304" pitchFamily="18" charset="0"/>
            </a:rPr>
            <a:t>Genel olarak Norveç’ te 2007-2018 yılları arasında sürekli bir hekim sayısı artışı yaşanmış.    </a:t>
          </a:r>
        </a:p>
      </dsp:txBody>
      <dsp:txXfrm>
        <a:off x="41123" y="2989849"/>
        <a:ext cx="3510698" cy="760154"/>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7909B-2779-4700-8D9A-D678D657F8D3}">
      <dsp:nvSpPr>
        <dsp:cNvPr id="0" name=""/>
        <dsp:cNvSpPr/>
      </dsp:nvSpPr>
      <dsp:spPr>
        <a:xfrm>
          <a:off x="0" y="374515"/>
          <a:ext cx="3225568" cy="1311351"/>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Yıl ve ülkelerin birbirine göre </a:t>
          </a:r>
          <a:r>
            <a:rPr lang="tr-TR" sz="1900" kern="1200" dirty="0" err="1">
              <a:latin typeface="Times New Roman" panose="02020603050405020304" pitchFamily="18" charset="0"/>
              <a:cs typeface="Times New Roman" panose="02020603050405020304" pitchFamily="18" charset="0"/>
            </a:rPr>
            <a:t>pairplotlarını</a:t>
          </a:r>
          <a:r>
            <a:rPr lang="tr-TR" sz="1900" kern="1200" dirty="0">
              <a:latin typeface="Times New Roman" panose="02020603050405020304" pitchFamily="18" charset="0"/>
              <a:cs typeface="Times New Roman" panose="02020603050405020304" pitchFamily="18" charset="0"/>
            </a:rPr>
            <a:t> oluşturabilmek için verimizi düzenliyoruz.</a:t>
          </a:r>
        </a:p>
      </dsp:txBody>
      <dsp:txXfrm>
        <a:off x="64015" y="438530"/>
        <a:ext cx="3097538" cy="1183321"/>
      </dsp:txXfrm>
    </dsp:sp>
    <dsp:sp modelId="{C3C427C1-2F70-4F1D-9ED5-82B3ACF9BF77}">
      <dsp:nvSpPr>
        <dsp:cNvPr id="0" name=""/>
        <dsp:cNvSpPr/>
      </dsp:nvSpPr>
      <dsp:spPr>
        <a:xfrm>
          <a:off x="0" y="1698410"/>
          <a:ext cx="3225568" cy="136952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dirty="0">
              <a:latin typeface="Times New Roman" panose="02020603050405020304" pitchFamily="18" charset="0"/>
              <a:cs typeface="Times New Roman" panose="02020603050405020304" pitchFamily="18" charset="0"/>
            </a:rPr>
            <a:t>Daha önce yılları </a:t>
          </a:r>
          <a:r>
            <a:rPr lang="tr-TR" sz="1900" kern="1200" dirty="0" err="1">
              <a:latin typeface="Times New Roman" panose="02020603050405020304" pitchFamily="18" charset="0"/>
              <a:cs typeface="Times New Roman" panose="02020603050405020304" pitchFamily="18" charset="0"/>
            </a:rPr>
            <a:t>İnyıl</a:t>
          </a:r>
          <a:r>
            <a:rPr lang="tr-TR" sz="1900" kern="1200" dirty="0">
              <a:latin typeface="Times New Roman" panose="02020603050405020304" pitchFamily="18" charset="0"/>
              <a:cs typeface="Times New Roman" panose="02020603050405020304" pitchFamily="18" charset="0"/>
            </a:rPr>
            <a:t> değişkeninin içine atmıştık. Burada ona tekrar bakıyoruz. Ardından </a:t>
          </a:r>
          <a:r>
            <a:rPr lang="tr-TR" sz="1900" kern="1200" dirty="0" err="1">
              <a:latin typeface="Times New Roman" panose="02020603050405020304" pitchFamily="18" charset="0"/>
              <a:cs typeface="Times New Roman" panose="02020603050405020304" pitchFamily="18" charset="0"/>
            </a:rPr>
            <a:t>YılaGöre</a:t>
          </a:r>
          <a:r>
            <a:rPr lang="tr-TR" sz="1900" kern="1200" dirty="0">
              <a:latin typeface="Times New Roman" panose="02020603050405020304" pitchFamily="18" charset="0"/>
              <a:cs typeface="Times New Roman" panose="02020603050405020304" pitchFamily="18" charset="0"/>
            </a:rPr>
            <a:t> isimli bir </a:t>
          </a:r>
          <a:r>
            <a:rPr lang="tr-TR" sz="1900" kern="1200" dirty="0" err="1">
              <a:latin typeface="Times New Roman" panose="02020603050405020304" pitchFamily="18" charset="0"/>
              <a:cs typeface="Times New Roman" panose="02020603050405020304" pitchFamily="18" charset="0"/>
            </a:rPr>
            <a:t>dataframe</a:t>
          </a:r>
          <a:r>
            <a:rPr lang="tr-TR" sz="1900" kern="1200" dirty="0">
              <a:latin typeface="Times New Roman" panose="02020603050405020304" pitchFamily="18" charset="0"/>
              <a:cs typeface="Times New Roman" panose="02020603050405020304" pitchFamily="18" charset="0"/>
            </a:rPr>
            <a:t> oluşturuyoruz.</a:t>
          </a:r>
        </a:p>
      </dsp:txBody>
      <dsp:txXfrm>
        <a:off x="66855" y="1765265"/>
        <a:ext cx="3091858" cy="1235812"/>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A9308-F742-4D08-BF38-A7E04DFC6641}">
      <dsp:nvSpPr>
        <dsp:cNvPr id="0" name=""/>
        <dsp:cNvSpPr/>
      </dsp:nvSpPr>
      <dsp:spPr>
        <a:xfrm>
          <a:off x="0" y="3277"/>
          <a:ext cx="4234414" cy="1379598"/>
        </a:xfrm>
        <a:prstGeom prst="roundRect">
          <a:avLst/>
        </a:prstGeom>
        <a:solidFill>
          <a:schemeClr val="accent5">
            <a:shade val="80000"/>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dirty="0" err="1">
              <a:latin typeface="Times New Roman" panose="02020603050405020304" pitchFamily="18" charset="0"/>
              <a:cs typeface="Times New Roman" panose="02020603050405020304" pitchFamily="18" charset="0"/>
            </a:rPr>
            <a:t>Pairplot</a:t>
          </a:r>
          <a:r>
            <a:rPr lang="tr-TR" sz="2000" kern="1200" dirty="0">
              <a:latin typeface="Times New Roman" panose="02020603050405020304" pitchFamily="18" charset="0"/>
              <a:cs typeface="Times New Roman" panose="02020603050405020304" pitchFamily="18" charset="0"/>
            </a:rPr>
            <a:t> grafiğimize bakarak, genel olarak değerlerin arttığını söyleyebiliriz.</a:t>
          </a:r>
        </a:p>
      </dsp:txBody>
      <dsp:txXfrm>
        <a:off x="67346" y="70623"/>
        <a:ext cx="4099722" cy="1244906"/>
      </dsp:txXfrm>
    </dsp:sp>
    <dsp:sp modelId="{914107BF-8107-4A4E-996F-029F8921B51C}">
      <dsp:nvSpPr>
        <dsp:cNvPr id="0" name=""/>
        <dsp:cNvSpPr/>
      </dsp:nvSpPr>
      <dsp:spPr>
        <a:xfrm>
          <a:off x="0" y="1394688"/>
          <a:ext cx="4234414" cy="1598700"/>
        </a:xfrm>
        <a:prstGeom prst="roundRect">
          <a:avLst/>
        </a:prstGeom>
        <a:solidFill>
          <a:schemeClr val="accent5">
            <a:shade val="80000"/>
            <a:hueOff val="44985"/>
            <a:satOff val="646"/>
            <a:lumOff val="7139"/>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kern="1200" dirty="0">
              <a:latin typeface="Times New Roman" panose="02020603050405020304" pitchFamily="18" charset="0"/>
              <a:cs typeface="Times New Roman" panose="02020603050405020304" pitchFamily="18" charset="0"/>
            </a:rPr>
            <a:t>Norveç’in yıllar içindeki değişiminin yüksek olmasından kaynaklı olarak izohips çizgilerinin etrafa çok dağılmadan doğrusal bir şekilde arttığını görüyoruz. Aynı şekilde İngiltere de Fransa ve İtalya’ya göre daha doğrusal bir şekilde artmış. </a:t>
          </a:r>
        </a:p>
      </dsp:txBody>
      <dsp:txXfrm>
        <a:off x="78042" y="1472730"/>
        <a:ext cx="4078330" cy="1442616"/>
      </dsp:txXfrm>
    </dsp:sp>
    <dsp:sp modelId="{3F3E3BFD-5F26-4241-A324-6FE0EE1E33AD}">
      <dsp:nvSpPr>
        <dsp:cNvPr id="0" name=""/>
        <dsp:cNvSpPr/>
      </dsp:nvSpPr>
      <dsp:spPr>
        <a:xfrm>
          <a:off x="0" y="3005200"/>
          <a:ext cx="4234414" cy="1984147"/>
        </a:xfrm>
        <a:prstGeom prst="roundRect">
          <a:avLst/>
        </a:prstGeom>
        <a:solidFill>
          <a:schemeClr val="accent5">
            <a:shade val="80000"/>
            <a:hueOff val="89970"/>
            <a:satOff val="1291"/>
            <a:lumOff val="14279"/>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İngiltere’nin Norveç’le ilişkisi daha homojenken, İtalya ile olan ilişkisinde verilerin daha dağınık olduğunu, yani daha az homojenlik olduğunu görüyoruz. İtalya’nın grafiğini incelediğimizde diğer grafiklere göre verilerin daha dağınık durduğunu görüyoruz. Bunun sebebi İtalya’daki değerlerin düzenli artış şeklinde değil küçük artışlarla belirli bir bölgede kümelenmiş gibi dağılmasıdır.</a:t>
          </a:r>
        </a:p>
      </dsp:txBody>
      <dsp:txXfrm>
        <a:off x="96858" y="3102058"/>
        <a:ext cx="4040698" cy="1790431"/>
      </dsp:txXfrm>
    </dsp:sp>
    <dsp:sp modelId="{EF046D67-5A25-4D59-B58D-FE95E5A31511}">
      <dsp:nvSpPr>
        <dsp:cNvPr id="0" name=""/>
        <dsp:cNvSpPr/>
      </dsp:nvSpPr>
      <dsp:spPr>
        <a:xfrm>
          <a:off x="0" y="5001159"/>
          <a:ext cx="4234414" cy="1181871"/>
        </a:xfrm>
        <a:prstGeom prst="roundRect">
          <a:avLst/>
        </a:prstGeom>
        <a:solidFill>
          <a:schemeClr val="accent5">
            <a:shade val="80000"/>
            <a:hueOff val="134955"/>
            <a:satOff val="1937"/>
            <a:lumOff val="21418"/>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Fransa, İtalya ve Norveç’in yoğunluk grafikleri sola çarpıkken, İngiltere’ </a:t>
          </a:r>
          <a:r>
            <a:rPr lang="tr-TR" sz="1800" kern="1200" dirty="0" err="1">
              <a:latin typeface="Times New Roman" panose="02020603050405020304" pitchFamily="18" charset="0"/>
              <a:cs typeface="Times New Roman" panose="02020603050405020304" pitchFamily="18" charset="0"/>
            </a:rPr>
            <a:t>nin</a:t>
          </a:r>
          <a:r>
            <a:rPr lang="tr-TR" sz="1800" kern="1200" dirty="0">
              <a:latin typeface="Times New Roman" panose="02020603050405020304" pitchFamily="18" charset="0"/>
              <a:cs typeface="Times New Roman" panose="02020603050405020304" pitchFamily="18" charset="0"/>
            </a:rPr>
            <a:t> yoğunluk grafiği sağa çarpıktır.</a:t>
          </a:r>
        </a:p>
      </dsp:txBody>
      <dsp:txXfrm>
        <a:off x="57694" y="5058853"/>
        <a:ext cx="4119026" cy="10664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CE8F3-904D-4E71-9B7D-4BB780C70DEF}">
      <dsp:nvSpPr>
        <dsp:cNvPr id="0" name=""/>
        <dsp:cNvSpPr/>
      </dsp:nvSpPr>
      <dsp:spPr>
        <a:xfrm>
          <a:off x="236031" y="180276"/>
          <a:ext cx="6347687" cy="2762249"/>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tr-TR" sz="2500" kern="1200" dirty="0">
              <a:latin typeface="Times New Roman" panose="02020603050405020304" pitchFamily="18" charset="0"/>
              <a:cs typeface="Times New Roman" panose="02020603050405020304" pitchFamily="18" charset="0"/>
            </a:rPr>
            <a:t>Veri setimizden istediğimiz dört ülkenin değerlerini Fransa 6. </a:t>
          </a:r>
          <a:r>
            <a:rPr lang="tr-TR" sz="2500" kern="1200" dirty="0" err="1">
              <a:latin typeface="Times New Roman" panose="02020603050405020304" pitchFamily="18" charset="0"/>
              <a:cs typeface="Times New Roman" panose="02020603050405020304" pitchFamily="18" charset="0"/>
            </a:rPr>
            <a:t>indexte</a:t>
          </a:r>
          <a:r>
            <a:rPr lang="tr-TR" sz="2500" kern="1200" dirty="0">
              <a:latin typeface="Times New Roman" panose="02020603050405020304" pitchFamily="18" charset="0"/>
              <a:cs typeface="Times New Roman" panose="02020603050405020304" pitchFamily="18" charset="0"/>
            </a:rPr>
            <a:t>, İngiltere 20. </a:t>
          </a:r>
          <a:r>
            <a:rPr lang="tr-TR" sz="2500" kern="1200" dirty="0" err="1">
              <a:latin typeface="Times New Roman" panose="02020603050405020304" pitchFamily="18" charset="0"/>
              <a:cs typeface="Times New Roman" panose="02020603050405020304" pitchFamily="18" charset="0"/>
            </a:rPr>
            <a:t>indexte</a:t>
          </a:r>
          <a:r>
            <a:rPr lang="tr-TR" sz="2500" kern="1200" dirty="0">
              <a:latin typeface="Times New Roman" panose="02020603050405020304" pitchFamily="18" charset="0"/>
              <a:cs typeface="Times New Roman" panose="02020603050405020304" pitchFamily="18" charset="0"/>
            </a:rPr>
            <a:t>, İtalya 8. </a:t>
          </a:r>
          <a:r>
            <a:rPr lang="tr-TR" sz="2500" kern="1200" dirty="0" err="1">
              <a:latin typeface="Times New Roman" panose="02020603050405020304" pitchFamily="18" charset="0"/>
              <a:cs typeface="Times New Roman" panose="02020603050405020304" pitchFamily="18" charset="0"/>
            </a:rPr>
            <a:t>indexte</a:t>
          </a:r>
          <a:r>
            <a:rPr lang="tr-TR" sz="2500" kern="1200" dirty="0">
              <a:latin typeface="Times New Roman" panose="02020603050405020304" pitchFamily="18" charset="0"/>
              <a:cs typeface="Times New Roman" panose="02020603050405020304" pitchFamily="18" charset="0"/>
            </a:rPr>
            <a:t> ve Norveç 18. </a:t>
          </a:r>
          <a:r>
            <a:rPr lang="tr-TR" sz="2500" kern="1200" dirty="0" err="1">
              <a:latin typeface="Times New Roman" panose="02020603050405020304" pitchFamily="18" charset="0"/>
              <a:cs typeface="Times New Roman" panose="02020603050405020304" pitchFamily="18" charset="0"/>
            </a:rPr>
            <a:t>indexte</a:t>
          </a:r>
          <a:r>
            <a:rPr lang="tr-TR" sz="2500" kern="1200" dirty="0">
              <a:latin typeface="Times New Roman" panose="02020603050405020304" pitchFamily="18" charset="0"/>
              <a:cs typeface="Times New Roman" panose="02020603050405020304" pitchFamily="18" charset="0"/>
            </a:rPr>
            <a:t> olmak üzere, </a:t>
          </a:r>
          <a:r>
            <a:rPr lang="tr-TR" sz="2500" kern="1200" dirty="0" err="1">
              <a:latin typeface="Times New Roman" panose="02020603050405020304" pitchFamily="18" charset="0"/>
              <a:cs typeface="Times New Roman" panose="02020603050405020304" pitchFamily="18" charset="0"/>
            </a:rPr>
            <a:t>iloc</a:t>
          </a:r>
          <a:r>
            <a:rPr lang="tr-TR" sz="2500" kern="1200" dirty="0">
              <a:latin typeface="Times New Roman" panose="02020603050405020304" pitchFamily="18" charset="0"/>
              <a:cs typeface="Times New Roman" panose="02020603050405020304" pitchFamily="18" charset="0"/>
            </a:rPr>
            <a:t>[] komutuyla aldık.  Dört ülkeyi gruplandırıp </a:t>
          </a:r>
          <a:r>
            <a:rPr lang="tr-TR" sz="2500" kern="1200" dirty="0" err="1">
              <a:latin typeface="Times New Roman" panose="02020603050405020304" pitchFamily="18" charset="0"/>
              <a:cs typeface="Times New Roman" panose="02020603050405020304" pitchFamily="18" charset="0"/>
            </a:rPr>
            <a:t>DataFrame</a:t>
          </a:r>
          <a:r>
            <a:rPr lang="tr-TR" sz="2500" kern="1200" dirty="0">
              <a:latin typeface="Times New Roman" panose="02020603050405020304" pitchFamily="18" charset="0"/>
              <a:cs typeface="Times New Roman" panose="02020603050405020304" pitchFamily="18" charset="0"/>
            </a:rPr>
            <a:t> oluşturduk. Daha sonra başlıkların sütunlarda durması için </a:t>
          </a:r>
          <a:r>
            <a:rPr lang="tr-TR" sz="2500" kern="1200" dirty="0" err="1">
              <a:latin typeface="Times New Roman" panose="02020603050405020304" pitchFamily="18" charset="0"/>
              <a:cs typeface="Times New Roman" panose="02020603050405020304" pitchFamily="18" charset="0"/>
            </a:rPr>
            <a:t>transpozunu</a:t>
          </a:r>
          <a:r>
            <a:rPr lang="tr-TR" sz="2500" kern="1200" dirty="0">
              <a:latin typeface="Times New Roman" panose="02020603050405020304" pitchFamily="18" charset="0"/>
              <a:cs typeface="Times New Roman" panose="02020603050405020304" pitchFamily="18" charset="0"/>
            </a:rPr>
            <a:t> aldık.</a:t>
          </a:r>
        </a:p>
      </dsp:txBody>
      <dsp:txXfrm>
        <a:off x="370873" y="315118"/>
        <a:ext cx="6078003" cy="24925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AF8ED-BEFA-4508-BB40-C9CA6C7A885A}">
      <dsp:nvSpPr>
        <dsp:cNvPr id="0" name=""/>
        <dsp:cNvSpPr/>
      </dsp:nvSpPr>
      <dsp:spPr>
        <a:xfrm>
          <a:off x="0" y="0"/>
          <a:ext cx="4532813" cy="329004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tr-TR" sz="1900" kern="1200" dirty="0" err="1">
              <a:latin typeface="Times New Roman" panose="02020603050405020304" pitchFamily="18" charset="0"/>
              <a:cs typeface="Times New Roman" panose="02020603050405020304" pitchFamily="18" charset="0"/>
            </a:rPr>
            <a:t>Subplot</a:t>
          </a:r>
          <a:r>
            <a:rPr lang="tr-TR" sz="1900" kern="1200" dirty="0">
              <a:latin typeface="Times New Roman" panose="02020603050405020304" pitchFamily="18" charset="0"/>
              <a:cs typeface="Times New Roman" panose="02020603050405020304" pitchFamily="18" charset="0"/>
            </a:rPr>
            <a:t> oluşturuyoruz. </a:t>
          </a:r>
          <a:r>
            <a:rPr lang="tr-TR" sz="1900" kern="1200" dirty="0" err="1">
              <a:latin typeface="Times New Roman" panose="02020603050405020304" pitchFamily="18" charset="0"/>
              <a:cs typeface="Times New Roman" panose="02020603050405020304" pitchFamily="18" charset="0"/>
            </a:rPr>
            <a:t>Subplotta</a:t>
          </a:r>
          <a:r>
            <a:rPr lang="tr-TR" sz="1900" kern="1200" dirty="0">
              <a:latin typeface="Times New Roman" panose="02020603050405020304" pitchFamily="18" charset="0"/>
              <a:cs typeface="Times New Roman" panose="02020603050405020304" pitchFamily="18" charset="0"/>
            </a:rPr>
            <a:t> ilk sayı satırı, ikinci sayı sütunu ,üçüncü sayı ise kaçıncı grafik olduğunu gösterir. </a:t>
          </a:r>
          <a:r>
            <a:rPr lang="tr-TR" sz="1900" kern="1200" dirty="0" err="1">
              <a:latin typeface="Times New Roman" panose="02020603050405020304" pitchFamily="18" charset="0"/>
              <a:cs typeface="Times New Roman" panose="02020603050405020304" pitchFamily="18" charset="0"/>
            </a:rPr>
            <a:t>plt.plot</a:t>
          </a:r>
          <a:r>
            <a:rPr lang="tr-TR" sz="1900" kern="1200" dirty="0">
              <a:latin typeface="Times New Roman" panose="02020603050405020304" pitchFamily="18" charset="0"/>
              <a:cs typeface="Times New Roman" panose="02020603050405020304" pitchFamily="18" charset="0"/>
            </a:rPr>
            <a:t>() komutunu grafiğin rengini değiştirmek için kullandık. Tüm verinin </a:t>
          </a:r>
          <a:r>
            <a:rPr lang="tr-TR" sz="1900" kern="1200" dirty="0" err="1">
              <a:latin typeface="Times New Roman" panose="02020603050405020304" pitchFamily="18" charset="0"/>
              <a:cs typeface="Times New Roman" panose="02020603050405020304" pitchFamily="18" charset="0"/>
            </a:rPr>
            <a:t>transpozunun</a:t>
          </a:r>
          <a:r>
            <a:rPr lang="tr-TR" sz="1900" kern="1200" dirty="0">
              <a:latin typeface="Times New Roman" panose="02020603050405020304" pitchFamily="18" charset="0"/>
              <a:cs typeface="Times New Roman" panose="02020603050405020304" pitchFamily="18" charset="0"/>
            </a:rPr>
            <a:t> rengi gri olsun. Fransa’nın verisini de kırmızı olarak gösteriyoruz. Başlığını Fransa olarak koyuyoruz. </a:t>
          </a:r>
          <a:r>
            <a:rPr lang="tr-TR" sz="1900" kern="1200" dirty="0" err="1">
              <a:latin typeface="Times New Roman" panose="02020603050405020304" pitchFamily="18" charset="0"/>
              <a:cs typeface="Times New Roman" panose="02020603050405020304" pitchFamily="18" charset="0"/>
            </a:rPr>
            <a:t>rotation</a:t>
          </a:r>
          <a:r>
            <a:rPr lang="tr-TR" sz="1900" kern="1200" dirty="0">
              <a:latin typeface="Times New Roman" panose="02020603050405020304" pitchFamily="18" charset="0"/>
              <a:cs typeface="Times New Roman" panose="02020603050405020304" pitchFamily="18" charset="0"/>
            </a:rPr>
            <a:t>=90 olarak belirledik çünkü tarih yazılarının dikey olmasını istedik. Diğer ülkeler için de aynı şekilde kod yazdık.</a:t>
          </a:r>
        </a:p>
      </dsp:txBody>
      <dsp:txXfrm>
        <a:off x="160607" y="160607"/>
        <a:ext cx="4211599" cy="29688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C82-33F6-471B-B62B-BA4EAFE334D8}">
      <dsp:nvSpPr>
        <dsp:cNvPr id="0" name=""/>
        <dsp:cNvSpPr/>
      </dsp:nvSpPr>
      <dsp:spPr>
        <a:xfrm>
          <a:off x="0" y="51979"/>
          <a:ext cx="4447786" cy="240084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baseline="0" dirty="0">
              <a:latin typeface="Times New Roman" panose="02020603050405020304" pitchFamily="18" charset="0"/>
              <a:cs typeface="Times New Roman" panose="02020603050405020304" pitchFamily="18" charset="0"/>
            </a:rPr>
            <a:t>Bu grafiklere bakarak Fransa ile İtalya’nın pratisyen hekim sayısının tüm ülkelerin ortalama hekim sayılarına daha yakın olduğunu, İngiltere’nin pratisyen hekim sayısının bu dört ülkeye göre en düşük olduğunu ve Norveç’ in de en çok pratisyen hekime sahip olan ülke olduğunu görebiliriz.</a:t>
          </a:r>
          <a:endParaRPr lang="tr-TR" sz="1900" kern="1200" dirty="0">
            <a:latin typeface="Times New Roman" panose="02020603050405020304" pitchFamily="18" charset="0"/>
            <a:cs typeface="Times New Roman" panose="02020603050405020304" pitchFamily="18" charset="0"/>
          </a:endParaRPr>
        </a:p>
      </dsp:txBody>
      <dsp:txXfrm>
        <a:off x="117199" y="169178"/>
        <a:ext cx="4213388" cy="2166442"/>
      </dsp:txXfrm>
    </dsp:sp>
    <dsp:sp modelId="{01A33380-3E35-4579-A7DD-C2A20BFD459B}">
      <dsp:nvSpPr>
        <dsp:cNvPr id="0" name=""/>
        <dsp:cNvSpPr/>
      </dsp:nvSpPr>
      <dsp:spPr>
        <a:xfrm>
          <a:off x="0" y="2498485"/>
          <a:ext cx="4447786" cy="240084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baseline="0" dirty="0">
              <a:latin typeface="Times New Roman" panose="02020603050405020304" pitchFamily="18" charset="0"/>
              <a:cs typeface="Times New Roman" panose="02020603050405020304" pitchFamily="18" charset="0"/>
            </a:rPr>
            <a:t>Fransa’nın yıllar içindeki hekim sayısı değişimi en az iken Norveç’ in en çok olduğu görülmektedir. Demek ki en yüksek standart sapma Norveç’te iken en düşüğü de Fransa’dadır.</a:t>
          </a:r>
          <a:endParaRPr lang="tr-TR" sz="1900" kern="1200" dirty="0">
            <a:latin typeface="Times New Roman" panose="02020603050405020304" pitchFamily="18" charset="0"/>
            <a:cs typeface="Times New Roman" panose="02020603050405020304" pitchFamily="18" charset="0"/>
          </a:endParaRPr>
        </a:p>
      </dsp:txBody>
      <dsp:txXfrm>
        <a:off x="117199" y="2615684"/>
        <a:ext cx="4213388" cy="21664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69B49-FC7C-47D9-9F1F-70A50726A52D}">
      <dsp:nvSpPr>
        <dsp:cNvPr id="0" name=""/>
        <dsp:cNvSpPr/>
      </dsp:nvSpPr>
      <dsp:spPr>
        <a:xfrm>
          <a:off x="0" y="128708"/>
          <a:ext cx="3762103" cy="84942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tr-TR" sz="2200" kern="1200" dirty="0">
              <a:latin typeface="Times New Roman" panose="02020603050405020304" pitchFamily="18" charset="0"/>
              <a:cs typeface="Times New Roman" panose="02020603050405020304" pitchFamily="18" charset="0"/>
            </a:rPr>
            <a:t>Tüm verileri kullanarak görselleştirme yapmak istedik. </a:t>
          </a:r>
        </a:p>
      </dsp:txBody>
      <dsp:txXfrm>
        <a:off x="41465" y="170173"/>
        <a:ext cx="3679173" cy="7664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DBF9B-615F-4C5D-A71C-AA2941220B2C}">
      <dsp:nvSpPr>
        <dsp:cNvPr id="0" name=""/>
        <dsp:cNvSpPr/>
      </dsp:nvSpPr>
      <dsp:spPr>
        <a:xfrm>
          <a:off x="0" y="0"/>
          <a:ext cx="5290457" cy="216216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tr-TR" sz="2100" kern="1200" dirty="0">
              <a:latin typeface="Times New Roman" panose="02020603050405020304" pitchFamily="18" charset="0"/>
              <a:cs typeface="Times New Roman" panose="02020603050405020304" pitchFamily="18" charset="0"/>
            </a:rPr>
            <a:t>Ülkelerin birbirine göre korelasyonunu gösteren </a:t>
          </a:r>
          <a:r>
            <a:rPr lang="tr-TR" sz="2100" kern="1200" dirty="0" err="1">
              <a:latin typeface="Times New Roman" panose="02020603050405020304" pitchFamily="18" charset="0"/>
              <a:cs typeface="Times New Roman" panose="02020603050405020304" pitchFamily="18" charset="0"/>
            </a:rPr>
            <a:t>heatmap</a:t>
          </a:r>
          <a:r>
            <a:rPr lang="tr-TR" sz="2100" kern="1200" dirty="0">
              <a:latin typeface="Times New Roman" panose="02020603050405020304" pitchFamily="18" charset="0"/>
              <a:cs typeface="Times New Roman" panose="02020603050405020304" pitchFamily="18" charset="0"/>
            </a:rPr>
            <a:t> grafiğini çizdirdik. </a:t>
          </a:r>
        </a:p>
        <a:p>
          <a:pPr marL="0" lvl="0" indent="0" algn="l" defTabSz="933450" rtl="0">
            <a:lnSpc>
              <a:spcPct val="90000"/>
            </a:lnSpc>
            <a:spcBef>
              <a:spcPct val="0"/>
            </a:spcBef>
            <a:spcAft>
              <a:spcPct val="35000"/>
            </a:spcAft>
            <a:buNone/>
          </a:pPr>
          <a:r>
            <a:rPr lang="tr-TR" sz="2100" kern="1200" dirty="0" err="1">
              <a:latin typeface="Times New Roman" panose="02020603050405020304" pitchFamily="18" charset="0"/>
              <a:cs typeface="Times New Roman" panose="02020603050405020304" pitchFamily="18" charset="0"/>
            </a:rPr>
            <a:t>Heatmap</a:t>
          </a:r>
          <a:r>
            <a:rPr lang="tr-TR" sz="2100" kern="1200" dirty="0">
              <a:latin typeface="Times New Roman" panose="02020603050405020304" pitchFamily="18" charset="0"/>
              <a:cs typeface="Times New Roman" panose="02020603050405020304" pitchFamily="18" charset="0"/>
            </a:rPr>
            <a:t> grafiğinde en yüksek korelasyon değerlerine sahip olan yerler açık renk ile gösterilirken, korelasyon azaldıkça rengin koyulaştığını görüyoruz.</a:t>
          </a:r>
        </a:p>
      </dsp:txBody>
      <dsp:txXfrm>
        <a:off x="105548" y="105548"/>
        <a:ext cx="5079361" cy="19510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56A33-D390-4E6D-B710-2666D27E7491}" type="datetimeFigureOut">
              <a:rPr lang="tr-TR" smtClean="0"/>
              <a:t>1.06.2021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ABBB5-1BFB-4870-9FD6-61B67C822AD4}" type="slidenum">
              <a:rPr lang="tr-TR" smtClean="0"/>
              <a:t>‹#›</a:t>
            </a:fld>
            <a:endParaRPr lang="tr-TR"/>
          </a:p>
        </p:txBody>
      </p:sp>
    </p:spTree>
    <p:extLst>
      <p:ext uri="{BB962C8B-B14F-4D97-AF65-F5344CB8AC3E}">
        <p14:creationId xmlns:p14="http://schemas.microsoft.com/office/powerpoint/2010/main" val="209709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C4B5BEC-15A2-4292-8B33-818023EF388C}" type="datetimeFigureOut">
              <a:rPr lang="tr-TR" smtClean="0"/>
              <a:t>1.06.2021</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0788DAF-49E8-4BD8-BA05-20A7691041F7}"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899532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C4B5BEC-15A2-4292-8B33-818023EF388C}" type="datetimeFigureOut">
              <a:rPr lang="tr-TR" smtClean="0"/>
              <a:t>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788DAF-49E8-4BD8-BA05-20A7691041F7}" type="slidenum">
              <a:rPr lang="tr-TR" smtClean="0"/>
              <a:t>‹#›</a:t>
            </a:fld>
            <a:endParaRPr lang="tr-TR"/>
          </a:p>
        </p:txBody>
      </p:sp>
    </p:spTree>
    <p:extLst>
      <p:ext uri="{BB962C8B-B14F-4D97-AF65-F5344CB8AC3E}">
        <p14:creationId xmlns:p14="http://schemas.microsoft.com/office/powerpoint/2010/main" val="309317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C4B5BEC-15A2-4292-8B33-818023EF388C}" type="datetimeFigureOut">
              <a:rPr lang="tr-TR" smtClean="0"/>
              <a:t>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788DAF-49E8-4BD8-BA05-20A7691041F7}" type="slidenum">
              <a:rPr lang="tr-TR" smtClean="0"/>
              <a:t>‹#›</a:t>
            </a:fld>
            <a:endParaRPr lang="tr-TR"/>
          </a:p>
        </p:txBody>
      </p:sp>
    </p:spTree>
    <p:extLst>
      <p:ext uri="{BB962C8B-B14F-4D97-AF65-F5344CB8AC3E}">
        <p14:creationId xmlns:p14="http://schemas.microsoft.com/office/powerpoint/2010/main" val="223811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C4B5BEC-15A2-4292-8B33-818023EF388C}" type="datetimeFigureOut">
              <a:rPr lang="tr-TR" smtClean="0"/>
              <a:t>1.06.2021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788DAF-49E8-4BD8-BA05-20A7691041F7}" type="slidenum">
              <a:rPr lang="tr-TR" smtClean="0"/>
              <a:t>‹#›</a:t>
            </a:fld>
            <a:endParaRPr lang="tr-TR"/>
          </a:p>
        </p:txBody>
      </p:sp>
    </p:spTree>
    <p:extLst>
      <p:ext uri="{BB962C8B-B14F-4D97-AF65-F5344CB8AC3E}">
        <p14:creationId xmlns:p14="http://schemas.microsoft.com/office/powerpoint/2010/main" val="93496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C4B5BEC-15A2-4292-8B33-818023EF388C}" type="datetimeFigureOut">
              <a:rPr lang="tr-TR" smtClean="0"/>
              <a:t>1.06.2021</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0788DAF-49E8-4BD8-BA05-20A7691041F7}"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230518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C4B5BEC-15A2-4292-8B33-818023EF388C}" type="datetimeFigureOut">
              <a:rPr lang="tr-TR" smtClean="0"/>
              <a:t>1.06.2021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0788DAF-49E8-4BD8-BA05-20A7691041F7}" type="slidenum">
              <a:rPr lang="tr-TR" smtClean="0"/>
              <a:t>‹#›</a:t>
            </a:fld>
            <a:endParaRPr lang="tr-TR"/>
          </a:p>
        </p:txBody>
      </p:sp>
    </p:spTree>
    <p:extLst>
      <p:ext uri="{BB962C8B-B14F-4D97-AF65-F5344CB8AC3E}">
        <p14:creationId xmlns:p14="http://schemas.microsoft.com/office/powerpoint/2010/main" val="638580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C4B5BEC-15A2-4292-8B33-818023EF388C}" type="datetimeFigureOut">
              <a:rPr lang="tr-TR" smtClean="0"/>
              <a:t>1.06.2021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0788DAF-49E8-4BD8-BA05-20A7691041F7}" type="slidenum">
              <a:rPr lang="tr-TR" smtClean="0"/>
              <a:t>‹#›</a:t>
            </a:fld>
            <a:endParaRPr lang="tr-TR"/>
          </a:p>
        </p:txBody>
      </p:sp>
    </p:spTree>
    <p:extLst>
      <p:ext uri="{BB962C8B-B14F-4D97-AF65-F5344CB8AC3E}">
        <p14:creationId xmlns:p14="http://schemas.microsoft.com/office/powerpoint/2010/main" val="204175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BC4B5BEC-15A2-4292-8B33-818023EF388C}" type="datetimeFigureOut">
              <a:rPr lang="tr-TR" smtClean="0"/>
              <a:t>1.06.2021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0788DAF-49E8-4BD8-BA05-20A7691041F7}" type="slidenum">
              <a:rPr lang="tr-TR" smtClean="0"/>
              <a:t>‹#›</a:t>
            </a:fld>
            <a:endParaRPr lang="tr-TR"/>
          </a:p>
        </p:txBody>
      </p:sp>
    </p:spTree>
    <p:extLst>
      <p:ext uri="{BB962C8B-B14F-4D97-AF65-F5344CB8AC3E}">
        <p14:creationId xmlns:p14="http://schemas.microsoft.com/office/powerpoint/2010/main" val="289780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B5BEC-15A2-4292-8B33-818023EF388C}" type="datetimeFigureOut">
              <a:rPr lang="tr-TR" smtClean="0"/>
              <a:t>1.06.2021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0788DAF-49E8-4BD8-BA05-20A7691041F7}" type="slidenum">
              <a:rPr lang="tr-TR" smtClean="0"/>
              <a:t>‹#›</a:t>
            </a:fld>
            <a:endParaRPr lang="tr-TR"/>
          </a:p>
        </p:txBody>
      </p:sp>
    </p:spTree>
    <p:extLst>
      <p:ext uri="{BB962C8B-B14F-4D97-AF65-F5344CB8AC3E}">
        <p14:creationId xmlns:p14="http://schemas.microsoft.com/office/powerpoint/2010/main" val="194484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C4B5BEC-15A2-4292-8B33-818023EF388C}" type="datetimeFigureOut">
              <a:rPr lang="tr-TR" smtClean="0"/>
              <a:t>1.06.2021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0788DAF-49E8-4BD8-BA05-20A7691041F7}"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564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C4B5BEC-15A2-4292-8B33-818023EF388C}" type="datetimeFigureOut">
              <a:rPr lang="tr-TR" smtClean="0"/>
              <a:t>1.06.2021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0788DAF-49E8-4BD8-BA05-20A7691041F7}"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831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C4B5BEC-15A2-4292-8B33-818023EF388C}" type="datetimeFigureOut">
              <a:rPr lang="tr-TR" smtClean="0"/>
              <a:t>1.06.2021</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0788DAF-49E8-4BD8-BA05-20A7691041F7}"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913982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diagramData" Target="../diagrams/data15.xml"/><Relationship Id="rId18" Type="http://schemas.openxmlformats.org/officeDocument/2006/relationships/diagramData" Target="../diagrams/data16.xml"/><Relationship Id="rId3" Type="http://schemas.openxmlformats.org/officeDocument/2006/relationships/diagramData" Target="../diagrams/data13.xml"/><Relationship Id="rId21" Type="http://schemas.openxmlformats.org/officeDocument/2006/relationships/diagramColors" Target="../diagrams/colors16.xml"/><Relationship Id="rId7" Type="http://schemas.microsoft.com/office/2007/relationships/diagramDrawing" Target="../diagrams/drawing13.xml"/><Relationship Id="rId12" Type="http://schemas.microsoft.com/office/2007/relationships/diagramDrawing" Target="../diagrams/drawing14.xml"/><Relationship Id="rId17" Type="http://schemas.microsoft.com/office/2007/relationships/diagramDrawing" Target="../diagrams/drawing15.xml"/><Relationship Id="rId2" Type="http://schemas.openxmlformats.org/officeDocument/2006/relationships/image" Target="../media/image15.png"/><Relationship Id="rId16" Type="http://schemas.openxmlformats.org/officeDocument/2006/relationships/diagramColors" Target="../diagrams/colors15.xml"/><Relationship Id="rId20" Type="http://schemas.openxmlformats.org/officeDocument/2006/relationships/diagramQuickStyle" Target="../diagrams/quickStyle16.xml"/><Relationship Id="rId1" Type="http://schemas.openxmlformats.org/officeDocument/2006/relationships/slideLayout" Target="../slideLayouts/slideLayout6.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diagramQuickStyle" Target="../diagrams/quickStyle15.xml"/><Relationship Id="rId10" Type="http://schemas.openxmlformats.org/officeDocument/2006/relationships/diagramQuickStyle" Target="../diagrams/quickStyle14.xml"/><Relationship Id="rId19" Type="http://schemas.openxmlformats.org/officeDocument/2006/relationships/diagramLayout" Target="../diagrams/layout16.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diagramLayout" Target="../diagrams/layout15.xml"/><Relationship Id="rId22" Type="http://schemas.microsoft.com/office/2007/relationships/diagramDrawing" Target="../diagrams/drawing16.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8.xml"/><Relationship Id="rId13" Type="http://schemas.openxmlformats.org/officeDocument/2006/relationships/diagramData" Target="../diagrams/data19.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17" Type="http://schemas.microsoft.com/office/2007/relationships/diagramDrawing" Target="../diagrams/drawing19.xml"/><Relationship Id="rId2" Type="http://schemas.openxmlformats.org/officeDocument/2006/relationships/image" Target="../media/image16.png"/><Relationship Id="rId16" Type="http://schemas.openxmlformats.org/officeDocument/2006/relationships/diagramColors" Target="../diagrams/colors19.xml"/><Relationship Id="rId1" Type="http://schemas.openxmlformats.org/officeDocument/2006/relationships/slideLayout" Target="../slideLayouts/slideLayout6.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5" Type="http://schemas.openxmlformats.org/officeDocument/2006/relationships/diagramQuickStyle" Target="../diagrams/quickStyle19.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 Id="rId14" Type="http://schemas.openxmlformats.org/officeDocument/2006/relationships/diagramLayout" Target="../diagrams/layout1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18" Type="http://schemas.openxmlformats.org/officeDocument/2006/relationships/diagramData" Target="../diagrams/data23.xml"/><Relationship Id="rId26" Type="http://schemas.openxmlformats.org/officeDocument/2006/relationships/diagramColors" Target="../diagrams/colors24.xml"/><Relationship Id="rId3" Type="http://schemas.openxmlformats.org/officeDocument/2006/relationships/diagramLayout" Target="../diagrams/layout20.xml"/><Relationship Id="rId21" Type="http://schemas.openxmlformats.org/officeDocument/2006/relationships/diagramColors" Target="../diagrams/colors23.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image" Target="../media/image17.png"/><Relationship Id="rId25" Type="http://schemas.openxmlformats.org/officeDocument/2006/relationships/diagramQuickStyle" Target="../diagrams/quickStyle24.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QuickStyle" Target="../diagrams/quickStyle23.xml"/><Relationship Id="rId1" Type="http://schemas.openxmlformats.org/officeDocument/2006/relationships/slideLayout" Target="../slideLayouts/slideLayout6.xml"/><Relationship Id="rId6" Type="http://schemas.microsoft.com/office/2007/relationships/diagramDrawing" Target="../diagrams/drawing20.xml"/><Relationship Id="rId11" Type="http://schemas.microsoft.com/office/2007/relationships/diagramDrawing" Target="../diagrams/drawing21.xml"/><Relationship Id="rId24" Type="http://schemas.openxmlformats.org/officeDocument/2006/relationships/diagramLayout" Target="../diagrams/layout24.xml"/><Relationship Id="rId5" Type="http://schemas.openxmlformats.org/officeDocument/2006/relationships/diagramColors" Target="../diagrams/colors20.xml"/><Relationship Id="rId15" Type="http://schemas.openxmlformats.org/officeDocument/2006/relationships/diagramColors" Target="../diagrams/colors22.xml"/><Relationship Id="rId23" Type="http://schemas.openxmlformats.org/officeDocument/2006/relationships/diagramData" Target="../diagrams/data24.xml"/><Relationship Id="rId10" Type="http://schemas.openxmlformats.org/officeDocument/2006/relationships/diagramColors" Target="../diagrams/colors21.xml"/><Relationship Id="rId19" Type="http://schemas.openxmlformats.org/officeDocument/2006/relationships/diagramLayout" Target="../diagrams/layout23.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 Id="rId22" Type="http://schemas.microsoft.com/office/2007/relationships/diagramDrawing" Target="../diagrams/drawing23.xml"/><Relationship Id="rId27" Type="http://schemas.microsoft.com/office/2007/relationships/diagramDrawing" Target="../diagrams/drawing2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20.png"/><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diagramLayout" Target="../diagrams/layout30.xml"/><Relationship Id="rId3" Type="http://schemas.openxmlformats.org/officeDocument/2006/relationships/diagramLayout" Target="../diagrams/layout28.xml"/><Relationship Id="rId7" Type="http://schemas.openxmlformats.org/officeDocument/2006/relationships/diagramData" Target="../diagrams/data29.xml"/><Relationship Id="rId12" Type="http://schemas.openxmlformats.org/officeDocument/2006/relationships/diagramData" Target="../diagrams/data30.xml"/><Relationship Id="rId17" Type="http://schemas.openxmlformats.org/officeDocument/2006/relationships/image" Target="../media/image21.png"/><Relationship Id="rId2" Type="http://schemas.openxmlformats.org/officeDocument/2006/relationships/diagramData" Target="../diagrams/data28.xml"/><Relationship Id="rId16" Type="http://schemas.microsoft.com/office/2007/relationships/diagramDrawing" Target="../diagrams/drawing30.xml"/><Relationship Id="rId1" Type="http://schemas.openxmlformats.org/officeDocument/2006/relationships/slideLayout" Target="../slideLayouts/slideLayout6.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5" Type="http://schemas.openxmlformats.org/officeDocument/2006/relationships/diagramColors" Target="../diagrams/colors30.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 Id="rId14" Type="http://schemas.openxmlformats.org/officeDocument/2006/relationships/diagramQuickStyle" Target="../diagrams/quickStyle30.xml"/></Relationships>
</file>

<file path=ppt/slides/_rels/slide18.xml.rels><?xml version="1.0" encoding="UTF-8" standalone="yes"?>
<Relationships xmlns="http://schemas.openxmlformats.org/package/2006/relationships"><Relationship Id="rId8" Type="http://schemas.microsoft.com/office/2007/relationships/diagramDrawing" Target="../diagrams/drawing31.xml"/><Relationship Id="rId13" Type="http://schemas.microsoft.com/office/2007/relationships/diagramDrawing" Target="../diagrams/drawing32.xml"/><Relationship Id="rId3" Type="http://schemas.openxmlformats.org/officeDocument/2006/relationships/image" Target="../media/image23.png"/><Relationship Id="rId7" Type="http://schemas.openxmlformats.org/officeDocument/2006/relationships/diagramColors" Target="../diagrams/colors31.xml"/><Relationship Id="rId12" Type="http://schemas.openxmlformats.org/officeDocument/2006/relationships/diagramColors" Target="../diagrams/colors32.xml"/><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diagramQuickStyle" Target="../diagrams/quickStyle31.xml"/><Relationship Id="rId11" Type="http://schemas.openxmlformats.org/officeDocument/2006/relationships/diagramQuickStyle" Target="../diagrams/quickStyle32.xml"/><Relationship Id="rId5" Type="http://schemas.openxmlformats.org/officeDocument/2006/relationships/diagramLayout" Target="../diagrams/layout31.xml"/><Relationship Id="rId10" Type="http://schemas.openxmlformats.org/officeDocument/2006/relationships/diagramLayout" Target="../diagrams/layout32.xml"/><Relationship Id="rId4" Type="http://schemas.openxmlformats.org/officeDocument/2006/relationships/diagramData" Target="../diagrams/data31.xml"/><Relationship Id="rId9" Type="http://schemas.openxmlformats.org/officeDocument/2006/relationships/diagramData" Target="../diagrams/data3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24.png"/><Relationship Id="rId2" Type="http://schemas.openxmlformats.org/officeDocument/2006/relationships/diagramData" Target="../diagrams/data34.xml"/><Relationship Id="rId1" Type="http://schemas.openxmlformats.org/officeDocument/2006/relationships/slideLayout" Target="../slideLayouts/slideLayout6.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5.xml"/><Relationship Id="rId7" Type="http://schemas.openxmlformats.org/officeDocument/2006/relationships/image" Target="../media/image25.png"/><Relationship Id="rId2" Type="http://schemas.openxmlformats.org/officeDocument/2006/relationships/diagramData" Target="../diagrams/data35.xml"/><Relationship Id="rId1" Type="http://schemas.openxmlformats.org/officeDocument/2006/relationships/slideLayout" Target="../slideLayouts/slideLayout6.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6.xml"/><Relationship Id="rId7" Type="http://schemas.openxmlformats.org/officeDocument/2006/relationships/image" Target="../media/image26.png"/><Relationship Id="rId2" Type="http://schemas.openxmlformats.org/officeDocument/2006/relationships/diagramData" Target="../diagrams/data36.xml"/><Relationship Id="rId1" Type="http://schemas.openxmlformats.org/officeDocument/2006/relationships/slideLayout" Target="../slideLayouts/slideLayout6.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7.xml"/><Relationship Id="rId7" Type="http://schemas.openxmlformats.org/officeDocument/2006/relationships/image" Target="../media/image27.png"/><Relationship Id="rId2" Type="http://schemas.openxmlformats.org/officeDocument/2006/relationships/diagramData" Target="../diagrams/data37.xml"/><Relationship Id="rId1" Type="http://schemas.openxmlformats.org/officeDocument/2006/relationships/slideLayout" Target="../slideLayouts/slideLayout6.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9.xml"/><Relationship Id="rId7" Type="http://schemas.openxmlformats.org/officeDocument/2006/relationships/image" Target="../media/image28.png"/><Relationship Id="rId2" Type="http://schemas.openxmlformats.org/officeDocument/2006/relationships/diagramData" Target="../diagrams/data39.xml"/><Relationship Id="rId1" Type="http://schemas.openxmlformats.org/officeDocument/2006/relationships/slideLayout" Target="../slideLayouts/slideLayout6.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0.xml"/><Relationship Id="rId7" Type="http://schemas.openxmlformats.org/officeDocument/2006/relationships/image" Target="../media/image29.png"/><Relationship Id="rId2" Type="http://schemas.openxmlformats.org/officeDocument/2006/relationships/diagramData" Target="../diagrams/data40.xml"/><Relationship Id="rId1" Type="http://schemas.openxmlformats.org/officeDocument/2006/relationships/slideLayout" Target="../slideLayouts/slideLayout6.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1.xml"/><Relationship Id="rId7" Type="http://schemas.openxmlformats.org/officeDocument/2006/relationships/image" Target="../media/image30.png"/><Relationship Id="rId2" Type="http://schemas.openxmlformats.org/officeDocument/2006/relationships/diagramData" Target="../diagrams/data41.xml"/><Relationship Id="rId1" Type="http://schemas.openxmlformats.org/officeDocument/2006/relationships/slideLayout" Target="../slideLayouts/slideLayout6.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2.xml"/><Relationship Id="rId7" Type="http://schemas.openxmlformats.org/officeDocument/2006/relationships/image" Target="../media/image31.png"/><Relationship Id="rId2" Type="http://schemas.openxmlformats.org/officeDocument/2006/relationships/diagramData" Target="../diagrams/data42.xml"/><Relationship Id="rId1" Type="http://schemas.openxmlformats.org/officeDocument/2006/relationships/slideLayout" Target="../slideLayouts/slideLayout6.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3.xml"/><Relationship Id="rId7" Type="http://schemas.openxmlformats.org/officeDocument/2006/relationships/image" Target="../media/image32.png"/><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QuickStyle" Target="../diagrams/quickStyle3.xml"/><Relationship Id="rId2" Type="http://schemas.openxmlformats.org/officeDocument/2006/relationships/image" Target="../media/image2.png"/><Relationship Id="rId16" Type="http://schemas.openxmlformats.org/officeDocument/2006/relationships/diagramLayout" Target="../diagrams/layout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Data" Target="../diagrams/data3.xml"/><Relationship Id="rId10" Type="http://schemas.openxmlformats.org/officeDocument/2006/relationships/diagramLayout" Target="../diagrams/layout2.xml"/><Relationship Id="rId19" Type="http://schemas.microsoft.com/office/2007/relationships/diagramDrawing" Target="../diagrams/drawing3.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45.xml"/><Relationship Id="rId3" Type="http://schemas.openxmlformats.org/officeDocument/2006/relationships/diagramLayout" Target="../diagrams/layout44.xml"/><Relationship Id="rId7" Type="http://schemas.openxmlformats.org/officeDocument/2006/relationships/image" Target="../media/image33.png"/><Relationship Id="rId12" Type="http://schemas.microsoft.com/office/2007/relationships/diagramDrawing" Target="../diagrams/drawing45.xml"/><Relationship Id="rId2" Type="http://schemas.openxmlformats.org/officeDocument/2006/relationships/diagramData" Target="../diagrams/data44.xml"/><Relationship Id="rId1" Type="http://schemas.openxmlformats.org/officeDocument/2006/relationships/slideLayout" Target="../slideLayouts/slideLayout6.xml"/><Relationship Id="rId6" Type="http://schemas.microsoft.com/office/2007/relationships/diagramDrawing" Target="../diagrams/drawing44.xml"/><Relationship Id="rId11" Type="http://schemas.openxmlformats.org/officeDocument/2006/relationships/diagramColors" Target="../diagrams/colors45.xml"/><Relationship Id="rId5" Type="http://schemas.openxmlformats.org/officeDocument/2006/relationships/diagramColors" Target="../diagrams/colors44.xml"/><Relationship Id="rId10" Type="http://schemas.openxmlformats.org/officeDocument/2006/relationships/diagramQuickStyle" Target="../diagrams/quickStyle45.xml"/><Relationship Id="rId4" Type="http://schemas.openxmlformats.org/officeDocument/2006/relationships/diagramQuickStyle" Target="../diagrams/quickStyle44.xml"/><Relationship Id="rId9" Type="http://schemas.openxmlformats.org/officeDocument/2006/relationships/diagramLayout" Target="../diagrams/layout45.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medium.com/batech/do%C4%9Frusal-regresyon-algoritmas%C4%B1n%C4%B1n-mant%C4%B1%C4%9F%C4%B1-ve-uygulanmas%C4%B1-e65a86f806fd" TargetMode="External"/><Relationship Id="rId3" Type="http://schemas.openxmlformats.org/officeDocument/2006/relationships/hyperlink" Target="https://www.veribilimiokulu.com/seaborn-ile-veri-gorsellestirmesi/" TargetMode="External"/><Relationship Id="rId7" Type="http://schemas.openxmlformats.org/officeDocument/2006/relationships/hyperlink" Target="https://seaborn.pydata.org/generated/seaborn.jointplot.html" TargetMode="External"/><Relationship Id="rId2" Type="http://schemas.openxmlformats.org/officeDocument/2006/relationships/hyperlink" Target="https://ec.europa.eu/eurostat/databrowser/view/tps00044/default/table?lang=en" TargetMode="External"/><Relationship Id="rId1" Type="http://schemas.openxmlformats.org/officeDocument/2006/relationships/slideLayout" Target="../slideLayouts/slideLayout2.xml"/><Relationship Id="rId6" Type="http://schemas.openxmlformats.org/officeDocument/2006/relationships/hyperlink" Target="https://www.kaggle.com/thebrownviking20/everything-you-can-do-with-a-time-series" TargetMode="External"/><Relationship Id="rId11" Type="http://schemas.openxmlformats.org/officeDocument/2006/relationships/hyperlink" Target="https://www.veribilimiokulu.com/basit-dogrusal-regresyon/" TargetMode="External"/><Relationship Id="rId5" Type="http://schemas.openxmlformats.org/officeDocument/2006/relationships/hyperlink" Target="https://www.machinelearningplus.com/time-series/time-series-analysis-python/" TargetMode="External"/><Relationship Id="rId10" Type="http://schemas.openxmlformats.org/officeDocument/2006/relationships/hyperlink" Target="https://www.python-graph-gallery.com/" TargetMode="External"/><Relationship Id="rId4" Type="http://schemas.openxmlformats.org/officeDocument/2006/relationships/hyperlink" Target="https://www.analyticsvidhya.com/blog/2016/02/time-series-forecasting-codes-python/" TargetMode="External"/><Relationship Id="rId9" Type="http://schemas.openxmlformats.org/officeDocument/2006/relationships/hyperlink" Target="https://medium.com/deep-learning-turkiye/her-%C5%9Feyiyle-lineer-regresyon-makine-%C3%B6%C4%9Frenmesi-serisi-1-1ee2aec10b74"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8.xml"/><Relationship Id="rId7" Type="http://schemas.openxmlformats.org/officeDocument/2006/relationships/image" Target="../media/image10.png"/><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microsoft.com/office/2007/relationships/diagramDrawing" Target="../diagrams/drawing9.xml"/><Relationship Id="rId13" Type="http://schemas.microsoft.com/office/2007/relationships/diagramDrawing" Target="../diagrams/drawing10.xml"/><Relationship Id="rId18" Type="http://schemas.microsoft.com/office/2007/relationships/diagramDrawing" Target="../diagrams/drawing11.xml"/><Relationship Id="rId3" Type="http://schemas.openxmlformats.org/officeDocument/2006/relationships/image" Target="../media/image13.png"/><Relationship Id="rId7" Type="http://schemas.openxmlformats.org/officeDocument/2006/relationships/diagramColors" Target="../diagrams/colors9.xml"/><Relationship Id="rId12" Type="http://schemas.openxmlformats.org/officeDocument/2006/relationships/diagramColors" Target="../diagrams/colors10.xml"/><Relationship Id="rId17" Type="http://schemas.openxmlformats.org/officeDocument/2006/relationships/diagramColors" Target="../diagrams/colors11.xml"/><Relationship Id="rId2" Type="http://schemas.openxmlformats.org/officeDocument/2006/relationships/image" Target="../media/image12.png"/><Relationship Id="rId16" Type="http://schemas.openxmlformats.org/officeDocument/2006/relationships/diagramQuickStyle" Target="../diagrams/quickStyle11.xml"/><Relationship Id="rId1" Type="http://schemas.openxmlformats.org/officeDocument/2006/relationships/slideLayout" Target="../slideLayouts/slideLayout6.xml"/><Relationship Id="rId6" Type="http://schemas.openxmlformats.org/officeDocument/2006/relationships/diagramQuickStyle" Target="../diagrams/quickStyle9.xml"/><Relationship Id="rId11" Type="http://schemas.openxmlformats.org/officeDocument/2006/relationships/diagramQuickStyle" Target="../diagrams/quickStyle10.xml"/><Relationship Id="rId5" Type="http://schemas.openxmlformats.org/officeDocument/2006/relationships/diagramLayout" Target="../diagrams/layout9.xml"/><Relationship Id="rId15" Type="http://schemas.openxmlformats.org/officeDocument/2006/relationships/diagramLayout" Target="../diagrams/layout11.xml"/><Relationship Id="rId10" Type="http://schemas.openxmlformats.org/officeDocument/2006/relationships/diagramLayout" Target="../diagrams/layout10.xml"/><Relationship Id="rId4" Type="http://schemas.openxmlformats.org/officeDocument/2006/relationships/diagramData" Target="../diagrams/data9.xml"/><Relationship Id="rId9" Type="http://schemas.openxmlformats.org/officeDocument/2006/relationships/diagramData" Target="../diagrams/data10.xml"/><Relationship Id="rId14" Type="http://schemas.openxmlformats.org/officeDocument/2006/relationships/diagramData" Target="../diagrams/data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15385" y="1338883"/>
            <a:ext cx="8361229" cy="2703832"/>
          </a:xfrm>
        </p:spPr>
        <p:txBody>
          <a:bodyPr>
            <a:normAutofit fontScale="90000"/>
          </a:bodyPr>
          <a:lstStyle/>
          <a:p>
            <a:r>
              <a:rPr lang="tr-TR" sz="4000" dirty="0">
                <a:latin typeface="Bahnschrift SemiBold SemiConden" panose="020B0502040204020203" pitchFamily="34" charset="0"/>
              </a:rPr>
              <a:t>IST2122 </a:t>
            </a:r>
            <a:br>
              <a:rPr lang="tr-TR" sz="4000" dirty="0">
                <a:latin typeface="Bahnschrift SemiBold SemiConden" panose="020B0502040204020203" pitchFamily="34" charset="0"/>
              </a:rPr>
            </a:br>
            <a:r>
              <a:rPr lang="tr-TR" sz="4000" dirty="0" err="1">
                <a:latin typeface="Bahnschrift SemiBold SemiConden" panose="020B0502040204020203" pitchFamily="34" charset="0"/>
              </a:rPr>
              <a:t>Python</a:t>
            </a:r>
            <a:r>
              <a:rPr lang="tr-TR" sz="4000" dirty="0">
                <a:latin typeface="Bahnschrift SemiBold SemiConden" panose="020B0502040204020203" pitchFamily="34" charset="0"/>
              </a:rPr>
              <a:t> ile İstatistik Uygulamalar</a:t>
            </a:r>
            <a:br>
              <a:rPr lang="tr-TR" sz="4000" dirty="0">
                <a:latin typeface="Bahnschrift SemiBold SemiConden" panose="020B0502040204020203" pitchFamily="34" charset="0"/>
              </a:rPr>
            </a:br>
            <a:r>
              <a:rPr lang="tr-TR" sz="4000" dirty="0">
                <a:latin typeface="Bahnschrift SemiBold SemiConden" panose="020B0502040204020203" pitchFamily="34" charset="0"/>
              </a:rPr>
              <a:t> </a:t>
            </a:r>
            <a:r>
              <a:rPr lang="tr-TR" sz="3600" dirty="0"/>
              <a:t>Zaman Serisi için Veri görselleştirme </a:t>
            </a:r>
            <a:br>
              <a:rPr lang="tr-TR" sz="3600" dirty="0"/>
            </a:br>
            <a:r>
              <a:rPr lang="tr-TR" sz="3600" dirty="0"/>
              <a:t>ve gelecek tahmini</a:t>
            </a:r>
            <a:br>
              <a:rPr lang="tr-TR" sz="3600" dirty="0"/>
            </a:br>
            <a:r>
              <a:rPr lang="tr-TR" sz="3600" dirty="0"/>
              <a:t>                        </a:t>
            </a:r>
            <a:r>
              <a:rPr lang="tr-TR" sz="1800" dirty="0">
                <a:latin typeface="Arial Black" panose="020B0A04020102020204" pitchFamily="34" charset="0"/>
              </a:rPr>
              <a:t>Veri Setimiz: Pratisyen Hekimler</a:t>
            </a:r>
            <a:br>
              <a:rPr lang="tr-TR" sz="1800" dirty="0"/>
            </a:br>
            <a:endParaRPr lang="tr-TR" sz="1800" dirty="0">
              <a:latin typeface="Bahnschrift SemiBold SemiConden" panose="020B0502040204020203" pitchFamily="34" charset="0"/>
            </a:endParaRPr>
          </a:p>
        </p:txBody>
      </p:sp>
      <p:sp>
        <p:nvSpPr>
          <p:cNvPr id="3" name="Alt Başlık 2"/>
          <p:cNvSpPr>
            <a:spLocks noGrp="1"/>
          </p:cNvSpPr>
          <p:nvPr>
            <p:ph type="subTitle" idx="1"/>
          </p:nvPr>
        </p:nvSpPr>
        <p:spPr>
          <a:xfrm>
            <a:off x="2784409" y="3983992"/>
            <a:ext cx="7352368" cy="1691160"/>
          </a:xfrm>
        </p:spPr>
        <p:txBody>
          <a:bodyPr>
            <a:normAutofit fontScale="92500" lnSpcReduction="10000"/>
          </a:bodyPr>
          <a:lstStyle/>
          <a:p>
            <a:r>
              <a:rPr lang="tr-TR" dirty="0">
                <a:effectLst>
                  <a:outerShdw blurRad="38100" dist="38100" dir="2700000" algn="tl">
                    <a:srgbClr val="000000">
                      <a:alpha val="43137"/>
                    </a:srgbClr>
                  </a:outerShdw>
                </a:effectLst>
              </a:rPr>
              <a:t>                              </a:t>
            </a:r>
            <a:r>
              <a:rPr lang="tr-TR" sz="3300" b="1" dirty="0">
                <a:latin typeface="Arial" panose="020B0604020202020204" pitchFamily="34" charset="0"/>
                <a:cs typeface="Arial" panose="020B0604020202020204" pitchFamily="34" charset="0"/>
              </a:rPr>
              <a:t>Prof. Dr. Ali Hakan Büyüklü</a:t>
            </a:r>
          </a:p>
          <a:p>
            <a:r>
              <a:rPr lang="tr-TR" sz="2400" b="1" dirty="0">
                <a:latin typeface="Bahnschrift SemiBold SemiConden" panose="020B0502040204020203" pitchFamily="34" charset="0"/>
              </a:rPr>
              <a:t>                            Eylül Ece Yıldırım 18023079</a:t>
            </a:r>
          </a:p>
          <a:p>
            <a:r>
              <a:rPr lang="tr-TR" sz="2400" b="1" dirty="0">
                <a:latin typeface="Bahnschrift SemiBold SemiConden" panose="020B0502040204020203" pitchFamily="34" charset="0"/>
              </a:rPr>
              <a:t>                                   Hande </a:t>
            </a:r>
            <a:r>
              <a:rPr lang="tr-TR" sz="2400" b="1" dirty="0" err="1">
                <a:latin typeface="Bahnschrift SemiBold SemiConden" panose="020B0502040204020203" pitchFamily="34" charset="0"/>
              </a:rPr>
              <a:t>Kırçık</a:t>
            </a:r>
            <a:r>
              <a:rPr lang="tr-TR" sz="2400" b="1" dirty="0">
                <a:latin typeface="Bahnschrift SemiBold SemiConden" panose="020B0502040204020203" pitchFamily="34" charset="0"/>
              </a:rPr>
              <a:t> 19023059</a:t>
            </a:r>
          </a:p>
          <a:p>
            <a:r>
              <a:rPr lang="tr-TR" sz="2400" b="1" dirty="0">
                <a:latin typeface="Bahnschrift SemiBold SemiConden" panose="020B0502040204020203" pitchFamily="34" charset="0"/>
              </a:rPr>
              <a:t>                                     İrem Tuğrul  18023010</a:t>
            </a:r>
          </a:p>
          <a:p>
            <a:endParaRPr lang="tr-TR" b="1" dirty="0"/>
          </a:p>
        </p:txBody>
      </p:sp>
      <p:pic>
        <p:nvPicPr>
          <p:cNvPr id="4" name="Resim 3" descr="Yıldız Teknik Üniversitesi - Vikipedi"/>
          <p:cNvPicPr/>
          <p:nvPr/>
        </p:nvPicPr>
        <p:blipFill>
          <a:blip r:embed="rId2">
            <a:extLst>
              <a:ext uri="{28A0092B-C50C-407E-A947-70E740481C1C}">
                <a14:useLocalDpi xmlns:a14="http://schemas.microsoft.com/office/drawing/2010/main" val="0"/>
              </a:ext>
            </a:extLst>
          </a:blip>
          <a:srcRect/>
          <a:stretch>
            <a:fillRect/>
          </a:stretch>
        </p:blipFill>
        <p:spPr bwMode="auto">
          <a:xfrm>
            <a:off x="2055223" y="3429000"/>
            <a:ext cx="1880997" cy="1851999"/>
          </a:xfrm>
          <a:prstGeom prst="rect">
            <a:avLst/>
          </a:prstGeom>
          <a:noFill/>
          <a:ln>
            <a:noFill/>
          </a:ln>
        </p:spPr>
      </p:pic>
    </p:spTree>
    <p:extLst>
      <p:ext uri="{BB962C8B-B14F-4D97-AF65-F5344CB8AC3E}">
        <p14:creationId xmlns:p14="http://schemas.microsoft.com/office/powerpoint/2010/main" val="207928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stretch>
            <a:fillRect/>
          </a:stretch>
        </p:blipFill>
        <p:spPr>
          <a:xfrm>
            <a:off x="2187306" y="1773321"/>
            <a:ext cx="3248025" cy="4514850"/>
          </a:xfrm>
          <a:prstGeom prst="rect">
            <a:avLst/>
          </a:prstGeom>
          <a:effectLst>
            <a:glow rad="101600">
              <a:schemeClr val="tx1">
                <a:alpha val="60000"/>
              </a:schemeClr>
            </a:glow>
          </a:effectLst>
        </p:spPr>
      </p:pic>
      <p:sp>
        <p:nvSpPr>
          <p:cNvPr id="5" name="Dikdörtgen 4"/>
          <p:cNvSpPr/>
          <p:nvPr/>
        </p:nvSpPr>
        <p:spPr>
          <a:xfrm>
            <a:off x="1426016" y="569829"/>
            <a:ext cx="8972017" cy="595676"/>
          </a:xfrm>
          <a:prstGeom prst="rect">
            <a:avLst/>
          </a:prstGeom>
        </p:spPr>
        <p:txBody>
          <a:bodyPr wrap="square">
            <a:spAutoFit/>
          </a:bodyPr>
          <a:lstStyle/>
          <a:p>
            <a:pPr>
              <a:lnSpc>
                <a:spcPct val="107000"/>
              </a:lnSpc>
              <a:spcAft>
                <a:spcPts val="800"/>
              </a:spcAft>
            </a:pPr>
            <a:r>
              <a:rPr lang="tr-TR" sz="3200" dirty="0">
                <a:latin typeface="Arial Black" panose="020B0A04020102020204" pitchFamily="34" charset="0"/>
                <a:ea typeface="Calibri" panose="020F0502020204030204" pitchFamily="34" charset="0"/>
                <a:cs typeface="Times New Roman" panose="02020603050405020304" pitchFamily="18" charset="0"/>
              </a:rPr>
              <a:t>Ülkelerin Ortalama Değerleri</a:t>
            </a:r>
            <a:endParaRPr lang="tr-TR" sz="3200" dirty="0">
              <a:effectLst/>
              <a:latin typeface="Arial Black" panose="020B0A04020102020204" pitchFamily="34" charset="0"/>
              <a:ea typeface="Calibri" panose="020F0502020204030204" pitchFamily="34" charset="0"/>
              <a:cs typeface="Times New Roman" panose="02020603050405020304" pitchFamily="18" charset="0"/>
            </a:endParaRPr>
          </a:p>
        </p:txBody>
      </p:sp>
      <p:graphicFrame>
        <p:nvGraphicFramePr>
          <p:cNvPr id="7" name="Diyagram 6"/>
          <p:cNvGraphicFramePr/>
          <p:nvPr>
            <p:extLst>
              <p:ext uri="{D42A27DB-BD31-4B8C-83A1-F6EECF244321}">
                <p14:modId xmlns:p14="http://schemas.microsoft.com/office/powerpoint/2010/main" val="1761381858"/>
              </p:ext>
            </p:extLst>
          </p:nvPr>
        </p:nvGraphicFramePr>
        <p:xfrm>
          <a:off x="6423930" y="2210011"/>
          <a:ext cx="4781006" cy="2437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77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62594" y="293914"/>
            <a:ext cx="5068389" cy="659674"/>
          </a:xfrm>
        </p:spPr>
        <p:txBody>
          <a:bodyPr>
            <a:normAutofit fontScale="90000"/>
          </a:bodyPr>
          <a:lstStyle/>
          <a:p>
            <a:r>
              <a:rPr lang="tr-TR" dirty="0">
                <a:latin typeface="Arial Black" panose="020B0A04020102020204" pitchFamily="34" charset="0"/>
              </a:rPr>
              <a:t>Lolipop Grafiği</a:t>
            </a:r>
          </a:p>
        </p:txBody>
      </p:sp>
      <p:pic>
        <p:nvPicPr>
          <p:cNvPr id="3" name="Resim 2" descr="C:\Users\Dell\Desktop\gr 4.png"/>
          <p:cNvPicPr/>
          <p:nvPr/>
        </p:nvPicPr>
        <p:blipFill>
          <a:blip r:embed="rId2">
            <a:extLst>
              <a:ext uri="{28A0092B-C50C-407E-A947-70E740481C1C}">
                <a14:useLocalDpi xmlns:a14="http://schemas.microsoft.com/office/drawing/2010/main" val="0"/>
              </a:ext>
            </a:extLst>
          </a:blip>
          <a:srcRect/>
          <a:stretch>
            <a:fillRect/>
          </a:stretch>
        </p:blipFill>
        <p:spPr bwMode="auto">
          <a:xfrm>
            <a:off x="1325608" y="1293223"/>
            <a:ext cx="4905375" cy="5055870"/>
          </a:xfrm>
          <a:prstGeom prst="rect">
            <a:avLst/>
          </a:prstGeom>
          <a:noFill/>
          <a:ln>
            <a:noFill/>
          </a:ln>
          <a:effectLst>
            <a:glow rad="101600">
              <a:schemeClr val="tx1">
                <a:alpha val="60000"/>
              </a:schemeClr>
            </a:glow>
          </a:effectLst>
        </p:spPr>
      </p:pic>
      <p:graphicFrame>
        <p:nvGraphicFramePr>
          <p:cNvPr id="5" name="Diyagram 4"/>
          <p:cNvGraphicFramePr/>
          <p:nvPr>
            <p:extLst>
              <p:ext uri="{D42A27DB-BD31-4B8C-83A1-F6EECF244321}">
                <p14:modId xmlns:p14="http://schemas.microsoft.com/office/powerpoint/2010/main" val="1653268550"/>
              </p:ext>
            </p:extLst>
          </p:nvPr>
        </p:nvGraphicFramePr>
        <p:xfrm>
          <a:off x="6431276" y="1293223"/>
          <a:ext cx="5259977" cy="813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yagram 6"/>
          <p:cNvGraphicFramePr/>
          <p:nvPr>
            <p:extLst>
              <p:ext uri="{D42A27DB-BD31-4B8C-83A1-F6EECF244321}">
                <p14:modId xmlns:p14="http://schemas.microsoft.com/office/powerpoint/2010/main" val="2800275073"/>
              </p:ext>
            </p:extLst>
          </p:nvPr>
        </p:nvGraphicFramePr>
        <p:xfrm>
          <a:off x="6431276" y="2281810"/>
          <a:ext cx="5259977" cy="13592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yagram 5">
            <a:extLst>
              <a:ext uri="{FF2B5EF4-FFF2-40B4-BE49-F238E27FC236}">
                <a16:creationId xmlns:a16="http://schemas.microsoft.com/office/drawing/2014/main" id="{05184FE9-C251-45BF-8A8F-F7E64FF146EC}"/>
              </a:ext>
            </a:extLst>
          </p:cNvPr>
          <p:cNvGraphicFramePr/>
          <p:nvPr>
            <p:extLst>
              <p:ext uri="{D42A27DB-BD31-4B8C-83A1-F6EECF244321}">
                <p14:modId xmlns:p14="http://schemas.microsoft.com/office/powerpoint/2010/main" val="4095353738"/>
              </p:ext>
            </p:extLst>
          </p:nvPr>
        </p:nvGraphicFramePr>
        <p:xfrm>
          <a:off x="6431277" y="3861932"/>
          <a:ext cx="5259976" cy="120032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yagram 8">
            <a:extLst>
              <a:ext uri="{FF2B5EF4-FFF2-40B4-BE49-F238E27FC236}">
                <a16:creationId xmlns:a16="http://schemas.microsoft.com/office/drawing/2014/main" id="{6AA19B90-DFD2-4764-8B65-05E1D9153064}"/>
              </a:ext>
            </a:extLst>
          </p:cNvPr>
          <p:cNvGraphicFramePr/>
          <p:nvPr>
            <p:extLst>
              <p:ext uri="{D42A27DB-BD31-4B8C-83A1-F6EECF244321}">
                <p14:modId xmlns:p14="http://schemas.microsoft.com/office/powerpoint/2010/main" val="346291219"/>
              </p:ext>
            </p:extLst>
          </p:nvPr>
        </p:nvGraphicFramePr>
        <p:xfrm>
          <a:off x="6431278" y="5283150"/>
          <a:ext cx="5259976" cy="106594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235014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10343" y="450669"/>
            <a:ext cx="7602583" cy="816428"/>
          </a:xfrm>
        </p:spPr>
        <p:txBody>
          <a:bodyPr>
            <a:normAutofit/>
          </a:bodyPr>
          <a:lstStyle/>
          <a:p>
            <a:r>
              <a:rPr lang="tr-TR" sz="4000" dirty="0">
                <a:latin typeface="Arial Black" panose="020B0A04020102020204" pitchFamily="34" charset="0"/>
              </a:rPr>
              <a:t>Colorbar Grafiği</a:t>
            </a:r>
          </a:p>
        </p:txBody>
      </p:sp>
      <p:pic>
        <p:nvPicPr>
          <p:cNvPr id="3" name="Resim 2"/>
          <p:cNvPicPr/>
          <p:nvPr/>
        </p:nvPicPr>
        <p:blipFill>
          <a:blip r:embed="rId2"/>
          <a:stretch>
            <a:fillRect/>
          </a:stretch>
        </p:blipFill>
        <p:spPr>
          <a:xfrm>
            <a:off x="1185844" y="2119288"/>
            <a:ext cx="4648835" cy="3790950"/>
          </a:xfrm>
          <a:prstGeom prst="rect">
            <a:avLst/>
          </a:prstGeom>
          <a:effectLst>
            <a:glow rad="101600">
              <a:schemeClr val="tx1">
                <a:alpha val="60000"/>
              </a:schemeClr>
            </a:glow>
          </a:effectLst>
        </p:spPr>
      </p:pic>
      <p:graphicFrame>
        <p:nvGraphicFramePr>
          <p:cNvPr id="5" name="Diyagram 4"/>
          <p:cNvGraphicFramePr/>
          <p:nvPr>
            <p:extLst>
              <p:ext uri="{D42A27DB-BD31-4B8C-83A1-F6EECF244321}">
                <p14:modId xmlns:p14="http://schemas.microsoft.com/office/powerpoint/2010/main" val="1816298722"/>
              </p:ext>
            </p:extLst>
          </p:nvPr>
        </p:nvGraphicFramePr>
        <p:xfrm>
          <a:off x="1110343" y="1370027"/>
          <a:ext cx="6008914"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yagram 6"/>
          <p:cNvGraphicFramePr/>
          <p:nvPr>
            <p:extLst>
              <p:ext uri="{D42A27DB-BD31-4B8C-83A1-F6EECF244321}">
                <p14:modId xmlns:p14="http://schemas.microsoft.com/office/powerpoint/2010/main" val="556832513"/>
              </p:ext>
            </p:extLst>
          </p:nvPr>
        </p:nvGraphicFramePr>
        <p:xfrm>
          <a:off x="6095999" y="3240442"/>
          <a:ext cx="5564697" cy="28919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yagram 7">
            <a:extLst>
              <a:ext uri="{FF2B5EF4-FFF2-40B4-BE49-F238E27FC236}">
                <a16:creationId xmlns:a16="http://schemas.microsoft.com/office/drawing/2014/main" id="{0ACB7089-11CD-4F19-9AB2-3FCBDAED6085}"/>
              </a:ext>
            </a:extLst>
          </p:cNvPr>
          <p:cNvGraphicFramePr/>
          <p:nvPr>
            <p:extLst>
              <p:ext uri="{D42A27DB-BD31-4B8C-83A1-F6EECF244321}">
                <p14:modId xmlns:p14="http://schemas.microsoft.com/office/powerpoint/2010/main" val="64450197"/>
              </p:ext>
            </p:extLst>
          </p:nvPr>
        </p:nvGraphicFramePr>
        <p:xfrm>
          <a:off x="6096000" y="2016359"/>
          <a:ext cx="5564697" cy="109595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32742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50595" y="685799"/>
            <a:ext cx="6573611" cy="829491"/>
          </a:xfrm>
        </p:spPr>
        <p:txBody>
          <a:bodyPr>
            <a:normAutofit/>
          </a:bodyPr>
          <a:lstStyle/>
          <a:p>
            <a:r>
              <a:rPr lang="tr-TR" dirty="0">
                <a:latin typeface="Arial Black" panose="020B0A04020102020204" pitchFamily="34" charset="0"/>
              </a:rPr>
              <a:t>Kutu Grafiği</a:t>
            </a:r>
          </a:p>
        </p:txBody>
      </p:sp>
      <p:graphicFrame>
        <p:nvGraphicFramePr>
          <p:cNvPr id="5" name="Diyagram 4"/>
          <p:cNvGraphicFramePr/>
          <p:nvPr>
            <p:extLst>
              <p:ext uri="{D42A27DB-BD31-4B8C-83A1-F6EECF244321}">
                <p14:modId xmlns:p14="http://schemas.microsoft.com/office/powerpoint/2010/main" val="2847346588"/>
              </p:ext>
            </p:extLst>
          </p:nvPr>
        </p:nvGraphicFramePr>
        <p:xfrm>
          <a:off x="6013267" y="1515290"/>
          <a:ext cx="5730239"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yagram 6"/>
          <p:cNvGraphicFramePr/>
          <p:nvPr>
            <p:extLst>
              <p:ext uri="{D42A27DB-BD31-4B8C-83A1-F6EECF244321}">
                <p14:modId xmlns:p14="http://schemas.microsoft.com/office/powerpoint/2010/main" val="2546324689"/>
              </p:ext>
            </p:extLst>
          </p:nvPr>
        </p:nvGraphicFramePr>
        <p:xfrm>
          <a:off x="6013266" y="2438620"/>
          <a:ext cx="5730239" cy="11515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yagram 8"/>
          <p:cNvGraphicFramePr/>
          <p:nvPr>
            <p:extLst>
              <p:ext uri="{D42A27DB-BD31-4B8C-83A1-F6EECF244321}">
                <p14:modId xmlns:p14="http://schemas.microsoft.com/office/powerpoint/2010/main" val="3356085298"/>
              </p:ext>
            </p:extLst>
          </p:nvPr>
        </p:nvGraphicFramePr>
        <p:xfrm>
          <a:off x="6013267" y="5400288"/>
          <a:ext cx="5730238" cy="112916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8" name="Resim 7">
            <a:extLst>
              <a:ext uri="{FF2B5EF4-FFF2-40B4-BE49-F238E27FC236}">
                <a16:creationId xmlns:a16="http://schemas.microsoft.com/office/drawing/2014/main" id="{0BE4B641-665E-48E9-9B6E-9AD7DAB584EF}"/>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1164357" y="1768223"/>
            <a:ext cx="4427220" cy="3813810"/>
          </a:xfrm>
          <a:prstGeom prst="rect">
            <a:avLst/>
          </a:prstGeom>
          <a:noFill/>
          <a:ln>
            <a:noFill/>
          </a:ln>
          <a:effectLst>
            <a:glow rad="101600">
              <a:schemeClr val="tx1">
                <a:alpha val="60000"/>
              </a:schemeClr>
            </a:glow>
          </a:effectLst>
        </p:spPr>
      </p:pic>
      <p:graphicFrame>
        <p:nvGraphicFramePr>
          <p:cNvPr id="6" name="Diyagram 5">
            <a:extLst>
              <a:ext uri="{FF2B5EF4-FFF2-40B4-BE49-F238E27FC236}">
                <a16:creationId xmlns:a16="http://schemas.microsoft.com/office/drawing/2014/main" id="{15F1A6D4-A023-4694-B8EB-9596DF7A52A7}"/>
              </a:ext>
            </a:extLst>
          </p:cNvPr>
          <p:cNvGraphicFramePr/>
          <p:nvPr>
            <p:extLst>
              <p:ext uri="{D42A27DB-BD31-4B8C-83A1-F6EECF244321}">
                <p14:modId xmlns:p14="http://schemas.microsoft.com/office/powerpoint/2010/main" val="2511946013"/>
              </p:ext>
            </p:extLst>
          </p:nvPr>
        </p:nvGraphicFramePr>
        <p:xfrm>
          <a:off x="6013266" y="3656200"/>
          <a:ext cx="5730239" cy="1200329"/>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1" name="Diyagram 10">
            <a:extLst>
              <a:ext uri="{FF2B5EF4-FFF2-40B4-BE49-F238E27FC236}">
                <a16:creationId xmlns:a16="http://schemas.microsoft.com/office/drawing/2014/main" id="{3E591904-B934-48C6-912A-C90D7F16C6C1}"/>
              </a:ext>
            </a:extLst>
          </p:cNvPr>
          <p:cNvGraphicFramePr/>
          <p:nvPr>
            <p:extLst>
              <p:ext uri="{D42A27DB-BD31-4B8C-83A1-F6EECF244321}">
                <p14:modId xmlns:p14="http://schemas.microsoft.com/office/powerpoint/2010/main" val="1748471837"/>
              </p:ext>
            </p:extLst>
          </p:nvPr>
        </p:nvGraphicFramePr>
        <p:xfrm>
          <a:off x="6013267" y="4674785"/>
          <a:ext cx="5730238" cy="725503"/>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245442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80606" y="685800"/>
            <a:ext cx="9392194" cy="751114"/>
          </a:xfrm>
        </p:spPr>
        <p:txBody>
          <a:bodyPr/>
          <a:lstStyle/>
          <a:p>
            <a:r>
              <a:rPr lang="tr-TR" dirty="0" err="1">
                <a:latin typeface="Arial Black" panose="020B0A04020102020204" pitchFamily="34" charset="0"/>
              </a:rPr>
              <a:t>Swarmplot</a:t>
            </a:r>
            <a:endParaRPr lang="tr-TR" dirty="0">
              <a:latin typeface="Arial Black" panose="020B0A04020102020204" pitchFamily="34" charset="0"/>
            </a:endParaRPr>
          </a:p>
        </p:txBody>
      </p:sp>
      <p:pic>
        <p:nvPicPr>
          <p:cNvPr id="3" name="Resim 2" descr="C:\Users\Dell\Desktop\gr 7.png"/>
          <p:cNvPicPr/>
          <p:nvPr/>
        </p:nvPicPr>
        <p:blipFill>
          <a:blip r:embed="rId2">
            <a:extLst>
              <a:ext uri="{28A0092B-C50C-407E-A947-70E740481C1C}">
                <a14:useLocalDpi xmlns:a14="http://schemas.microsoft.com/office/drawing/2010/main" val="0"/>
              </a:ext>
            </a:extLst>
          </a:blip>
          <a:srcRect/>
          <a:stretch>
            <a:fillRect/>
          </a:stretch>
        </p:blipFill>
        <p:spPr bwMode="auto">
          <a:xfrm>
            <a:off x="3703320" y="1536808"/>
            <a:ext cx="5146765" cy="3456079"/>
          </a:xfrm>
          <a:prstGeom prst="rect">
            <a:avLst/>
          </a:prstGeom>
          <a:noFill/>
          <a:ln>
            <a:noFill/>
          </a:ln>
          <a:effectLst>
            <a:glow rad="101600">
              <a:schemeClr val="tx1">
                <a:alpha val="60000"/>
              </a:schemeClr>
            </a:glow>
          </a:effectLst>
        </p:spPr>
      </p:pic>
      <p:graphicFrame>
        <p:nvGraphicFramePr>
          <p:cNvPr id="5" name="Diyagram 4"/>
          <p:cNvGraphicFramePr/>
          <p:nvPr>
            <p:extLst>
              <p:ext uri="{D42A27DB-BD31-4B8C-83A1-F6EECF244321}">
                <p14:modId xmlns:p14="http://schemas.microsoft.com/office/powerpoint/2010/main" val="151206099"/>
              </p:ext>
            </p:extLst>
          </p:nvPr>
        </p:nvGraphicFramePr>
        <p:xfrm>
          <a:off x="2407919" y="5254080"/>
          <a:ext cx="7737565" cy="1052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4403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23850" y="685800"/>
            <a:ext cx="9548949" cy="790303"/>
          </a:xfrm>
        </p:spPr>
        <p:txBody>
          <a:bodyPr/>
          <a:lstStyle/>
          <a:p>
            <a:endParaRPr lang="tr-TR" dirty="0"/>
          </a:p>
        </p:txBody>
      </p:sp>
      <p:pic>
        <p:nvPicPr>
          <p:cNvPr id="3" name="Resim 2"/>
          <p:cNvPicPr/>
          <p:nvPr/>
        </p:nvPicPr>
        <p:blipFill>
          <a:blip r:embed="rId2"/>
          <a:stretch>
            <a:fillRect/>
          </a:stretch>
        </p:blipFill>
        <p:spPr>
          <a:xfrm>
            <a:off x="1423850" y="1896292"/>
            <a:ext cx="3448050" cy="3352800"/>
          </a:xfrm>
          <a:prstGeom prst="rect">
            <a:avLst/>
          </a:prstGeom>
          <a:effectLst>
            <a:glow rad="101600">
              <a:schemeClr val="tx1">
                <a:alpha val="60000"/>
              </a:schemeClr>
            </a:glow>
          </a:effectLst>
        </p:spPr>
      </p:pic>
      <p:graphicFrame>
        <p:nvGraphicFramePr>
          <p:cNvPr id="5" name="Diyagram 4"/>
          <p:cNvGraphicFramePr/>
          <p:nvPr>
            <p:extLst>
              <p:ext uri="{D42A27DB-BD31-4B8C-83A1-F6EECF244321}">
                <p14:modId xmlns:p14="http://schemas.microsoft.com/office/powerpoint/2010/main" val="2795246974"/>
              </p:ext>
            </p:extLst>
          </p:nvPr>
        </p:nvGraphicFramePr>
        <p:xfrm>
          <a:off x="5229577" y="2734491"/>
          <a:ext cx="6113418" cy="1676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738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685800"/>
            <a:ext cx="9601200" cy="933994"/>
          </a:xfrm>
        </p:spPr>
        <p:txBody>
          <a:bodyPr/>
          <a:lstStyle/>
          <a:p>
            <a:r>
              <a:rPr lang="tr-TR" dirty="0">
                <a:latin typeface="Arial Black" panose="020B0A04020102020204" pitchFamily="34" charset="0"/>
              </a:rPr>
              <a:t>Yoğunluk Grafiği</a:t>
            </a:r>
            <a:endParaRPr lang="tr-TR" dirty="0"/>
          </a:p>
        </p:txBody>
      </p:sp>
      <p:graphicFrame>
        <p:nvGraphicFramePr>
          <p:cNvPr id="5" name="Diyagram 4">
            <a:extLst>
              <a:ext uri="{FF2B5EF4-FFF2-40B4-BE49-F238E27FC236}">
                <a16:creationId xmlns:a16="http://schemas.microsoft.com/office/drawing/2014/main" id="{ED87BAA5-3BA3-4A3E-8CA9-49AFB056EE13}"/>
              </a:ext>
            </a:extLst>
          </p:cNvPr>
          <p:cNvGraphicFramePr/>
          <p:nvPr>
            <p:extLst>
              <p:ext uri="{D42A27DB-BD31-4B8C-83A1-F6EECF244321}">
                <p14:modId xmlns:p14="http://schemas.microsoft.com/office/powerpoint/2010/main" val="1209018833"/>
              </p:ext>
            </p:extLst>
          </p:nvPr>
        </p:nvGraphicFramePr>
        <p:xfrm>
          <a:off x="7197754" y="1370886"/>
          <a:ext cx="4630723"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a:extLst>
              <a:ext uri="{FF2B5EF4-FFF2-40B4-BE49-F238E27FC236}">
                <a16:creationId xmlns:a16="http://schemas.microsoft.com/office/drawing/2014/main" id="{8729268F-FB6A-4525-A0BF-C3850959B86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04924" y="1925482"/>
            <a:ext cx="5267325" cy="3694268"/>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542282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45920" y="685800"/>
            <a:ext cx="9326880" cy="855617"/>
          </a:xfrm>
        </p:spPr>
        <p:txBody>
          <a:bodyPr/>
          <a:lstStyle/>
          <a:p>
            <a:r>
              <a:rPr lang="tr-TR" dirty="0">
                <a:latin typeface="Arial Black" panose="020B0A04020102020204" pitchFamily="34" charset="0"/>
              </a:rPr>
              <a:t>Yoğunluk Grafiği</a:t>
            </a:r>
          </a:p>
        </p:txBody>
      </p:sp>
      <p:graphicFrame>
        <p:nvGraphicFramePr>
          <p:cNvPr id="5" name="Diyagram 4"/>
          <p:cNvGraphicFramePr/>
          <p:nvPr>
            <p:extLst>
              <p:ext uri="{D42A27DB-BD31-4B8C-83A1-F6EECF244321}">
                <p14:modId xmlns:p14="http://schemas.microsoft.com/office/powerpoint/2010/main" val="672796506"/>
              </p:ext>
            </p:extLst>
          </p:nvPr>
        </p:nvGraphicFramePr>
        <p:xfrm>
          <a:off x="6309360" y="1843924"/>
          <a:ext cx="5710646" cy="102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yagram 6"/>
          <p:cNvGraphicFramePr/>
          <p:nvPr>
            <p:extLst>
              <p:ext uri="{D42A27DB-BD31-4B8C-83A1-F6EECF244321}">
                <p14:modId xmlns:p14="http://schemas.microsoft.com/office/powerpoint/2010/main" val="1920256753"/>
              </p:ext>
            </p:extLst>
          </p:nvPr>
        </p:nvGraphicFramePr>
        <p:xfrm>
          <a:off x="6309360" y="3025083"/>
          <a:ext cx="5710646" cy="12464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yagram 8"/>
          <p:cNvGraphicFramePr/>
          <p:nvPr>
            <p:extLst>
              <p:ext uri="{D42A27DB-BD31-4B8C-83A1-F6EECF244321}">
                <p14:modId xmlns:p14="http://schemas.microsoft.com/office/powerpoint/2010/main" val="3137409958"/>
              </p:ext>
            </p:extLst>
          </p:nvPr>
        </p:nvGraphicFramePr>
        <p:xfrm>
          <a:off x="6309360" y="4271552"/>
          <a:ext cx="5710646" cy="14773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8" name="Resim 7">
            <a:extLst>
              <a:ext uri="{FF2B5EF4-FFF2-40B4-BE49-F238E27FC236}">
                <a16:creationId xmlns:a16="http://schemas.microsoft.com/office/drawing/2014/main" id="{94210C70-57EE-421C-9CBA-70646C69C97D}"/>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1645920" y="1955579"/>
            <a:ext cx="4107180" cy="3759553"/>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36649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p:nvPr/>
        </p:nvPicPr>
        <p:blipFill>
          <a:blip r:embed="rId2"/>
          <a:stretch>
            <a:fillRect/>
          </a:stretch>
        </p:blipFill>
        <p:spPr>
          <a:xfrm>
            <a:off x="1110342" y="1066800"/>
            <a:ext cx="5353685" cy="2362200"/>
          </a:xfrm>
          <a:prstGeom prst="rect">
            <a:avLst/>
          </a:prstGeom>
          <a:effectLst>
            <a:glow rad="101600">
              <a:schemeClr val="tx1">
                <a:alpha val="60000"/>
              </a:schemeClr>
            </a:glow>
          </a:effectLst>
        </p:spPr>
      </p:pic>
      <p:pic>
        <p:nvPicPr>
          <p:cNvPr id="4" name="Resim 3"/>
          <p:cNvPicPr/>
          <p:nvPr/>
        </p:nvPicPr>
        <p:blipFill>
          <a:blip r:embed="rId3"/>
          <a:stretch>
            <a:fillRect/>
          </a:stretch>
        </p:blipFill>
        <p:spPr>
          <a:xfrm>
            <a:off x="2128201" y="3914457"/>
            <a:ext cx="3317966" cy="2286409"/>
          </a:xfrm>
          <a:prstGeom prst="rect">
            <a:avLst/>
          </a:prstGeom>
          <a:effectLst>
            <a:glow rad="101600">
              <a:schemeClr val="tx1">
                <a:alpha val="60000"/>
              </a:schemeClr>
            </a:glow>
          </a:effectLst>
        </p:spPr>
      </p:pic>
      <p:graphicFrame>
        <p:nvGraphicFramePr>
          <p:cNvPr id="7" name="Diyagram 6">
            <a:extLst>
              <a:ext uri="{FF2B5EF4-FFF2-40B4-BE49-F238E27FC236}">
                <a16:creationId xmlns:a16="http://schemas.microsoft.com/office/drawing/2014/main" id="{60DCCA92-9CDB-4F31-9B2E-49C370BEDBC7}"/>
              </a:ext>
            </a:extLst>
          </p:cNvPr>
          <p:cNvGraphicFramePr/>
          <p:nvPr>
            <p:extLst>
              <p:ext uri="{D42A27DB-BD31-4B8C-83A1-F6EECF244321}">
                <p14:modId xmlns:p14="http://schemas.microsoft.com/office/powerpoint/2010/main" val="491647497"/>
              </p:ext>
            </p:extLst>
          </p:nvPr>
        </p:nvGraphicFramePr>
        <p:xfrm>
          <a:off x="6686026" y="1093738"/>
          <a:ext cx="4597167" cy="2308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yagram 7">
            <a:extLst>
              <a:ext uri="{FF2B5EF4-FFF2-40B4-BE49-F238E27FC236}">
                <a16:creationId xmlns:a16="http://schemas.microsoft.com/office/drawing/2014/main" id="{DEF65BE3-BDB6-46FB-9024-B4FF6C4C21C5}"/>
              </a:ext>
            </a:extLst>
          </p:cNvPr>
          <p:cNvGraphicFramePr/>
          <p:nvPr>
            <p:extLst>
              <p:ext uri="{D42A27DB-BD31-4B8C-83A1-F6EECF244321}">
                <p14:modId xmlns:p14="http://schemas.microsoft.com/office/powerpoint/2010/main" val="2351763984"/>
              </p:ext>
            </p:extLst>
          </p:nvPr>
        </p:nvGraphicFramePr>
        <p:xfrm>
          <a:off x="6686026" y="4289431"/>
          <a:ext cx="4597166" cy="15364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35857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4C4559-CF7F-45EE-A8C8-7EA7A6712104}"/>
              </a:ext>
            </a:extLst>
          </p:cNvPr>
          <p:cNvSpPr>
            <a:spLocks noGrp="1"/>
          </p:cNvSpPr>
          <p:nvPr>
            <p:ph type="title"/>
          </p:nvPr>
        </p:nvSpPr>
        <p:spPr/>
        <p:txBody>
          <a:bodyPr/>
          <a:lstStyle/>
          <a:p>
            <a:r>
              <a:rPr lang="tr-TR" b="1" dirty="0">
                <a:latin typeface="Arial Black" panose="020B0A04020102020204" pitchFamily="34" charset="0"/>
              </a:rPr>
              <a:t>Regresyon Grafikleri</a:t>
            </a:r>
          </a:p>
        </p:txBody>
      </p:sp>
      <p:graphicFrame>
        <p:nvGraphicFramePr>
          <p:cNvPr id="6" name="İçerik Yer Tutucusu 5">
            <a:extLst>
              <a:ext uri="{FF2B5EF4-FFF2-40B4-BE49-F238E27FC236}">
                <a16:creationId xmlns:a16="http://schemas.microsoft.com/office/drawing/2014/main" id="{D2C55428-29ED-4C25-9E77-B0E66AE0DD25}"/>
              </a:ext>
            </a:extLst>
          </p:cNvPr>
          <p:cNvGraphicFramePr>
            <a:graphicFrameLocks noGrp="1"/>
          </p:cNvGraphicFramePr>
          <p:nvPr>
            <p:ph idx="1"/>
            <p:extLst>
              <p:ext uri="{D42A27DB-BD31-4B8C-83A1-F6EECF244321}">
                <p14:modId xmlns:p14="http://schemas.microsoft.com/office/powerpoint/2010/main" val="2459555847"/>
              </p:ext>
            </p:extLst>
          </p:nvPr>
        </p:nvGraphicFramePr>
        <p:xfrm>
          <a:off x="1371600" y="2101442"/>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358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Black" panose="020B0A04020102020204" pitchFamily="34" charset="0"/>
                <a:cs typeface="Arial" panose="020B0604020202020204" pitchFamily="34" charset="0"/>
              </a:rPr>
              <a:t>Giriş</a:t>
            </a:r>
          </a:p>
        </p:txBody>
      </p:sp>
      <p:sp>
        <p:nvSpPr>
          <p:cNvPr id="3" name="İçerik Yer Tutucusu 2"/>
          <p:cNvSpPr>
            <a:spLocks noGrp="1"/>
          </p:cNvSpPr>
          <p:nvPr>
            <p:ph idx="1"/>
          </p:nvPr>
        </p:nvSpPr>
        <p:spPr>
          <a:xfrm>
            <a:off x="1371600" y="2171700"/>
            <a:ext cx="9601200" cy="2514601"/>
          </a:xfrm>
        </p:spPr>
        <p:txBody>
          <a:bodyPr/>
          <a:lstStyle/>
          <a:p>
            <a:pPr marL="0" indent="0">
              <a:buNone/>
            </a:pPr>
            <a:r>
              <a:rPr lang="tr-TR" dirty="0">
                <a:latin typeface="Times New Roman" panose="02020603050405020304" pitchFamily="18" charset="0"/>
                <a:cs typeface="Times New Roman" panose="02020603050405020304" pitchFamily="18" charset="0"/>
              </a:rPr>
              <a:t>Avrupa ve çevresindeki ülkelerde 2007-2018 yılları arasında 100.000 kişi başına düşen pratisyen hekim sayısını içeren veri setini kullandık. </a:t>
            </a:r>
          </a:p>
          <a:p>
            <a:pPr marL="0" indent="0">
              <a:buNone/>
            </a:pPr>
            <a:r>
              <a:rPr lang="tr-TR" dirty="0">
                <a:latin typeface="Times New Roman" panose="02020603050405020304" pitchFamily="18" charset="0"/>
                <a:cs typeface="Times New Roman" panose="02020603050405020304" pitchFamily="18" charset="0"/>
              </a:rPr>
              <a:t>Veri görselleştirmesi ile çeşitli grafikler yardımıyla veri setimizi ve seçtiğimiz dört ülkenin değerlerini yorumladık. </a:t>
            </a:r>
          </a:p>
          <a:p>
            <a:pPr marL="0" indent="0">
              <a:buNone/>
            </a:pPr>
            <a:r>
              <a:rPr lang="tr-TR" dirty="0">
                <a:latin typeface="Times New Roman" panose="02020603050405020304" pitchFamily="18" charset="0"/>
                <a:cs typeface="Times New Roman" panose="02020603050405020304" pitchFamily="18" charset="0"/>
              </a:rPr>
              <a:t>Basit Lineer(Doğrusal) Regresyon Analizi ve </a:t>
            </a:r>
            <a:r>
              <a:rPr lang="tr-TR" dirty="0" err="1">
                <a:latin typeface="Times New Roman" panose="02020603050405020304" pitchFamily="18" charset="0"/>
                <a:cs typeface="Times New Roman" panose="02020603050405020304" pitchFamily="18" charset="0"/>
              </a:rPr>
              <a:t>Arima</a:t>
            </a:r>
            <a:r>
              <a:rPr lang="tr-TR" dirty="0">
                <a:latin typeface="Times New Roman" panose="02020603050405020304" pitchFamily="18" charset="0"/>
                <a:cs typeface="Times New Roman" panose="02020603050405020304" pitchFamily="18" charset="0"/>
              </a:rPr>
              <a:t> Modeli ile 2019 yılı ortalama hekim sayısını tahmin etmeye çalıştık. </a:t>
            </a:r>
          </a:p>
        </p:txBody>
      </p:sp>
    </p:spTree>
    <p:extLst>
      <p:ext uri="{BB962C8B-B14F-4D97-AF65-F5344CB8AC3E}">
        <p14:creationId xmlns:p14="http://schemas.microsoft.com/office/powerpoint/2010/main" val="3745212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599" y="685800"/>
            <a:ext cx="9601201" cy="751114"/>
          </a:xfrm>
        </p:spPr>
        <p:txBody>
          <a:bodyPr>
            <a:normAutofit/>
          </a:bodyPr>
          <a:lstStyle/>
          <a:p>
            <a:r>
              <a:rPr lang="tr-TR" sz="3600" dirty="0">
                <a:latin typeface="Arial Black" panose="020B0A04020102020204" pitchFamily="34" charset="0"/>
              </a:rPr>
              <a:t>Fransa’nın Regresyon Grafiği</a:t>
            </a:r>
          </a:p>
        </p:txBody>
      </p:sp>
      <p:graphicFrame>
        <p:nvGraphicFramePr>
          <p:cNvPr id="4" name="Diyagram 3">
            <a:extLst>
              <a:ext uri="{FF2B5EF4-FFF2-40B4-BE49-F238E27FC236}">
                <a16:creationId xmlns:a16="http://schemas.microsoft.com/office/drawing/2014/main" id="{E244F37F-464A-44B1-A31F-A220F2827D07}"/>
              </a:ext>
            </a:extLst>
          </p:cNvPr>
          <p:cNvGraphicFramePr/>
          <p:nvPr>
            <p:extLst>
              <p:ext uri="{D42A27DB-BD31-4B8C-83A1-F6EECF244321}">
                <p14:modId xmlns:p14="http://schemas.microsoft.com/office/powerpoint/2010/main" val="1251312163"/>
              </p:ext>
            </p:extLst>
          </p:nvPr>
        </p:nvGraphicFramePr>
        <p:xfrm>
          <a:off x="7633982" y="1732506"/>
          <a:ext cx="3800213" cy="4028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Resim 7">
            <a:extLst>
              <a:ext uri="{FF2B5EF4-FFF2-40B4-BE49-F238E27FC236}">
                <a16:creationId xmlns:a16="http://schemas.microsoft.com/office/drawing/2014/main" id="{A8975F64-C0B8-4BE3-9DE8-0FD11E4FB6A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71599" y="1732506"/>
            <a:ext cx="4980478" cy="4028520"/>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263475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685800"/>
            <a:ext cx="9601199" cy="855617"/>
          </a:xfrm>
        </p:spPr>
        <p:txBody>
          <a:bodyPr>
            <a:normAutofit/>
          </a:bodyPr>
          <a:lstStyle/>
          <a:p>
            <a:r>
              <a:rPr lang="tr-TR" sz="3600" dirty="0">
                <a:latin typeface="Arial Black" panose="020B0A04020102020204" pitchFamily="34" charset="0"/>
              </a:rPr>
              <a:t>İngiltere’nin Regresyon Grafiği</a:t>
            </a:r>
          </a:p>
        </p:txBody>
      </p:sp>
      <p:graphicFrame>
        <p:nvGraphicFramePr>
          <p:cNvPr id="10" name="Diyagram 9">
            <a:extLst>
              <a:ext uri="{FF2B5EF4-FFF2-40B4-BE49-F238E27FC236}">
                <a16:creationId xmlns:a16="http://schemas.microsoft.com/office/drawing/2014/main" id="{96DA565C-9410-45FF-9EC2-DFAFA0F7ACA6}"/>
              </a:ext>
            </a:extLst>
          </p:cNvPr>
          <p:cNvGraphicFramePr/>
          <p:nvPr>
            <p:extLst>
              <p:ext uri="{D42A27DB-BD31-4B8C-83A1-F6EECF244321}">
                <p14:modId xmlns:p14="http://schemas.microsoft.com/office/powerpoint/2010/main" val="1054282504"/>
              </p:ext>
            </p:extLst>
          </p:nvPr>
        </p:nvGraphicFramePr>
        <p:xfrm>
          <a:off x="7675927" y="1317071"/>
          <a:ext cx="3590488" cy="513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Resim 10">
            <a:extLst>
              <a:ext uri="{FF2B5EF4-FFF2-40B4-BE49-F238E27FC236}">
                <a16:creationId xmlns:a16="http://schemas.microsoft.com/office/drawing/2014/main" id="{449575D3-F427-4871-A335-40AC90C229B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71600" y="1681825"/>
            <a:ext cx="5611091" cy="4284865"/>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32314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685800"/>
            <a:ext cx="9601200" cy="894806"/>
          </a:xfrm>
        </p:spPr>
        <p:txBody>
          <a:bodyPr>
            <a:normAutofit/>
          </a:bodyPr>
          <a:lstStyle/>
          <a:p>
            <a:r>
              <a:rPr lang="tr-TR" sz="3600" dirty="0">
                <a:latin typeface="Arial Black" panose="020B0A04020102020204" pitchFamily="34" charset="0"/>
              </a:rPr>
              <a:t>İtalya’nın Regresyon Grafiği</a:t>
            </a:r>
          </a:p>
        </p:txBody>
      </p:sp>
      <p:graphicFrame>
        <p:nvGraphicFramePr>
          <p:cNvPr id="5" name="Diyagram 4"/>
          <p:cNvGraphicFramePr/>
          <p:nvPr>
            <p:extLst>
              <p:ext uri="{D42A27DB-BD31-4B8C-83A1-F6EECF244321}">
                <p14:modId xmlns:p14="http://schemas.microsoft.com/office/powerpoint/2010/main" val="787282493"/>
              </p:ext>
            </p:extLst>
          </p:nvPr>
        </p:nvGraphicFramePr>
        <p:xfrm>
          <a:off x="6948642" y="2779096"/>
          <a:ext cx="4646022" cy="1797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a:extLst>
              <a:ext uri="{FF2B5EF4-FFF2-40B4-BE49-F238E27FC236}">
                <a16:creationId xmlns:a16="http://schemas.microsoft.com/office/drawing/2014/main" id="{8975A7CC-5276-4BFA-B6D3-98910370F163}"/>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71600" y="1647069"/>
            <a:ext cx="5084618" cy="4061925"/>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26228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538018"/>
            <a:ext cx="9601200" cy="790303"/>
          </a:xfrm>
        </p:spPr>
        <p:txBody>
          <a:bodyPr>
            <a:normAutofit/>
          </a:bodyPr>
          <a:lstStyle/>
          <a:p>
            <a:r>
              <a:rPr lang="tr-TR" sz="3600" dirty="0">
                <a:latin typeface="Arial Black" panose="020B0A04020102020204" pitchFamily="34" charset="0"/>
              </a:rPr>
              <a:t>Norveç’in Regresyon Grafiği</a:t>
            </a:r>
          </a:p>
        </p:txBody>
      </p:sp>
      <p:graphicFrame>
        <p:nvGraphicFramePr>
          <p:cNvPr id="6" name="Diyagram 5">
            <a:extLst>
              <a:ext uri="{FF2B5EF4-FFF2-40B4-BE49-F238E27FC236}">
                <a16:creationId xmlns:a16="http://schemas.microsoft.com/office/drawing/2014/main" id="{A2CB6690-4741-4829-939D-EEB768D398E7}"/>
              </a:ext>
            </a:extLst>
          </p:cNvPr>
          <p:cNvGraphicFramePr/>
          <p:nvPr>
            <p:extLst>
              <p:ext uri="{D42A27DB-BD31-4B8C-83A1-F6EECF244321}">
                <p14:modId xmlns:p14="http://schemas.microsoft.com/office/powerpoint/2010/main" val="2640142840"/>
              </p:ext>
            </p:extLst>
          </p:nvPr>
        </p:nvGraphicFramePr>
        <p:xfrm>
          <a:off x="7524924" y="2413337"/>
          <a:ext cx="3800213"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Resim 6">
            <a:extLst>
              <a:ext uri="{FF2B5EF4-FFF2-40B4-BE49-F238E27FC236}">
                <a16:creationId xmlns:a16="http://schemas.microsoft.com/office/drawing/2014/main" id="{62C372D7-BDF6-4681-8B4F-0A50AD28CA5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71600" y="1543772"/>
            <a:ext cx="5066145" cy="3955184"/>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3018824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F0E997-A666-41A3-9BF8-8918C858C3AD}"/>
              </a:ext>
            </a:extLst>
          </p:cNvPr>
          <p:cNvSpPr>
            <a:spLocks noGrp="1"/>
          </p:cNvSpPr>
          <p:nvPr>
            <p:ph type="title"/>
          </p:nvPr>
        </p:nvSpPr>
        <p:spPr/>
        <p:txBody>
          <a:bodyPr/>
          <a:lstStyle/>
          <a:p>
            <a:r>
              <a:rPr lang="tr-TR" b="1" dirty="0" err="1">
                <a:latin typeface="Arial Black" panose="020B0A04020102020204" pitchFamily="34" charset="0"/>
              </a:rPr>
              <a:t>Histogram</a:t>
            </a:r>
            <a:r>
              <a:rPr lang="tr-TR" b="1" dirty="0">
                <a:latin typeface="Arial Black" panose="020B0A04020102020204" pitchFamily="34" charset="0"/>
              </a:rPr>
              <a:t> Grafikleri</a:t>
            </a:r>
          </a:p>
        </p:txBody>
      </p:sp>
      <p:graphicFrame>
        <p:nvGraphicFramePr>
          <p:cNvPr id="4" name="İçerik Yer Tutucusu 3">
            <a:extLst>
              <a:ext uri="{FF2B5EF4-FFF2-40B4-BE49-F238E27FC236}">
                <a16:creationId xmlns:a16="http://schemas.microsoft.com/office/drawing/2014/main" id="{DF9AC280-DFFD-422D-AFD1-3903B3B579AC}"/>
              </a:ext>
            </a:extLst>
          </p:cNvPr>
          <p:cNvGraphicFramePr>
            <a:graphicFrameLocks noGrp="1"/>
          </p:cNvGraphicFramePr>
          <p:nvPr>
            <p:ph idx="1"/>
            <p:extLst>
              <p:ext uri="{D42A27DB-BD31-4B8C-83A1-F6EECF244321}">
                <p14:modId xmlns:p14="http://schemas.microsoft.com/office/powerpoint/2010/main" val="672770473"/>
              </p:ext>
            </p:extLst>
          </p:nvPr>
        </p:nvGraphicFramePr>
        <p:xfrm>
          <a:off x="1623270" y="2171700"/>
          <a:ext cx="9601200" cy="3440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23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599" y="685800"/>
            <a:ext cx="9601201" cy="685800"/>
          </a:xfrm>
        </p:spPr>
        <p:txBody>
          <a:bodyPr>
            <a:normAutofit/>
          </a:bodyPr>
          <a:lstStyle/>
          <a:p>
            <a:r>
              <a:rPr lang="tr-TR" sz="3600" dirty="0">
                <a:latin typeface="Arial Black" panose="020B0A04020102020204" pitchFamily="34" charset="0"/>
              </a:rPr>
              <a:t>Fransa’nın </a:t>
            </a:r>
            <a:r>
              <a:rPr lang="tr-TR" sz="3600" dirty="0" err="1">
                <a:latin typeface="Arial Black" panose="020B0A04020102020204" pitchFamily="34" charset="0"/>
              </a:rPr>
              <a:t>Histogram</a:t>
            </a:r>
            <a:r>
              <a:rPr lang="tr-TR" sz="3600" dirty="0">
                <a:latin typeface="Arial Black" panose="020B0A04020102020204" pitchFamily="34" charset="0"/>
              </a:rPr>
              <a:t> Grafiği</a:t>
            </a:r>
          </a:p>
        </p:txBody>
      </p:sp>
      <p:graphicFrame>
        <p:nvGraphicFramePr>
          <p:cNvPr id="5" name="Diyagram 4">
            <a:extLst>
              <a:ext uri="{FF2B5EF4-FFF2-40B4-BE49-F238E27FC236}">
                <a16:creationId xmlns:a16="http://schemas.microsoft.com/office/drawing/2014/main" id="{963F3028-5A06-44F1-9A06-8572EEA5AF7B}"/>
              </a:ext>
            </a:extLst>
          </p:cNvPr>
          <p:cNvGraphicFramePr/>
          <p:nvPr>
            <p:extLst>
              <p:ext uri="{D42A27DB-BD31-4B8C-83A1-F6EECF244321}">
                <p14:modId xmlns:p14="http://schemas.microsoft.com/office/powerpoint/2010/main" val="2161248197"/>
              </p:ext>
            </p:extLst>
          </p:nvPr>
        </p:nvGraphicFramePr>
        <p:xfrm>
          <a:off x="7383497" y="2594874"/>
          <a:ext cx="3682768" cy="2325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a:extLst>
              <a:ext uri="{FF2B5EF4-FFF2-40B4-BE49-F238E27FC236}">
                <a16:creationId xmlns:a16="http://schemas.microsoft.com/office/drawing/2014/main" id="{9886324D-8C4D-4E29-9994-7921AD8A981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71599" y="1793548"/>
            <a:ext cx="5223165" cy="3928340"/>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103060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36914" y="685801"/>
            <a:ext cx="9535885" cy="685800"/>
          </a:xfrm>
        </p:spPr>
        <p:txBody>
          <a:bodyPr>
            <a:normAutofit/>
          </a:bodyPr>
          <a:lstStyle/>
          <a:p>
            <a:r>
              <a:rPr lang="tr-TR" sz="3600" dirty="0">
                <a:latin typeface="Arial Black" panose="020B0A04020102020204" pitchFamily="34" charset="0"/>
              </a:rPr>
              <a:t>İngiltere’nin </a:t>
            </a:r>
            <a:r>
              <a:rPr lang="tr-TR" sz="3600" dirty="0" err="1">
                <a:latin typeface="Arial Black" panose="020B0A04020102020204" pitchFamily="34" charset="0"/>
              </a:rPr>
              <a:t>Histogram</a:t>
            </a:r>
            <a:r>
              <a:rPr lang="tr-TR" sz="3600" dirty="0">
                <a:latin typeface="Arial Black" panose="020B0A04020102020204" pitchFamily="34" charset="0"/>
              </a:rPr>
              <a:t> Grafiği</a:t>
            </a:r>
          </a:p>
        </p:txBody>
      </p:sp>
      <p:graphicFrame>
        <p:nvGraphicFramePr>
          <p:cNvPr id="5" name="Diyagram 4"/>
          <p:cNvGraphicFramePr/>
          <p:nvPr>
            <p:extLst>
              <p:ext uri="{D42A27DB-BD31-4B8C-83A1-F6EECF244321}">
                <p14:modId xmlns:p14="http://schemas.microsoft.com/office/powerpoint/2010/main" val="408373136"/>
              </p:ext>
            </p:extLst>
          </p:nvPr>
        </p:nvGraphicFramePr>
        <p:xfrm>
          <a:off x="7210849" y="2411112"/>
          <a:ext cx="4672149" cy="2035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a:extLst>
              <a:ext uri="{FF2B5EF4-FFF2-40B4-BE49-F238E27FC236}">
                <a16:creationId xmlns:a16="http://schemas.microsoft.com/office/drawing/2014/main" id="{F97C7B2F-7549-4B23-992F-9E514A017D1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436914" y="1371601"/>
            <a:ext cx="5499595" cy="4409845"/>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3935682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45474" y="685800"/>
            <a:ext cx="9627326" cy="803366"/>
          </a:xfrm>
        </p:spPr>
        <p:txBody>
          <a:bodyPr>
            <a:normAutofit/>
          </a:bodyPr>
          <a:lstStyle/>
          <a:p>
            <a:r>
              <a:rPr lang="tr-TR" sz="3600" dirty="0">
                <a:latin typeface="Arial Black" panose="020B0A04020102020204" pitchFamily="34" charset="0"/>
              </a:rPr>
              <a:t>İtalya’nın </a:t>
            </a:r>
            <a:r>
              <a:rPr lang="tr-TR" sz="3600" dirty="0" err="1">
                <a:latin typeface="Arial Black" panose="020B0A04020102020204" pitchFamily="34" charset="0"/>
              </a:rPr>
              <a:t>Histogram</a:t>
            </a:r>
            <a:r>
              <a:rPr lang="tr-TR" sz="3600" dirty="0">
                <a:latin typeface="Arial Black" panose="020B0A04020102020204" pitchFamily="34" charset="0"/>
              </a:rPr>
              <a:t> Grafiği</a:t>
            </a:r>
          </a:p>
        </p:txBody>
      </p:sp>
      <p:graphicFrame>
        <p:nvGraphicFramePr>
          <p:cNvPr id="5" name="Diyagram 4">
            <a:extLst>
              <a:ext uri="{FF2B5EF4-FFF2-40B4-BE49-F238E27FC236}">
                <a16:creationId xmlns:a16="http://schemas.microsoft.com/office/drawing/2014/main" id="{8A2B50B2-92E2-4F20-8257-227296393904}"/>
              </a:ext>
            </a:extLst>
          </p:cNvPr>
          <p:cNvGraphicFramePr/>
          <p:nvPr>
            <p:extLst>
              <p:ext uri="{D42A27DB-BD31-4B8C-83A1-F6EECF244321}">
                <p14:modId xmlns:p14="http://schemas.microsoft.com/office/powerpoint/2010/main" val="3518961486"/>
              </p:ext>
            </p:extLst>
          </p:nvPr>
        </p:nvGraphicFramePr>
        <p:xfrm>
          <a:off x="7539499" y="2213531"/>
          <a:ext cx="3061982" cy="3165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a:extLst>
              <a:ext uri="{FF2B5EF4-FFF2-40B4-BE49-F238E27FC236}">
                <a16:creationId xmlns:a16="http://schemas.microsoft.com/office/drawing/2014/main" id="{DA6A5317-308C-4022-85CF-89D88C86A85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45474" y="1641821"/>
            <a:ext cx="5489435" cy="4308706"/>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3550187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565729"/>
            <a:ext cx="9601200" cy="685800"/>
          </a:xfrm>
        </p:spPr>
        <p:txBody>
          <a:bodyPr>
            <a:normAutofit/>
          </a:bodyPr>
          <a:lstStyle/>
          <a:p>
            <a:r>
              <a:rPr lang="tr-TR" sz="3600" dirty="0">
                <a:latin typeface="Arial Black" panose="020B0A04020102020204" pitchFamily="34" charset="0"/>
              </a:rPr>
              <a:t>Norveç’in </a:t>
            </a:r>
            <a:r>
              <a:rPr lang="tr-TR" sz="3600" dirty="0" err="1">
                <a:latin typeface="Arial Black" panose="020B0A04020102020204" pitchFamily="34" charset="0"/>
              </a:rPr>
              <a:t>Histogram</a:t>
            </a:r>
            <a:r>
              <a:rPr lang="tr-TR" sz="3600" dirty="0">
                <a:latin typeface="Arial Black" panose="020B0A04020102020204" pitchFamily="34" charset="0"/>
              </a:rPr>
              <a:t> Grafiği</a:t>
            </a:r>
          </a:p>
        </p:txBody>
      </p:sp>
      <p:graphicFrame>
        <p:nvGraphicFramePr>
          <p:cNvPr id="5" name="Diyagram 4">
            <a:extLst>
              <a:ext uri="{FF2B5EF4-FFF2-40B4-BE49-F238E27FC236}">
                <a16:creationId xmlns:a16="http://schemas.microsoft.com/office/drawing/2014/main" id="{F8AB9753-0A3C-4E03-ACDD-89619EC6FFA9}"/>
              </a:ext>
            </a:extLst>
          </p:cNvPr>
          <p:cNvGraphicFramePr/>
          <p:nvPr>
            <p:extLst>
              <p:ext uri="{D42A27DB-BD31-4B8C-83A1-F6EECF244321}">
                <p14:modId xmlns:p14="http://schemas.microsoft.com/office/powerpoint/2010/main" val="1876276159"/>
              </p:ext>
            </p:extLst>
          </p:nvPr>
        </p:nvGraphicFramePr>
        <p:xfrm>
          <a:off x="7379856" y="1773382"/>
          <a:ext cx="3592944" cy="3823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a:extLst>
              <a:ext uri="{FF2B5EF4-FFF2-40B4-BE49-F238E27FC236}">
                <a16:creationId xmlns:a16="http://schemas.microsoft.com/office/drawing/2014/main" id="{85E5DA47-C983-478C-A78B-3D5A2DD48B6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71601" y="1421165"/>
            <a:ext cx="5491018" cy="4517817"/>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1516123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7F7A80-47D4-4E66-836E-E4151E2F0766}"/>
              </a:ext>
            </a:extLst>
          </p:cNvPr>
          <p:cNvSpPr>
            <a:spLocks noGrp="1"/>
          </p:cNvSpPr>
          <p:nvPr>
            <p:ph type="title"/>
          </p:nvPr>
        </p:nvSpPr>
        <p:spPr/>
        <p:txBody>
          <a:bodyPr>
            <a:normAutofit/>
          </a:bodyPr>
          <a:lstStyle/>
          <a:p>
            <a:r>
              <a:rPr lang="tr-TR" sz="3600" b="1" dirty="0" err="1">
                <a:latin typeface="Arial Black" panose="020B0A04020102020204" pitchFamily="34" charset="0"/>
                <a:cs typeface="Arial" panose="020B0604020202020204" pitchFamily="34" charset="0"/>
              </a:rPr>
              <a:t>Pairplot</a:t>
            </a:r>
            <a:r>
              <a:rPr lang="tr-TR" sz="3600" b="1" dirty="0">
                <a:latin typeface="Arial Black" panose="020B0A04020102020204" pitchFamily="34" charset="0"/>
                <a:cs typeface="Arial" panose="020B0604020202020204" pitchFamily="34" charset="0"/>
              </a:rPr>
              <a:t> Grafiği</a:t>
            </a:r>
          </a:p>
        </p:txBody>
      </p:sp>
      <p:graphicFrame>
        <p:nvGraphicFramePr>
          <p:cNvPr id="9" name="Diyagram 8">
            <a:extLst>
              <a:ext uri="{FF2B5EF4-FFF2-40B4-BE49-F238E27FC236}">
                <a16:creationId xmlns:a16="http://schemas.microsoft.com/office/drawing/2014/main" id="{84AB6D7F-E4DF-429F-AC11-8AF343B190CB}"/>
              </a:ext>
            </a:extLst>
          </p:cNvPr>
          <p:cNvGraphicFramePr/>
          <p:nvPr>
            <p:extLst>
              <p:ext uri="{D42A27DB-BD31-4B8C-83A1-F6EECF244321}">
                <p14:modId xmlns:p14="http://schemas.microsoft.com/office/powerpoint/2010/main" val="1243551274"/>
              </p:ext>
            </p:extLst>
          </p:nvPr>
        </p:nvGraphicFramePr>
        <p:xfrm>
          <a:off x="1371600" y="1707774"/>
          <a:ext cx="3225568" cy="3442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Resim 7">
            <a:extLst>
              <a:ext uri="{FF2B5EF4-FFF2-40B4-BE49-F238E27FC236}">
                <a16:creationId xmlns:a16="http://schemas.microsoft.com/office/drawing/2014/main" id="{8E4DABEB-9BA6-4990-9023-469F8355DF8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149272" y="2811266"/>
            <a:ext cx="6079942" cy="1235467"/>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57193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685800"/>
            <a:ext cx="9601200" cy="947057"/>
          </a:xfrm>
        </p:spPr>
        <p:txBody>
          <a:bodyPr>
            <a:normAutofit fontScale="90000"/>
          </a:bodyPr>
          <a:lstStyle/>
          <a:p>
            <a:r>
              <a:rPr lang="tr-TR" b="1" dirty="0">
                <a:latin typeface="Arial Black" panose="020B0A04020102020204" pitchFamily="34" charset="0"/>
              </a:rPr>
              <a:t>Grafikler</a:t>
            </a:r>
            <a:br>
              <a:rPr lang="tr-TR" dirty="0"/>
            </a:br>
            <a:br>
              <a:rPr lang="tr-TR" dirty="0"/>
            </a:br>
            <a:br>
              <a:rPr lang="tr-TR" dirty="0"/>
            </a:br>
            <a:endParaRPr lang="tr-TR" dirty="0"/>
          </a:p>
        </p:txBody>
      </p:sp>
      <p:sp>
        <p:nvSpPr>
          <p:cNvPr id="3" name="İçerik Yer Tutucusu 2"/>
          <p:cNvSpPr>
            <a:spLocks noGrp="1"/>
          </p:cNvSpPr>
          <p:nvPr>
            <p:ph idx="1"/>
          </p:nvPr>
        </p:nvSpPr>
        <p:spPr>
          <a:xfrm>
            <a:off x="1371600" y="1384663"/>
            <a:ext cx="9601200" cy="4482737"/>
          </a:xfrm>
        </p:spPr>
        <p:txBody>
          <a:bodyPr>
            <a:normAutofit/>
          </a:bodyPr>
          <a:lstStyle/>
          <a:p>
            <a:pPr marL="0" indent="0">
              <a:buNone/>
            </a:pPr>
            <a:endParaRPr lang="tr-TR" dirty="0"/>
          </a:p>
          <a:p>
            <a:pPr>
              <a:buFont typeface="Wingdings" panose="05000000000000000000" pitchFamily="2" charset="2"/>
              <a:buChar char="Ø"/>
            </a:pP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tr-TR"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p:txBody>
      </p:sp>
      <p:pic>
        <p:nvPicPr>
          <p:cNvPr id="4" name="Resim 3" descr="C:\Users\Dell\Desktop\1.png"/>
          <p:cNvPicPr/>
          <p:nvPr/>
        </p:nvPicPr>
        <p:blipFill>
          <a:blip r:embed="rId2">
            <a:extLst>
              <a:ext uri="{28A0092B-C50C-407E-A947-70E740481C1C}">
                <a14:useLocalDpi xmlns:a14="http://schemas.microsoft.com/office/drawing/2010/main" val="0"/>
              </a:ext>
            </a:extLst>
          </a:blip>
          <a:srcRect/>
          <a:stretch>
            <a:fillRect/>
          </a:stretch>
        </p:blipFill>
        <p:spPr bwMode="auto">
          <a:xfrm>
            <a:off x="1550124" y="1632857"/>
            <a:ext cx="4362450" cy="1285875"/>
          </a:xfrm>
          <a:prstGeom prst="rect">
            <a:avLst/>
          </a:prstGeom>
          <a:noFill/>
          <a:ln>
            <a:noFill/>
          </a:ln>
          <a:effectLst>
            <a:glow rad="101600">
              <a:schemeClr val="tx1">
                <a:alpha val="60000"/>
              </a:schemeClr>
            </a:glow>
          </a:effectLst>
        </p:spPr>
      </p:pic>
      <p:pic>
        <p:nvPicPr>
          <p:cNvPr id="5" name="Resim 4" descr="C:\Users\Dell\Desktop\2.png"/>
          <p:cNvPicPr/>
          <p:nvPr/>
        </p:nvPicPr>
        <p:blipFill rotWithShape="1">
          <a:blip r:embed="rId3">
            <a:extLst>
              <a:ext uri="{28A0092B-C50C-407E-A947-70E740481C1C}">
                <a14:useLocalDpi xmlns:a14="http://schemas.microsoft.com/office/drawing/2010/main" val="0"/>
              </a:ext>
            </a:extLst>
          </a:blip>
          <a:srcRect l="11905" t="1" b="6944"/>
          <a:stretch/>
        </p:blipFill>
        <p:spPr bwMode="auto">
          <a:xfrm>
            <a:off x="1550124" y="4906055"/>
            <a:ext cx="4229100" cy="638175"/>
          </a:xfrm>
          <a:prstGeom prst="rect">
            <a:avLst/>
          </a:prstGeom>
          <a:noFill/>
          <a:ln>
            <a:noFill/>
          </a:ln>
          <a:effectLst>
            <a:glow rad="101600">
              <a:schemeClr val="tx1">
                <a:alpha val="60000"/>
              </a:schemeClr>
            </a:glow>
          </a:effectLst>
          <a:extLst>
            <a:ext uri="{53640926-AAD7-44D8-BBD7-CCE9431645EC}">
              <a14:shadowObscured xmlns:a14="http://schemas.microsoft.com/office/drawing/2010/main"/>
            </a:ext>
          </a:extLst>
        </p:spPr>
      </p:pic>
      <p:graphicFrame>
        <p:nvGraphicFramePr>
          <p:cNvPr id="10" name="Diyagram 9"/>
          <p:cNvGraphicFramePr/>
          <p:nvPr>
            <p:extLst>
              <p:ext uri="{D42A27DB-BD31-4B8C-83A1-F6EECF244321}">
                <p14:modId xmlns:p14="http://schemas.microsoft.com/office/powerpoint/2010/main" val="3495261295"/>
              </p:ext>
            </p:extLst>
          </p:nvPr>
        </p:nvGraphicFramePr>
        <p:xfrm>
          <a:off x="7057939" y="1477626"/>
          <a:ext cx="3583937" cy="1596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Diyagram 11"/>
          <p:cNvGraphicFramePr/>
          <p:nvPr>
            <p:extLst>
              <p:ext uri="{D42A27DB-BD31-4B8C-83A1-F6EECF244321}">
                <p14:modId xmlns:p14="http://schemas.microsoft.com/office/powerpoint/2010/main" val="1100367509"/>
              </p:ext>
            </p:extLst>
          </p:nvPr>
        </p:nvGraphicFramePr>
        <p:xfrm>
          <a:off x="7057937" y="4235216"/>
          <a:ext cx="3583937" cy="19798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8" name="Resim 7">
            <a:extLst>
              <a:ext uri="{FF2B5EF4-FFF2-40B4-BE49-F238E27FC236}">
                <a16:creationId xmlns:a16="http://schemas.microsoft.com/office/drawing/2014/main" id="{76CC2C37-3D64-41E7-BCAC-229DBABA49BE}"/>
              </a:ext>
            </a:extLst>
          </p:cNvPr>
          <p:cNvPicPr>
            <a:picLocks noChangeAspect="1"/>
          </p:cNvPicPr>
          <p:nvPr/>
        </p:nvPicPr>
        <p:blipFill>
          <a:blip r:embed="rId14"/>
          <a:stretch>
            <a:fillRect/>
          </a:stretch>
        </p:blipFill>
        <p:spPr>
          <a:xfrm>
            <a:off x="2140674" y="3391117"/>
            <a:ext cx="3048000" cy="466725"/>
          </a:xfrm>
          <a:prstGeom prst="rect">
            <a:avLst/>
          </a:prstGeom>
          <a:effectLst>
            <a:glow rad="101600">
              <a:schemeClr val="tx1">
                <a:alpha val="60000"/>
              </a:schemeClr>
            </a:glow>
          </a:effectLst>
        </p:spPr>
      </p:pic>
      <p:graphicFrame>
        <p:nvGraphicFramePr>
          <p:cNvPr id="6" name="Diyagram 5">
            <a:extLst>
              <a:ext uri="{FF2B5EF4-FFF2-40B4-BE49-F238E27FC236}">
                <a16:creationId xmlns:a16="http://schemas.microsoft.com/office/drawing/2014/main" id="{57A50F60-B1AE-414B-973B-FDB146F66805}"/>
              </a:ext>
            </a:extLst>
          </p:cNvPr>
          <p:cNvGraphicFramePr/>
          <p:nvPr>
            <p:extLst>
              <p:ext uri="{D42A27DB-BD31-4B8C-83A1-F6EECF244321}">
                <p14:modId xmlns:p14="http://schemas.microsoft.com/office/powerpoint/2010/main" val="2525760194"/>
              </p:ext>
            </p:extLst>
          </p:nvPr>
        </p:nvGraphicFramePr>
        <p:xfrm>
          <a:off x="7325907" y="3162814"/>
          <a:ext cx="3047999" cy="92333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1017418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yagram 4"/>
          <p:cNvGraphicFramePr/>
          <p:nvPr>
            <p:extLst>
              <p:ext uri="{D42A27DB-BD31-4B8C-83A1-F6EECF244321}">
                <p14:modId xmlns:p14="http://schemas.microsoft.com/office/powerpoint/2010/main" val="484884988"/>
              </p:ext>
            </p:extLst>
          </p:nvPr>
        </p:nvGraphicFramePr>
        <p:xfrm>
          <a:off x="6828943" y="4935663"/>
          <a:ext cx="4650377" cy="216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Resim 6">
            <a:extLst>
              <a:ext uri="{FF2B5EF4-FFF2-40B4-BE49-F238E27FC236}">
                <a16:creationId xmlns:a16="http://schemas.microsoft.com/office/drawing/2014/main" id="{64FD1F4E-610F-4949-9AD3-261FFD53FE7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011502" y="346710"/>
            <a:ext cx="5471160" cy="6164580"/>
          </a:xfrm>
          <a:prstGeom prst="rect">
            <a:avLst/>
          </a:prstGeom>
          <a:noFill/>
          <a:ln>
            <a:noFill/>
          </a:ln>
          <a:effectLst>
            <a:glow rad="101600">
              <a:schemeClr val="tx1">
                <a:alpha val="60000"/>
              </a:schemeClr>
            </a:glow>
          </a:effectLst>
        </p:spPr>
      </p:pic>
      <p:graphicFrame>
        <p:nvGraphicFramePr>
          <p:cNvPr id="3" name="Diyagram 2">
            <a:extLst>
              <a:ext uri="{FF2B5EF4-FFF2-40B4-BE49-F238E27FC236}">
                <a16:creationId xmlns:a16="http://schemas.microsoft.com/office/drawing/2014/main" id="{E1DD8646-AE3E-47BE-94F9-10CBF66EDC1A}"/>
              </a:ext>
            </a:extLst>
          </p:cNvPr>
          <p:cNvGraphicFramePr/>
          <p:nvPr>
            <p:extLst>
              <p:ext uri="{D42A27DB-BD31-4B8C-83A1-F6EECF244321}">
                <p14:modId xmlns:p14="http://schemas.microsoft.com/office/powerpoint/2010/main" val="3970225581"/>
              </p:ext>
            </p:extLst>
          </p:nvPr>
        </p:nvGraphicFramePr>
        <p:xfrm>
          <a:off x="6828943" y="444617"/>
          <a:ext cx="4234414" cy="61863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40365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685800"/>
            <a:ext cx="9601200" cy="829491"/>
          </a:xfrm>
        </p:spPr>
        <p:txBody>
          <a:bodyPr>
            <a:normAutofit fontScale="90000"/>
          </a:bodyPr>
          <a:lstStyle/>
          <a:p>
            <a:r>
              <a:rPr lang="tr-TR" b="1" dirty="0">
                <a:latin typeface="Arial Black" panose="020B0A04020102020204" pitchFamily="34" charset="0"/>
                <a:cs typeface="Times New Roman" panose="02020603050405020304" pitchFamily="18" charset="0"/>
              </a:rPr>
              <a:t>Regresyon Analizi</a:t>
            </a:r>
            <a:br>
              <a:rPr lang="tr-TR" dirty="0">
                <a:latin typeface="Arial Black" panose="020B0A04020102020204" pitchFamily="34" charset="0"/>
              </a:rPr>
            </a:br>
            <a:endParaRPr lang="tr-TR" dirty="0">
              <a:latin typeface="Arial Black" panose="020B0A04020102020204" pitchFamily="34" charset="0"/>
            </a:endParaRPr>
          </a:p>
        </p:txBody>
      </p:sp>
      <p:pic>
        <p:nvPicPr>
          <p:cNvPr id="3" name="Resim 2"/>
          <p:cNvPicPr/>
          <p:nvPr/>
        </p:nvPicPr>
        <p:blipFill>
          <a:blip r:embed="rId2"/>
          <a:stretch>
            <a:fillRect/>
          </a:stretch>
        </p:blipFill>
        <p:spPr>
          <a:xfrm>
            <a:off x="3265679" y="1670230"/>
            <a:ext cx="6211455" cy="2388789"/>
          </a:xfrm>
          <a:prstGeom prst="rect">
            <a:avLst/>
          </a:prstGeom>
          <a:effectLst>
            <a:glow rad="101600">
              <a:schemeClr val="tx1">
                <a:alpha val="60000"/>
              </a:schemeClr>
            </a:glow>
          </a:effectLst>
        </p:spPr>
      </p:pic>
      <p:sp>
        <p:nvSpPr>
          <p:cNvPr id="4" name="Dikdörtgen 3">
            <a:extLst>
              <a:ext uri="{FF2B5EF4-FFF2-40B4-BE49-F238E27FC236}">
                <a16:creationId xmlns:a16="http://schemas.microsoft.com/office/drawing/2014/main" id="{77B838FC-4AC0-49CE-87DF-4A073FAD69A1}"/>
              </a:ext>
            </a:extLst>
          </p:cNvPr>
          <p:cNvSpPr/>
          <p:nvPr/>
        </p:nvSpPr>
        <p:spPr>
          <a:xfrm>
            <a:off x="2038492" y="4500370"/>
            <a:ext cx="8665827" cy="977641"/>
          </a:xfrm>
          <a:prstGeom prst="rect">
            <a:avLst/>
          </a:prstGeom>
        </p:spPr>
        <p:txBody>
          <a:bodyPr/>
          <a:lstStyle/>
          <a:p>
            <a:pPr marL="285750" lvl="0" indent="-285750" algn="just" rtl="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Gerekli olan </a:t>
            </a: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pandas</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matplotlib</a:t>
            </a:r>
            <a:r>
              <a:rPr lang="tr-TR" dirty="0">
                <a:latin typeface="Times New Roman" panose="02020603050405020304" pitchFamily="18" charset="0"/>
                <a:cs typeface="Times New Roman" panose="02020603050405020304" pitchFamily="18" charset="0"/>
              </a:rPr>
              <a:t> kütüphanelerini yükledik. Veri setimizi okuttuk ve </a:t>
            </a:r>
            <a:r>
              <a:rPr lang="tr-TR" dirty="0" err="1">
                <a:latin typeface="Times New Roman" panose="02020603050405020304" pitchFamily="18" charset="0"/>
                <a:cs typeface="Times New Roman" panose="02020603050405020304" pitchFamily="18" charset="0"/>
              </a:rPr>
              <a:t>index</a:t>
            </a:r>
            <a:r>
              <a:rPr lang="tr-TR" dirty="0">
                <a:latin typeface="Times New Roman" panose="02020603050405020304" pitchFamily="18" charset="0"/>
                <a:cs typeface="Times New Roman" panose="02020603050405020304" pitchFamily="18" charset="0"/>
              </a:rPr>
              <a:t> olarak GEO(</a:t>
            </a:r>
            <a:r>
              <a:rPr lang="tr-TR" dirty="0" err="1">
                <a:latin typeface="Times New Roman" panose="02020603050405020304" pitchFamily="18" charset="0"/>
                <a:cs typeface="Times New Roman" panose="02020603050405020304" pitchFamily="18" charset="0"/>
              </a:rPr>
              <a:t>Labels</a:t>
            </a:r>
            <a:r>
              <a:rPr lang="tr-TR" dirty="0">
                <a:latin typeface="Times New Roman" panose="02020603050405020304" pitchFamily="18" charset="0"/>
                <a:cs typeface="Times New Roman" panose="02020603050405020304" pitchFamily="18" charset="0"/>
              </a:rPr>
              <a:t>) sütununu belirledik. </a:t>
            </a:r>
            <a:r>
              <a:rPr lang="tr-TR" dirty="0" err="1">
                <a:latin typeface="Times New Roman" panose="02020603050405020304" pitchFamily="18" charset="0"/>
                <a:cs typeface="Times New Roman" panose="02020603050405020304" pitchFamily="18" charset="0"/>
              </a:rPr>
              <a:t>head</a:t>
            </a:r>
            <a:r>
              <a:rPr lang="tr-TR" dirty="0">
                <a:latin typeface="Times New Roman" panose="02020603050405020304" pitchFamily="18" charset="0"/>
                <a:cs typeface="Times New Roman" panose="02020603050405020304" pitchFamily="18" charset="0"/>
              </a:rPr>
              <a:t>() fonksiyonuyla ilk 5 değeri gösterdik. </a:t>
            </a:r>
          </a:p>
        </p:txBody>
      </p:sp>
    </p:spTree>
    <p:extLst>
      <p:ext uri="{BB962C8B-B14F-4D97-AF65-F5344CB8AC3E}">
        <p14:creationId xmlns:p14="http://schemas.microsoft.com/office/powerpoint/2010/main" val="1131198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p:nvPr/>
        </p:nvPicPr>
        <p:blipFill>
          <a:blip r:embed="rId2"/>
          <a:stretch>
            <a:fillRect/>
          </a:stretch>
        </p:blipFill>
        <p:spPr>
          <a:xfrm>
            <a:off x="2785654" y="719356"/>
            <a:ext cx="6620691" cy="2279106"/>
          </a:xfrm>
          <a:prstGeom prst="rect">
            <a:avLst/>
          </a:prstGeom>
          <a:effectLst>
            <a:glow rad="101600">
              <a:schemeClr val="tx1">
                <a:alpha val="60000"/>
              </a:schemeClr>
            </a:glow>
          </a:effectLst>
        </p:spPr>
      </p:pic>
      <p:pic>
        <p:nvPicPr>
          <p:cNvPr id="4" name="Resim 3"/>
          <p:cNvPicPr/>
          <p:nvPr/>
        </p:nvPicPr>
        <p:blipFill>
          <a:blip r:embed="rId3"/>
          <a:stretch>
            <a:fillRect/>
          </a:stretch>
        </p:blipFill>
        <p:spPr>
          <a:xfrm>
            <a:off x="2785654" y="3429000"/>
            <a:ext cx="3114675" cy="2883036"/>
          </a:xfrm>
          <a:prstGeom prst="rect">
            <a:avLst/>
          </a:prstGeom>
          <a:effectLst>
            <a:glow rad="101600">
              <a:schemeClr val="tx1">
                <a:alpha val="60000"/>
              </a:schemeClr>
            </a:glow>
          </a:effectLst>
        </p:spPr>
      </p:pic>
      <p:sp>
        <p:nvSpPr>
          <p:cNvPr id="6" name="Metin kutusu 5">
            <a:extLst>
              <a:ext uri="{FF2B5EF4-FFF2-40B4-BE49-F238E27FC236}">
                <a16:creationId xmlns:a16="http://schemas.microsoft.com/office/drawing/2014/main" id="{F95D9B16-621C-43D5-9917-CB90244AF120}"/>
              </a:ext>
            </a:extLst>
          </p:cNvPr>
          <p:cNvSpPr txBox="1"/>
          <p:nvPr/>
        </p:nvSpPr>
        <p:spPr>
          <a:xfrm>
            <a:off x="6291673" y="3429000"/>
            <a:ext cx="3114676" cy="3416320"/>
          </a:xfrm>
          <a:prstGeom prst="rect">
            <a:avLst/>
          </a:prstGeom>
          <a:noFill/>
        </p:spPr>
        <p:txBody>
          <a:bodyPr wrap="square">
            <a:spAutoFit/>
          </a:bodyPr>
          <a:lstStyle/>
          <a:p>
            <a:pPr marL="285750" indent="-28575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Her yıl için ortalamayı </a:t>
            </a:r>
            <a:r>
              <a:rPr lang="tr-TR" dirty="0" err="1">
                <a:latin typeface="Times New Roman" panose="02020603050405020304" pitchFamily="18" charset="0"/>
                <a:cs typeface="Times New Roman" panose="02020603050405020304" pitchFamily="18" charset="0"/>
              </a:rPr>
              <a:t>describe</a:t>
            </a:r>
            <a:r>
              <a:rPr lang="tr-TR" dirty="0">
                <a:latin typeface="Times New Roman" panose="02020603050405020304" pitchFamily="18" charset="0"/>
                <a:cs typeface="Times New Roman" panose="02020603050405020304" pitchFamily="18" charset="0"/>
              </a:rPr>
              <a:t>() fonksiyonu yardımıyla hesapladık ve </a:t>
            </a:r>
            <a:r>
              <a:rPr lang="tr-TR" dirty="0" err="1">
                <a:latin typeface="Times New Roman" panose="02020603050405020304" pitchFamily="18" charset="0"/>
                <a:cs typeface="Times New Roman" panose="02020603050405020304" pitchFamily="18" charset="0"/>
              </a:rPr>
              <a:t>iloc</a:t>
            </a:r>
            <a:r>
              <a:rPr lang="tr-TR" dirty="0">
                <a:latin typeface="Times New Roman" panose="02020603050405020304" pitchFamily="18" charset="0"/>
                <a:cs typeface="Times New Roman" panose="02020603050405020304" pitchFamily="18" charset="0"/>
              </a:rPr>
              <a:t> yardımıyla ortalamayı gösteren ‘</a:t>
            </a:r>
            <a:r>
              <a:rPr lang="tr-TR" dirty="0" err="1">
                <a:latin typeface="Times New Roman" panose="02020603050405020304" pitchFamily="18" charset="0"/>
                <a:cs typeface="Times New Roman" panose="02020603050405020304" pitchFamily="18" charset="0"/>
              </a:rPr>
              <a:t>mean</a:t>
            </a:r>
            <a:r>
              <a:rPr lang="tr-TR" dirty="0">
                <a:latin typeface="Times New Roman" panose="02020603050405020304" pitchFamily="18" charset="0"/>
                <a:cs typeface="Times New Roman" panose="02020603050405020304" pitchFamily="18" charset="0"/>
              </a:rPr>
              <a:t>’ satırını seçtik.</a:t>
            </a:r>
          </a:p>
          <a:p>
            <a:pPr marL="285750" indent="-28575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Elde ettiğimiz ortalama değerlerini kullanarak yıllara göre ortalamaları gösteren yeni bir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oluşturduk. </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302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p:nvPr/>
        </p:nvPicPr>
        <p:blipFill>
          <a:blip r:embed="rId2"/>
          <a:stretch>
            <a:fillRect/>
          </a:stretch>
        </p:blipFill>
        <p:spPr>
          <a:xfrm>
            <a:off x="3215640" y="646016"/>
            <a:ext cx="2976154" cy="2225176"/>
          </a:xfrm>
          <a:prstGeom prst="rect">
            <a:avLst/>
          </a:prstGeom>
          <a:effectLst>
            <a:glow rad="101600">
              <a:schemeClr val="tx1">
                <a:alpha val="60000"/>
              </a:schemeClr>
            </a:glow>
          </a:effectLst>
        </p:spPr>
      </p:pic>
      <p:pic>
        <p:nvPicPr>
          <p:cNvPr id="4" name="Resim 3"/>
          <p:cNvPicPr/>
          <p:nvPr/>
        </p:nvPicPr>
        <p:blipFill>
          <a:blip r:embed="rId3"/>
          <a:stretch>
            <a:fillRect/>
          </a:stretch>
        </p:blipFill>
        <p:spPr>
          <a:xfrm>
            <a:off x="3215640" y="3207236"/>
            <a:ext cx="5760720" cy="3287395"/>
          </a:xfrm>
          <a:prstGeom prst="rect">
            <a:avLst/>
          </a:prstGeom>
          <a:effectLst>
            <a:glow rad="101600">
              <a:schemeClr val="tx1">
                <a:alpha val="60000"/>
              </a:schemeClr>
            </a:glow>
          </a:effectLst>
        </p:spPr>
      </p:pic>
      <p:sp>
        <p:nvSpPr>
          <p:cNvPr id="5" name="Metin kutusu 4">
            <a:extLst>
              <a:ext uri="{FF2B5EF4-FFF2-40B4-BE49-F238E27FC236}">
                <a16:creationId xmlns:a16="http://schemas.microsoft.com/office/drawing/2014/main" id="{6702C75F-D74C-4411-B686-195EC6785AC1}"/>
              </a:ext>
            </a:extLst>
          </p:cNvPr>
          <p:cNvSpPr txBox="1"/>
          <p:nvPr/>
        </p:nvSpPr>
        <p:spPr>
          <a:xfrm>
            <a:off x="6389055" y="646016"/>
            <a:ext cx="2587306" cy="2139047"/>
          </a:xfrm>
          <a:prstGeom prst="rect">
            <a:avLst/>
          </a:prstGeom>
          <a:noFill/>
        </p:spPr>
        <p:txBody>
          <a:bodyPr wrap="square" rtlCol="0">
            <a:spAutoFit/>
          </a:bodyPr>
          <a:lstStyle/>
          <a:p>
            <a:pPr marL="285750" indent="-285750">
              <a:buFont typeface="Wingdings" panose="05000000000000000000" pitchFamily="2" charset="2"/>
              <a:buChar char="§"/>
            </a:pPr>
            <a:r>
              <a:rPr lang="tr-TR" sz="1900" dirty="0">
                <a:latin typeface="Times New Roman" panose="02020603050405020304" pitchFamily="18" charset="0"/>
                <a:cs typeface="Times New Roman" panose="02020603050405020304" pitchFamily="18" charset="0"/>
              </a:rPr>
              <a:t>Yıllara göre ortalamaları gösteren veri setimizdeki ortalama değerlerini ‘</a:t>
            </a:r>
            <a:r>
              <a:rPr lang="tr-TR" sz="1900" dirty="0" err="1">
                <a:latin typeface="Times New Roman" panose="02020603050405020304" pitchFamily="18" charset="0"/>
                <a:cs typeface="Times New Roman" panose="02020603050405020304" pitchFamily="18" charset="0"/>
              </a:rPr>
              <a:t>ts</a:t>
            </a:r>
            <a:r>
              <a:rPr lang="tr-TR" sz="1900" dirty="0">
                <a:latin typeface="Times New Roman" panose="02020603050405020304" pitchFamily="18" charset="0"/>
                <a:cs typeface="Times New Roman" panose="02020603050405020304" pitchFamily="18" charset="0"/>
              </a:rPr>
              <a:t>’ olarak isimlendirdik ve grafiğini çizdirdik.</a:t>
            </a:r>
          </a:p>
        </p:txBody>
      </p:sp>
    </p:spTree>
    <p:extLst>
      <p:ext uri="{BB962C8B-B14F-4D97-AF65-F5344CB8AC3E}">
        <p14:creationId xmlns:p14="http://schemas.microsoft.com/office/powerpoint/2010/main" val="28503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p:nvPr/>
        </p:nvPicPr>
        <p:blipFill>
          <a:blip r:embed="rId2"/>
          <a:stretch>
            <a:fillRect/>
          </a:stretch>
        </p:blipFill>
        <p:spPr>
          <a:xfrm>
            <a:off x="3418114" y="858434"/>
            <a:ext cx="5355772" cy="3073037"/>
          </a:xfrm>
          <a:prstGeom prst="rect">
            <a:avLst/>
          </a:prstGeom>
          <a:effectLst>
            <a:glow rad="101600">
              <a:schemeClr val="tx1">
                <a:alpha val="60000"/>
              </a:schemeClr>
            </a:glow>
          </a:effectLst>
        </p:spPr>
      </p:pic>
      <p:sp>
        <p:nvSpPr>
          <p:cNvPr id="4" name="Dikdörtgen 3">
            <a:extLst>
              <a:ext uri="{FF2B5EF4-FFF2-40B4-BE49-F238E27FC236}">
                <a16:creationId xmlns:a16="http://schemas.microsoft.com/office/drawing/2014/main" id="{EFD45648-3B0D-410C-8ABA-C5EF63D75A50}"/>
              </a:ext>
            </a:extLst>
          </p:cNvPr>
          <p:cNvSpPr/>
          <p:nvPr/>
        </p:nvSpPr>
        <p:spPr>
          <a:xfrm>
            <a:off x="2379916" y="4279531"/>
            <a:ext cx="7432167" cy="1609539"/>
          </a:xfrm>
          <a:prstGeom prst="rect">
            <a:avLst/>
          </a:prstGeom>
        </p:spPr>
        <p:txBody>
          <a:bodyPr/>
          <a:lstStyle/>
          <a:p>
            <a:pPr marL="285750" lvl="0" indent="-285750" algn="just" rtl="0">
              <a:buFont typeface="Wingdings" panose="05000000000000000000" pitchFamily="2" charset="2"/>
              <a:buChar char="§"/>
            </a:pPr>
            <a:r>
              <a:rPr lang="tr-TR" dirty="0" err="1"/>
              <a:t>Scatterplot</a:t>
            </a:r>
            <a:r>
              <a:rPr lang="tr-TR" dirty="0"/>
              <a:t> incelendiğinde noktaların doğrusala yakın ve her iki eksen içinde düşünüldüğünde pozitif yönde olduğu görülmektedir. Bu demek oluyor ki yıl arttıkça hekim sayısı artmaktadır. Dolayısı ile artık bir hipotez elde ettik diyebiliriz. </a:t>
            </a:r>
          </a:p>
        </p:txBody>
      </p:sp>
    </p:spTree>
    <p:extLst>
      <p:ext uri="{BB962C8B-B14F-4D97-AF65-F5344CB8AC3E}">
        <p14:creationId xmlns:p14="http://schemas.microsoft.com/office/powerpoint/2010/main" val="4140890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p:nvPr/>
        </p:nvPicPr>
        <p:blipFill>
          <a:blip r:embed="rId2"/>
          <a:stretch>
            <a:fillRect/>
          </a:stretch>
        </p:blipFill>
        <p:spPr>
          <a:xfrm>
            <a:off x="1397726" y="1372029"/>
            <a:ext cx="3500845" cy="1020672"/>
          </a:xfrm>
          <a:prstGeom prst="rect">
            <a:avLst/>
          </a:prstGeom>
          <a:effectLst>
            <a:glow rad="101600">
              <a:schemeClr val="tx1">
                <a:alpha val="60000"/>
              </a:schemeClr>
            </a:glow>
          </a:effectLst>
        </p:spPr>
      </p:pic>
      <p:sp>
        <p:nvSpPr>
          <p:cNvPr id="4" name="Dikdörtgen 3"/>
          <p:cNvSpPr/>
          <p:nvPr/>
        </p:nvSpPr>
        <p:spPr>
          <a:xfrm>
            <a:off x="1397726" y="2438264"/>
            <a:ext cx="1667444" cy="388696"/>
          </a:xfrm>
          <a:prstGeom prst="rect">
            <a:avLst/>
          </a:prstGeom>
        </p:spPr>
        <p:txBody>
          <a:bodyPr wrap="none">
            <a:spAutoFit/>
          </a:bodyPr>
          <a:lstStyle/>
          <a:p>
            <a:pPr>
              <a:lnSpc>
                <a:spcPct val="107000"/>
              </a:lnSpc>
              <a:spcAft>
                <a:spcPts val="0"/>
              </a:spcAft>
            </a:pP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corr</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0.976276</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Dikdörtgen 7"/>
          <p:cNvSpPr/>
          <p:nvPr/>
        </p:nvSpPr>
        <p:spPr>
          <a:xfrm>
            <a:off x="1397726" y="3454646"/>
            <a:ext cx="9901727" cy="1754326"/>
          </a:xfrm>
          <a:prstGeom prst="rect">
            <a:avLst/>
          </a:prstGeom>
        </p:spPr>
        <p:txBody>
          <a:bodyPr wrap="square">
            <a:spAutoFit/>
          </a:bodyPr>
          <a:lstStyle/>
          <a:p>
            <a:pPr marL="285750" indent="-285750" algn="just">
              <a:buFont typeface="Wingdings" panose="05000000000000000000" pitchFamily="2" charset="2"/>
              <a:buChar char="§"/>
            </a:pP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Korelasyon bize sadece ve sadece bu iki değişken arasında bir ilişki olup olmadığını ve kuvvetini söyleyebilir.</a:t>
            </a:r>
          </a:p>
          <a:p>
            <a:pPr marL="285750" indent="-285750" algn="just">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Regresyon bize yılın hekim sayısı üzerindeki etkisini söyleyebilir. Ancak regresyon da sadece tahmin edip bize yaklaşık bir değer üretebilir.</a:t>
            </a:r>
          </a:p>
          <a:p>
            <a:pPr marL="285750" indent="-285750" algn="just">
              <a:buFont typeface="Wingdings" panose="05000000000000000000" pitchFamily="2" charset="2"/>
              <a:buChar char="§"/>
            </a:pPr>
            <a:r>
              <a:rPr lang="tr-TR" dirty="0" err="1">
                <a:latin typeface="Times New Roman" panose="02020603050405020304" pitchFamily="18" charset="0"/>
                <a:cs typeface="Times New Roman" panose="02020603050405020304" pitchFamily="18" charset="0"/>
              </a:rPr>
              <a:t>Skatter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plot</a:t>
            </a:r>
            <a:r>
              <a:rPr lang="tr-TR" dirty="0">
                <a:latin typeface="Times New Roman" panose="02020603050405020304" pitchFamily="18" charset="0"/>
                <a:cs typeface="Times New Roman" panose="02020603050405020304" pitchFamily="18" charset="0"/>
              </a:rPr>
              <a:t> ta yer alan noktaların arasında artık güçlü bir ilişki olduğunu korelasyon analizinde gördük.</a:t>
            </a:r>
          </a:p>
        </p:txBody>
      </p:sp>
      <p:sp>
        <p:nvSpPr>
          <p:cNvPr id="5" name="Dikdörtgen 4">
            <a:extLst>
              <a:ext uri="{FF2B5EF4-FFF2-40B4-BE49-F238E27FC236}">
                <a16:creationId xmlns:a16="http://schemas.microsoft.com/office/drawing/2014/main" id="{C7E50C25-F3FF-4108-AC86-E1CC33B1C0A9}"/>
              </a:ext>
            </a:extLst>
          </p:cNvPr>
          <p:cNvSpPr/>
          <p:nvPr/>
        </p:nvSpPr>
        <p:spPr>
          <a:xfrm>
            <a:off x="5302242" y="1539835"/>
            <a:ext cx="6096000" cy="685059"/>
          </a:xfrm>
          <a:prstGeom prst="rect">
            <a:avLst/>
          </a:prstGeom>
        </p:spPr>
        <p:txBody>
          <a:bodyPr/>
          <a:lstStyle/>
          <a:p>
            <a:pPr marL="285750" lvl="0" indent="-285750" rtl="0">
              <a:buFont typeface="Wingdings" panose="05000000000000000000" pitchFamily="2" charset="2"/>
              <a:buChar char="§"/>
            </a:pPr>
            <a:r>
              <a:rPr lang="tr-TR" dirty="0"/>
              <a:t>Yıl ve ortalama hekim sayısı arasında oldukça güçlü (&gt;.90) bir ilişki olduğunu görmekteyiz.</a:t>
            </a:r>
          </a:p>
        </p:txBody>
      </p:sp>
    </p:spTree>
    <p:extLst>
      <p:ext uri="{BB962C8B-B14F-4D97-AF65-F5344CB8AC3E}">
        <p14:creationId xmlns:p14="http://schemas.microsoft.com/office/powerpoint/2010/main" val="2218909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673604" y="1456510"/>
            <a:ext cx="9601200" cy="4522905"/>
          </a:xfrm>
          <a:prstGeom prst="rect">
            <a:avLst/>
          </a:prstGeom>
        </p:spPr>
        <p:txBody>
          <a:bodyPr wrap="square">
            <a:spAutoFit/>
          </a:bodyPr>
          <a:lstStyle/>
          <a:p>
            <a:pPr marL="285750" indent="-285750">
              <a:lnSpc>
                <a:spcPct val="107000"/>
              </a:lnSpc>
              <a:spcBef>
                <a:spcPts val="1200"/>
              </a:spcBef>
              <a:spcAft>
                <a:spcPts val="0"/>
              </a:spcAft>
              <a:buFont typeface="Wingdings" panose="05000000000000000000" pitchFamily="2" charset="2"/>
              <a:buChar char="§"/>
            </a:pP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Scatter</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plot</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içindeki ilk noktaya bakalım. 2007 yılında 305 hekim görülürken 2008 yılında 317 hekim görülüyor. Yani mükemmel </a:t>
            </a: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doğrusallık</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bulunmuyor. Bizim öyle bir çizgi (</a:t>
            </a: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line</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belirlememiz gerekiyor ki tüm bu ortalamanın dışında kalanlar için bile yaklaşık bir </a:t>
            </a: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tahminleme</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yapabilsin. Regresyon formülünü yazalım.</a:t>
            </a:r>
          </a:p>
          <a:p>
            <a:pPr>
              <a:lnSpc>
                <a:spcPct val="107000"/>
              </a:lnSpc>
              <a:spcBef>
                <a:spcPts val="1200"/>
              </a:spcBef>
              <a:spcAft>
                <a:spcPts val="0"/>
              </a:spcAft>
            </a:pPr>
            <a:endPar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tr-TR" dirty="0">
                <a:latin typeface="Times New Roman" panose="02020603050405020304" pitchFamily="18" charset="0"/>
                <a:cs typeface="Times New Roman" panose="02020603050405020304" pitchFamily="18" charset="0"/>
              </a:rPr>
              <a:t>Y = </a:t>
            </a:r>
            <a:r>
              <a:rPr lang="tr-TR" dirty="0" err="1">
                <a:latin typeface="Times New Roman" panose="02020603050405020304" pitchFamily="18" charset="0"/>
                <a:cs typeface="Times New Roman" panose="02020603050405020304" pitchFamily="18" charset="0"/>
              </a:rPr>
              <a:t>mX</a:t>
            </a:r>
            <a:r>
              <a:rPr lang="tr-TR" dirty="0">
                <a:latin typeface="Times New Roman" panose="02020603050405020304" pitchFamily="18" charset="0"/>
                <a:cs typeface="Times New Roman" panose="02020603050405020304" pitchFamily="18" charset="0"/>
              </a:rPr>
              <a:t> + b (doğrunun eğimi)</a:t>
            </a:r>
          </a:p>
          <a:p>
            <a:pPr algn="ctr"/>
            <a:endParaRPr lang="tr-T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Y tahmin edilecek değer anlamında burada “Değer (hekim sayısı)” değişkenini ifade eder (</a:t>
            </a:r>
            <a:r>
              <a:rPr lang="tr-TR" dirty="0" err="1">
                <a:latin typeface="Times New Roman" panose="02020603050405020304" pitchFamily="18" charset="0"/>
                <a:cs typeface="Times New Roman" panose="02020603050405020304" pitchFamily="18" charset="0"/>
              </a:rPr>
              <a:t>dependent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variable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target</a:t>
            </a:r>
            <a:r>
              <a:rPr lang="tr-TR" dirty="0">
                <a:latin typeface="Times New Roman" panose="02020603050405020304" pitchFamily="18" charset="0"/>
                <a:cs typeface="Times New Roman" panose="02020603050405020304" pitchFamily="18" charset="0"/>
              </a:rPr>
              <a:t>). X ise bağımsız değişkendir (</a:t>
            </a:r>
            <a:r>
              <a:rPr lang="tr-TR" dirty="0" err="1">
                <a:latin typeface="Times New Roman" panose="02020603050405020304" pitchFamily="18" charset="0"/>
                <a:cs typeface="Times New Roman" panose="02020603050405020304" pitchFamily="18" charset="0"/>
              </a:rPr>
              <a:t>Yordayan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independent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variable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predictor</a:t>
            </a:r>
            <a:r>
              <a:rPr lang="tr-TR" dirty="0">
                <a:latin typeface="Times New Roman" panose="02020603050405020304" pitchFamily="18" charset="0"/>
                <a:cs typeface="Times New Roman" panose="02020603050405020304" pitchFamily="18" charset="0"/>
              </a:rPr>
              <a:t>). “m” eğimi verirken “b” ise sabit hata değeridir. Eğer biz doğruyu 2007 yılındaki noktadan itibaren çizmeye başlarsak formül “305 = m2007 + b” olacaktır. Doğru bu noktadan geçtiği için hata terimi 0'dır.</a:t>
            </a:r>
          </a:p>
          <a:p>
            <a:pPr>
              <a:lnSpc>
                <a:spcPct val="107000"/>
              </a:lnSpc>
              <a:spcBef>
                <a:spcPts val="1200"/>
              </a:spcBef>
              <a:spcAft>
                <a:spcPts val="0"/>
              </a:spcAft>
            </a:pPr>
            <a:endPar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33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32411" y="685800"/>
            <a:ext cx="9640389" cy="1012371"/>
          </a:xfrm>
        </p:spPr>
        <p:txBody>
          <a:bodyPr>
            <a:normAutofit fontScale="90000"/>
          </a:bodyPr>
          <a:lstStyle/>
          <a:p>
            <a:r>
              <a:rPr lang="tr-TR" sz="3600" b="1" dirty="0" err="1">
                <a:latin typeface="Arial Black" panose="020B0A04020102020204" pitchFamily="34" charset="0"/>
                <a:cs typeface="Times New Roman" panose="02020603050405020304" pitchFamily="18" charset="0"/>
              </a:rPr>
              <a:t>Python’da</a:t>
            </a:r>
            <a:r>
              <a:rPr lang="tr-TR" sz="3600" b="1" dirty="0">
                <a:latin typeface="Arial Black" panose="020B0A04020102020204" pitchFamily="34" charset="0"/>
                <a:cs typeface="Times New Roman" panose="02020603050405020304" pitchFamily="18" charset="0"/>
              </a:rPr>
              <a:t> Basit Lineer(Doğrusal) Regresyon Analizi</a:t>
            </a:r>
            <a:br>
              <a:rPr lang="tr-TR" dirty="0"/>
            </a:br>
            <a:endParaRPr lang="tr-TR" dirty="0"/>
          </a:p>
        </p:txBody>
      </p:sp>
      <p:sp>
        <p:nvSpPr>
          <p:cNvPr id="3" name="Dikdörtgen 2"/>
          <p:cNvSpPr/>
          <p:nvPr/>
        </p:nvSpPr>
        <p:spPr>
          <a:xfrm>
            <a:off x="1332411" y="1698172"/>
            <a:ext cx="9927772" cy="966803"/>
          </a:xfrm>
          <a:prstGeom prst="rect">
            <a:avLst/>
          </a:prstGeom>
        </p:spPr>
        <p:txBody>
          <a:bodyPr wrap="square">
            <a:spAutoFit/>
          </a:bodyPr>
          <a:lstStyle/>
          <a:p>
            <a:pPr>
              <a:lnSpc>
                <a:spcPct val="107000"/>
              </a:lnSpc>
              <a:spcAft>
                <a:spcPts val="800"/>
              </a:spcAft>
            </a:pP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Öncelikle </a:t>
            </a:r>
            <a:r>
              <a:rPr lang="tr-TR"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Python’da</a:t>
            </a: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bulunan </a:t>
            </a:r>
            <a:r>
              <a:rPr lang="tr-TR"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Statsmodels</a:t>
            </a: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kütüphanesi üzerinden regresyon analizi yapacağız. Bunun sebebi </a:t>
            </a:r>
            <a:r>
              <a:rPr lang="tr-TR"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Statsmodels’in</a:t>
            </a: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tek bir fonksiyonu ile modelin yorumlanmasına izin veren tabloyu verebilmesi. Model yorumundan sonra ise </a:t>
            </a:r>
            <a:r>
              <a:rPr lang="tr-TR"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Sklearn</a:t>
            </a: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kütüphanesi ile makine öğrenmesini sağlayıp test edeceğiz.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p:cNvPicPr/>
          <p:nvPr/>
        </p:nvPicPr>
        <p:blipFill>
          <a:blip r:embed="rId2"/>
          <a:stretch>
            <a:fillRect/>
          </a:stretch>
        </p:blipFill>
        <p:spPr>
          <a:xfrm>
            <a:off x="1444669" y="2870742"/>
            <a:ext cx="5478645" cy="3712937"/>
          </a:xfrm>
          <a:prstGeom prst="rect">
            <a:avLst/>
          </a:prstGeom>
          <a:effectLst>
            <a:glow rad="101600">
              <a:schemeClr val="tx1">
                <a:alpha val="60000"/>
              </a:schemeClr>
            </a:glow>
          </a:effectLst>
        </p:spPr>
      </p:pic>
    </p:spTree>
    <p:extLst>
      <p:ext uri="{BB962C8B-B14F-4D97-AF65-F5344CB8AC3E}">
        <p14:creationId xmlns:p14="http://schemas.microsoft.com/office/powerpoint/2010/main" val="238769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idx="1"/>
          </p:nvPr>
        </p:nvSpPr>
        <p:spPr>
          <a:xfrm>
            <a:off x="1547769" y="1371949"/>
            <a:ext cx="9601200" cy="4114101"/>
          </a:xfrm>
        </p:spPr>
        <p:txBody>
          <a:bodyPr>
            <a:normAutofit/>
          </a:bodyPr>
          <a:lstStyle/>
          <a:p>
            <a:pPr>
              <a:buFont typeface="Wingdings" panose="05000000000000000000" pitchFamily="2" charset="2"/>
              <a:buChar char="§"/>
            </a:pPr>
            <a:r>
              <a:rPr lang="tr-TR" sz="1800" b="1" dirty="0">
                <a:latin typeface="Times New Roman" panose="02020603050405020304" pitchFamily="18" charset="0"/>
                <a:cs typeface="Times New Roman" panose="02020603050405020304" pitchFamily="18" charset="0"/>
              </a:rPr>
              <a:t>OLS (</a:t>
            </a:r>
            <a:r>
              <a:rPr lang="tr-TR" sz="1800" b="1" dirty="0" err="1">
                <a:latin typeface="Times New Roman" panose="02020603050405020304" pitchFamily="18" charset="0"/>
                <a:cs typeface="Times New Roman" panose="02020603050405020304" pitchFamily="18" charset="0"/>
              </a:rPr>
              <a:t>Ordinary</a:t>
            </a:r>
            <a:r>
              <a:rPr lang="tr-TR" sz="1800" b="1" dirty="0">
                <a:latin typeface="Times New Roman" panose="02020603050405020304" pitchFamily="18" charset="0"/>
                <a:cs typeface="Times New Roman" panose="02020603050405020304" pitchFamily="18" charset="0"/>
              </a:rPr>
              <a:t> </a:t>
            </a:r>
            <a:r>
              <a:rPr lang="tr-TR" sz="1800" b="1" dirty="0" err="1">
                <a:latin typeface="Times New Roman" panose="02020603050405020304" pitchFamily="18" charset="0"/>
                <a:cs typeface="Times New Roman" panose="02020603050405020304" pitchFamily="18" charset="0"/>
              </a:rPr>
              <a:t>Least</a:t>
            </a:r>
            <a:r>
              <a:rPr lang="tr-TR" sz="1800" b="1" dirty="0">
                <a:latin typeface="Times New Roman" panose="02020603050405020304" pitchFamily="18" charset="0"/>
                <a:cs typeface="Times New Roman" panose="02020603050405020304" pitchFamily="18" charset="0"/>
              </a:rPr>
              <a:t> </a:t>
            </a:r>
            <a:r>
              <a:rPr lang="tr-TR" sz="1800" b="1" dirty="0" err="1">
                <a:latin typeface="Times New Roman" panose="02020603050405020304" pitchFamily="18" charset="0"/>
                <a:cs typeface="Times New Roman" panose="02020603050405020304" pitchFamily="18" charset="0"/>
              </a:rPr>
              <a:t>Squared</a:t>
            </a:r>
            <a:r>
              <a:rPr lang="tr-TR" sz="1800" b="1" dirty="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Sıradan en küçük kareler yöntemidir. Doğrusal regresyon modeli kurulurken verilerin ortasından geçen eğime (çizgiye) en az kare farkı ile yaklaşmaya çalışan bir yöntemdir.</a:t>
            </a:r>
          </a:p>
          <a:p>
            <a:pPr>
              <a:buFont typeface="Wingdings" panose="05000000000000000000" pitchFamily="2" charset="2"/>
              <a:buChar char="§"/>
            </a:pPr>
            <a:r>
              <a:rPr lang="tr-TR" sz="1800" b="1" dirty="0">
                <a:latin typeface="Times New Roman" panose="02020603050405020304" pitchFamily="18" charset="0"/>
                <a:cs typeface="Times New Roman" panose="02020603050405020304" pitchFamily="18" charset="0"/>
              </a:rPr>
              <a:t>R-</a:t>
            </a:r>
            <a:r>
              <a:rPr lang="tr-TR" sz="1800" b="1" dirty="0" err="1">
                <a:latin typeface="Times New Roman" panose="02020603050405020304" pitchFamily="18" charset="0"/>
                <a:cs typeface="Times New Roman" panose="02020603050405020304" pitchFamily="18" charset="0"/>
              </a:rPr>
              <a:t>Squared</a:t>
            </a:r>
            <a:r>
              <a:rPr lang="tr-TR" sz="1800" b="1" dirty="0">
                <a:latin typeface="Times New Roman" panose="02020603050405020304" pitchFamily="18" charset="0"/>
                <a:cs typeface="Times New Roman" panose="02020603050405020304" pitchFamily="18" charset="0"/>
              </a:rPr>
              <a:t> (R2): </a:t>
            </a:r>
            <a:r>
              <a:rPr lang="tr-TR" sz="1800" dirty="0">
                <a:latin typeface="Times New Roman" panose="02020603050405020304" pitchFamily="18" charset="0"/>
                <a:cs typeface="Times New Roman" panose="02020603050405020304" pitchFamily="18" charset="0"/>
              </a:rPr>
              <a:t>Verilerin yerleştirilmiş regresyon çizgisine ne kadar yakın olduğunun istatistiksel bir ölçüsüdür. Bizim tablomuzda bu değer 0.95 olup görece iyi bir sonuç diyebiliriz. Sosyal bilimler için 0.70 üzeri ve doğa bilimleri için ise değişkenlik göstermekte olup 0.60 üzeri kabul edilebilir bir başarı ölçütü sayılabilir.</a:t>
            </a:r>
          </a:p>
          <a:p>
            <a:pPr>
              <a:buFont typeface="Wingdings" panose="05000000000000000000" pitchFamily="2" charset="2"/>
              <a:buChar char="§"/>
            </a:pPr>
            <a:r>
              <a:rPr lang="tr-TR" sz="1800" b="1" dirty="0" err="1">
                <a:latin typeface="Times New Roman" panose="02020603050405020304" pitchFamily="18" charset="0"/>
                <a:cs typeface="Times New Roman" panose="02020603050405020304" pitchFamily="18" charset="0"/>
              </a:rPr>
              <a:t>Adjusted</a:t>
            </a:r>
            <a:r>
              <a:rPr lang="tr-TR" sz="1800" b="1" dirty="0">
                <a:latin typeface="Times New Roman" panose="02020603050405020304" pitchFamily="18" charset="0"/>
                <a:cs typeface="Times New Roman" panose="02020603050405020304" pitchFamily="18" charset="0"/>
              </a:rPr>
              <a:t> (Düzenlenmiş) R-</a:t>
            </a:r>
            <a:r>
              <a:rPr lang="tr-TR" sz="1800" b="1" dirty="0" err="1">
                <a:latin typeface="Times New Roman" panose="02020603050405020304" pitchFamily="18" charset="0"/>
                <a:cs typeface="Times New Roman" panose="02020603050405020304" pitchFamily="18" charset="0"/>
              </a:rPr>
              <a:t>Squared</a:t>
            </a:r>
            <a:r>
              <a:rPr lang="tr-TR" sz="1800" b="1" dirty="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Bu değer genellikle çoklu regresyon analizinde kullanılır. Modele değişken eklendikçe R2 değeri değişkeni etkili varsayıp </a:t>
            </a:r>
            <a:r>
              <a:rPr lang="tr-TR" sz="1800" dirty="0" err="1">
                <a:latin typeface="Times New Roman" panose="02020603050405020304" pitchFamily="18" charset="0"/>
                <a:cs typeface="Times New Roman" panose="02020603050405020304" pitchFamily="18" charset="0"/>
              </a:rPr>
              <a:t>varyansını</a:t>
            </a:r>
            <a:r>
              <a:rPr lang="tr-TR" sz="1800" dirty="0">
                <a:latin typeface="Times New Roman" panose="02020603050405020304" pitchFamily="18" charset="0"/>
                <a:cs typeface="Times New Roman" panose="02020603050405020304" pitchFamily="18" charset="0"/>
              </a:rPr>
              <a:t> açıkladığını sanabilir. Ancak düzenlenmiş R2 mantığında her bir değişkenin bağımlı değişken üzerindeki etkisi ölçülerek daha optimum sonuçlar vermektedir. Tabloyu yorumlarken bu iki değerin birbirine yakın çıkması önemli bir konu olup bizim tablomuzda her iki değerinde (0.95-0.94) birbirine yakın olduğu görülmektedir.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880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72936" y="1246114"/>
            <a:ext cx="9601200" cy="2500263"/>
          </a:xfrm>
        </p:spPr>
        <p:txBody>
          <a:bodyPr>
            <a:normAutofit/>
          </a:bodyPr>
          <a:lstStyle/>
          <a:p>
            <a:pPr>
              <a:buFont typeface="Wingdings" panose="05000000000000000000" pitchFamily="2" charset="2"/>
              <a:buChar char="§"/>
            </a:pPr>
            <a:r>
              <a:rPr lang="tr-TR" b="1" dirty="0" err="1">
                <a:latin typeface="Times New Roman" panose="02020603050405020304" pitchFamily="18" charset="0"/>
                <a:cs typeface="Times New Roman" panose="02020603050405020304" pitchFamily="18" charset="0"/>
              </a:rPr>
              <a:t>Coefficients</a:t>
            </a:r>
            <a:r>
              <a:rPr lang="tr-TR" b="1" dirty="0">
                <a:latin typeface="Times New Roman" panose="02020603050405020304" pitchFamily="18" charset="0"/>
                <a:cs typeface="Times New Roman" panose="02020603050405020304" pitchFamily="18" charset="0"/>
              </a:rPr>
              <a:t> (Katsayılar): </a:t>
            </a:r>
            <a:r>
              <a:rPr lang="tr-TR" dirty="0">
                <a:latin typeface="Times New Roman" panose="02020603050405020304" pitchFamily="18" charset="0"/>
                <a:cs typeface="Times New Roman" panose="02020603050405020304" pitchFamily="18" charset="0"/>
              </a:rPr>
              <a:t>Regresyon katsayısı, iki veya daha fazla değişken arasındaki ortalama fonksiyonel ilişkinin istatistiksel bir ölçüsüdür. </a:t>
            </a:r>
            <a:r>
              <a:rPr lang="tr-TR" dirty="0" err="1">
                <a:latin typeface="Times New Roman" panose="02020603050405020304" pitchFamily="18" charset="0"/>
                <a:cs typeface="Times New Roman" panose="02020603050405020304" pitchFamily="18" charset="0"/>
              </a:rPr>
              <a:t>Summary</a:t>
            </a:r>
            <a:r>
              <a:rPr lang="tr-TR" dirty="0">
                <a:latin typeface="Times New Roman" panose="02020603050405020304" pitchFamily="18" charset="0"/>
                <a:cs typeface="Times New Roman" panose="02020603050405020304" pitchFamily="18" charset="0"/>
              </a:rPr>
              <a:t> tablosunda </a:t>
            </a:r>
            <a:r>
              <a:rPr lang="tr-TR" dirty="0" err="1">
                <a:latin typeface="Times New Roman" panose="02020603050405020304" pitchFamily="18" charset="0"/>
                <a:cs typeface="Times New Roman" panose="02020603050405020304" pitchFamily="18" charset="0"/>
              </a:rPr>
              <a:t>const</a:t>
            </a:r>
            <a:r>
              <a:rPr lang="tr-TR" dirty="0">
                <a:latin typeface="Times New Roman" panose="02020603050405020304" pitchFamily="18" charset="0"/>
                <a:cs typeface="Times New Roman" panose="02020603050405020304" pitchFamily="18" charset="0"/>
              </a:rPr>
              <a:t> için yazan yerde regresyon formülündeki sabitin değerini verirken, Yıl için yazan yerde ise yıldaki bir birimlik değişimde hekim sayısının ne kadar değişeceğini göstermektedir. Dolayısı ile regresyon tahmin yaparken buradaki katsayılardan yararlanır. Formülde yerine yerleştirecek olursak; Y(tahmin edilecek değer) = X(Yıl) * m(Eğim) + b (sabit değer). </a:t>
            </a: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18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C:\Users\Dell\Desktop\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4194" y="633133"/>
            <a:ext cx="7824651" cy="1402392"/>
          </a:xfrm>
          <a:prstGeom prst="rect">
            <a:avLst/>
          </a:prstGeom>
          <a:noFill/>
          <a:ln>
            <a:noFill/>
          </a:ln>
          <a:effectLst>
            <a:glow rad="101600">
              <a:schemeClr val="tx1">
                <a:alpha val="60000"/>
              </a:schemeClr>
            </a:glow>
          </a:effectLst>
        </p:spPr>
      </p:pic>
      <p:pic>
        <p:nvPicPr>
          <p:cNvPr id="5" name="Resim 4" descr="C:\Users\Dell\Desktop\4.png"/>
          <p:cNvPicPr/>
          <p:nvPr/>
        </p:nvPicPr>
        <p:blipFill>
          <a:blip r:embed="rId3">
            <a:extLst>
              <a:ext uri="{28A0092B-C50C-407E-A947-70E740481C1C}">
                <a14:useLocalDpi xmlns:a14="http://schemas.microsoft.com/office/drawing/2010/main" val="0"/>
              </a:ext>
            </a:extLst>
          </a:blip>
          <a:srcRect/>
          <a:stretch>
            <a:fillRect/>
          </a:stretch>
        </p:blipFill>
        <p:spPr bwMode="auto">
          <a:xfrm>
            <a:off x="2534194" y="2306883"/>
            <a:ext cx="7824651" cy="2516000"/>
          </a:xfrm>
          <a:prstGeom prst="rect">
            <a:avLst/>
          </a:prstGeom>
          <a:noFill/>
          <a:ln>
            <a:noFill/>
          </a:ln>
          <a:effectLst>
            <a:glow rad="101600">
              <a:schemeClr val="tx1">
                <a:alpha val="60000"/>
              </a:schemeClr>
            </a:glow>
          </a:effectLst>
        </p:spPr>
      </p:pic>
      <p:graphicFrame>
        <p:nvGraphicFramePr>
          <p:cNvPr id="9" name="Diyagram 8"/>
          <p:cNvGraphicFramePr/>
          <p:nvPr>
            <p:extLst>
              <p:ext uri="{D42A27DB-BD31-4B8C-83A1-F6EECF244321}">
                <p14:modId xmlns:p14="http://schemas.microsoft.com/office/powerpoint/2010/main" val="1464165613"/>
              </p:ext>
            </p:extLst>
          </p:nvPr>
        </p:nvGraphicFramePr>
        <p:xfrm>
          <a:off x="2245731" y="5253633"/>
          <a:ext cx="8401575" cy="6850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38968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0657" y="1835179"/>
            <a:ext cx="9601200" cy="3187641"/>
          </a:xfrm>
        </p:spPr>
        <p:txBody>
          <a:bodyPr>
            <a:normAutofit/>
          </a:bodyPr>
          <a:lstStyle/>
          <a:p>
            <a:pPr>
              <a:buFont typeface="Wingdings" panose="05000000000000000000" pitchFamily="2" charset="2"/>
              <a:buChar char="§"/>
            </a:pPr>
            <a:r>
              <a:rPr lang="tr-TR" b="1" dirty="0">
                <a:latin typeface="Times New Roman" panose="02020603050405020304" pitchFamily="18" charset="0"/>
                <a:cs typeface="Times New Roman" panose="02020603050405020304" pitchFamily="18" charset="0"/>
              </a:rPr>
              <a:t>P-Value: </a:t>
            </a:r>
            <a:r>
              <a:rPr lang="tr-TR" dirty="0">
                <a:latin typeface="Times New Roman" panose="02020603050405020304" pitchFamily="18" charset="0"/>
                <a:cs typeface="Times New Roman" panose="02020603050405020304" pitchFamily="18" charset="0"/>
              </a:rPr>
              <a:t>Bu değer bize bağımsız değişkenden çıkan katsayının istatistiksel olarak anlamlı olup olmadığını vermektedir. Bilim dünyasında genel olarak kabul edilen anlamlılık değeri x&lt;0.05'dir. Eğer bu değerin üzerinde bir sonuç çıkıyorsa ilgili bağımsız değişkenin modele etkisi anlamlı değildir. Bu değer, çok değişkenli regresyon analizinde değişkenlerin seçimi sırasında kullanılmaktadır.</a:t>
            </a:r>
          </a:p>
          <a:p>
            <a:pPr>
              <a:buFont typeface="Wingdings" panose="05000000000000000000" pitchFamily="2" charset="2"/>
              <a:buChar char="§"/>
            </a:pPr>
            <a:r>
              <a:rPr lang="tr-TR" sz="2000" dirty="0" err="1">
                <a:latin typeface="Times New Roman" panose="02020603050405020304" pitchFamily="18" charset="0"/>
                <a:cs typeface="Times New Roman" panose="02020603050405020304" pitchFamily="18" charset="0"/>
              </a:rPr>
              <a:t>Summary'den</a:t>
            </a:r>
            <a:r>
              <a:rPr lang="tr-TR" sz="2000" dirty="0">
                <a:latin typeface="Times New Roman" panose="02020603050405020304" pitchFamily="18" charset="0"/>
                <a:cs typeface="Times New Roman" panose="02020603050405020304" pitchFamily="18" charset="0"/>
              </a:rPr>
              <a:t> çıkan P-Value değerinin ise .05'den küçük olduğu görülmekte olup yıl değişkeninin katsayısının istatistiksel olarak anlamlı olduğu düşünülebilir. Aslında yukarıdaki (4. madde) işlemin yapılmasından önce bu değerin kontrolünün sağlanması gerekmektedir.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538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stretch>
            <a:fillRect/>
          </a:stretch>
        </p:blipFill>
        <p:spPr>
          <a:xfrm>
            <a:off x="1043110" y="871031"/>
            <a:ext cx="5159828" cy="3899262"/>
          </a:xfrm>
          <a:prstGeom prst="rect">
            <a:avLst/>
          </a:prstGeom>
          <a:effectLst>
            <a:glow rad="101600">
              <a:schemeClr val="tx1">
                <a:alpha val="60000"/>
              </a:schemeClr>
            </a:glow>
          </a:effectLst>
        </p:spPr>
      </p:pic>
      <p:pic>
        <p:nvPicPr>
          <p:cNvPr id="7" name="Resim 6"/>
          <p:cNvPicPr/>
          <p:nvPr/>
        </p:nvPicPr>
        <p:blipFill>
          <a:blip r:embed="rId3"/>
          <a:stretch>
            <a:fillRect/>
          </a:stretch>
        </p:blipFill>
        <p:spPr>
          <a:xfrm>
            <a:off x="6499550" y="1771755"/>
            <a:ext cx="5318760" cy="2097814"/>
          </a:xfrm>
          <a:prstGeom prst="rect">
            <a:avLst/>
          </a:prstGeom>
          <a:effectLst>
            <a:glow rad="101600">
              <a:schemeClr val="tx1">
                <a:alpha val="60000"/>
              </a:schemeClr>
            </a:glow>
          </a:effectLst>
        </p:spPr>
      </p:pic>
      <p:sp>
        <p:nvSpPr>
          <p:cNvPr id="3" name="Dikdörtgen 2">
            <a:extLst>
              <a:ext uri="{FF2B5EF4-FFF2-40B4-BE49-F238E27FC236}">
                <a16:creationId xmlns:a16="http://schemas.microsoft.com/office/drawing/2014/main" id="{EEBC150E-B20D-4931-A0CB-F1F5E0B66CF2}"/>
              </a:ext>
            </a:extLst>
          </p:cNvPr>
          <p:cNvSpPr/>
          <p:nvPr/>
        </p:nvSpPr>
        <p:spPr>
          <a:xfrm>
            <a:off x="1931383" y="5287581"/>
            <a:ext cx="8543109" cy="601491"/>
          </a:xfrm>
          <a:prstGeom prst="rect">
            <a:avLst/>
          </a:prstGeom>
        </p:spPr>
        <p:txBody>
          <a:bodyPr/>
          <a:lstStyle/>
          <a:p>
            <a:pPr marL="285750" lvl="0" indent="-285750" rtl="0">
              <a:buFont typeface="Wingdings" panose="05000000000000000000" pitchFamily="2" charset="2"/>
              <a:buChar char="§"/>
            </a:pPr>
            <a:r>
              <a:rPr lang="tr-TR" sz="1900" dirty="0">
                <a:latin typeface="Times New Roman" panose="02020603050405020304" pitchFamily="18" charset="0"/>
                <a:cs typeface="Times New Roman" panose="02020603050405020304" pitchFamily="18" charset="0"/>
              </a:rPr>
              <a:t>Regresyon doğrusu noktalar arasında en az hata yaparak çizilmiş durumdadır.</a:t>
            </a:r>
          </a:p>
        </p:txBody>
      </p:sp>
    </p:spTree>
    <p:extLst>
      <p:ext uri="{BB962C8B-B14F-4D97-AF65-F5344CB8AC3E}">
        <p14:creationId xmlns:p14="http://schemas.microsoft.com/office/powerpoint/2010/main" val="3632444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1367245" y="3916941"/>
            <a:ext cx="9457509" cy="1236714"/>
          </a:xfrm>
          <a:prstGeom prst="rect">
            <a:avLst/>
          </a:prstGeom>
        </p:spPr>
        <p:txBody>
          <a:bodyPr wrap="square">
            <a:spAutoFit/>
          </a:bodyPr>
          <a:lstStyle/>
          <a:p>
            <a:pPr marL="285750" indent="-285750">
              <a:buFont typeface="Wingdings" panose="05000000000000000000" pitchFamily="2" charset="2"/>
              <a:buChar char="§"/>
            </a:pP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Şimdi regresyon doğrusunu çizdikten sonra bu modele göre 2019 yılında kaç hekim olacağını hesaplayalım. Y (Hekim) = (2019 * 5.8881) + (-1.152e+04) ise tahmini ortalama pratisyen hekim sayısı = 368.0739. Yani Avrupa ve çevresindeki ülkelerin pratisyen hekim sayısının 2019 da yaklaşık 368 olacağını söyleyebiliriz.</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24DA147-EE73-4884-B29C-068085A8CD95}"/>
              </a:ext>
            </a:extLst>
          </p:cNvPr>
          <p:cNvSpPr>
            <a:spLocks noGrp="1"/>
          </p:cNvSpPr>
          <p:nvPr>
            <p:ph idx="1"/>
          </p:nvPr>
        </p:nvSpPr>
        <p:spPr/>
        <p:txBody>
          <a:bodyPr/>
          <a:lstStyle/>
          <a:p>
            <a:r>
              <a:rPr lang="tr-TR" b="1" dirty="0"/>
              <a:t>Tahmin yapalım:</a:t>
            </a:r>
          </a:p>
        </p:txBody>
      </p:sp>
    </p:spTree>
    <p:extLst>
      <p:ext uri="{BB962C8B-B14F-4D97-AF65-F5344CB8AC3E}">
        <p14:creationId xmlns:p14="http://schemas.microsoft.com/office/powerpoint/2010/main" val="3583132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0" y="316099"/>
            <a:ext cx="9601200" cy="751114"/>
          </a:xfrm>
        </p:spPr>
        <p:txBody>
          <a:bodyPr>
            <a:normAutofit fontScale="90000"/>
          </a:bodyPr>
          <a:lstStyle/>
          <a:p>
            <a:r>
              <a:rPr lang="tr-TR" sz="4900" dirty="0" err="1">
                <a:latin typeface="Arial Black" panose="020B0A04020102020204" pitchFamily="34" charset="0"/>
              </a:rPr>
              <a:t>Arima</a:t>
            </a:r>
            <a:r>
              <a:rPr lang="tr-TR" sz="4900" dirty="0">
                <a:latin typeface="Arial Black" panose="020B0A04020102020204" pitchFamily="34" charset="0"/>
              </a:rPr>
              <a:t> Modeli</a:t>
            </a:r>
            <a:br>
              <a:rPr lang="tr-TR" dirty="0"/>
            </a:br>
            <a:endParaRPr lang="tr-TR" dirty="0"/>
          </a:p>
        </p:txBody>
      </p:sp>
      <p:sp>
        <p:nvSpPr>
          <p:cNvPr id="6" name="Metin kutusu 5">
            <a:extLst>
              <a:ext uri="{FF2B5EF4-FFF2-40B4-BE49-F238E27FC236}">
                <a16:creationId xmlns:a16="http://schemas.microsoft.com/office/drawing/2014/main" id="{DF1B1482-69F9-48DA-AA01-DD3DE85F7669}"/>
              </a:ext>
            </a:extLst>
          </p:cNvPr>
          <p:cNvSpPr txBox="1"/>
          <p:nvPr/>
        </p:nvSpPr>
        <p:spPr>
          <a:xfrm>
            <a:off x="2822195" y="1481576"/>
            <a:ext cx="6547607" cy="646331"/>
          </a:xfrm>
          <a:prstGeom prst="rect">
            <a:avLst/>
          </a:prstGeom>
          <a:noFill/>
        </p:spPr>
        <p:txBody>
          <a:bodyPr wrap="square" rtlCol="0">
            <a:spAutoFit/>
          </a:bodyPr>
          <a:lstStyle/>
          <a:p>
            <a:pPr algn="ctr"/>
            <a:r>
              <a:rPr lang="tr-TR" dirty="0">
                <a:latin typeface="Times New Roman" panose="02020603050405020304" pitchFamily="18" charset="0"/>
                <a:cs typeface="Times New Roman" panose="02020603050405020304" pitchFamily="18" charset="0"/>
              </a:rPr>
              <a:t>   Geçmiş dönemlere ilişkin gözlem değerleri yardımıyla geleceğe yönelik tahminler yapmayı amaçlayan zaman serisi modelidir.</a:t>
            </a:r>
          </a:p>
        </p:txBody>
      </p:sp>
      <p:sp>
        <p:nvSpPr>
          <p:cNvPr id="7" name="Metin kutusu 6">
            <a:extLst>
              <a:ext uri="{FF2B5EF4-FFF2-40B4-BE49-F238E27FC236}">
                <a16:creationId xmlns:a16="http://schemas.microsoft.com/office/drawing/2014/main" id="{E1DF8ADD-DE61-4B8F-860D-836C0F3CF1E1}"/>
              </a:ext>
            </a:extLst>
          </p:cNvPr>
          <p:cNvSpPr txBox="1"/>
          <p:nvPr/>
        </p:nvSpPr>
        <p:spPr>
          <a:xfrm>
            <a:off x="1947427" y="2574922"/>
            <a:ext cx="6396606" cy="369332"/>
          </a:xfrm>
          <a:prstGeom prst="rect">
            <a:avLst/>
          </a:prstGeom>
          <a:noFill/>
        </p:spPr>
        <p:txBody>
          <a:bodyPr wrap="square" rtlCol="0">
            <a:spAutoFit/>
          </a:bodyPr>
          <a:lstStyle/>
          <a:p>
            <a:pPr marL="285750" indent="-28575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Öncelikle gerekli kütüphaneleri yükledik. </a:t>
            </a:r>
          </a:p>
        </p:txBody>
      </p:sp>
      <p:sp>
        <p:nvSpPr>
          <p:cNvPr id="10" name="İçerik Yer Tutucusu 9">
            <a:extLst>
              <a:ext uri="{FF2B5EF4-FFF2-40B4-BE49-F238E27FC236}">
                <a16:creationId xmlns:a16="http://schemas.microsoft.com/office/drawing/2014/main" id="{6B0C9A4A-752E-45D7-BA49-89BEA2DC8E7E}"/>
              </a:ext>
            </a:extLst>
          </p:cNvPr>
          <p:cNvSpPr>
            <a:spLocks noGrp="1"/>
          </p:cNvSpPr>
          <p:nvPr>
            <p:ph idx="1"/>
          </p:nvPr>
        </p:nvSpPr>
        <p:spPr>
          <a:xfrm>
            <a:off x="1947427" y="3231587"/>
            <a:ext cx="6396606" cy="946169"/>
          </a:xfrm>
        </p:spPr>
        <p:txBody>
          <a:bodyPr>
            <a:normAutofit/>
          </a:bodyPr>
          <a:lstStyle/>
          <a:p>
            <a:pPr>
              <a:buFont typeface="Wingdings" panose="05000000000000000000" pitchFamily="2" charset="2"/>
              <a:buChar char="§"/>
            </a:pPr>
            <a:r>
              <a:rPr lang="tr-TR" sz="1800" dirty="0">
                <a:latin typeface="Times New Roman" panose="02020603050405020304" pitchFamily="18" charset="0"/>
                <a:cs typeface="Times New Roman" panose="02020603050405020304" pitchFamily="18" charset="0"/>
              </a:rPr>
              <a:t>Daha sonra </a:t>
            </a:r>
            <a:r>
              <a:rPr lang="tr-TR" sz="1800" dirty="0" err="1">
                <a:latin typeface="Times New Roman" panose="02020603050405020304" pitchFamily="18" charset="0"/>
                <a:cs typeface="Times New Roman" panose="02020603050405020304" pitchFamily="18" charset="0"/>
              </a:rPr>
              <a:t>Pandas</a:t>
            </a:r>
            <a:r>
              <a:rPr lang="tr-TR" sz="1800" dirty="0">
                <a:latin typeface="Times New Roman" panose="02020603050405020304" pitchFamily="18" charset="0"/>
                <a:cs typeface="Times New Roman" panose="02020603050405020304" pitchFamily="18" charset="0"/>
              </a:rPr>
              <a:t> yardımıyla veri setimizi aktardık.</a:t>
            </a:r>
          </a:p>
        </p:txBody>
      </p:sp>
      <p:pic>
        <p:nvPicPr>
          <p:cNvPr id="12" name="Resim 11">
            <a:extLst>
              <a:ext uri="{FF2B5EF4-FFF2-40B4-BE49-F238E27FC236}">
                <a16:creationId xmlns:a16="http://schemas.microsoft.com/office/drawing/2014/main" id="{71667F83-F1A7-4B89-92E5-94612B359806}"/>
              </a:ext>
            </a:extLst>
          </p:cNvPr>
          <p:cNvPicPr>
            <a:picLocks noChangeAspect="1"/>
          </p:cNvPicPr>
          <p:nvPr/>
        </p:nvPicPr>
        <p:blipFill>
          <a:blip r:embed="rId2"/>
          <a:stretch>
            <a:fillRect/>
          </a:stretch>
        </p:blipFill>
        <p:spPr>
          <a:xfrm>
            <a:off x="7606136" y="2564612"/>
            <a:ext cx="2581275" cy="1047750"/>
          </a:xfrm>
          <a:prstGeom prst="rect">
            <a:avLst/>
          </a:prstGeom>
          <a:effectLst>
            <a:glow rad="101600">
              <a:schemeClr val="tx1">
                <a:alpha val="60000"/>
              </a:schemeClr>
            </a:glow>
          </a:effectLst>
        </p:spPr>
      </p:pic>
      <p:pic>
        <p:nvPicPr>
          <p:cNvPr id="16" name="Resim 15">
            <a:extLst>
              <a:ext uri="{FF2B5EF4-FFF2-40B4-BE49-F238E27FC236}">
                <a16:creationId xmlns:a16="http://schemas.microsoft.com/office/drawing/2014/main" id="{661D5028-698A-45F6-BC60-7FDC51FE1A17}"/>
              </a:ext>
            </a:extLst>
          </p:cNvPr>
          <p:cNvPicPr>
            <a:picLocks noChangeAspect="1"/>
          </p:cNvPicPr>
          <p:nvPr/>
        </p:nvPicPr>
        <p:blipFill>
          <a:blip r:embed="rId3"/>
          <a:stretch>
            <a:fillRect/>
          </a:stretch>
        </p:blipFill>
        <p:spPr>
          <a:xfrm>
            <a:off x="1947427" y="3796980"/>
            <a:ext cx="8297141" cy="2781300"/>
          </a:xfrm>
          <a:prstGeom prst="rect">
            <a:avLst/>
          </a:prstGeom>
          <a:effectLst>
            <a:glow rad="101600">
              <a:schemeClr val="tx1">
                <a:alpha val="60000"/>
              </a:schemeClr>
            </a:glow>
          </a:effectLst>
        </p:spPr>
      </p:pic>
      <p:sp>
        <p:nvSpPr>
          <p:cNvPr id="17" name="Metin kutusu 16">
            <a:extLst>
              <a:ext uri="{FF2B5EF4-FFF2-40B4-BE49-F238E27FC236}">
                <a16:creationId xmlns:a16="http://schemas.microsoft.com/office/drawing/2014/main" id="{AC9DFBF4-CCD6-4A11-8B1A-4267AF35FB25}"/>
              </a:ext>
            </a:extLst>
          </p:cNvPr>
          <p:cNvSpPr txBox="1"/>
          <p:nvPr/>
        </p:nvSpPr>
        <p:spPr>
          <a:xfrm>
            <a:off x="4187504" y="990129"/>
            <a:ext cx="3816991" cy="377908"/>
          </a:xfrm>
          <a:prstGeom prst="rect">
            <a:avLst/>
          </a:prstGeom>
          <a:noFill/>
        </p:spPr>
        <p:txBody>
          <a:bodyPr wrap="square" rtlCol="0">
            <a:spAutoFit/>
          </a:bodyPr>
          <a:lstStyle/>
          <a:p>
            <a:pPr algn="ctr"/>
            <a:r>
              <a:rPr lang="tr-TR" b="1" dirty="0">
                <a:latin typeface="Times New Roman" panose="02020603050405020304" pitchFamily="18" charset="0"/>
                <a:cs typeface="Times New Roman" panose="02020603050405020304" pitchFamily="18" charset="0"/>
              </a:rPr>
              <a:t>NEDİR?</a:t>
            </a:r>
          </a:p>
        </p:txBody>
      </p:sp>
    </p:spTree>
    <p:extLst>
      <p:ext uri="{BB962C8B-B14F-4D97-AF65-F5344CB8AC3E}">
        <p14:creationId xmlns:p14="http://schemas.microsoft.com/office/powerpoint/2010/main" val="1087857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17FA1212-B299-47BA-87AF-E4DA2BCA772B}"/>
              </a:ext>
            </a:extLst>
          </p:cNvPr>
          <p:cNvPicPr>
            <a:picLocks noGrp="1" noChangeAspect="1"/>
          </p:cNvPicPr>
          <p:nvPr>
            <p:ph idx="1"/>
          </p:nvPr>
        </p:nvPicPr>
        <p:blipFill>
          <a:blip r:embed="rId2"/>
          <a:stretch>
            <a:fillRect/>
          </a:stretch>
        </p:blipFill>
        <p:spPr>
          <a:xfrm>
            <a:off x="1925870" y="3429000"/>
            <a:ext cx="8340259" cy="2982912"/>
          </a:xfrm>
          <a:effectLst>
            <a:glow rad="101600">
              <a:schemeClr val="tx1">
                <a:alpha val="60000"/>
              </a:schemeClr>
            </a:glow>
          </a:effectLst>
        </p:spPr>
      </p:pic>
      <p:pic>
        <p:nvPicPr>
          <p:cNvPr id="4" name="Resim 3">
            <a:extLst>
              <a:ext uri="{FF2B5EF4-FFF2-40B4-BE49-F238E27FC236}">
                <a16:creationId xmlns:a16="http://schemas.microsoft.com/office/drawing/2014/main" id="{77FFF845-A390-4731-89B1-C690BE613D5F}"/>
              </a:ext>
            </a:extLst>
          </p:cNvPr>
          <p:cNvPicPr/>
          <p:nvPr/>
        </p:nvPicPr>
        <p:blipFill>
          <a:blip r:embed="rId3"/>
          <a:stretch>
            <a:fillRect/>
          </a:stretch>
        </p:blipFill>
        <p:spPr>
          <a:xfrm>
            <a:off x="5683625" y="1001825"/>
            <a:ext cx="6295938" cy="2103120"/>
          </a:xfrm>
          <a:prstGeom prst="rect">
            <a:avLst/>
          </a:prstGeom>
          <a:effectLst>
            <a:glow rad="101600">
              <a:schemeClr val="tx1">
                <a:alpha val="60000"/>
              </a:schemeClr>
            </a:glow>
          </a:effectLst>
        </p:spPr>
      </p:pic>
      <p:sp>
        <p:nvSpPr>
          <p:cNvPr id="8" name="Metin kutusu 7">
            <a:extLst>
              <a:ext uri="{FF2B5EF4-FFF2-40B4-BE49-F238E27FC236}">
                <a16:creationId xmlns:a16="http://schemas.microsoft.com/office/drawing/2014/main" id="{462577D2-1BA7-4A6B-B646-B1596F41C1C5}"/>
              </a:ext>
            </a:extLst>
          </p:cNvPr>
          <p:cNvSpPr txBox="1"/>
          <p:nvPr/>
        </p:nvSpPr>
        <p:spPr>
          <a:xfrm>
            <a:off x="796954" y="1591720"/>
            <a:ext cx="4748169" cy="923330"/>
          </a:xfrm>
          <a:prstGeom prst="rect">
            <a:avLst/>
          </a:prstGeom>
          <a:noFill/>
        </p:spPr>
        <p:txBody>
          <a:bodyPr wrap="square" rtlCol="0">
            <a:spAutoFit/>
          </a:bodyPr>
          <a:lstStyle/>
          <a:p>
            <a:pPr marL="285750" indent="-28575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Her yıl için ortalamayı </a:t>
            </a:r>
            <a:r>
              <a:rPr lang="tr-TR" dirty="0" err="1">
                <a:latin typeface="Times New Roman" panose="02020603050405020304" pitchFamily="18" charset="0"/>
                <a:cs typeface="Times New Roman" panose="02020603050405020304" pitchFamily="18" charset="0"/>
              </a:rPr>
              <a:t>describe</a:t>
            </a:r>
            <a:r>
              <a:rPr lang="tr-TR" dirty="0">
                <a:latin typeface="Times New Roman" panose="02020603050405020304" pitchFamily="18" charset="0"/>
                <a:cs typeface="Times New Roman" panose="02020603050405020304" pitchFamily="18" charset="0"/>
              </a:rPr>
              <a:t>() fonksiyonu yardımıyla hesapladık ve </a:t>
            </a:r>
            <a:r>
              <a:rPr lang="tr-TR" dirty="0" err="1">
                <a:latin typeface="Times New Roman" panose="02020603050405020304" pitchFamily="18" charset="0"/>
                <a:cs typeface="Times New Roman" panose="02020603050405020304" pitchFamily="18" charset="0"/>
              </a:rPr>
              <a:t>iloc</a:t>
            </a:r>
            <a:r>
              <a:rPr lang="tr-TR" dirty="0">
                <a:latin typeface="Times New Roman" panose="02020603050405020304" pitchFamily="18" charset="0"/>
                <a:cs typeface="Times New Roman" panose="02020603050405020304" pitchFamily="18" charset="0"/>
              </a:rPr>
              <a:t> yardımıyla ortalamayı gösteren ‘</a:t>
            </a:r>
            <a:r>
              <a:rPr lang="tr-TR" dirty="0" err="1">
                <a:latin typeface="Times New Roman" panose="02020603050405020304" pitchFamily="18" charset="0"/>
                <a:cs typeface="Times New Roman" panose="02020603050405020304" pitchFamily="18" charset="0"/>
              </a:rPr>
              <a:t>mean</a:t>
            </a:r>
            <a:r>
              <a:rPr lang="tr-TR" dirty="0">
                <a:latin typeface="Times New Roman" panose="02020603050405020304" pitchFamily="18" charset="0"/>
                <a:cs typeface="Times New Roman" panose="02020603050405020304" pitchFamily="18" charset="0"/>
              </a:rPr>
              <a:t>’ satırını seçtik.</a:t>
            </a:r>
          </a:p>
        </p:txBody>
      </p:sp>
    </p:spTree>
    <p:extLst>
      <p:ext uri="{BB962C8B-B14F-4D97-AF65-F5344CB8AC3E}">
        <p14:creationId xmlns:p14="http://schemas.microsoft.com/office/powerpoint/2010/main" val="842400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stretch>
            <a:fillRect/>
          </a:stretch>
        </p:blipFill>
        <p:spPr>
          <a:xfrm>
            <a:off x="7218726" y="909060"/>
            <a:ext cx="3513909" cy="879890"/>
          </a:xfrm>
          <a:prstGeom prst="rect">
            <a:avLst/>
          </a:prstGeom>
          <a:effectLst>
            <a:glow rad="101600">
              <a:schemeClr val="tx1">
                <a:alpha val="60000"/>
              </a:schemeClr>
            </a:glow>
          </a:effectLst>
        </p:spPr>
      </p:pic>
      <p:pic>
        <p:nvPicPr>
          <p:cNvPr id="5" name="Resim 4"/>
          <p:cNvPicPr/>
          <p:nvPr/>
        </p:nvPicPr>
        <p:blipFill>
          <a:blip r:embed="rId3"/>
          <a:stretch>
            <a:fillRect/>
          </a:stretch>
        </p:blipFill>
        <p:spPr>
          <a:xfrm>
            <a:off x="7355885" y="2535569"/>
            <a:ext cx="3239590" cy="3280099"/>
          </a:xfrm>
          <a:prstGeom prst="rect">
            <a:avLst/>
          </a:prstGeom>
          <a:effectLst>
            <a:glow rad="101600">
              <a:schemeClr val="tx1">
                <a:alpha val="60000"/>
              </a:schemeClr>
            </a:glow>
          </a:effectLst>
        </p:spPr>
      </p:pic>
      <p:sp>
        <p:nvSpPr>
          <p:cNvPr id="3" name="Metin kutusu 2">
            <a:extLst>
              <a:ext uri="{FF2B5EF4-FFF2-40B4-BE49-F238E27FC236}">
                <a16:creationId xmlns:a16="http://schemas.microsoft.com/office/drawing/2014/main" id="{F8C55ED1-3A3C-433D-AA6A-629558C1015C}"/>
              </a:ext>
            </a:extLst>
          </p:cNvPr>
          <p:cNvSpPr txBox="1"/>
          <p:nvPr/>
        </p:nvSpPr>
        <p:spPr>
          <a:xfrm>
            <a:off x="1019262" y="2212404"/>
            <a:ext cx="5704514" cy="646331"/>
          </a:xfrm>
          <a:prstGeom prst="rect">
            <a:avLst/>
          </a:prstGeom>
          <a:noFill/>
        </p:spPr>
        <p:txBody>
          <a:bodyPr wrap="square" rtlCol="0">
            <a:spAutoFit/>
          </a:bodyPr>
          <a:lstStyle/>
          <a:p>
            <a:pPr marL="285750" indent="-28575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Elde ettiğimiz ortalama değerleri ile yıllara göre ortalamaları gösteren yeni bir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oluşturduk. </a:t>
            </a:r>
          </a:p>
        </p:txBody>
      </p:sp>
    </p:spTree>
    <p:extLst>
      <p:ext uri="{BB962C8B-B14F-4D97-AF65-F5344CB8AC3E}">
        <p14:creationId xmlns:p14="http://schemas.microsoft.com/office/powerpoint/2010/main" val="3784996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stretch>
            <a:fillRect/>
          </a:stretch>
        </p:blipFill>
        <p:spPr>
          <a:xfrm>
            <a:off x="1280158" y="1742494"/>
            <a:ext cx="3501567" cy="2761740"/>
          </a:xfrm>
          <a:prstGeom prst="rect">
            <a:avLst/>
          </a:prstGeom>
          <a:effectLst>
            <a:glow rad="101600">
              <a:schemeClr val="tx1">
                <a:alpha val="60000"/>
              </a:schemeClr>
            </a:glow>
          </a:effectLst>
        </p:spPr>
      </p:pic>
      <p:pic>
        <p:nvPicPr>
          <p:cNvPr id="5" name="Resim 4"/>
          <p:cNvPicPr/>
          <p:nvPr/>
        </p:nvPicPr>
        <p:blipFill>
          <a:blip r:embed="rId3"/>
          <a:stretch>
            <a:fillRect/>
          </a:stretch>
        </p:blipFill>
        <p:spPr>
          <a:xfrm>
            <a:off x="5743303" y="1466311"/>
            <a:ext cx="5068389" cy="3314106"/>
          </a:xfrm>
          <a:prstGeom prst="rect">
            <a:avLst/>
          </a:prstGeom>
          <a:effectLst>
            <a:glow rad="101600">
              <a:schemeClr val="tx1">
                <a:alpha val="60000"/>
              </a:schemeClr>
            </a:glow>
          </a:effectLst>
        </p:spPr>
      </p:pic>
      <p:sp>
        <p:nvSpPr>
          <p:cNvPr id="6" name="Dikdörtgen 5"/>
          <p:cNvSpPr/>
          <p:nvPr/>
        </p:nvSpPr>
        <p:spPr>
          <a:xfrm>
            <a:off x="5229498" y="5010333"/>
            <a:ext cx="6096000" cy="1200329"/>
          </a:xfrm>
          <a:prstGeom prst="rect">
            <a:avLst/>
          </a:prstGeom>
        </p:spPr>
        <p:txBody>
          <a:bodyPr>
            <a:spAutoFit/>
          </a:bodyPr>
          <a:lstStyle/>
          <a:p>
            <a:pPr marL="285750" indent="-285750">
              <a:buFont typeface="Wingdings" panose="05000000000000000000" pitchFamily="2" charset="2"/>
              <a:buChar char="§"/>
            </a:pPr>
            <a:r>
              <a:rPr lang="tr-TR" dirty="0">
                <a:solidFill>
                  <a:srgbClr val="000000"/>
                </a:solidFill>
                <a:latin typeface="Times New Roman" panose="02020603050405020304" pitchFamily="18" charset="0"/>
                <a:ea typeface="Calibri" panose="020F0502020204030204" pitchFamily="34" charset="0"/>
              </a:rPr>
              <a:t>Grafikte görüldüğü üzere, ortalamalar genel olarak yıllara göre artış göstermekte. Yani verimiz durağan değil. Durağan olabilmesi için ortalama, </a:t>
            </a:r>
            <a:r>
              <a:rPr lang="tr-TR" dirty="0" err="1">
                <a:solidFill>
                  <a:srgbClr val="000000"/>
                </a:solidFill>
                <a:latin typeface="Times New Roman" panose="02020603050405020304" pitchFamily="18" charset="0"/>
                <a:ea typeface="Calibri" panose="020F0502020204030204" pitchFamily="34" charset="0"/>
              </a:rPr>
              <a:t>varyans</a:t>
            </a:r>
            <a:r>
              <a:rPr lang="tr-TR" dirty="0">
                <a:solidFill>
                  <a:srgbClr val="000000"/>
                </a:solidFill>
                <a:latin typeface="Times New Roman" panose="02020603050405020304" pitchFamily="18" charset="0"/>
                <a:ea typeface="Calibri" panose="020F0502020204030204" pitchFamily="34" charset="0"/>
              </a:rPr>
              <a:t> ve </a:t>
            </a:r>
            <a:r>
              <a:rPr lang="tr-TR" dirty="0" err="1">
                <a:solidFill>
                  <a:srgbClr val="000000"/>
                </a:solidFill>
                <a:latin typeface="Times New Roman" panose="02020603050405020304" pitchFamily="18" charset="0"/>
                <a:ea typeface="Calibri" panose="020F0502020204030204" pitchFamily="34" charset="0"/>
              </a:rPr>
              <a:t>kovaryansın</a:t>
            </a:r>
            <a:r>
              <a:rPr lang="tr-TR" dirty="0">
                <a:solidFill>
                  <a:srgbClr val="000000"/>
                </a:solidFill>
                <a:latin typeface="Times New Roman" panose="02020603050405020304" pitchFamily="18" charset="0"/>
                <a:ea typeface="Calibri" panose="020F0502020204030204" pitchFamily="34" charset="0"/>
              </a:rPr>
              <a:t> zamana göre daha sabit olması beklenir. </a:t>
            </a:r>
            <a:endParaRPr lang="tr-TR" dirty="0"/>
          </a:p>
        </p:txBody>
      </p:sp>
      <p:sp>
        <p:nvSpPr>
          <p:cNvPr id="3" name="Metin kutusu 2">
            <a:extLst>
              <a:ext uri="{FF2B5EF4-FFF2-40B4-BE49-F238E27FC236}">
                <a16:creationId xmlns:a16="http://schemas.microsoft.com/office/drawing/2014/main" id="{8263E140-2F3C-4CC7-BBBE-4C04869E65C1}"/>
              </a:ext>
            </a:extLst>
          </p:cNvPr>
          <p:cNvSpPr txBox="1"/>
          <p:nvPr/>
        </p:nvSpPr>
        <p:spPr>
          <a:xfrm>
            <a:off x="1280158" y="5010333"/>
            <a:ext cx="3949339" cy="1200329"/>
          </a:xfrm>
          <a:prstGeom prst="rect">
            <a:avLst/>
          </a:prstGeom>
          <a:noFill/>
        </p:spPr>
        <p:txBody>
          <a:bodyPr wrap="square" rtlCol="0">
            <a:spAutoFit/>
          </a:bodyPr>
          <a:lstStyle/>
          <a:p>
            <a:pPr marL="285750" indent="-28575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Yıllara göre ortalamaları gösteren yeni veri setimizdeki ortalama değerlerini ‘</a:t>
            </a:r>
            <a:r>
              <a:rPr lang="tr-TR" dirty="0" err="1">
                <a:latin typeface="Times New Roman" panose="02020603050405020304" pitchFamily="18" charset="0"/>
                <a:cs typeface="Times New Roman" panose="02020603050405020304" pitchFamily="18" charset="0"/>
              </a:rPr>
              <a:t>ts</a:t>
            </a:r>
            <a:r>
              <a:rPr lang="tr-TR" dirty="0">
                <a:latin typeface="Times New Roman" panose="02020603050405020304" pitchFamily="18" charset="0"/>
                <a:cs typeface="Times New Roman" panose="02020603050405020304" pitchFamily="18" charset="0"/>
              </a:rPr>
              <a:t>’ olarak atadık ve grafiğini çizdirdik.</a:t>
            </a:r>
          </a:p>
        </p:txBody>
      </p:sp>
    </p:spTree>
    <p:extLst>
      <p:ext uri="{BB962C8B-B14F-4D97-AF65-F5344CB8AC3E}">
        <p14:creationId xmlns:p14="http://schemas.microsoft.com/office/powerpoint/2010/main" val="2737678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E714DA16-671C-420D-81C9-B0C3C1F9613F}"/>
              </a:ext>
            </a:extLst>
          </p:cNvPr>
          <p:cNvPicPr>
            <a:picLocks noChangeAspect="1"/>
          </p:cNvPicPr>
          <p:nvPr/>
        </p:nvPicPr>
        <p:blipFill>
          <a:blip r:embed="rId2"/>
          <a:stretch>
            <a:fillRect/>
          </a:stretch>
        </p:blipFill>
        <p:spPr>
          <a:xfrm>
            <a:off x="1051403" y="438884"/>
            <a:ext cx="6146349" cy="2990116"/>
          </a:xfrm>
          <a:prstGeom prst="rect">
            <a:avLst/>
          </a:prstGeom>
          <a:effectLst>
            <a:glow rad="101600">
              <a:schemeClr val="tx1">
                <a:alpha val="60000"/>
              </a:schemeClr>
            </a:glow>
          </a:effectLst>
        </p:spPr>
      </p:pic>
      <p:pic>
        <p:nvPicPr>
          <p:cNvPr id="10" name="Resim 9">
            <a:extLst>
              <a:ext uri="{FF2B5EF4-FFF2-40B4-BE49-F238E27FC236}">
                <a16:creationId xmlns:a16="http://schemas.microsoft.com/office/drawing/2014/main" id="{257BFBDC-EC11-494B-93DA-90F75440F17C}"/>
              </a:ext>
            </a:extLst>
          </p:cNvPr>
          <p:cNvPicPr>
            <a:picLocks noChangeAspect="1"/>
          </p:cNvPicPr>
          <p:nvPr/>
        </p:nvPicPr>
        <p:blipFill>
          <a:blip r:embed="rId3"/>
          <a:stretch>
            <a:fillRect/>
          </a:stretch>
        </p:blipFill>
        <p:spPr>
          <a:xfrm>
            <a:off x="2043364" y="3666391"/>
            <a:ext cx="4162425" cy="2752725"/>
          </a:xfrm>
          <a:prstGeom prst="rect">
            <a:avLst/>
          </a:prstGeom>
          <a:effectLst>
            <a:glow rad="101600">
              <a:schemeClr val="tx1">
                <a:alpha val="60000"/>
              </a:schemeClr>
            </a:glow>
          </a:effectLst>
        </p:spPr>
      </p:pic>
      <p:sp>
        <p:nvSpPr>
          <p:cNvPr id="2" name="Dikdörtgen 1">
            <a:extLst>
              <a:ext uri="{FF2B5EF4-FFF2-40B4-BE49-F238E27FC236}">
                <a16:creationId xmlns:a16="http://schemas.microsoft.com/office/drawing/2014/main" id="{FF1BA5CE-1236-480B-981D-FA75E2BC2817}"/>
              </a:ext>
            </a:extLst>
          </p:cNvPr>
          <p:cNvSpPr/>
          <p:nvPr/>
        </p:nvSpPr>
        <p:spPr>
          <a:xfrm>
            <a:off x="7754542" y="910282"/>
            <a:ext cx="3788229" cy="5037436"/>
          </a:xfrm>
          <a:prstGeom prst="rect">
            <a:avLst/>
          </a:prstGeom>
        </p:spPr>
        <p:txBody>
          <a:bodyPr/>
          <a:lstStyle/>
          <a:p>
            <a:pPr marL="285750" lvl="0" indent="-285750" rtl="0">
              <a:buFont typeface="Wingdings" panose="05000000000000000000" pitchFamily="2" charset="2"/>
              <a:buChar char="§"/>
            </a:pPr>
            <a:r>
              <a:rPr lang="tr-TR" dirty="0" err="1">
                <a:latin typeface="Times New Roman" panose="02020603050405020304" pitchFamily="18" charset="0"/>
                <a:cs typeface="Times New Roman" panose="02020603050405020304" pitchFamily="18" charset="0"/>
              </a:rPr>
              <a:t>Otokorelasyon</a:t>
            </a:r>
            <a:r>
              <a:rPr lang="tr-TR" dirty="0">
                <a:latin typeface="Times New Roman" panose="02020603050405020304" pitchFamily="18" charset="0"/>
                <a:cs typeface="Times New Roman" panose="02020603050405020304" pitchFamily="18" charset="0"/>
              </a:rPr>
              <a:t> fonksiyonunu </a:t>
            </a:r>
            <a:r>
              <a:rPr lang="tr-TR" dirty="0" err="1">
                <a:latin typeface="Times New Roman" panose="02020603050405020304" pitchFamily="18" charset="0"/>
                <a:cs typeface="Times New Roman" panose="02020603050405020304" pitchFamily="18" charset="0"/>
              </a:rPr>
              <a:t>Arima</a:t>
            </a:r>
            <a:r>
              <a:rPr lang="tr-TR" dirty="0">
                <a:latin typeface="Times New Roman" panose="02020603050405020304" pitchFamily="18" charset="0"/>
                <a:cs typeface="Times New Roman" panose="02020603050405020304" pitchFamily="18" charset="0"/>
              </a:rPr>
              <a:t> modelimizin parametrelerinden birini belirlemekte kullanacağız.   </a:t>
            </a:r>
          </a:p>
          <a:p>
            <a:pPr marL="285750" lvl="0" indent="-285750" rtl="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Otokorelasyon</a:t>
            </a:r>
            <a:r>
              <a:rPr lang="tr-TR" dirty="0">
                <a:latin typeface="Times New Roman" panose="02020603050405020304" pitchFamily="18" charset="0"/>
                <a:cs typeface="Times New Roman" panose="02020603050405020304" pitchFamily="18" charset="0"/>
              </a:rPr>
              <a:t> fonksiyonunun 0.0 çizgisine değdiği noktanın değeri, bize </a:t>
            </a:r>
            <a:r>
              <a:rPr lang="tr-TR" dirty="0" err="1">
                <a:latin typeface="Times New Roman" panose="02020603050405020304" pitchFamily="18" charset="0"/>
                <a:cs typeface="Times New Roman" panose="02020603050405020304" pitchFamily="18" charset="0"/>
              </a:rPr>
              <a:t>lag</a:t>
            </a:r>
            <a:r>
              <a:rPr lang="tr-TR" dirty="0">
                <a:latin typeface="Times New Roman" panose="02020603050405020304" pitchFamily="18" charset="0"/>
                <a:cs typeface="Times New Roman" panose="02020603050405020304" pitchFamily="18" charset="0"/>
              </a:rPr>
              <a:t> sayısını vermektedir.</a:t>
            </a:r>
          </a:p>
          <a:p>
            <a:pPr marL="285750" lvl="0" indent="-285750" rtl="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 Yandaki </a:t>
            </a:r>
            <a:r>
              <a:rPr lang="tr-TR" dirty="0" err="1">
                <a:latin typeface="Times New Roman" panose="02020603050405020304" pitchFamily="18" charset="0"/>
                <a:cs typeface="Times New Roman" panose="02020603050405020304" pitchFamily="18" charset="0"/>
              </a:rPr>
              <a:t>otokorelasyon</a:t>
            </a:r>
            <a:r>
              <a:rPr lang="tr-TR" dirty="0">
                <a:latin typeface="Times New Roman" panose="02020603050405020304" pitchFamily="18" charset="0"/>
                <a:cs typeface="Times New Roman" panose="02020603050405020304" pitchFamily="18" charset="0"/>
              </a:rPr>
              <a:t> grafiğinde çizgi 0.0 noktasında 4 değerini almaktadır. Yani q parametremiz 4 değerini almalıdır. </a:t>
            </a:r>
          </a:p>
          <a:p>
            <a:pPr marL="285750" lvl="0" indent="-285750" rtl="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Ayrıca </a:t>
            </a:r>
            <a:r>
              <a:rPr lang="tr-TR" dirty="0" err="1">
                <a:latin typeface="Times New Roman" panose="02020603050405020304" pitchFamily="18" charset="0"/>
                <a:cs typeface="Times New Roman" panose="02020603050405020304" pitchFamily="18" charset="0"/>
              </a:rPr>
              <a:t>otokorelasyon</a:t>
            </a:r>
            <a:r>
              <a:rPr lang="tr-TR" dirty="0">
                <a:latin typeface="Times New Roman" panose="02020603050405020304" pitchFamily="18" charset="0"/>
                <a:cs typeface="Times New Roman" panose="02020603050405020304" pitchFamily="18" charset="0"/>
              </a:rPr>
              <a:t> grafiği de bize verinin durağanlığı hakkında bilgi vermektedir. Bir artıp bir azalan bir grafik yerine sürekli azalan bir grafik görüyoruz. Bu da bizim verimizin durağan olmadığını gösterir.</a:t>
            </a:r>
          </a:p>
        </p:txBody>
      </p:sp>
    </p:spTree>
    <p:extLst>
      <p:ext uri="{BB962C8B-B14F-4D97-AF65-F5344CB8AC3E}">
        <p14:creationId xmlns:p14="http://schemas.microsoft.com/office/powerpoint/2010/main" val="402552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599" y="660633"/>
            <a:ext cx="9601200" cy="1042332"/>
          </a:xfrm>
        </p:spPr>
        <p:txBody>
          <a:bodyPr>
            <a:normAutofit/>
          </a:bodyPr>
          <a:lstStyle/>
          <a:p>
            <a:r>
              <a:rPr lang="tr-TR" sz="3600" dirty="0">
                <a:latin typeface="Arial Black" panose="020B0A04020102020204" pitchFamily="34" charset="0"/>
              </a:rPr>
              <a:t>ADF (</a:t>
            </a:r>
            <a:r>
              <a:rPr lang="tr-TR" sz="3600" b="0" i="0" dirty="0" err="1">
                <a:solidFill>
                  <a:srgbClr val="222222"/>
                </a:solidFill>
                <a:effectLst/>
                <a:latin typeface="Arial Black" panose="020B0A04020102020204" pitchFamily="34" charset="0"/>
              </a:rPr>
              <a:t>Augmented</a:t>
            </a:r>
            <a:r>
              <a:rPr lang="tr-TR" sz="3600" b="0" i="0" dirty="0">
                <a:solidFill>
                  <a:srgbClr val="222222"/>
                </a:solidFill>
                <a:effectLst/>
                <a:latin typeface="Arial Black" panose="020B0A04020102020204" pitchFamily="34" charset="0"/>
              </a:rPr>
              <a:t> </a:t>
            </a:r>
            <a:r>
              <a:rPr lang="tr-TR" sz="3600" b="0" i="0" dirty="0" err="1">
                <a:solidFill>
                  <a:srgbClr val="222222"/>
                </a:solidFill>
                <a:effectLst/>
                <a:latin typeface="Arial Black" panose="020B0A04020102020204" pitchFamily="34" charset="0"/>
              </a:rPr>
              <a:t>Dickey</a:t>
            </a:r>
            <a:r>
              <a:rPr lang="tr-TR" sz="3600" b="0" i="0" dirty="0">
                <a:solidFill>
                  <a:srgbClr val="222222"/>
                </a:solidFill>
                <a:effectLst/>
                <a:latin typeface="Arial Black" panose="020B0A04020102020204" pitchFamily="34" charset="0"/>
              </a:rPr>
              <a:t>–Fuller) </a:t>
            </a:r>
            <a:r>
              <a:rPr lang="tr-TR" sz="3600" dirty="0">
                <a:latin typeface="Arial Black" panose="020B0A04020102020204" pitchFamily="34" charset="0"/>
              </a:rPr>
              <a:t>Testi </a:t>
            </a:r>
          </a:p>
        </p:txBody>
      </p:sp>
      <p:pic>
        <p:nvPicPr>
          <p:cNvPr id="4" name="İçerik Yer Tutucusu 3"/>
          <p:cNvPicPr>
            <a:picLocks noGrp="1"/>
          </p:cNvPicPr>
          <p:nvPr>
            <p:ph idx="1"/>
          </p:nvPr>
        </p:nvPicPr>
        <p:blipFill>
          <a:blip r:embed="rId2"/>
          <a:stretch>
            <a:fillRect/>
          </a:stretch>
        </p:blipFill>
        <p:spPr>
          <a:xfrm>
            <a:off x="4328020" y="1879931"/>
            <a:ext cx="3535960" cy="1549069"/>
          </a:xfrm>
          <a:prstGeom prst="rect">
            <a:avLst/>
          </a:prstGeom>
          <a:effectLst>
            <a:glow rad="101600">
              <a:schemeClr val="tx1">
                <a:alpha val="60000"/>
              </a:schemeClr>
            </a:glow>
          </a:effectLst>
        </p:spPr>
      </p:pic>
      <p:sp>
        <p:nvSpPr>
          <p:cNvPr id="5" name="Dikdörtgen 4"/>
          <p:cNvSpPr/>
          <p:nvPr/>
        </p:nvSpPr>
        <p:spPr>
          <a:xfrm>
            <a:off x="1306284" y="3940806"/>
            <a:ext cx="9731829" cy="1570943"/>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
            </a:pP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İkinci satırda yer alan 0.9925437965367077 değeri bize p değerini vermektedir. </a:t>
            </a:r>
          </a:p>
          <a:p>
            <a:pPr marL="285750" indent="-285750">
              <a:lnSpc>
                <a:spcPct val="107000"/>
              </a:lnSpc>
              <a:spcAft>
                <a:spcPts val="800"/>
              </a:spcAft>
              <a:buFont typeface="Wingdings" panose="05000000000000000000" pitchFamily="2" charset="2"/>
              <a:buChar char="§"/>
            </a:pP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H0 hipotezimiz verinin durağan olmasıdır. </a:t>
            </a:r>
          </a:p>
          <a:p>
            <a:pPr marL="285750" indent="-285750">
              <a:lnSpc>
                <a:spcPct val="107000"/>
              </a:lnSpc>
              <a:spcAft>
                <a:spcPts val="800"/>
              </a:spcAft>
              <a:buFont typeface="Wingdings" panose="05000000000000000000" pitchFamily="2" charset="2"/>
              <a:buChar char="§"/>
            </a:pP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 değeri 0.05ten küçük ise H0 hipotezi kabul edilir. </a:t>
            </a:r>
          </a:p>
          <a:p>
            <a:pPr marL="285750" indent="-285750">
              <a:lnSpc>
                <a:spcPct val="107000"/>
              </a:lnSpc>
              <a:spcAft>
                <a:spcPts val="800"/>
              </a:spcAft>
              <a:buFont typeface="Wingdings" panose="05000000000000000000" pitchFamily="2" charset="2"/>
              <a:buChar char="§"/>
            </a:pP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Bizim p değerimiz 0.05ten büyük olduğu için H0 hipotezi reddedilir. Yani serimiz durağan değildir.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3713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stretch>
            <a:fillRect/>
          </a:stretch>
        </p:blipFill>
        <p:spPr>
          <a:xfrm>
            <a:off x="1448239" y="1121399"/>
            <a:ext cx="3452070" cy="2307601"/>
          </a:xfrm>
          <a:prstGeom prst="rect">
            <a:avLst/>
          </a:prstGeom>
          <a:effectLst>
            <a:glow rad="101600">
              <a:schemeClr val="tx2">
                <a:alpha val="60000"/>
              </a:schemeClr>
            </a:glow>
          </a:effectLst>
        </p:spPr>
      </p:pic>
      <p:pic>
        <p:nvPicPr>
          <p:cNvPr id="7" name="Resim 6"/>
          <p:cNvPicPr/>
          <p:nvPr/>
        </p:nvPicPr>
        <p:blipFill>
          <a:blip r:embed="rId3"/>
          <a:stretch>
            <a:fillRect/>
          </a:stretch>
        </p:blipFill>
        <p:spPr>
          <a:xfrm>
            <a:off x="1371600" y="3987136"/>
            <a:ext cx="3605349" cy="1496508"/>
          </a:xfrm>
          <a:prstGeom prst="rect">
            <a:avLst/>
          </a:prstGeom>
          <a:effectLst>
            <a:glow rad="101600">
              <a:schemeClr val="tx1">
                <a:alpha val="60000"/>
              </a:schemeClr>
            </a:glow>
          </a:effectLst>
        </p:spPr>
      </p:pic>
      <p:sp>
        <p:nvSpPr>
          <p:cNvPr id="2" name="Dikdörtgen 1">
            <a:extLst>
              <a:ext uri="{FF2B5EF4-FFF2-40B4-BE49-F238E27FC236}">
                <a16:creationId xmlns:a16="http://schemas.microsoft.com/office/drawing/2014/main" id="{83E40398-33DD-40C8-8F08-E5F61136E620}"/>
              </a:ext>
            </a:extLst>
          </p:cNvPr>
          <p:cNvSpPr/>
          <p:nvPr/>
        </p:nvSpPr>
        <p:spPr>
          <a:xfrm>
            <a:off x="5203371" y="1374356"/>
            <a:ext cx="6096000" cy="1835222"/>
          </a:xfrm>
          <a:prstGeom prst="rect">
            <a:avLst/>
          </a:prstGeom>
        </p:spPr>
        <p:txBody>
          <a:bodyPr/>
          <a:lstStyle/>
          <a:p>
            <a:pPr marL="285750" lvl="0" indent="-285750" rtl="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Seriyi durağanlaştırmak için kullanılan </a:t>
            </a:r>
            <a:r>
              <a:rPr lang="tr-TR" dirty="0" err="1">
                <a:latin typeface="Times New Roman" panose="02020603050405020304" pitchFamily="18" charset="0"/>
                <a:cs typeface="Times New Roman" panose="02020603050405020304" pitchFamily="18" charset="0"/>
              </a:rPr>
              <a:t>difference</a:t>
            </a:r>
            <a:r>
              <a:rPr lang="tr-TR" dirty="0">
                <a:latin typeface="Times New Roman" panose="02020603050405020304" pitchFamily="18" charset="0"/>
                <a:cs typeface="Times New Roman" panose="02020603050405020304" pitchFamily="18" charset="0"/>
              </a:rPr>
              <a:t> yöntemini uyguladık. </a:t>
            </a:r>
            <a:r>
              <a:rPr lang="tr-TR" dirty="0" err="1">
                <a:latin typeface="Times New Roman" panose="02020603050405020304" pitchFamily="18" charset="0"/>
                <a:cs typeface="Times New Roman" panose="02020603050405020304" pitchFamily="18" charset="0"/>
              </a:rPr>
              <a:t>Difference</a:t>
            </a:r>
            <a:r>
              <a:rPr lang="tr-TR" dirty="0">
                <a:latin typeface="Times New Roman" panose="02020603050405020304" pitchFamily="18" charset="0"/>
                <a:cs typeface="Times New Roman" panose="02020603050405020304" pitchFamily="18" charset="0"/>
              </a:rPr>
              <a:t> yöntemi, her bir değeri bir önceki değerinden çıkartmaktır. Bu yöntem, serimizi daha durağan bir hale getirir. </a:t>
            </a:r>
          </a:p>
          <a:p>
            <a:pPr marL="285750" lvl="0" indent="-285750" rtl="0">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2007 yılından öncesi olmadığı için 2007 değeri </a:t>
            </a:r>
            <a:r>
              <a:rPr lang="tr-TR" dirty="0" err="1">
                <a:latin typeface="Times New Roman" panose="02020603050405020304" pitchFamily="18" charset="0"/>
                <a:cs typeface="Times New Roman" panose="02020603050405020304" pitchFamily="18" charset="0"/>
              </a:rPr>
              <a:t>NaN</a:t>
            </a:r>
            <a:r>
              <a:rPr lang="tr-TR" dirty="0">
                <a:latin typeface="Times New Roman" panose="02020603050405020304" pitchFamily="18" charset="0"/>
                <a:cs typeface="Times New Roman" panose="02020603050405020304" pitchFamily="18" charset="0"/>
              </a:rPr>
              <a:t> olarak gelecektir. Bu nedenle </a:t>
            </a:r>
            <a:r>
              <a:rPr lang="tr-TR" dirty="0" err="1">
                <a:latin typeface="Times New Roman" panose="02020603050405020304" pitchFamily="18" charset="0"/>
                <a:cs typeface="Times New Roman" panose="02020603050405020304" pitchFamily="18" charset="0"/>
              </a:rPr>
              <a:t>dropna</a:t>
            </a:r>
            <a:r>
              <a:rPr lang="tr-TR" dirty="0">
                <a:latin typeface="Times New Roman" panose="02020603050405020304" pitchFamily="18" charset="0"/>
                <a:cs typeface="Times New Roman" panose="02020603050405020304" pitchFamily="18" charset="0"/>
              </a:rPr>
              <a:t>() fonksiyonunu kullandık.</a:t>
            </a:r>
          </a:p>
        </p:txBody>
      </p:sp>
      <p:sp>
        <p:nvSpPr>
          <p:cNvPr id="3" name="Dikdörtgen 2">
            <a:extLst>
              <a:ext uri="{FF2B5EF4-FFF2-40B4-BE49-F238E27FC236}">
                <a16:creationId xmlns:a16="http://schemas.microsoft.com/office/drawing/2014/main" id="{91CFE7DD-E1D2-4766-ACA4-D7045C0E5DAA}"/>
              </a:ext>
            </a:extLst>
          </p:cNvPr>
          <p:cNvSpPr/>
          <p:nvPr/>
        </p:nvSpPr>
        <p:spPr>
          <a:xfrm>
            <a:off x="5203371" y="3830172"/>
            <a:ext cx="6096000" cy="2058899"/>
          </a:xfrm>
          <a:prstGeom prst="rect">
            <a:avLst/>
          </a:prstGeom>
        </p:spPr>
        <p:txBody>
          <a:bodyPr/>
          <a:lstStyle/>
          <a:p>
            <a:pPr marL="285750" lvl="0" indent="-285750" rtl="0">
              <a:buFont typeface="Wingdings" panose="05000000000000000000" pitchFamily="2" charset="2"/>
              <a:buChar char="§"/>
            </a:pPr>
            <a:r>
              <a:rPr lang="tr-TR" dirty="0" err="1">
                <a:latin typeface="Times New Roman" panose="02020603050405020304" pitchFamily="18" charset="0"/>
                <a:cs typeface="Times New Roman" panose="02020603050405020304" pitchFamily="18" charset="0"/>
              </a:rPr>
              <a:t>Difference</a:t>
            </a:r>
            <a:r>
              <a:rPr lang="tr-TR" dirty="0">
                <a:latin typeface="Times New Roman" panose="02020603050405020304" pitchFamily="18" charset="0"/>
                <a:cs typeface="Times New Roman" panose="02020603050405020304" pitchFamily="18" charset="0"/>
              </a:rPr>
              <a:t> yöntemi ile serimizin durağanlaşıp durağanlaşmadığını kontrol etmek amacıyla tekrar ADF testini uyguladığımızda p değerinin 0.005612232283576957 sayısına eşit olduğunu, yani 0.05ten </a:t>
            </a:r>
            <a:r>
              <a:rPr lang="tr-TR" dirty="0" err="1">
                <a:latin typeface="Times New Roman" panose="02020603050405020304" pitchFamily="18" charset="0"/>
                <a:cs typeface="Times New Roman" panose="02020603050405020304" pitchFamily="18" charset="0"/>
              </a:rPr>
              <a:t>oldukta</a:t>
            </a:r>
            <a:r>
              <a:rPr lang="tr-TR" dirty="0">
                <a:latin typeface="Times New Roman" panose="02020603050405020304" pitchFamily="18" charset="0"/>
                <a:cs typeface="Times New Roman" panose="02020603050405020304" pitchFamily="18" charset="0"/>
              </a:rPr>
              <a:t> küçük bir değere indirgendiğini görebiliriz. Bu demektir ki H0 hipotezi kabul edilir, serimiz artık durağan bir hale gelmiştir.</a:t>
            </a:r>
          </a:p>
        </p:txBody>
      </p:sp>
    </p:spTree>
    <p:extLst>
      <p:ext uri="{BB962C8B-B14F-4D97-AF65-F5344CB8AC3E}">
        <p14:creationId xmlns:p14="http://schemas.microsoft.com/office/powerpoint/2010/main" val="110239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idx="4294967295"/>
          </p:nvPr>
        </p:nvSpPr>
        <p:spPr>
          <a:xfrm>
            <a:off x="2590800" y="685800"/>
            <a:ext cx="9601200" cy="1600200"/>
          </a:xfrm>
        </p:spPr>
        <p:txBody>
          <a:bodyPr>
            <a:normAutofit fontScale="90000"/>
          </a:bodyPr>
          <a:lstStyle/>
          <a:p>
            <a:br>
              <a:rPr lang="tr-TR" dirty="0"/>
            </a:br>
            <a:br>
              <a:rPr lang="tr-TR" dirty="0"/>
            </a:br>
            <a:endParaRPr lang="tr-TR" dirty="0"/>
          </a:p>
        </p:txBody>
      </p:sp>
      <p:pic>
        <p:nvPicPr>
          <p:cNvPr id="4" name="Resim 3" descr="C:\Users\Dell\Desktop\5.png"/>
          <p:cNvPicPr/>
          <p:nvPr/>
        </p:nvPicPr>
        <p:blipFill>
          <a:blip r:embed="rId2">
            <a:extLst>
              <a:ext uri="{28A0092B-C50C-407E-A947-70E740481C1C}">
                <a14:useLocalDpi xmlns:a14="http://schemas.microsoft.com/office/drawing/2010/main" val="0"/>
              </a:ext>
            </a:extLst>
          </a:blip>
          <a:srcRect/>
          <a:stretch>
            <a:fillRect/>
          </a:stretch>
        </p:blipFill>
        <p:spPr bwMode="auto">
          <a:xfrm>
            <a:off x="3216219" y="1344814"/>
            <a:ext cx="5759562" cy="1882371"/>
          </a:xfrm>
          <a:prstGeom prst="rect">
            <a:avLst/>
          </a:prstGeom>
          <a:noFill/>
          <a:ln>
            <a:noFill/>
          </a:ln>
          <a:effectLst>
            <a:glow rad="101600">
              <a:schemeClr val="tx1">
                <a:alpha val="60000"/>
              </a:schemeClr>
            </a:glow>
          </a:effectLst>
        </p:spPr>
      </p:pic>
      <p:graphicFrame>
        <p:nvGraphicFramePr>
          <p:cNvPr id="10" name="Diyagram 9"/>
          <p:cNvGraphicFramePr/>
          <p:nvPr>
            <p:extLst>
              <p:ext uri="{D42A27DB-BD31-4B8C-83A1-F6EECF244321}">
                <p14:modId xmlns:p14="http://schemas.microsoft.com/office/powerpoint/2010/main" val="3034641672"/>
              </p:ext>
            </p:extLst>
          </p:nvPr>
        </p:nvGraphicFramePr>
        <p:xfrm>
          <a:off x="2686124" y="3328332"/>
          <a:ext cx="6819751" cy="3122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406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stretch>
            <a:fillRect/>
          </a:stretch>
        </p:blipFill>
        <p:spPr>
          <a:xfrm>
            <a:off x="3706635" y="988371"/>
            <a:ext cx="4778730" cy="3071900"/>
          </a:xfrm>
          <a:prstGeom prst="rect">
            <a:avLst/>
          </a:prstGeom>
          <a:effectLst>
            <a:glow rad="101600">
              <a:schemeClr val="tx1">
                <a:alpha val="60000"/>
              </a:schemeClr>
            </a:glow>
          </a:effectLst>
        </p:spPr>
      </p:pic>
      <p:sp>
        <p:nvSpPr>
          <p:cNvPr id="5" name="Dikdörtgen 4"/>
          <p:cNvSpPr/>
          <p:nvPr/>
        </p:nvSpPr>
        <p:spPr>
          <a:xfrm>
            <a:off x="3048000" y="4592176"/>
            <a:ext cx="6096000" cy="685059"/>
          </a:xfrm>
          <a:prstGeom prst="rect">
            <a:avLst/>
          </a:prstGeom>
        </p:spPr>
        <p:txBody>
          <a:bodyPr>
            <a:spAutoFit/>
          </a:bodyPr>
          <a:lstStyle/>
          <a:p>
            <a:pPr marL="285750" indent="-285750">
              <a:lnSpc>
                <a:spcPct val="107000"/>
              </a:lnSpc>
              <a:spcAft>
                <a:spcPts val="800"/>
              </a:spcAft>
              <a:buFont typeface="Wingdings" panose="05000000000000000000" pitchFamily="2" charset="2"/>
              <a:buChar char="§"/>
            </a:pPr>
            <a:r>
              <a:rPr lang="tr-T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Grafikte de görüldüğü üzere sürekli artan bir seri yerine daha durağan bir seri elde ettik.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399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F781FF50-0340-4E34-9675-BE757B1E8EB4}"/>
              </a:ext>
            </a:extLst>
          </p:cNvPr>
          <p:cNvSpPr>
            <a:spLocks noGrp="1"/>
          </p:cNvSpPr>
          <p:nvPr>
            <p:ph idx="1"/>
          </p:nvPr>
        </p:nvSpPr>
        <p:spPr>
          <a:xfrm>
            <a:off x="706695" y="853897"/>
            <a:ext cx="4845316" cy="5150205"/>
          </a:xfrm>
        </p:spPr>
        <p:txBody>
          <a:bodyPr>
            <a:normAutofit/>
          </a:bodyPr>
          <a:lstStyle/>
          <a:p>
            <a:pPr>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Şimdi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Arima</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modelimizi uygulayabiliriz. Öncelikle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arima</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modelini kullanmamıza yarayacak fonksiyonu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import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ediyoruz.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Modelimiz,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ts_diff</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verisetinde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yer alan değerleri, yani ortalamayı tahmin edecek.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Modelimiz, 0 trend, 0 mevsimsellik ve 4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lag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parametrelerinden oluşmalıdır.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Lag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değerini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otokorelasyon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fonksiyonundan elde etmiştik. </a:t>
            </a:r>
            <a:endParaRPr lang="tr-TR" sz="18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Tahmin grafiğimizi çizdirirken 0. indeksten 11. indekse kadar çizdiriyoruz.</a:t>
            </a:r>
          </a:p>
          <a:p>
            <a:pPr>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Durağan hale getirilmiş veri setimizde sıfırıncı indeksten itibaren on adet veri yer almakta. </a:t>
            </a:r>
          </a:p>
          <a:p>
            <a:pPr>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10. indekste yer alacak olan değer, bizim 2019 yılındaki tahmini verimiz olacak.  </a:t>
            </a:r>
          </a:p>
          <a:p>
            <a:pPr>
              <a:spcAft>
                <a:spcPts val="800"/>
              </a:spcAft>
              <a:buFont typeface="Wingdings" panose="05000000000000000000" pitchFamily="2" charset="2"/>
              <a:buChar char="§"/>
            </a:pP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Resim 11">
            <a:extLst>
              <a:ext uri="{FF2B5EF4-FFF2-40B4-BE49-F238E27FC236}">
                <a16:creationId xmlns:a16="http://schemas.microsoft.com/office/drawing/2014/main" id="{24037C93-1DE1-4C13-8EAE-418AFFB7FD3D}"/>
              </a:ext>
            </a:extLst>
          </p:cNvPr>
          <p:cNvPicPr>
            <a:picLocks noChangeAspect="1"/>
          </p:cNvPicPr>
          <p:nvPr/>
        </p:nvPicPr>
        <p:blipFill>
          <a:blip r:embed="rId2"/>
          <a:stretch>
            <a:fillRect/>
          </a:stretch>
        </p:blipFill>
        <p:spPr>
          <a:xfrm>
            <a:off x="6095999" y="235527"/>
            <a:ext cx="5105445" cy="1680273"/>
          </a:xfrm>
          <a:prstGeom prst="rect">
            <a:avLst/>
          </a:prstGeom>
          <a:effectLst>
            <a:glow rad="101600">
              <a:schemeClr val="tx1">
                <a:alpha val="60000"/>
              </a:schemeClr>
            </a:glow>
          </a:effectLst>
        </p:spPr>
      </p:pic>
      <p:pic>
        <p:nvPicPr>
          <p:cNvPr id="15" name="Resim 14">
            <a:extLst>
              <a:ext uri="{FF2B5EF4-FFF2-40B4-BE49-F238E27FC236}">
                <a16:creationId xmlns:a16="http://schemas.microsoft.com/office/drawing/2014/main" id="{43A8F025-A446-43F1-A109-3D785EFF522A}"/>
              </a:ext>
            </a:extLst>
          </p:cNvPr>
          <p:cNvPicPr>
            <a:picLocks noChangeAspect="1"/>
          </p:cNvPicPr>
          <p:nvPr/>
        </p:nvPicPr>
        <p:blipFill>
          <a:blip r:embed="rId3"/>
          <a:stretch>
            <a:fillRect/>
          </a:stretch>
        </p:blipFill>
        <p:spPr>
          <a:xfrm>
            <a:off x="5715021" y="2288598"/>
            <a:ext cx="5867400" cy="4333875"/>
          </a:xfrm>
          <a:prstGeom prst="rect">
            <a:avLst/>
          </a:prstGeom>
          <a:effectLst>
            <a:glow rad="101600">
              <a:schemeClr val="tx1">
                <a:alpha val="60000"/>
              </a:schemeClr>
            </a:glow>
          </a:effectLst>
        </p:spPr>
      </p:pic>
    </p:spTree>
    <p:extLst>
      <p:ext uri="{BB962C8B-B14F-4D97-AF65-F5344CB8AC3E}">
        <p14:creationId xmlns:p14="http://schemas.microsoft.com/office/powerpoint/2010/main" val="3609990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425BE3D8-0EE9-414C-94F1-30231E769B8B}"/>
              </a:ext>
            </a:extLst>
          </p:cNvPr>
          <p:cNvSpPr>
            <a:spLocks noGrp="1"/>
          </p:cNvSpPr>
          <p:nvPr>
            <p:ph idx="1"/>
          </p:nvPr>
        </p:nvSpPr>
        <p:spPr>
          <a:xfrm>
            <a:off x="1754908" y="4108104"/>
            <a:ext cx="8982075" cy="2405948"/>
          </a:xfrm>
        </p:spPr>
        <p:txBody>
          <a:bodyPr>
            <a:noAutofit/>
          </a:bodyPr>
          <a:lstStyle/>
          <a:p>
            <a:pPr>
              <a:lnSpc>
                <a:spcPct val="107000"/>
              </a:lnSpc>
              <a:spcAft>
                <a:spcPts val="800"/>
              </a:spcAft>
              <a:buFont typeface="Wingdings" panose="05000000000000000000" pitchFamily="2" charset="2"/>
              <a:buChar char="§"/>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Tahmin grafiğimizde, y ekseninde seriyi durağanlaştırmak amacıyla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difference</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yöntemi uygulanarak elde edilen değerler, x ekseninde ise yılların yer aldığı indeksler bulunmaktadır. 0. indeks 2009 yılını göstermektedir. 2. indekste yer alan 2011 ve 3. indeksteki 2012 yılları arasında mavi çizgi ile belirtilen tahmin modelimiz, oldukça iyi bir tahmin göstermiştir. En yüksek değerin görüldüğü 2014 yılında tahmin modelimiz 9.5 civarlarında bir tahmin yürütürken, gerçek değer 12.5 civarındadır. </a:t>
            </a:r>
          </a:p>
          <a:p>
            <a:pPr>
              <a:lnSpc>
                <a:spcPct val="107000"/>
              </a:lnSpc>
              <a:spcAft>
                <a:spcPts val="800"/>
              </a:spcAft>
              <a:buFont typeface="Wingdings" panose="05000000000000000000" pitchFamily="2" charset="2"/>
              <a:buChar char="§"/>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Tahmin modelimiz, 2018 yılındaki değere pek yakın bir tahmin tutturamamıştır. Modele göre, hekim sayısının ortalaması 2019 yılına kadar sabit ilerleyecek ve %95 güven aralığıyla 2019 yılından itibaren azalacaktır.</a:t>
            </a:r>
          </a:p>
          <a:p>
            <a:pPr>
              <a:buFont typeface="Wingdings" panose="05000000000000000000" pitchFamily="2" charset="2"/>
              <a:buChar char="§"/>
            </a:pPr>
            <a:endParaRPr lang="en-US" sz="1600" dirty="0"/>
          </a:p>
        </p:txBody>
      </p:sp>
      <p:pic>
        <p:nvPicPr>
          <p:cNvPr id="6" name="Resim 5">
            <a:extLst>
              <a:ext uri="{FF2B5EF4-FFF2-40B4-BE49-F238E27FC236}">
                <a16:creationId xmlns:a16="http://schemas.microsoft.com/office/drawing/2014/main" id="{A68DE47F-60CA-4D54-8ABB-280821CE5660}"/>
              </a:ext>
            </a:extLst>
          </p:cNvPr>
          <p:cNvPicPr>
            <a:picLocks noChangeAspect="1"/>
          </p:cNvPicPr>
          <p:nvPr/>
        </p:nvPicPr>
        <p:blipFill>
          <a:blip r:embed="rId2"/>
          <a:stretch>
            <a:fillRect/>
          </a:stretch>
        </p:blipFill>
        <p:spPr>
          <a:xfrm>
            <a:off x="1754908" y="343948"/>
            <a:ext cx="8184990" cy="3530832"/>
          </a:xfrm>
          <a:prstGeom prst="rect">
            <a:avLst/>
          </a:prstGeom>
          <a:effectLst>
            <a:glow rad="101600">
              <a:schemeClr val="tx1">
                <a:alpha val="60000"/>
              </a:schemeClr>
            </a:glow>
          </a:effectLst>
        </p:spPr>
      </p:pic>
      <p:pic>
        <p:nvPicPr>
          <p:cNvPr id="13" name="Resim 12">
            <a:extLst>
              <a:ext uri="{FF2B5EF4-FFF2-40B4-BE49-F238E27FC236}">
                <a16:creationId xmlns:a16="http://schemas.microsoft.com/office/drawing/2014/main" id="{98029B06-3F6B-4E2F-9C7E-0E14C49BD7DE}"/>
              </a:ext>
            </a:extLst>
          </p:cNvPr>
          <p:cNvPicPr>
            <a:picLocks noChangeAspect="1"/>
          </p:cNvPicPr>
          <p:nvPr/>
        </p:nvPicPr>
        <p:blipFill>
          <a:blip r:embed="rId3"/>
          <a:stretch>
            <a:fillRect/>
          </a:stretch>
        </p:blipFill>
        <p:spPr>
          <a:xfrm>
            <a:off x="10165739" y="1339412"/>
            <a:ext cx="1419225" cy="1657350"/>
          </a:xfrm>
          <a:prstGeom prst="rect">
            <a:avLst/>
          </a:prstGeom>
          <a:effectLst>
            <a:glow rad="101600">
              <a:schemeClr val="tx1">
                <a:alpha val="60000"/>
              </a:schemeClr>
            </a:glow>
          </a:effectLst>
        </p:spPr>
      </p:pic>
    </p:spTree>
    <p:extLst>
      <p:ext uri="{BB962C8B-B14F-4D97-AF65-F5344CB8AC3E}">
        <p14:creationId xmlns:p14="http://schemas.microsoft.com/office/powerpoint/2010/main" val="755087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çerik Yer Tutucusu 4">
            <a:extLst>
              <a:ext uri="{FF2B5EF4-FFF2-40B4-BE49-F238E27FC236}">
                <a16:creationId xmlns:a16="http://schemas.microsoft.com/office/drawing/2014/main" id="{8202AE2F-F292-4D75-B14A-C3639C41EC3E}"/>
              </a:ext>
            </a:extLst>
          </p:cNvPr>
          <p:cNvPicPr>
            <a:picLocks noChangeAspect="1"/>
          </p:cNvPicPr>
          <p:nvPr/>
        </p:nvPicPr>
        <p:blipFill>
          <a:blip r:embed="rId2"/>
          <a:stretch>
            <a:fillRect/>
          </a:stretch>
        </p:blipFill>
        <p:spPr>
          <a:xfrm>
            <a:off x="2119416" y="310393"/>
            <a:ext cx="7953166" cy="3439486"/>
          </a:xfrm>
          <a:prstGeom prst="rect">
            <a:avLst/>
          </a:prstGeom>
          <a:effectLst>
            <a:glow rad="101600">
              <a:schemeClr val="tx1">
                <a:alpha val="60000"/>
              </a:schemeClr>
            </a:glow>
          </a:effectLst>
        </p:spPr>
      </p:pic>
      <p:sp>
        <p:nvSpPr>
          <p:cNvPr id="9" name="Content Placeholder 8">
            <a:extLst>
              <a:ext uri="{FF2B5EF4-FFF2-40B4-BE49-F238E27FC236}">
                <a16:creationId xmlns:a16="http://schemas.microsoft.com/office/drawing/2014/main" id="{11035807-3663-4E91-9FC1-57E4E6D7C85B}"/>
              </a:ext>
            </a:extLst>
          </p:cNvPr>
          <p:cNvSpPr>
            <a:spLocks noGrp="1"/>
          </p:cNvSpPr>
          <p:nvPr>
            <p:ph idx="1"/>
          </p:nvPr>
        </p:nvSpPr>
        <p:spPr>
          <a:xfrm>
            <a:off x="2119416" y="3922550"/>
            <a:ext cx="7953166" cy="2625057"/>
          </a:xfrm>
        </p:spPr>
        <p:txBody>
          <a:bodyPr>
            <a:noAutofit/>
          </a:bodyPr>
          <a:lstStyle/>
          <a:p>
            <a:pPr>
              <a:lnSpc>
                <a:spcPct val="107000"/>
              </a:lnSpc>
              <a:spcAft>
                <a:spcPts val="800"/>
              </a:spcAft>
              <a:buFont typeface="Wingdings" panose="05000000000000000000" pitchFamily="2" charset="2"/>
              <a:buChar char="§"/>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2019 yılında elde edilen değer 5.0 ile 7.5 arasında, yaklaşık olarak 6.25tir. Yani </a:t>
            </a:r>
            <a:r>
              <a:rPr lang="tr-TR" sz="1600" dirty="0" err="1">
                <a:effectLst/>
                <a:latin typeface="Times New Roman" panose="02020603050405020304" pitchFamily="18" charset="0"/>
                <a:ea typeface="Calibri" panose="020F0502020204030204" pitchFamily="34" charset="0"/>
                <a:cs typeface="Times New Roman" panose="02020603050405020304" pitchFamily="18" charset="0"/>
              </a:rPr>
              <a:t>difference</a:t>
            </a: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 yöntemine göre 2019 yılının değerinden, 2018 yılının değerini çıkardığımızda 6.25 sayısını elde ederiz. Bir diğer deyişle, 2018 yılının değeri olan 373.644444 sayısına 6.25 sayısını eklediğimizde elde ettiğimiz 379,894444 sayısı, tahmin modelimize göre 2019 yılının ortalama hekim sayısıdır. Ancak grafikten de görüldüğü üzere, tahmin modelimiz çok doğru bir tahmin yapmamaktadır ve sapmalar içermektedir.</a:t>
            </a:r>
          </a:p>
          <a:p>
            <a:pPr>
              <a:lnSpc>
                <a:spcPct val="107000"/>
              </a:lnSpc>
              <a:spcAft>
                <a:spcPts val="800"/>
              </a:spcAft>
              <a:buFont typeface="Wingdings" panose="05000000000000000000" pitchFamily="2" charset="2"/>
              <a:buChar char="§"/>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Asıl değerlerimizi gösteren turuncu çizgiyi takip edersek, 2019 yılındaki hekim sayısının tahmin edilenden daha yüksek olacağını düşünmemiz olasıdır. Ancak 2014 yılında olduğu gibi ani bir düşme de söz konusu olabilir.   </a:t>
            </a:r>
          </a:p>
          <a:p>
            <a:pPr>
              <a:buFont typeface="Wingdings" panose="05000000000000000000" pitchFamily="2" charset="2"/>
              <a:buChar char="§"/>
            </a:pPr>
            <a:endParaRPr lang="en-US" sz="1600" dirty="0"/>
          </a:p>
        </p:txBody>
      </p:sp>
    </p:spTree>
    <p:extLst>
      <p:ext uri="{BB962C8B-B14F-4D97-AF65-F5344CB8AC3E}">
        <p14:creationId xmlns:p14="http://schemas.microsoft.com/office/powerpoint/2010/main" val="7109850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707570-DD20-4E5A-AB7A-7D09EF301955}"/>
              </a:ext>
            </a:extLst>
          </p:cNvPr>
          <p:cNvSpPr>
            <a:spLocks noGrp="1"/>
          </p:cNvSpPr>
          <p:nvPr>
            <p:ph idx="1"/>
          </p:nvPr>
        </p:nvSpPr>
        <p:spPr>
          <a:xfrm>
            <a:off x="795995" y="3642288"/>
            <a:ext cx="2937106" cy="2907908"/>
          </a:xfrm>
        </p:spPr>
        <p:txBody>
          <a:bodyPr>
            <a:normAutofit/>
          </a:bodyPr>
          <a:lstStyle/>
          <a:p>
            <a:pPr>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2007-2018 yılları arasındaki ortalama değerleri ile pd1 isimli yeni bir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2007-2019 yılları arasındaki ortalama değerleri ile pd2 isimli yeni bir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daha oluşturduk. </a:t>
            </a:r>
          </a:p>
          <a:p>
            <a:pPr>
              <a:buFont typeface="Wingdings" panose="05000000000000000000" pitchFamily="2" charset="2"/>
              <a:buChar char="§"/>
            </a:pPr>
            <a:endParaRPr lang="tr-TR"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tr-TR" dirty="0">
              <a:latin typeface="Times New Roman" panose="02020603050405020304" pitchFamily="18" charset="0"/>
              <a:cs typeface="Times New Roman" panose="02020603050405020304" pitchFamily="18" charset="0"/>
            </a:endParaRPr>
          </a:p>
        </p:txBody>
      </p:sp>
      <p:pic>
        <p:nvPicPr>
          <p:cNvPr id="11" name="Resim 10">
            <a:extLst>
              <a:ext uri="{FF2B5EF4-FFF2-40B4-BE49-F238E27FC236}">
                <a16:creationId xmlns:a16="http://schemas.microsoft.com/office/drawing/2014/main" id="{E499A24E-85A9-4283-A550-2B7F16D8192A}"/>
              </a:ext>
            </a:extLst>
          </p:cNvPr>
          <p:cNvPicPr>
            <a:picLocks noChangeAspect="1"/>
          </p:cNvPicPr>
          <p:nvPr/>
        </p:nvPicPr>
        <p:blipFill>
          <a:blip r:embed="rId2"/>
          <a:stretch>
            <a:fillRect/>
          </a:stretch>
        </p:blipFill>
        <p:spPr>
          <a:xfrm>
            <a:off x="935182" y="307805"/>
            <a:ext cx="5391727" cy="3121195"/>
          </a:xfrm>
          <a:prstGeom prst="rect">
            <a:avLst/>
          </a:prstGeom>
          <a:effectLst>
            <a:glow rad="101600">
              <a:schemeClr val="tx1">
                <a:alpha val="60000"/>
              </a:schemeClr>
            </a:glow>
          </a:effectLst>
        </p:spPr>
      </p:pic>
      <p:pic>
        <p:nvPicPr>
          <p:cNvPr id="13" name="Resim 12">
            <a:extLst>
              <a:ext uri="{FF2B5EF4-FFF2-40B4-BE49-F238E27FC236}">
                <a16:creationId xmlns:a16="http://schemas.microsoft.com/office/drawing/2014/main" id="{D0ECE8E0-8CA0-4679-BC09-72D65BB59F1C}"/>
              </a:ext>
            </a:extLst>
          </p:cNvPr>
          <p:cNvPicPr>
            <a:picLocks noChangeAspect="1"/>
          </p:cNvPicPr>
          <p:nvPr/>
        </p:nvPicPr>
        <p:blipFill>
          <a:blip r:embed="rId3"/>
          <a:stretch>
            <a:fillRect/>
          </a:stretch>
        </p:blipFill>
        <p:spPr>
          <a:xfrm>
            <a:off x="6541655" y="307805"/>
            <a:ext cx="5391727" cy="3121195"/>
          </a:xfrm>
          <a:prstGeom prst="rect">
            <a:avLst/>
          </a:prstGeom>
          <a:effectLst>
            <a:glow rad="101600">
              <a:schemeClr val="tx1">
                <a:alpha val="60000"/>
              </a:schemeClr>
            </a:glow>
          </a:effectLst>
        </p:spPr>
      </p:pic>
      <p:pic>
        <p:nvPicPr>
          <p:cNvPr id="15" name="Resim 14">
            <a:extLst>
              <a:ext uri="{FF2B5EF4-FFF2-40B4-BE49-F238E27FC236}">
                <a16:creationId xmlns:a16="http://schemas.microsoft.com/office/drawing/2014/main" id="{6D69A2CB-084A-42BF-97A6-EEAF57939AC4}"/>
              </a:ext>
            </a:extLst>
          </p:cNvPr>
          <p:cNvPicPr>
            <a:picLocks noChangeAspect="1"/>
          </p:cNvPicPr>
          <p:nvPr/>
        </p:nvPicPr>
        <p:blipFill>
          <a:blip r:embed="rId4"/>
          <a:stretch>
            <a:fillRect/>
          </a:stretch>
        </p:blipFill>
        <p:spPr>
          <a:xfrm>
            <a:off x="3631045" y="3573708"/>
            <a:ext cx="5391727" cy="3061983"/>
          </a:xfrm>
          <a:prstGeom prst="rect">
            <a:avLst/>
          </a:prstGeom>
          <a:effectLst>
            <a:glow rad="101600">
              <a:schemeClr val="tx1">
                <a:alpha val="60000"/>
              </a:schemeClr>
            </a:glow>
          </a:effectLst>
        </p:spPr>
      </p:pic>
      <p:sp>
        <p:nvSpPr>
          <p:cNvPr id="17" name="İçerik Yer Tutucusu 2">
            <a:extLst>
              <a:ext uri="{FF2B5EF4-FFF2-40B4-BE49-F238E27FC236}">
                <a16:creationId xmlns:a16="http://schemas.microsoft.com/office/drawing/2014/main" id="{BD582869-601A-44F5-8775-633C34668A81}"/>
              </a:ext>
            </a:extLst>
          </p:cNvPr>
          <p:cNvSpPr txBox="1">
            <a:spLocks/>
          </p:cNvSpPr>
          <p:nvPr/>
        </p:nvSpPr>
        <p:spPr>
          <a:xfrm>
            <a:off x="9102056" y="3642288"/>
            <a:ext cx="2752854" cy="2907908"/>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
            </a:pPr>
            <a:r>
              <a:rPr lang="tr-TR" dirty="0">
                <a:latin typeface="Times New Roman" panose="02020603050405020304" pitchFamily="18" charset="0"/>
                <a:cs typeface="Times New Roman" panose="02020603050405020304" pitchFamily="18" charset="0"/>
              </a:rPr>
              <a:t>Bu iki </a:t>
            </a:r>
            <a:r>
              <a:rPr lang="tr-TR" dirty="0" err="1">
                <a:latin typeface="Times New Roman" panose="02020603050405020304" pitchFamily="18" charset="0"/>
                <a:cs typeface="Times New Roman" panose="02020603050405020304" pitchFamily="18" charset="0"/>
              </a:rPr>
              <a:t>dataframe</a:t>
            </a:r>
            <a:r>
              <a:rPr lang="tr-TR" dirty="0">
                <a:latin typeface="Times New Roman" panose="02020603050405020304" pitchFamily="18" charset="0"/>
                <a:cs typeface="Times New Roman" panose="02020603050405020304" pitchFamily="18" charset="0"/>
              </a:rPr>
              <a:t> değerlerini kullanarak çizgi grafiği oluşturduk. Kırmızı renkli olan kısım, bizim </a:t>
            </a:r>
            <a:r>
              <a:rPr lang="tr-TR" dirty="0" err="1">
                <a:latin typeface="Times New Roman" panose="02020603050405020304" pitchFamily="18" charset="0"/>
                <a:cs typeface="Times New Roman" panose="02020603050405020304" pitchFamily="18" charset="0"/>
              </a:rPr>
              <a:t>Arima</a:t>
            </a:r>
            <a:r>
              <a:rPr lang="tr-TR" dirty="0">
                <a:latin typeface="Times New Roman" panose="02020603050405020304" pitchFamily="18" charset="0"/>
                <a:cs typeface="Times New Roman" panose="02020603050405020304" pitchFamily="18" charset="0"/>
              </a:rPr>
              <a:t> Modeli ile elde ettiğimiz, 2019 yılının tahmini değeri olan </a:t>
            </a: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379,89 sayısını göstermektedir.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3037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5039DA-08E9-438E-9885-8D4CA6A86C88}"/>
              </a:ext>
            </a:extLst>
          </p:cNvPr>
          <p:cNvSpPr>
            <a:spLocks noGrp="1"/>
          </p:cNvSpPr>
          <p:nvPr>
            <p:ph type="title"/>
          </p:nvPr>
        </p:nvSpPr>
        <p:spPr/>
        <p:txBody>
          <a:bodyPr/>
          <a:lstStyle/>
          <a:p>
            <a:r>
              <a:rPr lang="tr-TR" b="1" dirty="0"/>
              <a:t>Sonuç</a:t>
            </a:r>
          </a:p>
        </p:txBody>
      </p:sp>
      <p:sp>
        <p:nvSpPr>
          <p:cNvPr id="3" name="İçerik Yer Tutucusu 2">
            <a:extLst>
              <a:ext uri="{FF2B5EF4-FFF2-40B4-BE49-F238E27FC236}">
                <a16:creationId xmlns:a16="http://schemas.microsoft.com/office/drawing/2014/main" id="{01CF11EF-3B7C-4AE9-84A8-64419255461A}"/>
              </a:ext>
            </a:extLst>
          </p:cNvPr>
          <p:cNvSpPr>
            <a:spLocks noGrp="1"/>
          </p:cNvSpPr>
          <p:nvPr>
            <p:ph idx="1"/>
          </p:nvPr>
        </p:nvSpPr>
        <p:spPr/>
        <p:txBody>
          <a:bodyPr/>
          <a:lstStyle/>
          <a:p>
            <a:pPr marL="0" indent="0">
              <a:buNone/>
            </a:pPr>
            <a:endParaRPr lang="tr-TR" dirty="0"/>
          </a:p>
          <a:p>
            <a:pPr lvl="0"/>
            <a:r>
              <a:rPr lang="tr-TR" dirty="0"/>
              <a:t>Doğrusal regresyon ve </a:t>
            </a:r>
            <a:r>
              <a:rPr lang="tr-TR" dirty="0" err="1"/>
              <a:t>Arima</a:t>
            </a:r>
            <a:r>
              <a:rPr lang="tr-TR" dirty="0"/>
              <a:t> modeli ile amacımız, Avrupa ve çevresinde bulunan ülkelerin 2019 yılındaki ortalama pratisyen hekim sayısını tahmin etmekti.</a:t>
            </a:r>
          </a:p>
          <a:p>
            <a:pPr lvl="0"/>
            <a:r>
              <a:rPr lang="tr-TR" dirty="0"/>
              <a:t>Doğrusal regresyona göre 2019 yılında Avrupa ve çevresinde bulunan ülkelerin ortalama pratisyen hekim sayısı 368, </a:t>
            </a:r>
            <a:r>
              <a:rPr lang="tr-TR" dirty="0" err="1"/>
              <a:t>Arima</a:t>
            </a:r>
            <a:r>
              <a:rPr lang="tr-TR" dirty="0"/>
              <a:t> modeline göre ise yaklaşık olarak 380 olarak bulunmuş olur.</a:t>
            </a:r>
          </a:p>
          <a:p>
            <a:endParaRPr lang="tr-TR" dirty="0"/>
          </a:p>
        </p:txBody>
      </p:sp>
    </p:spTree>
    <p:extLst>
      <p:ext uri="{BB962C8B-B14F-4D97-AF65-F5344CB8AC3E}">
        <p14:creationId xmlns:p14="http://schemas.microsoft.com/office/powerpoint/2010/main" val="38738072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0" y="299907"/>
            <a:ext cx="9601200" cy="907869"/>
          </a:xfrm>
        </p:spPr>
        <p:txBody>
          <a:bodyPr>
            <a:normAutofit fontScale="90000"/>
          </a:bodyPr>
          <a:lstStyle/>
          <a:p>
            <a:r>
              <a:rPr lang="tr-TR" dirty="0">
                <a:latin typeface="Arial Black" panose="020B0A04020102020204" pitchFamily="34" charset="0"/>
              </a:rPr>
              <a:t>Kaynakça</a:t>
            </a:r>
            <a:br>
              <a:rPr lang="tr-TR" dirty="0"/>
            </a:br>
            <a:endParaRPr lang="tr-TR" dirty="0"/>
          </a:p>
        </p:txBody>
      </p:sp>
      <p:sp>
        <p:nvSpPr>
          <p:cNvPr id="3" name="İçerik Yer Tutucusu 2"/>
          <p:cNvSpPr>
            <a:spLocks noGrp="1"/>
          </p:cNvSpPr>
          <p:nvPr>
            <p:ph idx="1"/>
          </p:nvPr>
        </p:nvSpPr>
        <p:spPr>
          <a:xfrm>
            <a:off x="1295400" y="1006440"/>
            <a:ext cx="9601200" cy="5662808"/>
          </a:xfrm>
        </p:spPr>
        <p:txBody>
          <a:bodyPr>
            <a:normAutofit fontScale="92500"/>
          </a:bodyPr>
          <a:lstStyle/>
          <a:p>
            <a:pPr>
              <a:buFont typeface="Wingdings" panose="05000000000000000000" pitchFamily="2" charset="2"/>
              <a:buChar char="§"/>
            </a:pPr>
            <a:r>
              <a:rPr lang="tr-TR" u="sng" dirty="0">
                <a:hlinkClick r:id="rId2"/>
              </a:rPr>
              <a:t>https://ec.europa.eu/eurostat/databrowser/view/tps00044/default/table?lang=en</a:t>
            </a:r>
            <a:endParaRPr lang="tr-TR" u="sng" dirty="0"/>
          </a:p>
          <a:p>
            <a:pPr>
              <a:buFont typeface="Wingdings" panose="05000000000000000000" pitchFamily="2" charset="2"/>
              <a:buChar char="§"/>
            </a:pPr>
            <a:r>
              <a:rPr lang="tr-TR" u="sng" dirty="0">
                <a:hlinkClick r:id="rId3"/>
              </a:rPr>
              <a:t>https://www.veribilimiokulu.com/seaborn-ile-veri-gorsellestirmesi/</a:t>
            </a:r>
            <a:endParaRPr lang="tr-TR" u="sng" dirty="0"/>
          </a:p>
          <a:p>
            <a:pPr>
              <a:buFont typeface="Wingdings" panose="05000000000000000000" pitchFamily="2" charset="2"/>
              <a:buChar char="§"/>
            </a:pPr>
            <a:r>
              <a:rPr lang="tr-TR" dirty="0">
                <a:hlinkClick r:id="rId4"/>
              </a:rPr>
              <a:t>https://www.analyticsvidhya.com/blog/2016/02/time-series-forecasting-codes-python/</a:t>
            </a:r>
            <a:endParaRPr lang="tr-TR" u="sng" dirty="0"/>
          </a:p>
          <a:p>
            <a:pPr>
              <a:buFont typeface="Wingdings" panose="05000000000000000000" pitchFamily="2" charset="2"/>
              <a:buChar char="§"/>
            </a:pPr>
            <a:r>
              <a:rPr lang="tr-TR" dirty="0">
                <a:hlinkClick r:id="rId5"/>
              </a:rPr>
              <a:t>https://www.machinelearningplus.com/time-series/time-series-analysis-python/</a:t>
            </a:r>
            <a:endParaRPr lang="tr-TR" u="sng" dirty="0"/>
          </a:p>
          <a:p>
            <a:pPr>
              <a:buFont typeface="Wingdings" panose="05000000000000000000" pitchFamily="2" charset="2"/>
              <a:buChar char="§"/>
            </a:pPr>
            <a:r>
              <a:rPr lang="tr-TR" dirty="0">
                <a:hlinkClick r:id="rId6"/>
              </a:rPr>
              <a:t>https://www.kaggle.com/thebrownviking20/everything-you-can-do-with-a-time-series</a:t>
            </a:r>
            <a:endParaRPr lang="tr-TR" dirty="0"/>
          </a:p>
          <a:p>
            <a:pPr>
              <a:buFont typeface="Wingdings" panose="05000000000000000000" pitchFamily="2" charset="2"/>
              <a:buChar char="§"/>
            </a:pPr>
            <a:r>
              <a:rPr lang="tr-TR"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https://seaborn.pydata.org/generated/seaborn.jointplot.html</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tr-TR"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https://medium.com/batech/do%C4%9Frusal-regresyon-algoritmas%C4%B1n%C4%B1n-mant%C4%B1%C4%9F%C4%B1-ve-uygulanmas%C4%B1-e65a86f806fd</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tr-TR"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https://medium.com/deep-learning-turkiye/her-%C5%9Feyiyle-lineer-regresyon-makine-%C3%B6%C4%9Frenmesi-serisi-1-1ee2aec10b74</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tr-TR"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https://www.python-graph-gallery.com/</a:t>
            </a:r>
            <a:endParaRPr lang="tr-TR"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tr-TR"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https://www.veribilimiokulu.com/basit-dogrusal-regresyon/</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tr-TR"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https://www.veribilimiokulu.com/seaborn-ile-veri-gorsellestirmesi/</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tr-TR" u="sng" dirty="0"/>
          </a:p>
          <a:p>
            <a:pPr>
              <a:buFont typeface="Wingdings" panose="05000000000000000000" pitchFamily="2" charset="2"/>
              <a:buChar char="§"/>
            </a:pPr>
            <a:endParaRPr lang="tr-TR" dirty="0"/>
          </a:p>
        </p:txBody>
      </p:sp>
    </p:spTree>
    <p:extLst>
      <p:ext uri="{BB962C8B-B14F-4D97-AF65-F5344CB8AC3E}">
        <p14:creationId xmlns:p14="http://schemas.microsoft.com/office/powerpoint/2010/main" val="1555060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783771"/>
            <a:ext cx="9601200" cy="5083629"/>
          </a:xfrm>
        </p:spPr>
        <p:txBody>
          <a:bodyPr/>
          <a:lstStyle/>
          <a:p>
            <a:pPr marL="0" indent="0">
              <a:buNone/>
            </a:pPr>
            <a:r>
              <a:rPr lang="tr-TR" dirty="0"/>
              <a:t> </a:t>
            </a:r>
          </a:p>
          <a:p>
            <a:pPr marL="0" indent="0">
              <a:buNone/>
            </a:pPr>
            <a:endParaRPr lang="tr-TR" sz="7200" dirty="0">
              <a:latin typeface="Times New Roman" panose="02020603050405020304" pitchFamily="18" charset="0"/>
              <a:cs typeface="Times New Roman" panose="02020603050405020304" pitchFamily="18" charset="0"/>
            </a:endParaRPr>
          </a:p>
          <a:p>
            <a:pPr marL="0" indent="0">
              <a:buNone/>
            </a:pPr>
            <a:r>
              <a:rPr lang="tr-TR" sz="7200" dirty="0">
                <a:latin typeface="Times New Roman" panose="02020603050405020304" pitchFamily="18" charset="0"/>
                <a:cs typeface="Times New Roman" panose="02020603050405020304" pitchFamily="18" charset="0"/>
              </a:rPr>
              <a:t>         Teşekkürler…</a:t>
            </a:r>
          </a:p>
        </p:txBody>
      </p:sp>
    </p:spTree>
    <p:extLst>
      <p:ext uri="{BB962C8B-B14F-4D97-AF65-F5344CB8AC3E}">
        <p14:creationId xmlns:p14="http://schemas.microsoft.com/office/powerpoint/2010/main" val="14686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C:\Users\Dell\Desktop\7'.png"/>
          <p:cNvPicPr/>
          <p:nvPr/>
        </p:nvPicPr>
        <p:blipFill>
          <a:blip r:embed="rId2">
            <a:extLst>
              <a:ext uri="{28A0092B-C50C-407E-A947-70E740481C1C}">
                <a14:useLocalDpi xmlns:a14="http://schemas.microsoft.com/office/drawing/2010/main" val="0"/>
              </a:ext>
            </a:extLst>
          </a:blip>
          <a:srcRect/>
          <a:stretch>
            <a:fillRect/>
          </a:stretch>
        </p:blipFill>
        <p:spPr bwMode="auto">
          <a:xfrm>
            <a:off x="1542695" y="1575318"/>
            <a:ext cx="4900050" cy="370736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glow rad="101600">
              <a:schemeClr val="tx1">
                <a:alpha val="60000"/>
              </a:schemeClr>
            </a:glow>
          </a:effectLst>
        </p:spPr>
      </p:pic>
      <p:graphicFrame>
        <p:nvGraphicFramePr>
          <p:cNvPr id="9" name="Diyagram 8"/>
          <p:cNvGraphicFramePr/>
          <p:nvPr>
            <p:extLst>
              <p:ext uri="{D42A27DB-BD31-4B8C-83A1-F6EECF244321}">
                <p14:modId xmlns:p14="http://schemas.microsoft.com/office/powerpoint/2010/main" val="759628555"/>
              </p:ext>
            </p:extLst>
          </p:nvPr>
        </p:nvGraphicFramePr>
        <p:xfrm>
          <a:off x="6965976" y="1752836"/>
          <a:ext cx="4532813" cy="33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664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İçerik Yer Tutucusu 8">
            <a:extLst>
              <a:ext uri="{FF2B5EF4-FFF2-40B4-BE49-F238E27FC236}">
                <a16:creationId xmlns:a16="http://schemas.microsoft.com/office/drawing/2014/main" id="{A592AE96-C21E-40F1-8149-708BA7BAAC36}"/>
              </a:ext>
            </a:extLst>
          </p:cNvPr>
          <p:cNvGraphicFramePr>
            <a:graphicFrameLocks noGrp="1"/>
          </p:cNvGraphicFramePr>
          <p:nvPr>
            <p:ph sz="half" idx="2"/>
            <p:extLst>
              <p:ext uri="{D42A27DB-BD31-4B8C-83A1-F6EECF244321}">
                <p14:modId xmlns:p14="http://schemas.microsoft.com/office/powerpoint/2010/main" val="3957585353"/>
              </p:ext>
            </p:extLst>
          </p:nvPr>
        </p:nvGraphicFramePr>
        <p:xfrm>
          <a:off x="7255245" y="976181"/>
          <a:ext cx="4447786" cy="494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Resim 7" descr="C:\Users\Dell\Desktop\9.png">
            <a:extLst>
              <a:ext uri="{FF2B5EF4-FFF2-40B4-BE49-F238E27FC236}">
                <a16:creationId xmlns:a16="http://schemas.microsoft.com/office/drawing/2014/main" id="{E24B34BD-A2A2-45E5-8A2E-483DB81A7A9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936771" y="957874"/>
            <a:ext cx="5786846" cy="4942252"/>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355278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yagram 15"/>
          <p:cNvGraphicFramePr/>
          <p:nvPr>
            <p:extLst>
              <p:ext uri="{D42A27DB-BD31-4B8C-83A1-F6EECF244321}">
                <p14:modId xmlns:p14="http://schemas.microsoft.com/office/powerpoint/2010/main" val="3474892841"/>
              </p:ext>
            </p:extLst>
          </p:nvPr>
        </p:nvGraphicFramePr>
        <p:xfrm>
          <a:off x="1371722" y="461010"/>
          <a:ext cx="3762103" cy="1005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Resim 4">
            <a:extLst>
              <a:ext uri="{FF2B5EF4-FFF2-40B4-BE49-F238E27FC236}">
                <a16:creationId xmlns:a16="http://schemas.microsoft.com/office/drawing/2014/main" id="{35493CA5-34A3-4383-B427-A6A9208FB51B}"/>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22984" y="2628900"/>
            <a:ext cx="4259580" cy="1600200"/>
          </a:xfrm>
          <a:prstGeom prst="rect">
            <a:avLst/>
          </a:prstGeom>
          <a:noFill/>
          <a:ln>
            <a:noFill/>
          </a:ln>
          <a:effectLst>
            <a:glow rad="101600">
              <a:schemeClr val="tx1">
                <a:alpha val="60000"/>
              </a:schemeClr>
            </a:glow>
          </a:effectLst>
        </p:spPr>
      </p:pic>
      <p:pic>
        <p:nvPicPr>
          <p:cNvPr id="7" name="Resim 6">
            <a:extLst>
              <a:ext uri="{FF2B5EF4-FFF2-40B4-BE49-F238E27FC236}">
                <a16:creationId xmlns:a16="http://schemas.microsoft.com/office/drawing/2014/main" id="{9BA62744-37DF-4F68-BDD8-24BAEDC48FA7}"/>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303645" y="461010"/>
            <a:ext cx="4975860" cy="5935980"/>
          </a:xfrm>
          <a:prstGeom prst="rect">
            <a:avLst/>
          </a:prstGeom>
          <a:noFill/>
          <a:ln>
            <a:noFill/>
          </a:ln>
          <a:effectLst>
            <a:glow rad="101600">
              <a:schemeClr val="tx1">
                <a:alpha val="60000"/>
              </a:schemeClr>
            </a:glow>
          </a:effectLst>
        </p:spPr>
      </p:pic>
    </p:spTree>
    <p:extLst>
      <p:ext uri="{BB962C8B-B14F-4D97-AF65-F5344CB8AC3E}">
        <p14:creationId xmlns:p14="http://schemas.microsoft.com/office/powerpoint/2010/main" val="225304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p:nvPr/>
        </p:nvPicPr>
        <p:blipFill>
          <a:blip r:embed="rId2"/>
          <a:stretch>
            <a:fillRect/>
          </a:stretch>
        </p:blipFill>
        <p:spPr>
          <a:xfrm>
            <a:off x="7168237" y="940526"/>
            <a:ext cx="4073435" cy="906508"/>
          </a:xfrm>
          <a:prstGeom prst="rect">
            <a:avLst/>
          </a:prstGeom>
          <a:effectLst>
            <a:glow rad="101600">
              <a:schemeClr val="tx1">
                <a:alpha val="60000"/>
              </a:schemeClr>
            </a:glow>
          </a:effectLst>
        </p:spPr>
      </p:pic>
      <p:pic>
        <p:nvPicPr>
          <p:cNvPr id="4" name="Resim 3"/>
          <p:cNvPicPr/>
          <p:nvPr/>
        </p:nvPicPr>
        <p:blipFill>
          <a:blip r:embed="rId3"/>
          <a:stretch>
            <a:fillRect/>
          </a:stretch>
        </p:blipFill>
        <p:spPr>
          <a:xfrm>
            <a:off x="6642413" y="2282017"/>
            <a:ext cx="5125085" cy="4238625"/>
          </a:xfrm>
          <a:prstGeom prst="rect">
            <a:avLst/>
          </a:prstGeom>
          <a:effectLst>
            <a:glow rad="101600">
              <a:schemeClr val="tx1">
                <a:alpha val="60000"/>
              </a:schemeClr>
            </a:glow>
          </a:effectLst>
        </p:spPr>
      </p:pic>
      <p:graphicFrame>
        <p:nvGraphicFramePr>
          <p:cNvPr id="6" name="Diyagram 5"/>
          <p:cNvGraphicFramePr/>
          <p:nvPr>
            <p:extLst>
              <p:ext uri="{D42A27DB-BD31-4B8C-83A1-F6EECF244321}">
                <p14:modId xmlns:p14="http://schemas.microsoft.com/office/powerpoint/2010/main" val="975256670"/>
              </p:ext>
            </p:extLst>
          </p:nvPr>
        </p:nvGraphicFramePr>
        <p:xfrm>
          <a:off x="909486" y="1308803"/>
          <a:ext cx="5290457" cy="22145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Unvan 6"/>
          <p:cNvSpPr>
            <a:spLocks noGrp="1"/>
          </p:cNvSpPr>
          <p:nvPr>
            <p:ph type="title"/>
          </p:nvPr>
        </p:nvSpPr>
        <p:spPr>
          <a:xfrm>
            <a:off x="822956" y="572249"/>
            <a:ext cx="5463519" cy="736554"/>
          </a:xfrm>
        </p:spPr>
        <p:txBody>
          <a:bodyPr>
            <a:normAutofit/>
          </a:bodyPr>
          <a:lstStyle/>
          <a:p>
            <a:r>
              <a:rPr lang="tr-TR" sz="3200" dirty="0" err="1">
                <a:latin typeface="Arial Black" panose="020B0A04020102020204" pitchFamily="34" charset="0"/>
                <a:cs typeface="Times New Roman" panose="02020603050405020304" pitchFamily="18" charset="0"/>
              </a:rPr>
              <a:t>Heatmap</a:t>
            </a:r>
            <a:r>
              <a:rPr lang="tr-TR" sz="3200" dirty="0">
                <a:latin typeface="Arial Black" panose="020B0A04020102020204" pitchFamily="34" charset="0"/>
                <a:cs typeface="Times New Roman" panose="02020603050405020304" pitchFamily="18" charset="0"/>
              </a:rPr>
              <a:t> Grafiği</a:t>
            </a:r>
          </a:p>
        </p:txBody>
      </p:sp>
      <p:graphicFrame>
        <p:nvGraphicFramePr>
          <p:cNvPr id="8" name="Diyagram 7">
            <a:extLst>
              <a:ext uri="{FF2B5EF4-FFF2-40B4-BE49-F238E27FC236}">
                <a16:creationId xmlns:a16="http://schemas.microsoft.com/office/drawing/2014/main" id="{20E420F0-970A-4823-A063-57CF710117AB}"/>
              </a:ext>
            </a:extLst>
          </p:cNvPr>
          <p:cNvGraphicFramePr/>
          <p:nvPr>
            <p:extLst>
              <p:ext uri="{D42A27DB-BD31-4B8C-83A1-F6EECF244321}">
                <p14:modId xmlns:p14="http://schemas.microsoft.com/office/powerpoint/2010/main" val="2758111069"/>
              </p:ext>
            </p:extLst>
          </p:nvPr>
        </p:nvGraphicFramePr>
        <p:xfrm>
          <a:off x="909486" y="3523376"/>
          <a:ext cx="5290457" cy="163585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0" name="Diyagram 9">
            <a:extLst>
              <a:ext uri="{FF2B5EF4-FFF2-40B4-BE49-F238E27FC236}">
                <a16:creationId xmlns:a16="http://schemas.microsoft.com/office/drawing/2014/main" id="{D6E5DDE7-7EF9-4697-916E-7900CDA386DF}"/>
              </a:ext>
            </a:extLst>
          </p:cNvPr>
          <p:cNvGraphicFramePr/>
          <p:nvPr>
            <p:extLst>
              <p:ext uri="{D42A27DB-BD31-4B8C-83A1-F6EECF244321}">
                <p14:modId xmlns:p14="http://schemas.microsoft.com/office/powerpoint/2010/main" val="2224401302"/>
              </p:ext>
            </p:extLst>
          </p:nvPr>
        </p:nvGraphicFramePr>
        <p:xfrm>
          <a:off x="909486" y="5043314"/>
          <a:ext cx="5290457" cy="147732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8588616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2256</TotalTime>
  <Words>3293</Words>
  <Application>Microsoft Office PowerPoint</Application>
  <PresentationFormat>Geniş ekran</PresentationFormat>
  <Paragraphs>182</Paragraphs>
  <Slides>57</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57</vt:i4>
      </vt:variant>
    </vt:vector>
  </HeadingPairs>
  <TitlesOfParts>
    <vt:vector size="65" baseType="lpstr">
      <vt:lpstr>Arial</vt:lpstr>
      <vt:lpstr>Arial Black</vt:lpstr>
      <vt:lpstr>Bahnschrift SemiBold SemiConden</vt:lpstr>
      <vt:lpstr>Calibri</vt:lpstr>
      <vt:lpstr>Franklin Gothic Book</vt:lpstr>
      <vt:lpstr>Times New Roman</vt:lpstr>
      <vt:lpstr>Wingdings</vt:lpstr>
      <vt:lpstr>Crop</vt:lpstr>
      <vt:lpstr>IST2122  Python ile İstatistik Uygulamalar  Zaman Serisi için Veri görselleştirme  ve gelecek tahmini                         Veri Setimiz: Pratisyen Hekimler </vt:lpstr>
      <vt:lpstr>Giriş</vt:lpstr>
      <vt:lpstr>Grafikler   </vt:lpstr>
      <vt:lpstr>PowerPoint Sunusu</vt:lpstr>
      <vt:lpstr>  </vt:lpstr>
      <vt:lpstr>PowerPoint Sunusu</vt:lpstr>
      <vt:lpstr>PowerPoint Sunusu</vt:lpstr>
      <vt:lpstr>PowerPoint Sunusu</vt:lpstr>
      <vt:lpstr>Heatmap Grafiği</vt:lpstr>
      <vt:lpstr>PowerPoint Sunusu</vt:lpstr>
      <vt:lpstr>Lolipop Grafiği</vt:lpstr>
      <vt:lpstr>Colorbar Grafiği</vt:lpstr>
      <vt:lpstr>Kutu Grafiği</vt:lpstr>
      <vt:lpstr>Swarmplot</vt:lpstr>
      <vt:lpstr>PowerPoint Sunusu</vt:lpstr>
      <vt:lpstr>Yoğunluk Grafiği</vt:lpstr>
      <vt:lpstr>Yoğunluk Grafiği</vt:lpstr>
      <vt:lpstr>PowerPoint Sunusu</vt:lpstr>
      <vt:lpstr>Regresyon Grafikleri</vt:lpstr>
      <vt:lpstr>Fransa’nın Regresyon Grafiği</vt:lpstr>
      <vt:lpstr>İngiltere’nin Regresyon Grafiği</vt:lpstr>
      <vt:lpstr>İtalya’nın Regresyon Grafiği</vt:lpstr>
      <vt:lpstr>Norveç’in Regresyon Grafiği</vt:lpstr>
      <vt:lpstr>Histogram Grafikleri</vt:lpstr>
      <vt:lpstr>Fransa’nın Histogram Grafiği</vt:lpstr>
      <vt:lpstr>İngiltere’nin Histogram Grafiği</vt:lpstr>
      <vt:lpstr>İtalya’nın Histogram Grafiği</vt:lpstr>
      <vt:lpstr>Norveç’in Histogram Grafiği</vt:lpstr>
      <vt:lpstr>Pairplot Grafiği</vt:lpstr>
      <vt:lpstr>PowerPoint Sunusu</vt:lpstr>
      <vt:lpstr>Regresyon Analizi </vt:lpstr>
      <vt:lpstr>PowerPoint Sunusu</vt:lpstr>
      <vt:lpstr>PowerPoint Sunusu</vt:lpstr>
      <vt:lpstr>PowerPoint Sunusu</vt:lpstr>
      <vt:lpstr>PowerPoint Sunusu</vt:lpstr>
      <vt:lpstr>PowerPoint Sunusu</vt:lpstr>
      <vt:lpstr>Python’da Basit Lineer(Doğrusal) Regresyon Analizi </vt:lpstr>
      <vt:lpstr>PowerPoint Sunusu</vt:lpstr>
      <vt:lpstr>PowerPoint Sunusu</vt:lpstr>
      <vt:lpstr>PowerPoint Sunusu</vt:lpstr>
      <vt:lpstr>PowerPoint Sunusu</vt:lpstr>
      <vt:lpstr>PowerPoint Sunusu</vt:lpstr>
      <vt:lpstr>Arima Modeli </vt:lpstr>
      <vt:lpstr>PowerPoint Sunusu</vt:lpstr>
      <vt:lpstr>PowerPoint Sunusu</vt:lpstr>
      <vt:lpstr>PowerPoint Sunusu</vt:lpstr>
      <vt:lpstr>PowerPoint Sunusu</vt:lpstr>
      <vt:lpstr>ADF (Augmented Dickey–Fuller) Testi </vt:lpstr>
      <vt:lpstr>PowerPoint Sunusu</vt:lpstr>
      <vt:lpstr>PowerPoint Sunusu</vt:lpstr>
      <vt:lpstr>PowerPoint Sunusu</vt:lpstr>
      <vt:lpstr>PowerPoint Sunusu</vt:lpstr>
      <vt:lpstr>PowerPoint Sunusu</vt:lpstr>
      <vt:lpstr>PowerPoint Sunusu</vt:lpstr>
      <vt:lpstr>Sonuç</vt:lpstr>
      <vt:lpstr>Kaynakça </vt:lpstr>
      <vt:lpstr>PowerPoint Sunusu</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IST2122 Phyton ile İstatistik Uygulamalar  Zaman Serisi Analizi</dc:title>
  <dc:creator>Dell</dc:creator>
  <cp:lastModifiedBy>Eylül Ece Yıldırım</cp:lastModifiedBy>
  <cp:revision>108</cp:revision>
  <dcterms:created xsi:type="dcterms:W3CDTF">2021-05-19T13:17:19Z</dcterms:created>
  <dcterms:modified xsi:type="dcterms:W3CDTF">2021-06-01T16:59:58Z</dcterms:modified>
</cp:coreProperties>
</file>