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116" d="100"/>
          <a:sy n="116"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75E285-F3F9-447C-B53D-2BD777214F8B}" type="datetimeFigureOut">
              <a:rPr lang="tr-TR" smtClean="0"/>
              <a:t>7.09.2017</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145935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75E285-F3F9-447C-B53D-2BD777214F8B}" type="datetimeFigureOut">
              <a:rPr lang="tr-TR" smtClean="0"/>
              <a:t>7.09.2017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228008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75E285-F3F9-447C-B53D-2BD777214F8B}" type="datetimeFigureOut">
              <a:rPr lang="tr-TR" smtClean="0"/>
              <a:t>7.09.2017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101001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75E285-F3F9-447C-B53D-2BD777214F8B}" type="datetimeFigureOut">
              <a:rPr lang="tr-TR" smtClean="0"/>
              <a:t>7.09.2017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3552372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75E285-F3F9-447C-B53D-2BD777214F8B}" type="datetimeFigureOut">
              <a:rPr lang="tr-TR" smtClean="0"/>
              <a:t>7.09.2017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2210294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75E285-F3F9-447C-B53D-2BD777214F8B}" type="datetimeFigureOut">
              <a:rPr lang="tr-TR" smtClean="0"/>
              <a:t>7.09.2017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3710456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75E285-F3F9-447C-B53D-2BD777214F8B}" type="datetimeFigureOut">
              <a:rPr lang="tr-TR" smtClean="0"/>
              <a:t>7.09.2017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2490436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75E285-F3F9-447C-B53D-2BD777214F8B}" type="datetimeFigureOut">
              <a:rPr lang="tr-TR" smtClean="0"/>
              <a:t>7.09.2017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3729056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75E285-F3F9-447C-B53D-2BD777214F8B}" type="datetimeFigureOut">
              <a:rPr lang="tr-TR" smtClean="0"/>
              <a:t>7.09.2017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134634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75E285-F3F9-447C-B53D-2BD777214F8B}" type="datetimeFigureOut">
              <a:rPr lang="tr-TR" smtClean="0"/>
              <a:t>7.09.2017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250910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75E285-F3F9-447C-B53D-2BD777214F8B}" type="datetimeFigureOut">
              <a:rPr lang="tr-TR" smtClean="0"/>
              <a:t>7.09.2017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408112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75E285-F3F9-447C-B53D-2BD777214F8B}" type="datetimeFigureOut">
              <a:rPr lang="tr-TR" smtClean="0"/>
              <a:t>7.09.2017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3904582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75E285-F3F9-447C-B53D-2BD777214F8B}" type="datetimeFigureOut">
              <a:rPr lang="tr-TR" smtClean="0"/>
              <a:t>7.09.2017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82535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75E285-F3F9-447C-B53D-2BD777214F8B}" type="datetimeFigureOut">
              <a:rPr lang="tr-TR" smtClean="0"/>
              <a:t>7.09.2017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401490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5E285-F3F9-447C-B53D-2BD777214F8B}" type="datetimeFigureOut">
              <a:rPr lang="tr-TR" smtClean="0"/>
              <a:t>7.09.2017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76520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75E285-F3F9-447C-B53D-2BD777214F8B}" type="datetimeFigureOut">
              <a:rPr lang="tr-TR" smtClean="0"/>
              <a:t>7.09.2017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127271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75E285-F3F9-447C-B53D-2BD777214F8B}" type="datetimeFigureOut">
              <a:rPr lang="tr-TR" smtClean="0"/>
              <a:t>7.09.2017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D50763-50CA-485C-89F1-D5EA804D6FEA}" type="slidenum">
              <a:rPr lang="tr-TR" smtClean="0"/>
              <a:t>‹#›</a:t>
            </a:fld>
            <a:endParaRPr lang="tr-TR"/>
          </a:p>
        </p:txBody>
      </p:sp>
    </p:spTree>
    <p:extLst>
      <p:ext uri="{BB962C8B-B14F-4D97-AF65-F5344CB8AC3E}">
        <p14:creationId xmlns:p14="http://schemas.microsoft.com/office/powerpoint/2010/main" val="363629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75E285-F3F9-447C-B53D-2BD777214F8B}" type="datetimeFigureOut">
              <a:rPr lang="tr-TR" smtClean="0"/>
              <a:t>7.09.2017</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D50763-50CA-485C-89F1-D5EA804D6FEA}" type="slidenum">
              <a:rPr lang="tr-TR" smtClean="0"/>
              <a:t>‹#›</a:t>
            </a:fld>
            <a:endParaRPr lang="tr-TR"/>
          </a:p>
        </p:txBody>
      </p:sp>
    </p:spTree>
    <p:extLst>
      <p:ext uri="{BB962C8B-B14F-4D97-AF65-F5344CB8AC3E}">
        <p14:creationId xmlns:p14="http://schemas.microsoft.com/office/powerpoint/2010/main" val="565478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err="1" smtClean="0"/>
              <a:t>Big</a:t>
            </a:r>
            <a:r>
              <a:rPr lang="tr-TR" dirty="0" smtClean="0"/>
              <a:t> Data</a:t>
            </a:r>
            <a:endParaRPr lang="tr-TR" dirty="0"/>
          </a:p>
        </p:txBody>
      </p:sp>
      <p:sp>
        <p:nvSpPr>
          <p:cNvPr id="3" name="Subtitle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101048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Hadoop</a:t>
            </a:r>
            <a:r>
              <a:rPr lang="tr-TR" dirty="0" smtClean="0"/>
              <a:t> </a:t>
            </a:r>
            <a:r>
              <a:rPr lang="tr-TR" dirty="0" err="1" smtClean="0"/>
              <a:t>Common</a:t>
            </a:r>
            <a:r>
              <a:rPr lang="tr-TR" dirty="0" smtClean="0"/>
              <a:t> Nedir?</a:t>
            </a:r>
            <a:endParaRPr lang="tr-TR" dirty="0"/>
          </a:p>
        </p:txBody>
      </p:sp>
      <p:sp>
        <p:nvSpPr>
          <p:cNvPr id="3" name="Content Placeholder 2"/>
          <p:cNvSpPr>
            <a:spLocks noGrp="1"/>
          </p:cNvSpPr>
          <p:nvPr>
            <p:ph idx="1"/>
          </p:nvPr>
        </p:nvSpPr>
        <p:spPr/>
        <p:txBody>
          <a:bodyPr/>
          <a:lstStyle/>
          <a:p>
            <a:r>
              <a:rPr lang="tr-TR" dirty="0"/>
              <a:t>Bazı modüllerin </a:t>
            </a:r>
            <a:r>
              <a:rPr lang="tr-TR" dirty="0" err="1"/>
              <a:t>Hadoop’a</a:t>
            </a:r>
            <a:r>
              <a:rPr lang="tr-TR" dirty="0"/>
              <a:t> erişebilmesi için gerekli olan kütüphaneleri sağlar. Mesela </a:t>
            </a:r>
            <a:r>
              <a:rPr lang="tr-TR" dirty="0" err="1"/>
              <a:t>Hive</a:t>
            </a:r>
            <a:r>
              <a:rPr lang="tr-TR" dirty="0"/>
              <a:t> yada </a:t>
            </a:r>
            <a:r>
              <a:rPr lang="tr-TR" dirty="0" err="1"/>
              <a:t>Hbase</a:t>
            </a:r>
            <a:r>
              <a:rPr lang="tr-TR" dirty="0"/>
              <a:t> </a:t>
            </a:r>
            <a:r>
              <a:rPr lang="tr-TR" dirty="0" err="1"/>
              <a:t>HDFS’e</a:t>
            </a:r>
            <a:r>
              <a:rPr lang="tr-TR" dirty="0"/>
              <a:t> erişmek için bu kütüphaneleri kullanır</a:t>
            </a:r>
          </a:p>
          <a:p>
            <a:endParaRPr lang="tr-TR" dirty="0"/>
          </a:p>
        </p:txBody>
      </p:sp>
    </p:spTree>
    <p:extLst>
      <p:ext uri="{BB962C8B-B14F-4D97-AF65-F5344CB8AC3E}">
        <p14:creationId xmlns:p14="http://schemas.microsoft.com/office/powerpoint/2010/main" val="106717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Hadoop</a:t>
            </a:r>
            <a:r>
              <a:rPr lang="tr-TR" dirty="0" smtClean="0"/>
              <a:t> YARN Nedir?</a:t>
            </a:r>
            <a:endParaRPr lang="tr-TR" dirty="0"/>
          </a:p>
        </p:txBody>
      </p:sp>
      <p:sp>
        <p:nvSpPr>
          <p:cNvPr id="3" name="Content Placeholder 2"/>
          <p:cNvSpPr>
            <a:spLocks noGrp="1"/>
          </p:cNvSpPr>
          <p:nvPr>
            <p:ph idx="1"/>
          </p:nvPr>
        </p:nvSpPr>
        <p:spPr>
          <a:xfrm>
            <a:off x="1484311" y="2666999"/>
            <a:ext cx="5855828" cy="3124201"/>
          </a:xfrm>
        </p:spPr>
        <p:txBody>
          <a:bodyPr>
            <a:normAutofit fontScale="77500" lnSpcReduction="20000"/>
          </a:bodyPr>
          <a:lstStyle/>
          <a:p>
            <a:r>
              <a:rPr lang="tr-TR" dirty="0" err="1"/>
              <a:t>Hadoop</a:t>
            </a:r>
            <a:r>
              <a:rPr lang="tr-TR" dirty="0"/>
              <a:t> YARN genel olarak çalışan uygulamalara ne kadar ram, CPU ayrılacağını hesaplar ve yönetir.</a:t>
            </a:r>
          </a:p>
          <a:p>
            <a:endParaRPr lang="tr-TR" dirty="0" smtClean="0"/>
          </a:p>
          <a:p>
            <a:r>
              <a:rPr lang="tr-TR" dirty="0"/>
              <a:t>YARN genel olarak </a:t>
            </a:r>
            <a:r>
              <a:rPr lang="tr-TR" dirty="0" err="1"/>
              <a:t>MapReduce</a:t>
            </a:r>
            <a:r>
              <a:rPr lang="tr-TR" dirty="0"/>
              <a:t> gibi dağıtık </a:t>
            </a:r>
            <a:r>
              <a:rPr lang="tr-TR" dirty="0" smtClean="0"/>
              <a:t>uygulamalarımız için kaynak yönetimini sağlar(</a:t>
            </a:r>
            <a:r>
              <a:rPr lang="tr-TR" dirty="0" err="1" smtClean="0"/>
              <a:t>ram,cpu</a:t>
            </a:r>
            <a:r>
              <a:rPr lang="tr-TR" dirty="0" smtClean="0"/>
              <a:t>). Fakat </a:t>
            </a:r>
            <a:r>
              <a:rPr lang="tr-TR" dirty="0" err="1" smtClean="0"/>
              <a:t>MapReduce</a:t>
            </a:r>
            <a:r>
              <a:rPr lang="tr-TR" dirty="0" smtClean="0"/>
              <a:t> kodları geliştirirken </a:t>
            </a:r>
            <a:r>
              <a:rPr lang="tr-TR" dirty="0" err="1" smtClean="0"/>
              <a:t>YARN’a</a:t>
            </a:r>
            <a:r>
              <a:rPr lang="tr-TR" dirty="0" smtClean="0"/>
              <a:t> doğrudan müdahale etmemize gerek yoktur. YARN arka planda </a:t>
            </a:r>
            <a:r>
              <a:rPr lang="tr-TR" dirty="0" err="1" smtClean="0"/>
              <a:t>resource</a:t>
            </a:r>
            <a:r>
              <a:rPr lang="tr-TR" dirty="0" smtClean="0"/>
              <a:t> </a:t>
            </a:r>
            <a:r>
              <a:rPr lang="tr-TR" dirty="0"/>
              <a:t>yönetimini bizim için sağlar</a:t>
            </a:r>
          </a:p>
          <a:p>
            <a:r>
              <a:rPr lang="tr-TR" dirty="0"/>
              <a:t>Ayrıca </a:t>
            </a:r>
            <a:r>
              <a:rPr lang="tr-TR" dirty="0" err="1"/>
              <a:t>Yarn</a:t>
            </a:r>
            <a:r>
              <a:rPr lang="tr-TR" dirty="0"/>
              <a:t> </a:t>
            </a:r>
            <a:r>
              <a:rPr lang="tr-TR" dirty="0" err="1"/>
              <a:t>MapReduce</a:t>
            </a:r>
            <a:r>
              <a:rPr lang="tr-TR" dirty="0"/>
              <a:t> dışında </a:t>
            </a:r>
            <a:r>
              <a:rPr lang="tr-TR" dirty="0" err="1"/>
              <a:t>Spark</a:t>
            </a:r>
            <a:r>
              <a:rPr lang="tr-TR" dirty="0"/>
              <a:t> ve Tez için kaynak </a:t>
            </a:r>
            <a:r>
              <a:rPr lang="tr-TR" dirty="0" err="1"/>
              <a:t>yönetimi’de</a:t>
            </a:r>
            <a:r>
              <a:rPr lang="tr-TR" dirty="0"/>
              <a:t> sağlar</a:t>
            </a:r>
          </a:p>
          <a:p>
            <a:endParaRPr lang="tr-TR" dirty="0"/>
          </a:p>
        </p:txBody>
      </p:sp>
      <p:pic>
        <p:nvPicPr>
          <p:cNvPr id="4" name="Picture 3" descr="yarn"/>
          <p:cNvPicPr/>
          <p:nvPr/>
        </p:nvPicPr>
        <p:blipFill>
          <a:blip r:embed="rId2">
            <a:extLst>
              <a:ext uri="{28A0092B-C50C-407E-A947-70E740481C1C}">
                <a14:useLocalDpi xmlns:a14="http://schemas.microsoft.com/office/drawing/2010/main" val="0"/>
              </a:ext>
            </a:extLst>
          </a:blip>
          <a:srcRect/>
          <a:stretch>
            <a:fillRect/>
          </a:stretch>
        </p:blipFill>
        <p:spPr bwMode="auto">
          <a:xfrm>
            <a:off x="7484773" y="2438399"/>
            <a:ext cx="4271645" cy="3181350"/>
          </a:xfrm>
          <a:prstGeom prst="rect">
            <a:avLst/>
          </a:prstGeom>
          <a:noFill/>
          <a:ln>
            <a:noFill/>
          </a:ln>
        </p:spPr>
      </p:pic>
    </p:spTree>
    <p:extLst>
      <p:ext uri="{BB962C8B-B14F-4D97-AF65-F5344CB8AC3E}">
        <p14:creationId xmlns:p14="http://schemas.microsoft.com/office/powerpoint/2010/main" val="657812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939338"/>
            <a:ext cx="10018713" cy="5092931"/>
          </a:xfrm>
        </p:spPr>
        <p:txBody>
          <a:bodyPr>
            <a:normAutofit fontScale="92500" lnSpcReduction="20000"/>
          </a:bodyPr>
          <a:lstStyle/>
          <a:p>
            <a:r>
              <a:rPr lang="tr-TR" b="1" dirty="0" err="1"/>
              <a:t>ResourceManager</a:t>
            </a:r>
            <a:r>
              <a:rPr lang="tr-TR" b="1" dirty="0"/>
              <a:t> Nedir?</a:t>
            </a:r>
          </a:p>
          <a:p>
            <a:r>
              <a:rPr lang="tr-TR" dirty="0" err="1"/>
              <a:t>ResourceManager</a:t>
            </a:r>
            <a:r>
              <a:rPr lang="tr-TR" dirty="0"/>
              <a:t>, </a:t>
            </a:r>
            <a:r>
              <a:rPr lang="tr-TR" dirty="0" err="1"/>
              <a:t>hadoop</a:t>
            </a:r>
            <a:r>
              <a:rPr lang="tr-TR" dirty="0"/>
              <a:t> </a:t>
            </a:r>
            <a:r>
              <a:rPr lang="tr-TR" dirty="0" err="1"/>
              <a:t>cluster</a:t>
            </a:r>
            <a:r>
              <a:rPr lang="tr-TR" dirty="0"/>
              <a:t> içerisindeki kaynakları takip eder ve uygulamaları </a:t>
            </a:r>
            <a:r>
              <a:rPr lang="tr-TR" dirty="0" smtClean="0"/>
              <a:t>yönetir</a:t>
            </a:r>
          </a:p>
          <a:p>
            <a:endParaRPr lang="tr-TR" dirty="0" smtClean="0"/>
          </a:p>
          <a:p>
            <a:r>
              <a:rPr lang="tr-TR" b="1" dirty="0" err="1"/>
              <a:t>NodeManager</a:t>
            </a:r>
            <a:r>
              <a:rPr lang="tr-TR" b="1" dirty="0"/>
              <a:t> Nedir?</a:t>
            </a:r>
          </a:p>
          <a:p>
            <a:r>
              <a:rPr lang="tr-TR" dirty="0" err="1"/>
              <a:t>NodeManager</a:t>
            </a:r>
            <a:r>
              <a:rPr lang="tr-TR" dirty="0"/>
              <a:t>, </a:t>
            </a:r>
            <a:r>
              <a:rPr lang="tr-TR" dirty="0" err="1"/>
              <a:t>hadoop</a:t>
            </a:r>
            <a:r>
              <a:rPr lang="tr-TR" dirty="0"/>
              <a:t> </a:t>
            </a:r>
            <a:r>
              <a:rPr lang="tr-TR" dirty="0" err="1"/>
              <a:t>cluster</a:t>
            </a:r>
            <a:r>
              <a:rPr lang="tr-TR" dirty="0"/>
              <a:t> içerisinde bulunan her bir </a:t>
            </a:r>
            <a:r>
              <a:rPr lang="tr-TR" dirty="0" err="1"/>
              <a:t>slave</a:t>
            </a:r>
            <a:r>
              <a:rPr lang="tr-TR" dirty="0"/>
              <a:t> üzerinde çalışan uygulamadır. Görevi ise kendisini </a:t>
            </a:r>
            <a:r>
              <a:rPr lang="tr-TR" dirty="0" err="1"/>
              <a:t>ResourceManager’a</a:t>
            </a:r>
            <a:r>
              <a:rPr lang="tr-TR" dirty="0"/>
              <a:t> tanıtmak ve belirli periyotlarda bulunduğu makine ile ilgili bilgi mesajı vermektir. Ayrıca bulunduğu makinadaki kaynakları(</a:t>
            </a:r>
            <a:r>
              <a:rPr lang="tr-TR" dirty="0" err="1"/>
              <a:t>memory,vcore</a:t>
            </a:r>
            <a:r>
              <a:rPr lang="tr-TR" dirty="0"/>
              <a:t>) yine </a:t>
            </a:r>
            <a:r>
              <a:rPr lang="tr-TR" dirty="0" err="1"/>
              <a:t>ResourceManager’a</a:t>
            </a:r>
            <a:r>
              <a:rPr lang="tr-TR" dirty="0"/>
              <a:t> bildirir.</a:t>
            </a:r>
          </a:p>
          <a:p>
            <a:endParaRPr lang="tr-TR" dirty="0" smtClean="0"/>
          </a:p>
          <a:p>
            <a:r>
              <a:rPr lang="tr-TR" b="1" dirty="0" err="1"/>
              <a:t>Container</a:t>
            </a:r>
            <a:r>
              <a:rPr lang="tr-TR" b="1" dirty="0"/>
              <a:t> nedir?</a:t>
            </a:r>
          </a:p>
          <a:p>
            <a:r>
              <a:rPr lang="tr-TR" dirty="0"/>
              <a:t>HDFS içerisinde uygulamaların </a:t>
            </a:r>
            <a:r>
              <a:rPr lang="tr-TR" dirty="0" err="1"/>
              <a:t>çalıştığı,belirli</a:t>
            </a:r>
            <a:r>
              <a:rPr lang="tr-TR" dirty="0"/>
              <a:t> bir kaynağa sahip olan(</a:t>
            </a:r>
            <a:r>
              <a:rPr lang="tr-TR" dirty="0" err="1"/>
              <a:t>ram,core</a:t>
            </a:r>
            <a:r>
              <a:rPr lang="tr-TR" dirty="0"/>
              <a:t>) bileşendir. </a:t>
            </a:r>
            <a:r>
              <a:rPr lang="tr-TR" dirty="0" err="1"/>
              <a:t>MapReduce</a:t>
            </a:r>
            <a:r>
              <a:rPr lang="tr-TR" dirty="0"/>
              <a:t> </a:t>
            </a:r>
            <a:r>
              <a:rPr lang="tr-TR" dirty="0" err="1"/>
              <a:t>job’ı</a:t>
            </a:r>
            <a:r>
              <a:rPr lang="tr-TR" dirty="0"/>
              <a:t> bir ya da birden fazla </a:t>
            </a:r>
            <a:r>
              <a:rPr lang="tr-TR" dirty="0" err="1"/>
              <a:t>container</a:t>
            </a:r>
            <a:r>
              <a:rPr lang="tr-TR" dirty="0"/>
              <a:t> içerisinde çalışabilir</a:t>
            </a:r>
            <a:r>
              <a:rPr lang="tr-TR" dirty="0" smtClean="0"/>
              <a:t>.</a:t>
            </a:r>
            <a:endParaRPr lang="tr-TR" dirty="0"/>
          </a:p>
          <a:p>
            <a:endParaRPr lang="tr-TR" dirty="0"/>
          </a:p>
        </p:txBody>
      </p:sp>
    </p:spTree>
    <p:extLst>
      <p:ext uri="{BB962C8B-B14F-4D97-AF65-F5344CB8AC3E}">
        <p14:creationId xmlns:p14="http://schemas.microsoft.com/office/powerpoint/2010/main" val="408039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tainer"/>
          <p:cNvPicPr/>
          <p:nvPr/>
        </p:nvPicPr>
        <p:blipFill>
          <a:blip r:embed="rId2">
            <a:extLst>
              <a:ext uri="{28A0092B-C50C-407E-A947-70E740481C1C}">
                <a14:useLocalDpi xmlns:a14="http://schemas.microsoft.com/office/drawing/2010/main" val="0"/>
              </a:ext>
            </a:extLst>
          </a:blip>
          <a:srcRect/>
          <a:stretch>
            <a:fillRect/>
          </a:stretch>
        </p:blipFill>
        <p:spPr bwMode="auto">
          <a:xfrm>
            <a:off x="3285810" y="3175460"/>
            <a:ext cx="6694827" cy="3391594"/>
          </a:xfrm>
          <a:prstGeom prst="rect">
            <a:avLst/>
          </a:prstGeom>
          <a:noFill/>
          <a:ln>
            <a:noFill/>
          </a:ln>
        </p:spPr>
      </p:pic>
      <p:sp>
        <p:nvSpPr>
          <p:cNvPr id="5" name="Rectangle 4"/>
          <p:cNvSpPr/>
          <p:nvPr/>
        </p:nvSpPr>
        <p:spPr>
          <a:xfrm>
            <a:off x="1717963" y="518278"/>
            <a:ext cx="10310554" cy="2585323"/>
          </a:xfrm>
          <a:prstGeom prst="rect">
            <a:avLst/>
          </a:prstGeom>
        </p:spPr>
        <p:txBody>
          <a:bodyPr wrap="square">
            <a:spAutoFit/>
          </a:bodyPr>
          <a:lstStyle/>
          <a:p>
            <a:r>
              <a:rPr lang="tr-TR" dirty="0" err="1"/>
              <a:t>Hadoop</a:t>
            </a:r>
            <a:r>
              <a:rPr lang="tr-TR" dirty="0"/>
              <a:t> üzerinde bir uygulama nasıl çalışır?</a:t>
            </a:r>
          </a:p>
          <a:p>
            <a:r>
              <a:rPr lang="tr-TR" dirty="0"/>
              <a:t>•	Öncelikle Client bir uygulamayı başlatır</a:t>
            </a:r>
          </a:p>
          <a:p>
            <a:r>
              <a:rPr lang="tr-TR" dirty="0"/>
              <a:t>•	Uygulama </a:t>
            </a:r>
            <a:r>
              <a:rPr lang="tr-TR" dirty="0" err="1"/>
              <a:t>ResourceManager’a</a:t>
            </a:r>
            <a:r>
              <a:rPr lang="tr-TR" dirty="0"/>
              <a:t> yönlendirilir</a:t>
            </a:r>
          </a:p>
          <a:p>
            <a:r>
              <a:rPr lang="tr-TR" dirty="0"/>
              <a:t>•	</a:t>
            </a:r>
            <a:r>
              <a:rPr lang="tr-TR" dirty="0" err="1"/>
              <a:t>ResourceManager</a:t>
            </a:r>
            <a:r>
              <a:rPr lang="tr-TR" dirty="0"/>
              <a:t> </a:t>
            </a:r>
            <a:r>
              <a:rPr lang="tr-TR" dirty="0" err="1"/>
              <a:t>cluster</a:t>
            </a:r>
            <a:r>
              <a:rPr lang="tr-TR" dirty="0"/>
              <a:t> üzerindeki kaynakları kontrol eder ve </a:t>
            </a:r>
            <a:r>
              <a:rPr lang="tr-TR" dirty="0" err="1"/>
              <a:t>node</a:t>
            </a:r>
            <a:r>
              <a:rPr lang="tr-TR" dirty="0"/>
              <a:t> içerisindeki </a:t>
            </a:r>
            <a:r>
              <a:rPr lang="tr-TR" dirty="0" err="1"/>
              <a:t>ApplicationMaster’a</a:t>
            </a:r>
            <a:r>
              <a:rPr lang="tr-TR" dirty="0"/>
              <a:t> bir yada birden fazla </a:t>
            </a:r>
            <a:r>
              <a:rPr lang="tr-TR" dirty="0" err="1"/>
              <a:t>Container</a:t>
            </a:r>
            <a:r>
              <a:rPr lang="tr-TR" dirty="0"/>
              <a:t> başlatması için bilgi </a:t>
            </a:r>
            <a:r>
              <a:rPr lang="tr-TR" dirty="0" err="1"/>
              <a:t>verir.Çalıştırılan</a:t>
            </a:r>
            <a:r>
              <a:rPr lang="tr-TR" dirty="0"/>
              <a:t> </a:t>
            </a:r>
            <a:r>
              <a:rPr lang="tr-TR" dirty="0" err="1"/>
              <a:t>Container’lar</a:t>
            </a:r>
            <a:r>
              <a:rPr lang="tr-TR" dirty="0"/>
              <a:t> farklı makinalar üzerinde bulunabilir.</a:t>
            </a:r>
          </a:p>
          <a:p>
            <a:r>
              <a:rPr lang="tr-TR" dirty="0"/>
              <a:t>•	</a:t>
            </a:r>
            <a:r>
              <a:rPr lang="tr-TR" dirty="0" err="1"/>
              <a:t>ApplicationMaster</a:t>
            </a:r>
            <a:r>
              <a:rPr lang="tr-TR" dirty="0"/>
              <a:t> ise uygun sayıda </a:t>
            </a:r>
            <a:r>
              <a:rPr lang="tr-TR" dirty="0" err="1"/>
              <a:t>Container</a:t>
            </a:r>
            <a:r>
              <a:rPr lang="tr-TR" dirty="0"/>
              <a:t> başlatarak, bu </a:t>
            </a:r>
            <a:r>
              <a:rPr lang="tr-TR" dirty="0" err="1"/>
              <a:t>Container’lar</a:t>
            </a:r>
            <a:r>
              <a:rPr lang="tr-TR" dirty="0"/>
              <a:t> içerisinde </a:t>
            </a:r>
            <a:r>
              <a:rPr lang="tr-TR" dirty="0" err="1"/>
              <a:t>MapReduce</a:t>
            </a:r>
            <a:r>
              <a:rPr lang="tr-TR" dirty="0"/>
              <a:t> uygulamalarının çalışmasını sağlar.</a:t>
            </a:r>
          </a:p>
          <a:p>
            <a:r>
              <a:rPr lang="tr-TR" dirty="0"/>
              <a:t>•	Daha sonra sonuçlar </a:t>
            </a:r>
            <a:r>
              <a:rPr lang="tr-TR" dirty="0" err="1"/>
              <a:t>client’a</a:t>
            </a:r>
            <a:r>
              <a:rPr lang="tr-TR" dirty="0"/>
              <a:t> bildirilir</a:t>
            </a:r>
          </a:p>
        </p:txBody>
      </p:sp>
    </p:spTree>
    <p:extLst>
      <p:ext uri="{BB962C8B-B14F-4D97-AF65-F5344CB8AC3E}">
        <p14:creationId xmlns:p14="http://schemas.microsoft.com/office/powerpoint/2010/main" val="2489178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HDFS Nedir?</a:t>
            </a:r>
            <a:endParaRPr lang="tr-TR" dirty="0"/>
          </a:p>
        </p:txBody>
      </p:sp>
      <p:sp>
        <p:nvSpPr>
          <p:cNvPr id="3" name="Content Placeholder 2"/>
          <p:cNvSpPr>
            <a:spLocks noGrp="1"/>
          </p:cNvSpPr>
          <p:nvPr>
            <p:ph idx="1"/>
          </p:nvPr>
        </p:nvSpPr>
        <p:spPr/>
        <p:txBody>
          <a:bodyPr>
            <a:normAutofit fontScale="62500" lnSpcReduction="20000"/>
          </a:bodyPr>
          <a:lstStyle/>
          <a:p>
            <a:r>
              <a:rPr lang="tr-TR" dirty="0"/>
              <a:t>Son yıllarda toplanan verilerin devasa boyutlara ulaşmasından dolayı verileri tek bir makine yerine birden fazla </a:t>
            </a:r>
            <a:r>
              <a:rPr lang="tr-TR" dirty="0" err="1"/>
              <a:t>makineda</a:t>
            </a:r>
            <a:r>
              <a:rPr lang="tr-TR" dirty="0"/>
              <a:t> saklama çözümleri ortaya atılmıştır.(</a:t>
            </a:r>
            <a:r>
              <a:rPr lang="tr-TR" dirty="0" err="1"/>
              <a:t>distributed</a:t>
            </a:r>
            <a:r>
              <a:rPr lang="tr-TR" dirty="0"/>
              <a:t> </a:t>
            </a:r>
            <a:r>
              <a:rPr lang="tr-TR" dirty="0" err="1"/>
              <a:t>filesystems</a:t>
            </a:r>
            <a:r>
              <a:rPr lang="tr-TR" dirty="0"/>
              <a:t>)</a:t>
            </a:r>
          </a:p>
          <a:p>
            <a:r>
              <a:rPr lang="tr-TR" dirty="0"/>
              <a:t>Bu noktada </a:t>
            </a:r>
            <a:r>
              <a:rPr lang="tr-TR" dirty="0" err="1"/>
              <a:t>Hadoop</a:t>
            </a:r>
            <a:r>
              <a:rPr lang="tr-TR" dirty="0"/>
              <a:t> projesinde, verileri birden fazla makinede saklayan HDFS kütüphanesi geliştirilmiştir</a:t>
            </a:r>
          </a:p>
          <a:p>
            <a:r>
              <a:rPr lang="tr-TR" b="1" dirty="0"/>
              <a:t>Genel Özellikleri</a:t>
            </a:r>
          </a:p>
          <a:p>
            <a:pPr lvl="0"/>
            <a:r>
              <a:rPr lang="tr-TR" dirty="0" err="1"/>
              <a:t>Petabyte</a:t>
            </a:r>
            <a:r>
              <a:rPr lang="tr-TR" dirty="0"/>
              <a:t> seviyesindeki büyük verileri saklayabilir</a:t>
            </a:r>
          </a:p>
          <a:p>
            <a:pPr lvl="0"/>
            <a:r>
              <a:rPr lang="tr-TR" dirty="0"/>
              <a:t>Pahalı bir donanım satın almanıza gerek yoktur. Günlük hayatta kullandığımız bir kaç makine ile </a:t>
            </a:r>
            <a:r>
              <a:rPr lang="tr-TR" dirty="0" err="1"/>
              <a:t>Hadoop</a:t>
            </a:r>
            <a:r>
              <a:rPr lang="tr-TR" dirty="0"/>
              <a:t> </a:t>
            </a:r>
            <a:r>
              <a:rPr lang="tr-TR" dirty="0" err="1"/>
              <a:t>cluster</a:t>
            </a:r>
            <a:r>
              <a:rPr lang="tr-TR" dirty="0"/>
              <a:t> kurabiliriz</a:t>
            </a:r>
          </a:p>
          <a:p>
            <a:pPr lvl="0"/>
            <a:r>
              <a:rPr lang="tr-TR" dirty="0"/>
              <a:t>HDFS içerisine veriler kopyalandıktan sonra birçok kaynak üzerinden aynı anda erişim sağlanabilir</a:t>
            </a:r>
          </a:p>
          <a:p>
            <a:pPr lvl="0"/>
            <a:r>
              <a:rPr lang="tr-TR" dirty="0"/>
              <a:t>Verilere hızlı bir erişim sunar(</a:t>
            </a:r>
            <a:r>
              <a:rPr lang="tr-TR" dirty="0" err="1"/>
              <a:t>Low-latency</a:t>
            </a:r>
            <a:r>
              <a:rPr lang="tr-TR" dirty="0"/>
              <a:t> data </a:t>
            </a:r>
            <a:r>
              <a:rPr lang="tr-TR" dirty="0" err="1"/>
              <a:t>access</a:t>
            </a:r>
            <a:r>
              <a:rPr lang="tr-TR" dirty="0"/>
              <a:t>)</a:t>
            </a:r>
          </a:p>
          <a:p>
            <a:pPr lvl="0"/>
            <a:r>
              <a:rPr lang="tr-TR" dirty="0"/>
              <a:t>Veriler küçük dosya blokları halinde saklanır</a:t>
            </a:r>
          </a:p>
          <a:p>
            <a:endParaRPr lang="tr-TR" dirty="0"/>
          </a:p>
        </p:txBody>
      </p:sp>
    </p:spTree>
    <p:extLst>
      <p:ext uri="{BB962C8B-B14F-4D97-AF65-F5344CB8AC3E}">
        <p14:creationId xmlns:p14="http://schemas.microsoft.com/office/powerpoint/2010/main" val="1601209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HDFS Blokları</a:t>
            </a:r>
            <a:endParaRPr lang="tr-TR" dirty="0"/>
          </a:p>
        </p:txBody>
      </p:sp>
      <p:sp>
        <p:nvSpPr>
          <p:cNvPr id="3" name="Content Placeholder 2"/>
          <p:cNvSpPr>
            <a:spLocks noGrp="1"/>
          </p:cNvSpPr>
          <p:nvPr>
            <p:ph idx="1"/>
          </p:nvPr>
        </p:nvSpPr>
        <p:spPr>
          <a:xfrm>
            <a:off x="1484311" y="2666999"/>
            <a:ext cx="6263152" cy="3492732"/>
          </a:xfrm>
        </p:spPr>
        <p:txBody>
          <a:bodyPr>
            <a:normAutofit fontScale="62500" lnSpcReduction="20000"/>
          </a:bodyPr>
          <a:lstStyle/>
          <a:p>
            <a:r>
              <a:rPr lang="tr-TR" dirty="0"/>
              <a:t>HDFS üzerinde veriler bloklar halinde saklanır. Varsayılan değeri ise 128 MB’dir ve kullanıcı tarafından değiştirilebilir</a:t>
            </a:r>
          </a:p>
          <a:p>
            <a:r>
              <a:rPr lang="tr-TR" dirty="0"/>
              <a:t>Blok yapısının avantajları şunlardır;</a:t>
            </a:r>
          </a:p>
          <a:p>
            <a:r>
              <a:rPr lang="tr-TR" dirty="0"/>
              <a:t>Yüklemek istediğimiz dosya boyutları disk boyutundan büyük olabilir</a:t>
            </a:r>
            <a:r>
              <a:rPr lang="tr-TR" dirty="0" smtClean="0"/>
              <a:t>. Böylece </a:t>
            </a:r>
            <a:r>
              <a:rPr lang="tr-TR" dirty="0"/>
              <a:t>verileri bloklara ayırarak farklı diskler üzerinde kopyalanmasını sağlamış oluruz</a:t>
            </a:r>
          </a:p>
          <a:p>
            <a:r>
              <a:rPr lang="tr-TR" dirty="0"/>
              <a:t>Disklerden bir tanesinde hata meydana gelirse, o disk üzerindeki bloklar farklı makinelere kopyalanır</a:t>
            </a:r>
          </a:p>
          <a:p>
            <a:r>
              <a:rPr lang="tr-TR" dirty="0"/>
              <a:t>Blok boyutu çok küçük olduğu (512 </a:t>
            </a:r>
            <a:r>
              <a:rPr lang="tr-TR" dirty="0" err="1"/>
              <a:t>byte</a:t>
            </a:r>
            <a:r>
              <a:rPr lang="tr-TR" dirty="0"/>
              <a:t> gibi) durumda disk üzerinde arama işlemi maliyetli olduğu için </a:t>
            </a:r>
            <a:r>
              <a:rPr lang="tr-TR" dirty="0" err="1"/>
              <a:t>Hadoop</a:t>
            </a:r>
            <a:r>
              <a:rPr lang="tr-TR" dirty="0"/>
              <a:t> işlemleri yavaşlar</a:t>
            </a:r>
            <a:r>
              <a:rPr lang="tr-TR" dirty="0" smtClean="0"/>
              <a:t>. Bu </a:t>
            </a:r>
            <a:r>
              <a:rPr lang="tr-TR" dirty="0"/>
              <a:t>yüzden blok boyutu ihtiyaca göre 64 MB,128 MB verilebilir</a:t>
            </a:r>
          </a:p>
          <a:p>
            <a:r>
              <a:rPr lang="tr-TR" dirty="0"/>
              <a:t>Ayrıca blok boyutu çok büyük olursa(1 </a:t>
            </a:r>
            <a:r>
              <a:rPr lang="tr-TR" dirty="0" err="1"/>
              <a:t>gb</a:t>
            </a:r>
            <a:r>
              <a:rPr lang="tr-TR" dirty="0"/>
              <a:t> gibi) birden fazla disk üzerinden okuma yapmak yerine tek bir diskten okuma yapılacağı için yine </a:t>
            </a:r>
            <a:r>
              <a:rPr lang="tr-TR" dirty="0" err="1"/>
              <a:t>Hadoop</a:t>
            </a:r>
            <a:r>
              <a:rPr lang="tr-TR" dirty="0"/>
              <a:t> işlemleri </a:t>
            </a:r>
            <a:r>
              <a:rPr lang="tr-TR" dirty="0" smtClean="0"/>
              <a:t>yavaşlar</a:t>
            </a:r>
            <a:endParaRPr lang="tr-TR" dirty="0"/>
          </a:p>
        </p:txBody>
      </p:sp>
      <p:pic>
        <p:nvPicPr>
          <p:cNvPr id="5" name="Picture 4" descr="hdfs-blocks"/>
          <p:cNvPicPr/>
          <p:nvPr/>
        </p:nvPicPr>
        <p:blipFill>
          <a:blip r:embed="rId2">
            <a:extLst>
              <a:ext uri="{28A0092B-C50C-407E-A947-70E740481C1C}">
                <a14:useLocalDpi xmlns:a14="http://schemas.microsoft.com/office/drawing/2010/main" val="0"/>
              </a:ext>
            </a:extLst>
          </a:blip>
          <a:srcRect/>
          <a:stretch>
            <a:fillRect/>
          </a:stretch>
        </p:blipFill>
        <p:spPr bwMode="auto">
          <a:xfrm>
            <a:off x="7599259" y="3104285"/>
            <a:ext cx="4272185" cy="1991417"/>
          </a:xfrm>
          <a:prstGeom prst="rect">
            <a:avLst/>
          </a:prstGeom>
          <a:noFill/>
          <a:ln>
            <a:noFill/>
          </a:ln>
        </p:spPr>
      </p:pic>
    </p:spTree>
    <p:extLst>
      <p:ext uri="{BB962C8B-B14F-4D97-AF65-F5344CB8AC3E}">
        <p14:creationId xmlns:p14="http://schemas.microsoft.com/office/powerpoint/2010/main" val="66652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Namenode</a:t>
            </a:r>
            <a:r>
              <a:rPr lang="tr-TR" dirty="0"/>
              <a:t> ve </a:t>
            </a:r>
            <a:r>
              <a:rPr lang="tr-TR" dirty="0" err="1"/>
              <a:t>Datanode</a:t>
            </a:r>
            <a:endParaRPr lang="tr-TR" dirty="0"/>
          </a:p>
        </p:txBody>
      </p:sp>
      <p:sp>
        <p:nvSpPr>
          <p:cNvPr id="3" name="Content Placeholder 2"/>
          <p:cNvSpPr>
            <a:spLocks noGrp="1"/>
          </p:cNvSpPr>
          <p:nvPr>
            <p:ph idx="1"/>
          </p:nvPr>
        </p:nvSpPr>
        <p:spPr>
          <a:xfrm>
            <a:off x="1484310" y="2666999"/>
            <a:ext cx="5797639" cy="3459481"/>
          </a:xfrm>
        </p:spPr>
        <p:txBody>
          <a:bodyPr>
            <a:normAutofit fontScale="92500"/>
          </a:bodyPr>
          <a:lstStyle/>
          <a:p>
            <a:r>
              <a:rPr lang="tr-TR" dirty="0" err="1"/>
              <a:t>Namenode</a:t>
            </a:r>
            <a:r>
              <a:rPr lang="tr-TR" dirty="0"/>
              <a:t> genel olarak verilerin nerede saklandığı bilgisini tutar. </a:t>
            </a:r>
            <a:r>
              <a:rPr lang="tr-TR" dirty="0" err="1"/>
              <a:t>Hadoop</a:t>
            </a:r>
            <a:r>
              <a:rPr lang="tr-TR" dirty="0"/>
              <a:t> sisteminde </a:t>
            </a:r>
            <a:r>
              <a:rPr lang="tr-TR" dirty="0" err="1"/>
              <a:t>master</a:t>
            </a:r>
            <a:r>
              <a:rPr lang="tr-TR" dirty="0"/>
              <a:t> olarak </a:t>
            </a:r>
            <a:r>
              <a:rPr lang="tr-TR" dirty="0" err="1"/>
              <a:t>düşünebiliriz.Datanode</a:t>
            </a:r>
            <a:r>
              <a:rPr lang="tr-TR" dirty="0"/>
              <a:t> ise verilerin saklandığı makinalardır(</a:t>
            </a:r>
            <a:r>
              <a:rPr lang="tr-TR" dirty="0" err="1"/>
              <a:t>slave</a:t>
            </a:r>
            <a:r>
              <a:rPr lang="tr-TR" dirty="0"/>
              <a:t>)</a:t>
            </a:r>
          </a:p>
          <a:p>
            <a:r>
              <a:rPr lang="tr-TR" dirty="0" err="1"/>
              <a:t>Datanode</a:t>
            </a:r>
            <a:r>
              <a:rPr lang="tr-TR" dirty="0"/>
              <a:t> makineleri belirli periyotlarda hangi blokları sakladıklarını </a:t>
            </a:r>
            <a:r>
              <a:rPr lang="tr-TR" dirty="0" err="1"/>
              <a:t>Namenode’a</a:t>
            </a:r>
            <a:r>
              <a:rPr lang="tr-TR" dirty="0"/>
              <a:t> bildirir.</a:t>
            </a:r>
          </a:p>
          <a:p>
            <a:r>
              <a:rPr lang="tr-TR" dirty="0"/>
              <a:t>Eğer </a:t>
            </a:r>
            <a:r>
              <a:rPr lang="tr-TR" dirty="0" err="1"/>
              <a:t>namenode</a:t>
            </a:r>
            <a:r>
              <a:rPr lang="tr-TR" dirty="0"/>
              <a:t> makinesinde bir hata meydana gelirse </a:t>
            </a:r>
            <a:r>
              <a:rPr lang="tr-TR" dirty="0" err="1"/>
              <a:t>Hadoop</a:t>
            </a:r>
            <a:r>
              <a:rPr lang="tr-TR" dirty="0"/>
              <a:t> içerisindeki verilere erişemeyiz</a:t>
            </a:r>
            <a:r>
              <a:rPr lang="tr-TR" dirty="0" smtClean="0"/>
              <a:t>.</a:t>
            </a:r>
            <a:endParaRPr lang="tr-TR" dirty="0"/>
          </a:p>
        </p:txBody>
      </p:sp>
      <p:pic>
        <p:nvPicPr>
          <p:cNvPr id="4" name="Picture 3" descr="namenode-datanode"/>
          <p:cNvPicPr/>
          <p:nvPr/>
        </p:nvPicPr>
        <p:blipFill>
          <a:blip r:embed="rId2">
            <a:extLst>
              <a:ext uri="{28A0092B-C50C-407E-A947-70E740481C1C}">
                <a14:useLocalDpi xmlns:a14="http://schemas.microsoft.com/office/drawing/2010/main" val="0"/>
              </a:ext>
            </a:extLst>
          </a:blip>
          <a:srcRect/>
          <a:stretch>
            <a:fillRect/>
          </a:stretch>
        </p:blipFill>
        <p:spPr bwMode="auto">
          <a:xfrm>
            <a:off x="7406639" y="2438399"/>
            <a:ext cx="4372668" cy="3021686"/>
          </a:xfrm>
          <a:prstGeom prst="rect">
            <a:avLst/>
          </a:prstGeom>
          <a:noFill/>
          <a:ln>
            <a:noFill/>
          </a:ln>
        </p:spPr>
      </p:pic>
    </p:spTree>
    <p:extLst>
      <p:ext uri="{BB962C8B-B14F-4D97-AF65-F5344CB8AC3E}">
        <p14:creationId xmlns:p14="http://schemas.microsoft.com/office/powerpoint/2010/main" val="539430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Map</a:t>
            </a:r>
            <a:r>
              <a:rPr lang="tr-TR" dirty="0" smtClean="0"/>
              <a:t> </a:t>
            </a:r>
            <a:r>
              <a:rPr lang="tr-TR" dirty="0" err="1" smtClean="0"/>
              <a:t>Reduce</a:t>
            </a:r>
            <a:r>
              <a:rPr lang="tr-TR" dirty="0" smtClean="0"/>
              <a:t> Nedir?</a:t>
            </a:r>
            <a:endParaRPr lang="tr-TR" dirty="0"/>
          </a:p>
        </p:txBody>
      </p:sp>
      <p:sp>
        <p:nvSpPr>
          <p:cNvPr id="3" name="Content Placeholder 2"/>
          <p:cNvSpPr>
            <a:spLocks noGrp="1"/>
          </p:cNvSpPr>
          <p:nvPr>
            <p:ph idx="1"/>
          </p:nvPr>
        </p:nvSpPr>
        <p:spPr/>
        <p:txBody>
          <a:bodyPr>
            <a:normAutofit fontScale="92500" lnSpcReduction="20000"/>
          </a:bodyPr>
          <a:lstStyle/>
          <a:p>
            <a:r>
              <a:rPr lang="tr-TR" dirty="0" err="1"/>
              <a:t>Hadoop</a:t>
            </a:r>
            <a:r>
              <a:rPr lang="tr-TR" dirty="0"/>
              <a:t> </a:t>
            </a:r>
            <a:r>
              <a:rPr lang="tr-TR" dirty="0" err="1"/>
              <a:t>MapReduce</a:t>
            </a:r>
            <a:r>
              <a:rPr lang="tr-TR" dirty="0"/>
              <a:t> ise HDFS üzerindeki büyük dosyaları verileri işleyebilmek amacıyla kullanılan bir yöntemdir. İstediğiniz verileri filtrelemek için kullanılan </a:t>
            </a:r>
            <a:r>
              <a:rPr lang="tr-TR" dirty="0" err="1"/>
              <a:t>Map</a:t>
            </a:r>
            <a:r>
              <a:rPr lang="tr-TR" dirty="0"/>
              <a:t> fonksiyonu ve bu verilerden sonuç elde etmenizi sağlayan </a:t>
            </a:r>
            <a:r>
              <a:rPr lang="tr-TR" dirty="0" err="1"/>
              <a:t>Reduce</a:t>
            </a:r>
            <a:r>
              <a:rPr lang="tr-TR" dirty="0"/>
              <a:t> fonksiyonlarından oluşan program yazıldıktan sonra </a:t>
            </a:r>
            <a:r>
              <a:rPr lang="tr-TR" dirty="0" err="1"/>
              <a:t>Hadoop</a:t>
            </a:r>
            <a:r>
              <a:rPr lang="tr-TR" dirty="0"/>
              <a:t> üzerinde çalıştırılır. </a:t>
            </a:r>
            <a:r>
              <a:rPr lang="tr-TR" dirty="0" err="1"/>
              <a:t>Hadoop</a:t>
            </a:r>
            <a:r>
              <a:rPr lang="tr-TR" dirty="0"/>
              <a:t> </a:t>
            </a:r>
            <a:r>
              <a:rPr lang="tr-TR" dirty="0" err="1"/>
              <a:t>Map</a:t>
            </a:r>
            <a:r>
              <a:rPr lang="tr-TR" dirty="0"/>
              <a:t> ve </a:t>
            </a:r>
            <a:r>
              <a:rPr lang="tr-TR" dirty="0" err="1"/>
              <a:t>Reduce’lerden</a:t>
            </a:r>
            <a:r>
              <a:rPr lang="tr-TR" dirty="0"/>
              <a:t> oluşan iş parçacıklarını küme üzerinde dağıtarak aynı anda işlenmesini ve bu işler sonucunda oluşan verilerin tekrar bir araya getirilmesinden sorumludur. </a:t>
            </a:r>
            <a:r>
              <a:rPr lang="tr-TR" dirty="0" err="1"/>
              <a:t>Hadoop’un</a:t>
            </a:r>
            <a:r>
              <a:rPr lang="tr-TR" dirty="0"/>
              <a:t> gücü işlenen dosyaların her zaman ilgili düğümün (</a:t>
            </a:r>
            <a:r>
              <a:rPr lang="tr-TR" dirty="0" err="1"/>
              <a:t>node</a:t>
            </a:r>
            <a:r>
              <a:rPr lang="tr-TR" dirty="0"/>
              <a:t>) yerel diskinden okunması ile ağ trafiğini meşgul etmemesinden ve birden fazla işi aynı anda işleyerek doğrusal olarak ölçeklenmesinden geliyor diyebiliriz. Yani aşağıdaki grafikte olduğu gibi </a:t>
            </a:r>
            <a:r>
              <a:rPr lang="tr-TR" dirty="0" err="1"/>
              <a:t>Hadoop</a:t>
            </a:r>
            <a:r>
              <a:rPr lang="tr-TR" dirty="0"/>
              <a:t> kümesindeki düğüm sayısı arttıkça performansı da doğrusal olarak artmaktadır</a:t>
            </a:r>
            <a:r>
              <a:rPr lang="tr-TR" dirty="0" smtClean="0"/>
              <a:t>.</a:t>
            </a:r>
            <a:endParaRPr lang="tr-TR" dirty="0"/>
          </a:p>
        </p:txBody>
      </p:sp>
    </p:spTree>
    <p:extLst>
      <p:ext uri="{BB962C8B-B14F-4D97-AF65-F5344CB8AC3E}">
        <p14:creationId xmlns:p14="http://schemas.microsoft.com/office/powerpoint/2010/main" val="302428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Map</a:t>
            </a:r>
            <a:r>
              <a:rPr lang="tr-TR" dirty="0" smtClean="0"/>
              <a:t> </a:t>
            </a:r>
            <a:r>
              <a:rPr lang="tr-TR" dirty="0" err="1" smtClean="0"/>
              <a:t>Reduce</a:t>
            </a:r>
            <a:r>
              <a:rPr lang="tr-TR" dirty="0" smtClean="0"/>
              <a:t> Çalışma Şekli</a:t>
            </a:r>
            <a:endParaRPr lang="tr-TR" dirty="0"/>
          </a:p>
        </p:txBody>
      </p:sp>
      <p:sp>
        <p:nvSpPr>
          <p:cNvPr id="3" name="Content Placeholder 2"/>
          <p:cNvSpPr>
            <a:spLocks noGrp="1"/>
          </p:cNvSpPr>
          <p:nvPr>
            <p:ph idx="1"/>
          </p:nvPr>
        </p:nvSpPr>
        <p:spPr/>
        <p:txBody>
          <a:bodyPr>
            <a:normAutofit fontScale="92500"/>
          </a:bodyPr>
          <a:lstStyle/>
          <a:p>
            <a:r>
              <a:rPr lang="tr-TR" dirty="0" err="1"/>
              <a:t>MapReduce</a:t>
            </a:r>
            <a:r>
              <a:rPr lang="tr-TR" dirty="0"/>
              <a:t>, </a:t>
            </a:r>
            <a:r>
              <a:rPr lang="tr-TR" b="1" dirty="0" err="1"/>
              <a:t>JobTracker</a:t>
            </a:r>
            <a:r>
              <a:rPr lang="tr-TR" dirty="0"/>
              <a:t> ve </a:t>
            </a:r>
            <a:r>
              <a:rPr lang="tr-TR" b="1" dirty="0" err="1"/>
              <a:t>TaskTracker</a:t>
            </a:r>
            <a:r>
              <a:rPr lang="tr-TR" dirty="0"/>
              <a:t> süreçlerinden oluşur. </a:t>
            </a:r>
            <a:r>
              <a:rPr lang="tr-TR" dirty="0" err="1"/>
              <a:t>JobTracker</a:t>
            </a:r>
            <a:r>
              <a:rPr lang="tr-TR" dirty="0"/>
              <a:t> yazılan </a:t>
            </a:r>
            <a:r>
              <a:rPr lang="tr-TR" dirty="0" err="1"/>
              <a:t>MapReduce</a:t>
            </a:r>
            <a:r>
              <a:rPr lang="tr-TR" dirty="0"/>
              <a:t> programının küme üzerinde dağıtılarak çalıştırılmasından sorumludur. Ayrıca dağıtılan iş parçacıklarının çalışması sırasında oluşabilecek herhangi bir problemde o iş parçacığının sonlandırılması ya da yeniden başlatılması da </a:t>
            </a:r>
            <a:r>
              <a:rPr lang="tr-TR" dirty="0" err="1"/>
              <a:t>JobTracker’ın</a:t>
            </a:r>
            <a:r>
              <a:rPr lang="tr-TR" dirty="0"/>
              <a:t> sorumluluğundadır. </a:t>
            </a:r>
            <a:r>
              <a:rPr lang="tr-TR" dirty="0" err="1"/>
              <a:t>TaskTracker</a:t>
            </a:r>
            <a:r>
              <a:rPr lang="tr-TR" dirty="0"/>
              <a:t>, </a:t>
            </a:r>
            <a:r>
              <a:rPr lang="tr-TR" dirty="0" err="1"/>
              <a:t>DataNode’ların</a:t>
            </a:r>
            <a:r>
              <a:rPr lang="tr-TR" dirty="0"/>
              <a:t> bulunduğu sunucularda çalışır ve </a:t>
            </a:r>
            <a:r>
              <a:rPr lang="tr-TR" dirty="0" err="1"/>
              <a:t>JobTracker’dan</a:t>
            </a:r>
            <a:r>
              <a:rPr lang="tr-TR" dirty="0"/>
              <a:t> tamamlanmak üzere iş parçacığı talep eder. </a:t>
            </a:r>
            <a:r>
              <a:rPr lang="tr-TR" dirty="0" err="1"/>
              <a:t>JobTracker</a:t>
            </a:r>
            <a:r>
              <a:rPr lang="tr-TR" dirty="0"/>
              <a:t>, </a:t>
            </a:r>
            <a:r>
              <a:rPr lang="tr-TR" dirty="0" err="1"/>
              <a:t>NameNode’un</a:t>
            </a:r>
            <a:r>
              <a:rPr lang="tr-TR" dirty="0"/>
              <a:t> yardımıyla </a:t>
            </a:r>
            <a:r>
              <a:rPr lang="tr-TR" dirty="0" err="1"/>
              <a:t>DataNode’un</a:t>
            </a:r>
            <a:r>
              <a:rPr lang="tr-TR" dirty="0"/>
              <a:t> </a:t>
            </a:r>
            <a:r>
              <a:rPr lang="tr-TR" dirty="0" err="1"/>
              <a:t>local</a:t>
            </a:r>
            <a:r>
              <a:rPr lang="tr-TR" dirty="0"/>
              <a:t> diskindeki veriye göre en uygun </a:t>
            </a:r>
            <a:r>
              <a:rPr lang="tr-TR" dirty="0" err="1"/>
              <a:t>Map</a:t>
            </a:r>
            <a:r>
              <a:rPr lang="tr-TR" dirty="0"/>
              <a:t> işini </a:t>
            </a:r>
            <a:r>
              <a:rPr lang="tr-TR" dirty="0" err="1"/>
              <a:t>TaskTracker’a</a:t>
            </a:r>
            <a:r>
              <a:rPr lang="tr-TR" dirty="0"/>
              <a:t> verir. Bu şekilde verilen iş parçacıkları tamamlanır ve sonuç çıktısı yine HDFS üzerinde bir dosya olarak yazılarak program sonlanır</a:t>
            </a:r>
            <a:r>
              <a:rPr lang="tr-TR" dirty="0" smtClean="0"/>
              <a:t>.</a:t>
            </a:r>
            <a:endParaRPr lang="tr-TR" dirty="0"/>
          </a:p>
        </p:txBody>
      </p:sp>
    </p:spTree>
    <p:extLst>
      <p:ext uri="{BB962C8B-B14F-4D97-AF65-F5344CB8AC3E}">
        <p14:creationId xmlns:p14="http://schemas.microsoft.com/office/powerpoint/2010/main" val="1323163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Apache</a:t>
            </a:r>
            <a:r>
              <a:rPr lang="tr-TR" dirty="0" smtClean="0"/>
              <a:t> </a:t>
            </a:r>
            <a:r>
              <a:rPr lang="tr-TR" dirty="0" err="1" smtClean="0"/>
              <a:t>Pig</a:t>
            </a:r>
            <a:r>
              <a:rPr lang="tr-TR" dirty="0" smtClean="0"/>
              <a:t> Nedir?</a:t>
            </a:r>
            <a:endParaRPr lang="tr-TR" dirty="0"/>
          </a:p>
        </p:txBody>
      </p:sp>
      <p:sp>
        <p:nvSpPr>
          <p:cNvPr id="3" name="Content Placeholder 2"/>
          <p:cNvSpPr>
            <a:spLocks noGrp="1"/>
          </p:cNvSpPr>
          <p:nvPr>
            <p:ph idx="1"/>
          </p:nvPr>
        </p:nvSpPr>
        <p:spPr/>
        <p:txBody>
          <a:bodyPr>
            <a:normAutofit fontScale="77500" lnSpcReduction="20000"/>
          </a:bodyPr>
          <a:lstStyle/>
          <a:p>
            <a:r>
              <a:rPr lang="tr-TR" dirty="0" err="1"/>
              <a:t>MapReduce</a:t>
            </a:r>
            <a:r>
              <a:rPr lang="tr-TR" dirty="0"/>
              <a:t> ile büyük verileri dağıtık sistemlerde analiz edebiliriz. </a:t>
            </a:r>
            <a:r>
              <a:rPr lang="tr-TR" dirty="0" err="1"/>
              <a:t>MapReduce</a:t>
            </a:r>
            <a:r>
              <a:rPr lang="tr-TR" dirty="0"/>
              <a:t> programı yazmak için alttaki kodlama yöntemlerinden bir tanesini izlememiz gerekir</a:t>
            </a:r>
          </a:p>
          <a:p>
            <a:pPr lvl="0"/>
            <a:r>
              <a:rPr lang="tr-TR" dirty="0"/>
              <a:t>Java </a:t>
            </a:r>
            <a:r>
              <a:rPr lang="tr-TR" dirty="0" err="1"/>
              <a:t>MapReduce</a:t>
            </a:r>
            <a:endParaRPr lang="tr-TR" dirty="0"/>
          </a:p>
          <a:p>
            <a:pPr lvl="0"/>
            <a:r>
              <a:rPr lang="tr-TR" dirty="0" err="1"/>
              <a:t>Apache</a:t>
            </a:r>
            <a:r>
              <a:rPr lang="tr-TR" dirty="0"/>
              <a:t> </a:t>
            </a:r>
            <a:r>
              <a:rPr lang="tr-TR" dirty="0" err="1"/>
              <a:t>Pig</a:t>
            </a:r>
            <a:endParaRPr lang="tr-TR" dirty="0"/>
          </a:p>
          <a:p>
            <a:pPr lvl="0"/>
            <a:r>
              <a:rPr lang="tr-TR" dirty="0" err="1"/>
              <a:t>Apache</a:t>
            </a:r>
            <a:r>
              <a:rPr lang="tr-TR" dirty="0"/>
              <a:t> </a:t>
            </a:r>
            <a:r>
              <a:rPr lang="tr-TR" dirty="0" err="1" smtClean="0"/>
              <a:t>Hive</a:t>
            </a:r>
            <a:endParaRPr lang="tr-TR" dirty="0" smtClean="0"/>
          </a:p>
          <a:p>
            <a:pPr lvl="0"/>
            <a:endParaRPr lang="tr-TR" dirty="0"/>
          </a:p>
          <a:p>
            <a:r>
              <a:rPr lang="tr-TR" dirty="0"/>
              <a:t>Aslında </a:t>
            </a:r>
            <a:r>
              <a:rPr lang="tr-TR" dirty="0" err="1"/>
              <a:t>Apache</a:t>
            </a:r>
            <a:r>
              <a:rPr lang="tr-TR" dirty="0"/>
              <a:t> </a:t>
            </a:r>
            <a:r>
              <a:rPr lang="tr-TR" dirty="0" err="1"/>
              <a:t>Pig</a:t>
            </a:r>
            <a:r>
              <a:rPr lang="tr-TR" dirty="0"/>
              <a:t> ve </a:t>
            </a:r>
            <a:r>
              <a:rPr lang="tr-TR" dirty="0" err="1"/>
              <a:t>Apache</a:t>
            </a:r>
            <a:r>
              <a:rPr lang="tr-TR" dirty="0"/>
              <a:t> </a:t>
            </a:r>
            <a:r>
              <a:rPr lang="tr-TR" dirty="0" err="1"/>
              <a:t>Hive</a:t>
            </a:r>
            <a:r>
              <a:rPr lang="tr-TR" dirty="0"/>
              <a:t> yazmış olduğumuz kodları arka planda Java </a:t>
            </a:r>
            <a:r>
              <a:rPr lang="tr-TR" dirty="0" err="1"/>
              <a:t>MapReduce</a:t>
            </a:r>
            <a:r>
              <a:rPr lang="tr-TR" dirty="0"/>
              <a:t> kodlarına </a:t>
            </a:r>
            <a:r>
              <a:rPr lang="tr-TR" dirty="0" err="1"/>
              <a:t>çevirir.Pig</a:t>
            </a:r>
            <a:r>
              <a:rPr lang="tr-TR" dirty="0"/>
              <a:t> ve </a:t>
            </a:r>
            <a:r>
              <a:rPr lang="tr-TR" dirty="0" err="1"/>
              <a:t>Hive</a:t>
            </a:r>
            <a:r>
              <a:rPr lang="tr-TR" dirty="0"/>
              <a:t> kullanmamızın en önemli sebebi Java </a:t>
            </a:r>
            <a:r>
              <a:rPr lang="tr-TR" dirty="0" err="1"/>
              <a:t>MapReduce</a:t>
            </a:r>
            <a:r>
              <a:rPr lang="tr-TR" dirty="0"/>
              <a:t> ile kod geliştirmek zahmetlidir , bu yüzden </a:t>
            </a:r>
            <a:r>
              <a:rPr lang="tr-TR" dirty="0" err="1"/>
              <a:t>Pig</a:t>
            </a:r>
            <a:r>
              <a:rPr lang="tr-TR" dirty="0"/>
              <a:t> ve </a:t>
            </a:r>
            <a:r>
              <a:rPr lang="tr-TR" dirty="0" err="1"/>
              <a:t>Hive</a:t>
            </a:r>
            <a:r>
              <a:rPr lang="tr-TR" dirty="0"/>
              <a:t> ile daha hızlı </a:t>
            </a:r>
            <a:r>
              <a:rPr lang="tr-TR" dirty="0" err="1"/>
              <a:t>MapReduce</a:t>
            </a:r>
            <a:r>
              <a:rPr lang="tr-TR" dirty="0"/>
              <a:t> uygulamaları </a:t>
            </a:r>
            <a:r>
              <a:rPr lang="tr-TR" dirty="0" smtClean="0"/>
              <a:t>geliştirebiliriz</a:t>
            </a:r>
            <a:endParaRPr lang="tr-TR" dirty="0"/>
          </a:p>
          <a:p>
            <a:pPr marL="0" indent="0">
              <a:buNone/>
            </a:pPr>
            <a:endParaRPr lang="tr-TR" dirty="0"/>
          </a:p>
        </p:txBody>
      </p:sp>
    </p:spTree>
    <p:extLst>
      <p:ext uri="{BB962C8B-B14F-4D97-AF65-F5344CB8AC3E}">
        <p14:creationId xmlns:p14="http://schemas.microsoft.com/office/powerpoint/2010/main" val="263272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Big</a:t>
            </a:r>
            <a:r>
              <a:rPr lang="tr-TR" dirty="0" smtClean="0"/>
              <a:t> Data Nedir?</a:t>
            </a:r>
            <a:endParaRPr lang="tr-TR" dirty="0"/>
          </a:p>
        </p:txBody>
      </p:sp>
      <p:sp>
        <p:nvSpPr>
          <p:cNvPr id="3" name="Content Placeholder 2"/>
          <p:cNvSpPr>
            <a:spLocks noGrp="1"/>
          </p:cNvSpPr>
          <p:nvPr>
            <p:ph idx="1"/>
          </p:nvPr>
        </p:nvSpPr>
        <p:spPr>
          <a:xfrm>
            <a:off x="1484310" y="2666999"/>
            <a:ext cx="6845043" cy="3124201"/>
          </a:xfrm>
        </p:spPr>
        <p:txBody>
          <a:bodyPr>
            <a:normAutofit lnSpcReduction="10000"/>
          </a:bodyPr>
          <a:lstStyle/>
          <a:p>
            <a:r>
              <a:rPr lang="tr-TR" dirty="0" err="1" smtClean="0"/>
              <a:t>Big</a:t>
            </a:r>
            <a:r>
              <a:rPr lang="tr-TR" dirty="0" smtClean="0"/>
              <a:t> Data, adından da anlaşıldığı gibi diskte çok fazla yer kaplayan veriler olarak </a:t>
            </a:r>
            <a:r>
              <a:rPr lang="tr-TR" dirty="0" err="1" smtClean="0"/>
              <a:t>tanımlansada</a:t>
            </a:r>
            <a:r>
              <a:rPr lang="tr-TR" dirty="0" smtClean="0"/>
              <a:t> tam olarak böyle değil. </a:t>
            </a:r>
            <a:r>
              <a:rPr lang="tr-TR" dirty="0" err="1" smtClean="0"/>
              <a:t>Big</a:t>
            </a:r>
            <a:r>
              <a:rPr lang="tr-TR" dirty="0" smtClean="0"/>
              <a:t> data geleneksel yöntem ve araçlarla işlenemeyen verilerdir.</a:t>
            </a:r>
          </a:p>
          <a:p>
            <a:r>
              <a:rPr lang="tr-TR" dirty="0" err="1"/>
              <a:t>Big</a:t>
            </a:r>
            <a:r>
              <a:rPr lang="tr-TR" dirty="0"/>
              <a:t> Data Örnekleri: </a:t>
            </a:r>
          </a:p>
          <a:p>
            <a:pPr lvl="0"/>
            <a:r>
              <a:rPr lang="tr-TR" sz="1400" dirty="0"/>
              <a:t>Müşteri bilgileri</a:t>
            </a:r>
          </a:p>
          <a:p>
            <a:pPr lvl="0"/>
            <a:r>
              <a:rPr lang="tr-TR" sz="1400" dirty="0" err="1"/>
              <a:t>Log</a:t>
            </a:r>
            <a:r>
              <a:rPr lang="tr-TR" sz="1400" dirty="0"/>
              <a:t> dosyaları</a:t>
            </a:r>
          </a:p>
          <a:p>
            <a:pPr lvl="0"/>
            <a:r>
              <a:rPr lang="tr-TR" sz="1400" dirty="0"/>
              <a:t>Finansal dokümanlar</a:t>
            </a:r>
          </a:p>
          <a:p>
            <a:endParaRPr lang="tr-TR" dirty="0"/>
          </a:p>
        </p:txBody>
      </p:sp>
      <p:pic>
        <p:nvPicPr>
          <p:cNvPr id="1026" name="Picture 2" descr="http://www.dijimig.com/wp-content/uploads/2017/02/big-data-nedi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680" y="2404852"/>
            <a:ext cx="3011574" cy="338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44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MapReduce</a:t>
            </a:r>
            <a:r>
              <a:rPr lang="tr-TR" dirty="0" smtClean="0"/>
              <a:t> Kodlarına Çevrilme Aşamaları</a:t>
            </a:r>
            <a:endParaRPr lang="tr-TR" dirty="0"/>
          </a:p>
        </p:txBody>
      </p:sp>
      <p:sp>
        <p:nvSpPr>
          <p:cNvPr id="3" name="Content Placeholder 2"/>
          <p:cNvSpPr>
            <a:spLocks noGrp="1"/>
          </p:cNvSpPr>
          <p:nvPr>
            <p:ph idx="1"/>
          </p:nvPr>
        </p:nvSpPr>
        <p:spPr>
          <a:xfrm>
            <a:off x="1484311" y="2261061"/>
            <a:ext cx="4764090" cy="3715789"/>
          </a:xfrm>
        </p:spPr>
        <p:txBody>
          <a:bodyPr>
            <a:normAutofit fontScale="62500" lnSpcReduction="20000"/>
          </a:bodyPr>
          <a:lstStyle/>
          <a:p>
            <a:r>
              <a:rPr lang="tr-TR" dirty="0"/>
              <a:t>Geliştirmiş olduğumuz </a:t>
            </a:r>
            <a:r>
              <a:rPr lang="tr-TR" dirty="0" err="1"/>
              <a:t>Pig</a:t>
            </a:r>
            <a:r>
              <a:rPr lang="tr-TR" dirty="0"/>
              <a:t> kodları arka planda şu adımları izleyerek </a:t>
            </a:r>
            <a:r>
              <a:rPr lang="tr-TR" dirty="0" err="1"/>
              <a:t>MapReduce</a:t>
            </a:r>
            <a:r>
              <a:rPr lang="tr-TR" dirty="0"/>
              <a:t> kodlarına çevrilir</a:t>
            </a:r>
          </a:p>
          <a:p>
            <a:r>
              <a:rPr lang="tr-TR" b="1" dirty="0" err="1"/>
              <a:t>Parse</a:t>
            </a:r>
            <a:r>
              <a:rPr lang="tr-TR" b="1" dirty="0"/>
              <a:t> : </a:t>
            </a:r>
          </a:p>
          <a:p>
            <a:r>
              <a:rPr lang="tr-TR" dirty="0"/>
              <a:t>Bu adımda geliştirmiş olduğumuz </a:t>
            </a:r>
            <a:r>
              <a:rPr lang="tr-TR" dirty="0" err="1"/>
              <a:t>Pig</a:t>
            </a:r>
            <a:r>
              <a:rPr lang="tr-TR" dirty="0"/>
              <a:t> kodları </a:t>
            </a:r>
            <a:r>
              <a:rPr lang="tr-TR" dirty="0" err="1"/>
              <a:t>syntax</a:t>
            </a:r>
            <a:r>
              <a:rPr lang="tr-TR" dirty="0"/>
              <a:t> olarak kontrol </a:t>
            </a:r>
            <a:r>
              <a:rPr lang="tr-TR" dirty="0" err="1"/>
              <a:t>edilir.Yanlış</a:t>
            </a:r>
            <a:r>
              <a:rPr lang="tr-TR" dirty="0"/>
              <a:t> bir yazım varsa hata verilir</a:t>
            </a:r>
          </a:p>
          <a:p>
            <a:r>
              <a:rPr lang="tr-TR" b="1" dirty="0" err="1"/>
              <a:t>Compile</a:t>
            </a:r>
            <a:r>
              <a:rPr lang="tr-TR" b="1" dirty="0"/>
              <a:t> : </a:t>
            </a:r>
          </a:p>
          <a:p>
            <a:r>
              <a:rPr lang="tr-TR" dirty="0"/>
              <a:t>Bu adımda yazmış olduğumuz kodlar </a:t>
            </a:r>
            <a:r>
              <a:rPr lang="tr-TR" dirty="0" err="1"/>
              <a:t>MapReduce</a:t>
            </a:r>
            <a:r>
              <a:rPr lang="tr-TR" dirty="0"/>
              <a:t> </a:t>
            </a:r>
            <a:r>
              <a:rPr lang="tr-TR" dirty="0" err="1"/>
              <a:t>job</a:t>
            </a:r>
            <a:r>
              <a:rPr lang="tr-TR" dirty="0"/>
              <a:t> </a:t>
            </a:r>
            <a:r>
              <a:rPr lang="tr-TR" dirty="0" err="1"/>
              <a:t>larına</a:t>
            </a:r>
            <a:r>
              <a:rPr lang="tr-TR" dirty="0"/>
              <a:t> çevrilir</a:t>
            </a:r>
          </a:p>
          <a:p>
            <a:r>
              <a:rPr lang="tr-TR" b="1" dirty="0"/>
              <a:t>Optimize ve Plan :</a:t>
            </a:r>
          </a:p>
          <a:p>
            <a:r>
              <a:rPr lang="tr-TR" dirty="0"/>
              <a:t> Bu adımda yazmış olduğumuz kodları </a:t>
            </a:r>
            <a:r>
              <a:rPr lang="tr-TR" dirty="0" err="1"/>
              <a:t>Apache</a:t>
            </a:r>
            <a:r>
              <a:rPr lang="tr-TR" dirty="0"/>
              <a:t> </a:t>
            </a:r>
            <a:r>
              <a:rPr lang="tr-TR" dirty="0" err="1"/>
              <a:t>Pig</a:t>
            </a:r>
            <a:r>
              <a:rPr lang="tr-TR" dirty="0"/>
              <a:t> bizim için optimize eder. Çünkü geliştirmiş olduğumuz kodların daha performanslı çalışması için </a:t>
            </a:r>
            <a:r>
              <a:rPr lang="tr-TR" dirty="0" err="1"/>
              <a:t>Pig</a:t>
            </a:r>
            <a:r>
              <a:rPr lang="tr-TR" dirty="0"/>
              <a:t> çeşitli optimizasyonlar </a:t>
            </a:r>
            <a:r>
              <a:rPr lang="tr-TR" dirty="0" smtClean="0"/>
              <a:t>yapar</a:t>
            </a:r>
            <a:endParaRPr lang="tr-TR" dirty="0"/>
          </a:p>
        </p:txBody>
      </p:sp>
      <p:pic>
        <p:nvPicPr>
          <p:cNvPr id="4" name="Picture 3" descr="pig-mimari"/>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38399"/>
            <a:ext cx="5760720" cy="3216910"/>
          </a:xfrm>
          <a:prstGeom prst="rect">
            <a:avLst/>
          </a:prstGeom>
          <a:noFill/>
          <a:ln>
            <a:noFill/>
          </a:ln>
        </p:spPr>
      </p:pic>
    </p:spTree>
    <p:extLst>
      <p:ext uri="{BB962C8B-B14F-4D97-AF65-F5344CB8AC3E}">
        <p14:creationId xmlns:p14="http://schemas.microsoft.com/office/powerpoint/2010/main" val="4102859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Apache</a:t>
            </a:r>
            <a:r>
              <a:rPr lang="tr-TR" dirty="0" smtClean="0"/>
              <a:t> </a:t>
            </a:r>
            <a:r>
              <a:rPr lang="tr-TR" dirty="0" err="1" smtClean="0"/>
              <a:t>Pig</a:t>
            </a:r>
            <a:r>
              <a:rPr lang="tr-TR" dirty="0" smtClean="0"/>
              <a:t> Avantajları</a:t>
            </a:r>
            <a:endParaRPr lang="tr-TR" dirty="0"/>
          </a:p>
        </p:txBody>
      </p:sp>
      <p:sp>
        <p:nvSpPr>
          <p:cNvPr id="3" name="Content Placeholder 2"/>
          <p:cNvSpPr>
            <a:spLocks noGrp="1"/>
          </p:cNvSpPr>
          <p:nvPr>
            <p:ph idx="1"/>
          </p:nvPr>
        </p:nvSpPr>
        <p:spPr/>
        <p:txBody>
          <a:bodyPr>
            <a:normAutofit fontScale="85000" lnSpcReduction="20000"/>
          </a:bodyPr>
          <a:lstStyle/>
          <a:p>
            <a:r>
              <a:rPr lang="tr-TR" b="1" dirty="0" err="1"/>
              <a:t>Apache</a:t>
            </a:r>
            <a:r>
              <a:rPr lang="tr-TR" b="1" dirty="0"/>
              <a:t> </a:t>
            </a:r>
            <a:r>
              <a:rPr lang="tr-TR" b="1" dirty="0" err="1"/>
              <a:t>Pig’in</a:t>
            </a:r>
            <a:r>
              <a:rPr lang="tr-TR" b="1" dirty="0"/>
              <a:t> avantajları</a:t>
            </a:r>
          </a:p>
          <a:p>
            <a:pPr lvl="0"/>
            <a:r>
              <a:rPr lang="tr-TR" dirty="0"/>
              <a:t>Öğrenmesi ve geliştirmesi kolaydır</a:t>
            </a:r>
          </a:p>
          <a:p>
            <a:pPr lvl="0"/>
            <a:r>
              <a:rPr lang="tr-TR" dirty="0"/>
              <a:t>Büyük verileri üzerinde kolaylıkla analizler yapılabilir</a:t>
            </a:r>
          </a:p>
          <a:p>
            <a:pPr lvl="0"/>
            <a:r>
              <a:rPr lang="tr-TR" dirty="0"/>
              <a:t>Geliştirmiş olduğumuz </a:t>
            </a:r>
            <a:r>
              <a:rPr lang="tr-TR" dirty="0" err="1"/>
              <a:t>MapReduce</a:t>
            </a:r>
            <a:r>
              <a:rPr lang="tr-TR" dirty="0"/>
              <a:t> </a:t>
            </a:r>
            <a:r>
              <a:rPr lang="tr-TR" dirty="0" err="1"/>
              <a:t>job’larını</a:t>
            </a:r>
            <a:r>
              <a:rPr lang="tr-TR" dirty="0"/>
              <a:t> optimize eder</a:t>
            </a:r>
          </a:p>
          <a:p>
            <a:pPr lvl="0"/>
            <a:r>
              <a:rPr lang="tr-TR" dirty="0"/>
              <a:t>Veri üzerinde analizler yapabileceğimiz </a:t>
            </a:r>
            <a:r>
              <a:rPr lang="tr-TR" dirty="0" err="1"/>
              <a:t>metodlar</a:t>
            </a:r>
            <a:r>
              <a:rPr lang="tr-TR" dirty="0"/>
              <a:t> sunar (</a:t>
            </a:r>
            <a:r>
              <a:rPr lang="tr-TR" dirty="0" err="1"/>
              <a:t>filter</a:t>
            </a:r>
            <a:r>
              <a:rPr lang="tr-TR" dirty="0"/>
              <a:t>, </a:t>
            </a:r>
            <a:r>
              <a:rPr lang="tr-TR" dirty="0" err="1"/>
              <a:t>group</a:t>
            </a:r>
            <a:r>
              <a:rPr lang="tr-TR" dirty="0"/>
              <a:t>, </a:t>
            </a:r>
            <a:r>
              <a:rPr lang="tr-TR" dirty="0" err="1"/>
              <a:t>join</a:t>
            </a:r>
            <a:r>
              <a:rPr lang="tr-TR" dirty="0"/>
              <a:t>, </a:t>
            </a:r>
            <a:r>
              <a:rPr lang="tr-TR" dirty="0" err="1"/>
              <a:t>ordering</a:t>
            </a:r>
            <a:r>
              <a:rPr lang="tr-TR" dirty="0"/>
              <a:t> vs..)</a:t>
            </a:r>
          </a:p>
          <a:p>
            <a:pPr lvl="0"/>
            <a:r>
              <a:rPr lang="tr-TR" dirty="0"/>
              <a:t>İhtiyaç halinde </a:t>
            </a:r>
            <a:r>
              <a:rPr lang="tr-TR" dirty="0" err="1"/>
              <a:t>java,javascript</a:t>
            </a:r>
            <a:r>
              <a:rPr lang="tr-TR" dirty="0"/>
              <a:t> ve </a:t>
            </a:r>
            <a:r>
              <a:rPr lang="tr-TR" dirty="0" err="1"/>
              <a:t>python</a:t>
            </a:r>
            <a:r>
              <a:rPr lang="tr-TR" dirty="0"/>
              <a:t> ile kütüphaneler yazıp </a:t>
            </a:r>
            <a:r>
              <a:rPr lang="tr-TR" dirty="0" err="1"/>
              <a:t>Apache</a:t>
            </a:r>
            <a:r>
              <a:rPr lang="tr-TR" dirty="0"/>
              <a:t> </a:t>
            </a:r>
            <a:r>
              <a:rPr lang="tr-TR" dirty="0" err="1"/>
              <a:t>pig</a:t>
            </a:r>
            <a:r>
              <a:rPr lang="tr-TR" dirty="0"/>
              <a:t> içerisinde kullanabiliriz (</a:t>
            </a:r>
            <a:r>
              <a:rPr lang="tr-TR" dirty="0" err="1"/>
              <a:t>udf</a:t>
            </a:r>
            <a:r>
              <a:rPr lang="tr-TR" dirty="0"/>
              <a:t>)</a:t>
            </a:r>
          </a:p>
          <a:p>
            <a:pPr lvl="0"/>
            <a:r>
              <a:rPr lang="tr-TR" dirty="0" err="1"/>
              <a:t>Hadoop</a:t>
            </a:r>
            <a:r>
              <a:rPr lang="tr-TR" dirty="0"/>
              <a:t> içerisindeki ayarlamalar </a:t>
            </a:r>
            <a:r>
              <a:rPr lang="tr-TR" dirty="0" err="1"/>
              <a:t>Apache</a:t>
            </a:r>
            <a:r>
              <a:rPr lang="tr-TR" dirty="0"/>
              <a:t> </a:t>
            </a:r>
            <a:r>
              <a:rPr lang="tr-TR" dirty="0" err="1"/>
              <a:t>Pig</a:t>
            </a:r>
            <a:r>
              <a:rPr lang="tr-TR" dirty="0"/>
              <a:t> ile yapılabilir (</a:t>
            </a:r>
            <a:r>
              <a:rPr lang="tr-TR" dirty="0" err="1"/>
              <a:t>mapreduce.reduce.memory.mb</a:t>
            </a:r>
            <a:r>
              <a:rPr lang="tr-TR" dirty="0"/>
              <a:t> </a:t>
            </a:r>
            <a:r>
              <a:rPr lang="tr-TR" dirty="0" smtClean="0"/>
              <a:t>..)</a:t>
            </a:r>
            <a:endParaRPr lang="tr-TR" dirty="0"/>
          </a:p>
        </p:txBody>
      </p:sp>
    </p:spTree>
    <p:extLst>
      <p:ext uri="{BB962C8B-B14F-4D97-AF65-F5344CB8AC3E}">
        <p14:creationId xmlns:p14="http://schemas.microsoft.com/office/powerpoint/2010/main" val="2034281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Apache</a:t>
            </a:r>
            <a:r>
              <a:rPr lang="tr-TR" dirty="0" smtClean="0"/>
              <a:t> </a:t>
            </a:r>
            <a:r>
              <a:rPr lang="tr-TR" dirty="0" err="1" smtClean="0"/>
              <a:t>Hive</a:t>
            </a:r>
            <a:r>
              <a:rPr lang="tr-TR" dirty="0" smtClean="0"/>
              <a:t> Nedir?</a:t>
            </a:r>
            <a:endParaRPr lang="tr-TR" dirty="0"/>
          </a:p>
        </p:txBody>
      </p:sp>
      <p:sp>
        <p:nvSpPr>
          <p:cNvPr id="3" name="Content Placeholder 2"/>
          <p:cNvSpPr>
            <a:spLocks noGrp="1"/>
          </p:cNvSpPr>
          <p:nvPr>
            <p:ph idx="1"/>
          </p:nvPr>
        </p:nvSpPr>
        <p:spPr/>
        <p:txBody>
          <a:bodyPr>
            <a:normAutofit fontScale="92500"/>
          </a:bodyPr>
          <a:lstStyle/>
          <a:p>
            <a:r>
              <a:rPr lang="tr-TR" dirty="0"/>
              <a:t>Büyük verileri </a:t>
            </a:r>
            <a:r>
              <a:rPr lang="tr-TR" dirty="0" err="1"/>
              <a:t>Hadoop</a:t>
            </a:r>
            <a:r>
              <a:rPr lang="tr-TR" dirty="0"/>
              <a:t> üzerinde paralel olarak işlemek için </a:t>
            </a:r>
            <a:r>
              <a:rPr lang="tr-TR" dirty="0" err="1"/>
              <a:t>MapReduce</a:t>
            </a:r>
            <a:r>
              <a:rPr lang="tr-TR" dirty="0"/>
              <a:t> programı yazmamız </a:t>
            </a:r>
            <a:r>
              <a:rPr lang="tr-TR" dirty="0" err="1"/>
              <a:t>gerekir.MapReduce</a:t>
            </a:r>
            <a:r>
              <a:rPr lang="tr-TR" dirty="0"/>
              <a:t> programı </a:t>
            </a:r>
            <a:r>
              <a:rPr lang="tr-TR" dirty="0" err="1"/>
              <a:t>Java,Apache</a:t>
            </a:r>
            <a:r>
              <a:rPr lang="tr-TR" dirty="0"/>
              <a:t> </a:t>
            </a:r>
            <a:r>
              <a:rPr lang="tr-TR" dirty="0" err="1"/>
              <a:t>Pig</a:t>
            </a:r>
            <a:r>
              <a:rPr lang="tr-TR" dirty="0"/>
              <a:t> veya </a:t>
            </a:r>
            <a:r>
              <a:rPr lang="tr-TR" dirty="0" err="1"/>
              <a:t>Apache</a:t>
            </a:r>
            <a:r>
              <a:rPr lang="tr-TR" dirty="0"/>
              <a:t> </a:t>
            </a:r>
            <a:r>
              <a:rPr lang="tr-TR" dirty="0" err="1"/>
              <a:t>Hive</a:t>
            </a:r>
            <a:r>
              <a:rPr lang="tr-TR" dirty="0"/>
              <a:t> ile geliştirilebilir.</a:t>
            </a:r>
          </a:p>
          <a:p>
            <a:r>
              <a:rPr lang="tr-TR" dirty="0"/>
              <a:t>Bu bölümde </a:t>
            </a:r>
            <a:r>
              <a:rPr lang="tr-TR" dirty="0" err="1"/>
              <a:t>Hadoop</a:t>
            </a:r>
            <a:r>
              <a:rPr lang="tr-TR" dirty="0"/>
              <a:t> </a:t>
            </a:r>
            <a:r>
              <a:rPr lang="tr-TR" dirty="0" err="1"/>
              <a:t>MapReduce</a:t>
            </a:r>
            <a:r>
              <a:rPr lang="tr-TR" dirty="0"/>
              <a:t> geliştirme yöntemlerinden </a:t>
            </a:r>
            <a:r>
              <a:rPr lang="tr-TR" dirty="0" err="1"/>
              <a:t>Apache</a:t>
            </a:r>
            <a:r>
              <a:rPr lang="tr-TR" dirty="0"/>
              <a:t> </a:t>
            </a:r>
            <a:r>
              <a:rPr lang="tr-TR" dirty="0" err="1"/>
              <a:t>Hive’ı</a:t>
            </a:r>
            <a:r>
              <a:rPr lang="tr-TR" dirty="0"/>
              <a:t> </a:t>
            </a:r>
            <a:r>
              <a:rPr lang="tr-TR" dirty="0" err="1"/>
              <a:t>inceleyeceğiz.Apache</a:t>
            </a:r>
            <a:r>
              <a:rPr lang="tr-TR" dirty="0"/>
              <a:t> </a:t>
            </a:r>
            <a:r>
              <a:rPr lang="tr-TR" dirty="0" err="1"/>
              <a:t>Hive</a:t>
            </a:r>
            <a:r>
              <a:rPr lang="tr-TR" dirty="0"/>
              <a:t> , SQL biçimde sorgular geliştirmemizi sağlayan </a:t>
            </a:r>
            <a:r>
              <a:rPr lang="tr-TR" dirty="0" err="1"/>
              <a:t>Apache</a:t>
            </a:r>
            <a:r>
              <a:rPr lang="tr-TR" dirty="0"/>
              <a:t> </a:t>
            </a:r>
            <a:r>
              <a:rPr lang="tr-TR" dirty="0" err="1"/>
              <a:t>Hadoop</a:t>
            </a:r>
            <a:r>
              <a:rPr lang="tr-TR" dirty="0"/>
              <a:t> tabanlı veri ambarı(</a:t>
            </a:r>
            <a:r>
              <a:rPr lang="tr-TR" dirty="0" err="1"/>
              <a:t>datawarehouse</a:t>
            </a:r>
            <a:r>
              <a:rPr lang="tr-TR" dirty="0"/>
              <a:t>) kütüphanesidir</a:t>
            </a:r>
            <a:r>
              <a:rPr lang="tr-TR" dirty="0" smtClean="0"/>
              <a:t>.</a:t>
            </a:r>
          </a:p>
          <a:p>
            <a:r>
              <a:rPr lang="tr-TR" dirty="0"/>
              <a:t>Büyük veriler üzerinde basit analizler yapmak için Java </a:t>
            </a:r>
            <a:r>
              <a:rPr lang="tr-TR" dirty="0" err="1"/>
              <a:t>MapReduce</a:t>
            </a:r>
            <a:r>
              <a:rPr lang="tr-TR" dirty="0"/>
              <a:t> yada </a:t>
            </a:r>
            <a:r>
              <a:rPr lang="tr-TR" dirty="0" err="1"/>
              <a:t>Apache</a:t>
            </a:r>
            <a:r>
              <a:rPr lang="tr-TR" dirty="0"/>
              <a:t> </a:t>
            </a:r>
            <a:r>
              <a:rPr lang="tr-TR" dirty="0" err="1"/>
              <a:t>Pig</a:t>
            </a:r>
            <a:r>
              <a:rPr lang="tr-TR" dirty="0"/>
              <a:t> yazmak yerine hızlı bir şekilde </a:t>
            </a:r>
            <a:r>
              <a:rPr lang="tr-TR" dirty="0" err="1"/>
              <a:t>Apache</a:t>
            </a:r>
            <a:r>
              <a:rPr lang="tr-TR" dirty="0"/>
              <a:t> </a:t>
            </a:r>
            <a:r>
              <a:rPr lang="tr-TR" dirty="0" err="1"/>
              <a:t>Hive</a:t>
            </a:r>
            <a:r>
              <a:rPr lang="tr-TR" dirty="0"/>
              <a:t> tabanlı SQL sorguları geliştirilebilir. </a:t>
            </a:r>
          </a:p>
        </p:txBody>
      </p:sp>
    </p:spTree>
    <p:extLst>
      <p:ext uri="{BB962C8B-B14F-4D97-AF65-F5344CB8AC3E}">
        <p14:creationId xmlns:p14="http://schemas.microsoft.com/office/powerpoint/2010/main" val="1394409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Hive</a:t>
            </a:r>
            <a:r>
              <a:rPr lang="tr-TR" dirty="0"/>
              <a:t> </a:t>
            </a:r>
            <a:r>
              <a:rPr lang="tr-TR" dirty="0" smtClean="0"/>
              <a:t>Mimarisi</a:t>
            </a:r>
            <a:endParaRPr lang="tr-TR" dirty="0"/>
          </a:p>
        </p:txBody>
      </p:sp>
      <p:sp>
        <p:nvSpPr>
          <p:cNvPr id="3" name="Content Placeholder 2"/>
          <p:cNvSpPr>
            <a:spLocks noGrp="1"/>
          </p:cNvSpPr>
          <p:nvPr>
            <p:ph idx="1"/>
          </p:nvPr>
        </p:nvSpPr>
        <p:spPr>
          <a:xfrm>
            <a:off x="1484310" y="2666999"/>
            <a:ext cx="5812877" cy="3243350"/>
          </a:xfrm>
        </p:spPr>
        <p:txBody>
          <a:bodyPr>
            <a:normAutofit lnSpcReduction="10000"/>
          </a:bodyPr>
          <a:lstStyle/>
          <a:p>
            <a:r>
              <a:rPr lang="tr-TR" dirty="0"/>
              <a:t>Web </a:t>
            </a:r>
            <a:r>
              <a:rPr lang="tr-TR" dirty="0" err="1"/>
              <a:t>arayüzünden</a:t>
            </a:r>
            <a:r>
              <a:rPr lang="tr-TR" dirty="0"/>
              <a:t> yada </a:t>
            </a:r>
            <a:r>
              <a:rPr lang="tr-TR" dirty="0" err="1"/>
              <a:t>Hive</a:t>
            </a:r>
            <a:r>
              <a:rPr lang="tr-TR" dirty="0"/>
              <a:t> </a:t>
            </a:r>
            <a:r>
              <a:rPr lang="tr-TR" dirty="0" err="1"/>
              <a:t>client</a:t>
            </a:r>
            <a:r>
              <a:rPr lang="tr-TR" dirty="0"/>
              <a:t> üzerinden çalıştırdığımız HQL(</a:t>
            </a:r>
            <a:r>
              <a:rPr lang="tr-TR" dirty="0" err="1"/>
              <a:t>Hive</a:t>
            </a:r>
            <a:r>
              <a:rPr lang="tr-TR" dirty="0"/>
              <a:t> Query Language) sorguları daha önce girilmiş şema bilgileri kullanılarak arka planda </a:t>
            </a:r>
            <a:r>
              <a:rPr lang="tr-TR" dirty="0" err="1"/>
              <a:t>MapReduce</a:t>
            </a:r>
            <a:r>
              <a:rPr lang="tr-TR" dirty="0"/>
              <a:t> </a:t>
            </a:r>
            <a:r>
              <a:rPr lang="tr-TR" dirty="0" err="1"/>
              <a:t>job’larına</a:t>
            </a:r>
            <a:r>
              <a:rPr lang="tr-TR" dirty="0"/>
              <a:t> </a:t>
            </a:r>
            <a:r>
              <a:rPr lang="tr-TR" dirty="0" err="1"/>
              <a:t>çevrilir.Hive</a:t>
            </a:r>
            <a:r>
              <a:rPr lang="tr-TR" dirty="0"/>
              <a:t> kurulduğu zaman beraberinde </a:t>
            </a:r>
            <a:r>
              <a:rPr lang="tr-TR" dirty="0" err="1"/>
              <a:t>Thrift</a:t>
            </a:r>
            <a:r>
              <a:rPr lang="tr-TR" dirty="0"/>
              <a:t> server ile </a:t>
            </a:r>
            <a:r>
              <a:rPr lang="tr-TR" dirty="0" err="1"/>
              <a:t>gelir.Bu</a:t>
            </a:r>
            <a:r>
              <a:rPr lang="tr-TR" dirty="0"/>
              <a:t> servisin amacı ise </a:t>
            </a:r>
            <a:r>
              <a:rPr lang="tr-TR" dirty="0" err="1"/>
              <a:t>Hive</a:t>
            </a:r>
            <a:r>
              <a:rPr lang="tr-TR" dirty="0"/>
              <a:t> üzerinde belirli portlara erişmeyi </a:t>
            </a:r>
            <a:r>
              <a:rPr lang="tr-TR" dirty="0" smtClean="0"/>
              <a:t>sağlamaktır</a:t>
            </a:r>
            <a:endParaRPr lang="tr-TR" dirty="0"/>
          </a:p>
        </p:txBody>
      </p:sp>
      <p:pic>
        <p:nvPicPr>
          <p:cNvPr id="4" name="Picture 3" descr="hive mimarisi"/>
          <p:cNvPicPr/>
          <p:nvPr/>
        </p:nvPicPr>
        <p:blipFill>
          <a:blip r:embed="rId2">
            <a:extLst>
              <a:ext uri="{28A0092B-C50C-407E-A947-70E740481C1C}">
                <a14:useLocalDpi xmlns:a14="http://schemas.microsoft.com/office/drawing/2010/main" val="0"/>
              </a:ext>
            </a:extLst>
          </a:blip>
          <a:srcRect/>
          <a:stretch>
            <a:fillRect/>
          </a:stretch>
        </p:blipFill>
        <p:spPr bwMode="auto">
          <a:xfrm>
            <a:off x="7297188" y="2666999"/>
            <a:ext cx="4772892" cy="2877647"/>
          </a:xfrm>
          <a:prstGeom prst="rect">
            <a:avLst/>
          </a:prstGeom>
          <a:noFill/>
          <a:ln>
            <a:noFill/>
          </a:ln>
        </p:spPr>
      </p:pic>
    </p:spTree>
    <p:extLst>
      <p:ext uri="{BB962C8B-B14F-4D97-AF65-F5344CB8AC3E}">
        <p14:creationId xmlns:p14="http://schemas.microsoft.com/office/powerpoint/2010/main" val="2149497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Hive</a:t>
            </a:r>
            <a:r>
              <a:rPr lang="tr-TR" dirty="0"/>
              <a:t> </a:t>
            </a:r>
            <a:r>
              <a:rPr lang="tr-TR" dirty="0" err="1"/>
              <a:t>MetaStore</a:t>
            </a:r>
            <a:r>
              <a:rPr lang="tr-TR" dirty="0"/>
              <a:t> Nedir</a:t>
            </a:r>
            <a:r>
              <a:rPr lang="tr-TR" dirty="0" smtClean="0"/>
              <a:t>?</a:t>
            </a:r>
            <a:endParaRPr lang="tr-TR" dirty="0"/>
          </a:p>
        </p:txBody>
      </p:sp>
      <p:sp>
        <p:nvSpPr>
          <p:cNvPr id="3" name="Content Placeholder 2"/>
          <p:cNvSpPr>
            <a:spLocks noGrp="1"/>
          </p:cNvSpPr>
          <p:nvPr>
            <p:ph idx="1"/>
          </p:nvPr>
        </p:nvSpPr>
        <p:spPr>
          <a:xfrm>
            <a:off x="1484310" y="2666999"/>
            <a:ext cx="5224061" cy="3293226"/>
          </a:xfrm>
        </p:spPr>
        <p:txBody>
          <a:bodyPr/>
          <a:lstStyle/>
          <a:p>
            <a:r>
              <a:rPr lang="tr-TR" dirty="0" smtClean="0"/>
              <a:t>Şema </a:t>
            </a:r>
            <a:r>
              <a:rPr lang="tr-TR" dirty="0"/>
              <a:t>bilgilerinin ve bu şema altında yer alan </a:t>
            </a:r>
            <a:r>
              <a:rPr lang="tr-TR" dirty="0" err="1"/>
              <a:t>tablolar,kolonlar,kolon</a:t>
            </a:r>
            <a:r>
              <a:rPr lang="tr-TR" dirty="0"/>
              <a:t> tiplerinin saklandığı </a:t>
            </a:r>
            <a:r>
              <a:rPr lang="tr-TR" dirty="0" smtClean="0"/>
              <a:t>bölümdür</a:t>
            </a:r>
            <a:endParaRPr lang="tr-TR" dirty="0"/>
          </a:p>
        </p:txBody>
      </p:sp>
      <p:pic>
        <p:nvPicPr>
          <p:cNvPr id="4" name="Picture 3" descr="hive metastore"/>
          <p:cNvPicPr/>
          <p:nvPr/>
        </p:nvPicPr>
        <p:blipFill>
          <a:blip r:embed="rId2">
            <a:extLst>
              <a:ext uri="{28A0092B-C50C-407E-A947-70E740481C1C}">
                <a14:useLocalDpi xmlns:a14="http://schemas.microsoft.com/office/drawing/2010/main" val="0"/>
              </a:ext>
            </a:extLst>
          </a:blip>
          <a:srcRect/>
          <a:stretch>
            <a:fillRect/>
          </a:stretch>
        </p:blipFill>
        <p:spPr bwMode="auto">
          <a:xfrm>
            <a:off x="6829426" y="3008687"/>
            <a:ext cx="4971504" cy="2419524"/>
          </a:xfrm>
          <a:prstGeom prst="rect">
            <a:avLst/>
          </a:prstGeom>
          <a:noFill/>
          <a:ln>
            <a:noFill/>
          </a:ln>
        </p:spPr>
      </p:pic>
    </p:spTree>
    <p:extLst>
      <p:ext uri="{BB962C8B-B14F-4D97-AF65-F5344CB8AC3E}">
        <p14:creationId xmlns:p14="http://schemas.microsoft.com/office/powerpoint/2010/main" val="2173146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Hive</a:t>
            </a:r>
            <a:r>
              <a:rPr lang="tr-TR" dirty="0" smtClean="0"/>
              <a:t> </a:t>
            </a:r>
            <a:r>
              <a:rPr lang="tr-TR" dirty="0" err="1" smtClean="0"/>
              <a:t>Partition</a:t>
            </a:r>
            <a:r>
              <a:rPr lang="tr-TR" dirty="0" smtClean="0"/>
              <a:t> Nedir?</a:t>
            </a:r>
            <a:endParaRPr lang="tr-TR" dirty="0"/>
          </a:p>
        </p:txBody>
      </p:sp>
      <p:sp>
        <p:nvSpPr>
          <p:cNvPr id="3" name="Content Placeholder 2"/>
          <p:cNvSpPr>
            <a:spLocks noGrp="1"/>
          </p:cNvSpPr>
          <p:nvPr>
            <p:ph idx="1"/>
          </p:nvPr>
        </p:nvSpPr>
        <p:spPr>
          <a:xfrm>
            <a:off x="1484310" y="2667000"/>
            <a:ext cx="10411357" cy="1786468"/>
          </a:xfrm>
        </p:spPr>
        <p:txBody>
          <a:bodyPr>
            <a:normAutofit lnSpcReduction="10000"/>
          </a:bodyPr>
          <a:lstStyle/>
          <a:p>
            <a:r>
              <a:rPr lang="tr-TR" dirty="0"/>
              <a:t>HDFS içerisinde veriler genellikle klasörler altında </a:t>
            </a:r>
            <a:r>
              <a:rPr lang="tr-TR" dirty="0" err="1"/>
              <a:t>atılır.Örnek</a:t>
            </a:r>
            <a:r>
              <a:rPr lang="tr-TR" dirty="0"/>
              <a:t> verirsek browser üzerinden </a:t>
            </a:r>
            <a:r>
              <a:rPr lang="tr-TR" dirty="0" err="1"/>
              <a:t>logların</a:t>
            </a:r>
            <a:r>
              <a:rPr lang="tr-TR" dirty="0"/>
              <a:t> toplandığı bir sistemde günlük klasörler vardır. 1 Ocak tarihinde gelen </a:t>
            </a:r>
            <a:r>
              <a:rPr lang="tr-TR" dirty="0" err="1"/>
              <a:t>log’lar</a:t>
            </a:r>
            <a:r>
              <a:rPr lang="tr-TR" dirty="0"/>
              <a:t> 2016_01_01 klasörünün altına, 2 Ocak tarihinden gelen </a:t>
            </a:r>
            <a:r>
              <a:rPr lang="tr-TR" dirty="0" err="1"/>
              <a:t>loglar</a:t>
            </a:r>
            <a:r>
              <a:rPr lang="tr-TR" dirty="0"/>
              <a:t> 2016_01_02 altına </a:t>
            </a:r>
            <a:r>
              <a:rPr lang="tr-TR" dirty="0" err="1"/>
              <a:t>atılabilir.Bunun</a:t>
            </a:r>
            <a:r>
              <a:rPr lang="tr-TR" dirty="0"/>
              <a:t> en önemli nedeni ise sorgulama performansını </a:t>
            </a:r>
            <a:r>
              <a:rPr lang="tr-TR" dirty="0" smtClean="0"/>
              <a:t>artırmaktır</a:t>
            </a:r>
            <a:endParaRPr lang="tr-TR" dirty="0"/>
          </a:p>
        </p:txBody>
      </p:sp>
      <p:pic>
        <p:nvPicPr>
          <p:cNvPr id="4" name="Picture 3" descr="hdfs-log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2318" y="4555451"/>
            <a:ext cx="5895340" cy="2192482"/>
          </a:xfrm>
          <a:prstGeom prst="rect">
            <a:avLst/>
          </a:prstGeom>
          <a:noFill/>
          <a:ln>
            <a:noFill/>
          </a:ln>
        </p:spPr>
      </p:pic>
    </p:spTree>
    <p:extLst>
      <p:ext uri="{BB962C8B-B14F-4D97-AF65-F5344CB8AC3E}">
        <p14:creationId xmlns:p14="http://schemas.microsoft.com/office/powerpoint/2010/main" val="780132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Apache</a:t>
            </a:r>
            <a:r>
              <a:rPr lang="tr-TR" dirty="0" smtClean="0"/>
              <a:t> Kafka Nedir?</a:t>
            </a:r>
            <a:endParaRPr lang="tr-TR" dirty="0"/>
          </a:p>
        </p:txBody>
      </p:sp>
      <p:sp>
        <p:nvSpPr>
          <p:cNvPr id="3" name="Content Placeholder 2"/>
          <p:cNvSpPr>
            <a:spLocks noGrp="1"/>
          </p:cNvSpPr>
          <p:nvPr>
            <p:ph idx="1"/>
          </p:nvPr>
        </p:nvSpPr>
        <p:spPr>
          <a:xfrm>
            <a:off x="1484310" y="2667000"/>
            <a:ext cx="10527581" cy="1281546"/>
          </a:xfrm>
        </p:spPr>
        <p:txBody>
          <a:bodyPr>
            <a:normAutofit fontScale="92500" lnSpcReduction="20000"/>
          </a:bodyPr>
          <a:lstStyle/>
          <a:p>
            <a:r>
              <a:rPr lang="tr-TR" dirty="0"/>
              <a:t>Büyük veri bloklarını hatasız ve hızlı bir biçimde toplayıp, diğer sistemlere transfer edebilmek için bir mesajlaşma sistemine(</a:t>
            </a:r>
            <a:r>
              <a:rPr lang="tr-TR" dirty="0" err="1"/>
              <a:t>queue</a:t>
            </a:r>
            <a:r>
              <a:rPr lang="tr-TR" dirty="0"/>
              <a:t>) ihtiyacımız </a:t>
            </a:r>
            <a:r>
              <a:rPr lang="tr-TR" dirty="0" smtClean="0"/>
              <a:t>vardır. </a:t>
            </a:r>
            <a:r>
              <a:rPr lang="tr-TR" dirty="0"/>
              <a:t>Bu noktada </a:t>
            </a:r>
            <a:r>
              <a:rPr lang="tr-TR" dirty="0" err="1">
                <a:hlinkClick r:id="rId2"/>
              </a:rPr>
              <a:t>Apache</a:t>
            </a:r>
            <a:r>
              <a:rPr lang="tr-TR" dirty="0">
                <a:hlinkClick r:id="rId2"/>
              </a:rPr>
              <a:t> Kafka</a:t>
            </a:r>
            <a:r>
              <a:rPr lang="tr-TR" dirty="0"/>
              <a:t> , akan verileri bir  </a:t>
            </a:r>
            <a:r>
              <a:rPr lang="tr-TR" dirty="0" err="1"/>
              <a:t>queue</a:t>
            </a:r>
            <a:r>
              <a:rPr lang="tr-TR" dirty="0"/>
              <a:t> (mesaj kuyruğu) içerisine atarak; </a:t>
            </a:r>
            <a:r>
              <a:rPr lang="tr-TR" dirty="0" err="1"/>
              <a:t>Hadoop</a:t>
            </a:r>
            <a:r>
              <a:rPr lang="tr-TR" dirty="0"/>
              <a:t>, </a:t>
            </a:r>
            <a:r>
              <a:rPr lang="tr-TR" dirty="0" err="1"/>
              <a:t>Spark</a:t>
            </a:r>
            <a:r>
              <a:rPr lang="tr-TR" dirty="0"/>
              <a:t>, </a:t>
            </a:r>
            <a:r>
              <a:rPr lang="tr-TR" dirty="0" err="1"/>
              <a:t>Elasticsearch</a:t>
            </a:r>
            <a:r>
              <a:rPr lang="tr-TR" dirty="0"/>
              <a:t> gibi diğer sistemlere transfer etmemizi sağlar</a:t>
            </a:r>
          </a:p>
        </p:txBody>
      </p:sp>
      <p:pic>
        <p:nvPicPr>
          <p:cNvPr id="1026" name="Picture 2" descr="kafka ned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923" y="4054011"/>
            <a:ext cx="7282353" cy="2709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242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Kafka Mimarisi</a:t>
            </a:r>
          </a:p>
        </p:txBody>
      </p:sp>
      <p:sp>
        <p:nvSpPr>
          <p:cNvPr id="3" name="Content Placeholder 2"/>
          <p:cNvSpPr>
            <a:spLocks noGrp="1"/>
          </p:cNvSpPr>
          <p:nvPr>
            <p:ph idx="1"/>
          </p:nvPr>
        </p:nvSpPr>
        <p:spPr>
          <a:xfrm>
            <a:off x="1484310" y="2666999"/>
            <a:ext cx="6113523" cy="3124201"/>
          </a:xfrm>
        </p:spPr>
        <p:txBody>
          <a:bodyPr>
            <a:normAutofit fontScale="62500" lnSpcReduction="20000"/>
          </a:bodyPr>
          <a:lstStyle/>
          <a:p>
            <a:pPr fontAlgn="base"/>
            <a:r>
              <a:rPr lang="tr-TR" b="1" dirty="0"/>
              <a:t>Producer</a:t>
            </a:r>
            <a:br>
              <a:rPr lang="tr-TR" b="1" dirty="0"/>
            </a:br>
            <a:endParaRPr lang="tr-TR" dirty="0"/>
          </a:p>
          <a:p>
            <a:pPr fontAlgn="base"/>
            <a:r>
              <a:rPr lang="tr-TR" dirty="0"/>
              <a:t>Publisher-</a:t>
            </a:r>
            <a:r>
              <a:rPr lang="tr-TR" dirty="0" err="1"/>
              <a:t>Subscriber</a:t>
            </a:r>
            <a:r>
              <a:rPr lang="tr-TR" dirty="0"/>
              <a:t> kelimelerinden </a:t>
            </a:r>
            <a:r>
              <a:rPr lang="tr-TR" dirty="0" err="1"/>
              <a:t>Publisher’a</a:t>
            </a:r>
            <a:r>
              <a:rPr lang="tr-TR" dirty="0"/>
              <a:t> </a:t>
            </a:r>
            <a:r>
              <a:rPr lang="tr-TR" dirty="0" err="1"/>
              <a:t>karşıklık</a:t>
            </a:r>
            <a:r>
              <a:rPr lang="tr-TR" dirty="0"/>
              <a:t> gelir ve bir ya da birden fazla </a:t>
            </a:r>
            <a:r>
              <a:rPr lang="tr-TR" dirty="0" err="1"/>
              <a:t>Topic’e</a:t>
            </a:r>
            <a:r>
              <a:rPr lang="tr-TR" dirty="0"/>
              <a:t> mesaj gönderen birimdir.</a:t>
            </a:r>
          </a:p>
          <a:p>
            <a:pPr fontAlgn="base"/>
            <a:r>
              <a:rPr lang="tr-TR" b="1" dirty="0" err="1"/>
              <a:t>Topic</a:t>
            </a:r>
            <a:r>
              <a:rPr lang="tr-TR" b="1" dirty="0"/>
              <a:t/>
            </a:r>
            <a:br>
              <a:rPr lang="tr-TR" b="1" dirty="0"/>
            </a:br>
            <a:endParaRPr lang="tr-TR" dirty="0"/>
          </a:p>
          <a:p>
            <a:pPr fontAlgn="base"/>
            <a:r>
              <a:rPr lang="tr-TR" dirty="0"/>
              <a:t>Mesajların saklandığı kategorilere </a:t>
            </a:r>
            <a:r>
              <a:rPr lang="tr-TR" dirty="0" err="1"/>
              <a:t>Topic</a:t>
            </a:r>
            <a:r>
              <a:rPr lang="tr-TR" dirty="0"/>
              <a:t> adı verilir. </a:t>
            </a:r>
            <a:r>
              <a:rPr lang="tr-TR" dirty="0" err="1"/>
              <a:t>Veritabanındaki</a:t>
            </a:r>
            <a:r>
              <a:rPr lang="tr-TR" dirty="0"/>
              <a:t> tablo olarak da düşünebilirsiniz.</a:t>
            </a:r>
          </a:p>
          <a:p>
            <a:pPr fontAlgn="base"/>
            <a:r>
              <a:rPr lang="tr-TR" b="1" dirty="0" err="1"/>
              <a:t>Partition</a:t>
            </a:r>
            <a:r>
              <a:rPr lang="tr-TR" b="1" dirty="0"/>
              <a:t/>
            </a:r>
            <a:br>
              <a:rPr lang="tr-TR" b="1" dirty="0"/>
            </a:br>
            <a:endParaRPr lang="tr-TR" dirty="0"/>
          </a:p>
          <a:p>
            <a:pPr fontAlgn="base"/>
            <a:r>
              <a:rPr lang="tr-TR" dirty="0" err="1"/>
              <a:t>Topic’ler</a:t>
            </a:r>
            <a:r>
              <a:rPr lang="tr-TR" dirty="0"/>
              <a:t> </a:t>
            </a:r>
            <a:r>
              <a:rPr lang="tr-TR" dirty="0" err="1"/>
              <a:t>Partition</a:t>
            </a:r>
            <a:r>
              <a:rPr lang="tr-TR" dirty="0"/>
              <a:t> denilen bölümlere ayırılır. </a:t>
            </a:r>
            <a:r>
              <a:rPr lang="tr-TR" dirty="0" smtClean="0"/>
              <a:t>Mesajlar </a:t>
            </a:r>
            <a:r>
              <a:rPr lang="tr-TR" dirty="0" err="1"/>
              <a:t>Partition</a:t>
            </a:r>
            <a:r>
              <a:rPr lang="tr-TR" dirty="0"/>
              <a:t> içerisinde </a:t>
            </a:r>
            <a:r>
              <a:rPr lang="tr-TR" dirty="0" err="1"/>
              <a:t>Append</a:t>
            </a:r>
            <a:r>
              <a:rPr lang="tr-TR" dirty="0"/>
              <a:t> edilerek yazılır ve baştan sonra doğru okunur.</a:t>
            </a:r>
          </a:p>
          <a:p>
            <a:endParaRPr lang="tr-TR" dirty="0"/>
          </a:p>
        </p:txBody>
      </p:sp>
      <p:pic>
        <p:nvPicPr>
          <p:cNvPr id="2050" name="Picture 2" descr="http://www.mshowto.org/images/articles/2017/02/021717_1045_ApacheKafk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7833" y="3151215"/>
            <a:ext cx="4416426"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378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Kafka Mimarisi</a:t>
            </a:r>
            <a:endParaRPr lang="tr-TR" dirty="0"/>
          </a:p>
        </p:txBody>
      </p:sp>
      <p:sp>
        <p:nvSpPr>
          <p:cNvPr id="3" name="Content Placeholder 2"/>
          <p:cNvSpPr>
            <a:spLocks noGrp="1"/>
          </p:cNvSpPr>
          <p:nvPr>
            <p:ph idx="1"/>
          </p:nvPr>
        </p:nvSpPr>
        <p:spPr>
          <a:xfrm>
            <a:off x="1484311" y="2666999"/>
            <a:ext cx="5373690" cy="3124201"/>
          </a:xfrm>
        </p:spPr>
        <p:txBody>
          <a:bodyPr>
            <a:normAutofit fontScale="55000" lnSpcReduction="20000"/>
          </a:bodyPr>
          <a:lstStyle/>
          <a:p>
            <a:pPr fontAlgn="base"/>
            <a:r>
              <a:rPr lang="tr-TR" b="1" dirty="0"/>
              <a:t>Broker</a:t>
            </a:r>
            <a:br>
              <a:rPr lang="tr-TR" b="1" dirty="0"/>
            </a:br>
            <a:endParaRPr lang="tr-TR" dirty="0"/>
          </a:p>
          <a:p>
            <a:pPr fontAlgn="base"/>
            <a:r>
              <a:rPr lang="tr-TR" dirty="0"/>
              <a:t>Tek bir </a:t>
            </a:r>
            <a:r>
              <a:rPr lang="tr-TR" dirty="0" err="1"/>
              <a:t>kafka</a:t>
            </a:r>
            <a:r>
              <a:rPr lang="tr-TR" dirty="0"/>
              <a:t> sunucusuna Broker adı verilir. Bir diğer deyişle de Kafka </a:t>
            </a:r>
            <a:r>
              <a:rPr lang="tr-TR" dirty="0" err="1"/>
              <a:t>Cluster’daki</a:t>
            </a:r>
            <a:r>
              <a:rPr lang="tr-TR" dirty="0"/>
              <a:t> her bir </a:t>
            </a:r>
            <a:r>
              <a:rPr lang="tr-TR" dirty="0" err="1"/>
              <a:t>Node’a</a:t>
            </a:r>
            <a:r>
              <a:rPr lang="tr-TR" dirty="0"/>
              <a:t> Broker adı verilir. Cluster içerisinde yer alan </a:t>
            </a:r>
            <a:r>
              <a:rPr lang="tr-TR" dirty="0" err="1"/>
              <a:t>Node’lardan</a:t>
            </a:r>
            <a:r>
              <a:rPr lang="tr-TR" dirty="0"/>
              <a:t> biri “lider” olarak tanımlanır ve ilgili </a:t>
            </a:r>
            <a:r>
              <a:rPr lang="tr-TR" dirty="0" err="1"/>
              <a:t>Partition</a:t>
            </a:r>
            <a:r>
              <a:rPr lang="tr-TR" dirty="0"/>
              <a:t> için bütün okuma ve yazma işlerinden sorumludur. Diğer </a:t>
            </a:r>
            <a:r>
              <a:rPr lang="tr-TR" dirty="0" err="1"/>
              <a:t>Node’lar</a:t>
            </a:r>
            <a:r>
              <a:rPr lang="tr-TR" dirty="0"/>
              <a:t> ise “takipçi” olarak tanımlanır ve Consumer ile benzer şekilde çalışırlar. Eğer lider </a:t>
            </a:r>
            <a:r>
              <a:rPr lang="tr-TR" dirty="0" err="1"/>
              <a:t>Node</a:t>
            </a:r>
            <a:r>
              <a:rPr lang="tr-TR" dirty="0"/>
              <a:t> çalışmazsa takipçi </a:t>
            </a:r>
            <a:r>
              <a:rPr lang="tr-TR" dirty="0" err="1"/>
              <a:t>Node’lardan</a:t>
            </a:r>
            <a:r>
              <a:rPr lang="tr-TR" dirty="0"/>
              <a:t> birisi lider </a:t>
            </a:r>
            <a:r>
              <a:rPr lang="tr-TR" dirty="0" err="1"/>
              <a:t>Node</a:t>
            </a:r>
            <a:r>
              <a:rPr lang="tr-TR" dirty="0"/>
              <a:t> olarak görev alır.</a:t>
            </a:r>
          </a:p>
          <a:p>
            <a:pPr fontAlgn="base"/>
            <a:r>
              <a:rPr lang="tr-TR" b="1" dirty="0"/>
              <a:t>Consumer</a:t>
            </a:r>
            <a:br>
              <a:rPr lang="tr-TR" b="1" dirty="0"/>
            </a:br>
            <a:endParaRPr lang="tr-TR" dirty="0"/>
          </a:p>
          <a:p>
            <a:pPr fontAlgn="base"/>
            <a:r>
              <a:rPr lang="tr-TR" dirty="0"/>
              <a:t>Consumer da Publisher-</a:t>
            </a:r>
            <a:r>
              <a:rPr lang="tr-TR" dirty="0" err="1"/>
              <a:t>Subscriber</a:t>
            </a:r>
            <a:r>
              <a:rPr lang="tr-TR" dirty="0"/>
              <a:t> kelimelerinden </a:t>
            </a:r>
            <a:r>
              <a:rPr lang="tr-TR" dirty="0" err="1"/>
              <a:t>Subscriber’a</a:t>
            </a:r>
            <a:r>
              <a:rPr lang="tr-TR" dirty="0"/>
              <a:t> karşılık gelir </a:t>
            </a:r>
            <a:r>
              <a:rPr lang="tr-TR" dirty="0" err="1"/>
              <a:t>Broker’dan</a:t>
            </a:r>
            <a:r>
              <a:rPr lang="tr-TR" dirty="0"/>
              <a:t> veri okur. Bir yada birden fazla </a:t>
            </a:r>
            <a:r>
              <a:rPr lang="tr-TR" dirty="0" err="1"/>
              <a:t>Topic</a:t>
            </a:r>
            <a:r>
              <a:rPr lang="tr-TR" dirty="0"/>
              <a:t> üzerinden veri okuyabilir</a:t>
            </a:r>
            <a:r>
              <a:rPr lang="tr-TR" dirty="0" smtClean="0"/>
              <a:t>.</a:t>
            </a:r>
            <a:endParaRPr lang="tr-TR" dirty="0"/>
          </a:p>
        </p:txBody>
      </p:sp>
      <p:pic>
        <p:nvPicPr>
          <p:cNvPr id="3074" name="Picture 2" descr="http://www.mshowto.org/images/articles/2017/02/021717_1045_ApacheKafk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2" y="2824161"/>
            <a:ext cx="5161004"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190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Apache</a:t>
            </a:r>
            <a:r>
              <a:rPr lang="tr-TR" dirty="0" smtClean="0"/>
              <a:t> </a:t>
            </a:r>
            <a:r>
              <a:rPr lang="tr-TR" dirty="0" err="1" smtClean="0"/>
              <a:t>Spark</a:t>
            </a:r>
            <a:r>
              <a:rPr lang="tr-TR" dirty="0" smtClean="0"/>
              <a:t> Nedir?</a:t>
            </a:r>
            <a:endParaRPr lang="tr-TR" dirty="0"/>
          </a:p>
        </p:txBody>
      </p:sp>
      <p:sp>
        <p:nvSpPr>
          <p:cNvPr id="3" name="Content Placeholder 2"/>
          <p:cNvSpPr>
            <a:spLocks noGrp="1"/>
          </p:cNvSpPr>
          <p:nvPr>
            <p:ph idx="1"/>
          </p:nvPr>
        </p:nvSpPr>
        <p:spPr/>
        <p:txBody>
          <a:bodyPr/>
          <a:lstStyle/>
          <a:p>
            <a:r>
              <a:rPr lang="tr-TR" u="sng" dirty="0" err="1">
                <a:hlinkClick r:id="rId2"/>
              </a:rPr>
              <a:t>Apache</a:t>
            </a:r>
            <a:r>
              <a:rPr lang="tr-TR" u="sng" dirty="0">
                <a:hlinkClick r:id="rId2"/>
              </a:rPr>
              <a:t> </a:t>
            </a:r>
            <a:r>
              <a:rPr lang="tr-TR" u="sng" dirty="0" err="1">
                <a:hlinkClick r:id="rId2"/>
              </a:rPr>
              <a:t>Spark</a:t>
            </a:r>
            <a:r>
              <a:rPr lang="tr-TR" dirty="0"/>
              <a:t>,  büyük veri kümeleri üzerinde paralel olarak işlem yapmamızı sağlayan </a:t>
            </a:r>
            <a:r>
              <a:rPr lang="tr-TR" dirty="0" err="1"/>
              <a:t>Scala</a:t>
            </a:r>
            <a:r>
              <a:rPr lang="tr-TR" dirty="0"/>
              <a:t> ile geliştirilmiş açık kaynak kodlu kütüphanedir</a:t>
            </a:r>
          </a:p>
          <a:p>
            <a:r>
              <a:rPr lang="tr-TR" dirty="0"/>
              <a:t>Genel olarak </a:t>
            </a:r>
            <a:r>
              <a:rPr lang="tr-TR" dirty="0" err="1"/>
              <a:t>Spark’ı</a:t>
            </a:r>
            <a:r>
              <a:rPr lang="tr-TR" dirty="0"/>
              <a:t>, </a:t>
            </a:r>
            <a:r>
              <a:rPr lang="tr-TR" dirty="0" err="1"/>
              <a:t>MapReduce</a:t>
            </a:r>
            <a:r>
              <a:rPr lang="tr-TR" dirty="0"/>
              <a:t> alternatifi olarak kullanabiliriz. Biz </a:t>
            </a:r>
            <a:r>
              <a:rPr lang="tr-TR" dirty="0" err="1"/>
              <a:t>Hadoop</a:t>
            </a:r>
            <a:r>
              <a:rPr lang="tr-TR" dirty="0"/>
              <a:t> kullanarak verileri yine HDFS de saklayabiliriz fakat </a:t>
            </a:r>
            <a:r>
              <a:rPr lang="tr-TR" dirty="0" err="1"/>
              <a:t>Apache</a:t>
            </a:r>
            <a:r>
              <a:rPr lang="tr-TR" dirty="0"/>
              <a:t> </a:t>
            </a:r>
            <a:r>
              <a:rPr lang="tr-TR" dirty="0" err="1"/>
              <a:t>Spark</a:t>
            </a:r>
            <a:r>
              <a:rPr lang="tr-TR" dirty="0"/>
              <a:t> ile bu verileri daha </a:t>
            </a:r>
            <a:r>
              <a:rPr lang="tr-TR" b="1" dirty="0"/>
              <a:t>kolay</a:t>
            </a:r>
            <a:r>
              <a:rPr lang="tr-TR" dirty="0"/>
              <a:t> ve daha </a:t>
            </a:r>
            <a:r>
              <a:rPr lang="tr-TR" b="1" dirty="0"/>
              <a:t>hızlı</a:t>
            </a:r>
            <a:r>
              <a:rPr lang="tr-TR" dirty="0"/>
              <a:t> bir biçimde işleyebiliriz</a:t>
            </a:r>
          </a:p>
          <a:p>
            <a:endParaRPr lang="tr-TR" dirty="0"/>
          </a:p>
        </p:txBody>
      </p:sp>
      <p:pic>
        <p:nvPicPr>
          <p:cNvPr id="4" name="Picture 3" descr="sparkimage"/>
          <p:cNvPicPr/>
          <p:nvPr/>
        </p:nvPicPr>
        <p:blipFill>
          <a:blip r:embed="rId3">
            <a:extLst>
              <a:ext uri="{28A0092B-C50C-407E-A947-70E740481C1C}">
                <a14:useLocalDpi xmlns:a14="http://schemas.microsoft.com/office/drawing/2010/main" val="0"/>
              </a:ext>
            </a:extLst>
          </a:blip>
          <a:srcRect/>
          <a:stretch>
            <a:fillRect/>
          </a:stretch>
        </p:blipFill>
        <p:spPr bwMode="auto">
          <a:xfrm>
            <a:off x="8630141" y="5153025"/>
            <a:ext cx="3394075" cy="1704975"/>
          </a:xfrm>
          <a:prstGeom prst="rect">
            <a:avLst/>
          </a:prstGeom>
          <a:noFill/>
          <a:ln>
            <a:noFill/>
          </a:ln>
        </p:spPr>
      </p:pic>
    </p:spTree>
    <p:extLst>
      <p:ext uri="{BB962C8B-B14F-4D97-AF65-F5344CB8AC3E}">
        <p14:creationId xmlns:p14="http://schemas.microsoft.com/office/powerpoint/2010/main" val="102781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Big</a:t>
            </a:r>
            <a:r>
              <a:rPr lang="tr-TR" dirty="0" smtClean="0"/>
              <a:t> Datayı Oluşturan Bileşenler</a:t>
            </a:r>
            <a:endParaRPr lang="tr-TR" dirty="0"/>
          </a:p>
        </p:txBody>
      </p:sp>
      <p:sp>
        <p:nvSpPr>
          <p:cNvPr id="3" name="Content Placeholder 2"/>
          <p:cNvSpPr>
            <a:spLocks noGrp="1"/>
          </p:cNvSpPr>
          <p:nvPr>
            <p:ph idx="1"/>
          </p:nvPr>
        </p:nvSpPr>
        <p:spPr/>
        <p:txBody>
          <a:bodyPr>
            <a:normAutofit fontScale="92500" lnSpcReduction="20000"/>
          </a:bodyPr>
          <a:lstStyle/>
          <a:p>
            <a:r>
              <a:rPr lang="tr-TR" b="1" dirty="0" err="1"/>
              <a:t>Variety</a:t>
            </a:r>
            <a:r>
              <a:rPr lang="tr-TR" b="1" dirty="0"/>
              <a:t> (Çeşitlilik) : </a:t>
            </a:r>
          </a:p>
          <a:p>
            <a:r>
              <a:rPr lang="tr-TR" dirty="0"/>
              <a:t>Üretilen veriler genel olarak yapısal olmadığı ve bir çok farklı ortamdan elde edilen veri formatlarından oluştuklarından dolayı bütünleşik ve birbirlerine dönüştürülebiliyor olmaları gerekmektedir.</a:t>
            </a:r>
          </a:p>
          <a:p>
            <a:r>
              <a:rPr lang="tr-TR" b="1" dirty="0" err="1"/>
              <a:t>Velocity</a:t>
            </a:r>
            <a:r>
              <a:rPr lang="tr-TR" b="1" dirty="0"/>
              <a:t> (Hız):</a:t>
            </a:r>
          </a:p>
          <a:p>
            <a:r>
              <a:rPr lang="tr-TR" dirty="0"/>
              <a:t> </a:t>
            </a:r>
            <a:r>
              <a:rPr lang="tr-TR" dirty="0" err="1"/>
              <a:t>Big</a:t>
            </a:r>
            <a:r>
              <a:rPr lang="tr-TR" dirty="0"/>
              <a:t> data üretimi her geçen gün hızına hız katmakta ve bu veriler saniyede inanılmaz boyutlara ulaşmaktadır. Hızlı büyüyen veri, o veriye muhtaç olan işlem sayısının ve çeşitliliğinin de aynı hızda artması sonucunu ortaya çıkartmaktadır ve hem </a:t>
            </a:r>
            <a:r>
              <a:rPr lang="tr-TR" dirty="0" err="1"/>
              <a:t>yazılımsal</a:t>
            </a:r>
            <a:r>
              <a:rPr lang="tr-TR" dirty="0"/>
              <a:t> hem de donanımsal olarak bu yoğunluğu kaldırabilmeliyiz.</a:t>
            </a:r>
          </a:p>
          <a:p>
            <a:endParaRPr lang="tr-TR" dirty="0"/>
          </a:p>
        </p:txBody>
      </p:sp>
    </p:spTree>
    <p:extLst>
      <p:ext uri="{BB962C8B-B14F-4D97-AF65-F5344CB8AC3E}">
        <p14:creationId xmlns:p14="http://schemas.microsoft.com/office/powerpoint/2010/main" val="2805499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Spark’ın</a:t>
            </a:r>
            <a:r>
              <a:rPr lang="tr-TR" dirty="0" smtClean="0"/>
              <a:t> </a:t>
            </a:r>
            <a:r>
              <a:rPr lang="tr-TR" dirty="0"/>
              <a:t>özellikleri nelerdir? </a:t>
            </a:r>
          </a:p>
        </p:txBody>
      </p:sp>
      <p:sp>
        <p:nvSpPr>
          <p:cNvPr id="3" name="Content Placeholder 2"/>
          <p:cNvSpPr>
            <a:spLocks noGrp="1"/>
          </p:cNvSpPr>
          <p:nvPr>
            <p:ph idx="1"/>
          </p:nvPr>
        </p:nvSpPr>
        <p:spPr>
          <a:xfrm>
            <a:off x="1484311" y="2666999"/>
            <a:ext cx="7111050" cy="3634048"/>
          </a:xfrm>
        </p:spPr>
        <p:txBody>
          <a:bodyPr>
            <a:normAutofit fontScale="55000" lnSpcReduction="20000"/>
          </a:bodyPr>
          <a:lstStyle/>
          <a:p>
            <a:pPr lvl="0"/>
            <a:r>
              <a:rPr lang="tr-TR" dirty="0"/>
              <a:t>Kullanımı kolaydır. Daha önce </a:t>
            </a:r>
            <a:r>
              <a:rPr lang="tr-TR" dirty="0" err="1"/>
              <a:t>MapReduce</a:t>
            </a:r>
            <a:r>
              <a:rPr lang="tr-TR" dirty="0"/>
              <a:t> ile geliştirdiğimiz projeleri </a:t>
            </a:r>
            <a:r>
              <a:rPr lang="tr-TR" dirty="0" err="1"/>
              <a:t>Apache</a:t>
            </a:r>
            <a:r>
              <a:rPr lang="tr-TR" dirty="0"/>
              <a:t> </a:t>
            </a:r>
            <a:r>
              <a:rPr lang="tr-TR" dirty="0" err="1"/>
              <a:t>Spark</a:t>
            </a:r>
            <a:r>
              <a:rPr lang="tr-TR" dirty="0"/>
              <a:t> ile daha az eforla </a:t>
            </a:r>
            <a:r>
              <a:rPr lang="tr-TR" dirty="0" smtClean="0"/>
              <a:t>geliştirebiliyoruz</a:t>
            </a:r>
          </a:p>
          <a:p>
            <a:pPr lvl="0"/>
            <a:endParaRPr lang="tr-TR" dirty="0"/>
          </a:p>
          <a:p>
            <a:pPr lvl="0"/>
            <a:r>
              <a:rPr lang="tr-TR" dirty="0" err="1"/>
              <a:t>MapReduce</a:t>
            </a:r>
            <a:r>
              <a:rPr lang="tr-TR" dirty="0"/>
              <a:t> a göre daha hızlıdır. </a:t>
            </a:r>
            <a:r>
              <a:rPr lang="tr-TR" dirty="0" err="1"/>
              <a:t>Spark</a:t>
            </a:r>
            <a:r>
              <a:rPr lang="tr-TR" dirty="0"/>
              <a:t>, kendi sitesinde </a:t>
            </a:r>
            <a:r>
              <a:rPr lang="tr-TR" dirty="0" err="1"/>
              <a:t>MapReduce</a:t>
            </a:r>
            <a:r>
              <a:rPr lang="tr-TR" dirty="0"/>
              <a:t> a göre </a:t>
            </a:r>
            <a:r>
              <a:rPr lang="tr-TR" dirty="0" err="1"/>
              <a:t>memory</a:t>
            </a:r>
            <a:r>
              <a:rPr lang="tr-TR" dirty="0"/>
              <a:t> işlemlerini 100 kat daha hızlı yaptığını </a:t>
            </a:r>
            <a:r>
              <a:rPr lang="tr-TR" dirty="0" err="1"/>
              <a:t>iddaa</a:t>
            </a:r>
            <a:r>
              <a:rPr lang="tr-TR" dirty="0"/>
              <a:t> etmektedir. Geliştirdiğim projelerde </a:t>
            </a:r>
            <a:r>
              <a:rPr lang="tr-TR" dirty="0" err="1" smtClean="0"/>
              <a:t>Spark’ın</a:t>
            </a:r>
            <a:r>
              <a:rPr lang="tr-TR" dirty="0"/>
              <a:t> daha hızlı </a:t>
            </a:r>
            <a:r>
              <a:rPr lang="tr-TR" dirty="0" smtClean="0"/>
              <a:t>olduğunu </a:t>
            </a:r>
            <a:r>
              <a:rPr lang="tr-TR" dirty="0"/>
              <a:t>gördüm fakat bu kadar farkı yakalayamadım. Ama genel olarak daha hızlı </a:t>
            </a:r>
            <a:r>
              <a:rPr lang="tr-TR" dirty="0" smtClean="0"/>
              <a:t>diyebiliriz.</a:t>
            </a:r>
          </a:p>
          <a:p>
            <a:pPr lvl="0"/>
            <a:endParaRPr lang="tr-TR" dirty="0" smtClean="0"/>
          </a:p>
          <a:p>
            <a:pPr lvl="0"/>
            <a:r>
              <a:rPr lang="tr-TR" dirty="0"/>
              <a:t>Java, </a:t>
            </a:r>
            <a:r>
              <a:rPr lang="tr-TR" dirty="0" err="1"/>
              <a:t>Scala</a:t>
            </a:r>
            <a:r>
              <a:rPr lang="tr-TR" dirty="0"/>
              <a:t>, </a:t>
            </a:r>
            <a:r>
              <a:rPr lang="tr-TR" dirty="0" err="1"/>
              <a:t>Python</a:t>
            </a:r>
            <a:r>
              <a:rPr lang="tr-TR" dirty="0"/>
              <a:t> ile geliştirilebilir. Ben şu an Java ile geliştiriyorum fakat aradığım bazı örneklerde en çok </a:t>
            </a:r>
            <a:r>
              <a:rPr lang="tr-TR" dirty="0" err="1"/>
              <a:t>Scala</a:t>
            </a:r>
            <a:r>
              <a:rPr lang="tr-TR" dirty="0"/>
              <a:t> ile geliştirilmiş kodlarla </a:t>
            </a:r>
            <a:r>
              <a:rPr lang="tr-TR" dirty="0" smtClean="0"/>
              <a:t>karşılaşıyorum</a:t>
            </a:r>
          </a:p>
          <a:p>
            <a:pPr lvl="0"/>
            <a:endParaRPr lang="tr-TR" dirty="0"/>
          </a:p>
          <a:p>
            <a:pPr lvl="0"/>
            <a:r>
              <a:rPr lang="tr-TR" dirty="0" err="1"/>
              <a:t>MLib</a:t>
            </a:r>
            <a:r>
              <a:rPr lang="tr-TR" dirty="0"/>
              <a:t> kütüphanesi sayesinde </a:t>
            </a:r>
            <a:r>
              <a:rPr lang="tr-TR" dirty="0" err="1"/>
              <a:t>machine</a:t>
            </a:r>
            <a:r>
              <a:rPr lang="tr-TR" dirty="0"/>
              <a:t> </a:t>
            </a:r>
            <a:r>
              <a:rPr lang="tr-TR" dirty="0" err="1"/>
              <a:t>learning</a:t>
            </a:r>
            <a:r>
              <a:rPr lang="tr-TR" dirty="0"/>
              <a:t> (makine öğrenmesi) uygulamaları yazabilirsiniz</a:t>
            </a:r>
            <a:r>
              <a:rPr lang="tr-TR" dirty="0" smtClean="0"/>
              <a:t>.</a:t>
            </a:r>
          </a:p>
          <a:p>
            <a:pPr lvl="0"/>
            <a:endParaRPr lang="tr-TR" dirty="0"/>
          </a:p>
          <a:p>
            <a:r>
              <a:rPr lang="tr-TR" dirty="0" err="1"/>
              <a:t>Spark</a:t>
            </a:r>
            <a:r>
              <a:rPr lang="tr-TR" dirty="0"/>
              <a:t> </a:t>
            </a:r>
            <a:r>
              <a:rPr lang="tr-TR" dirty="0" err="1"/>
              <a:t>Streaming</a:t>
            </a:r>
            <a:r>
              <a:rPr lang="tr-TR" dirty="0"/>
              <a:t> ile verileri anlık olarak işleyebilirsiniz. Yapmış </a:t>
            </a:r>
            <a:r>
              <a:rPr lang="tr-TR" dirty="0" smtClean="0"/>
              <a:t>olduğumuz </a:t>
            </a:r>
            <a:r>
              <a:rPr lang="tr-TR" dirty="0" err="1"/>
              <a:t>Spark</a:t>
            </a:r>
            <a:r>
              <a:rPr lang="tr-TR" dirty="0"/>
              <a:t> </a:t>
            </a:r>
            <a:r>
              <a:rPr lang="tr-TR" dirty="0" err="1"/>
              <a:t>Streaming</a:t>
            </a:r>
            <a:r>
              <a:rPr lang="tr-TR" dirty="0"/>
              <a:t> projesinde anlık olarak gelen verileri 5 dakikalık bloklara ayırarak, verileri üzerinde çeşitli analizler yaptık. Bu sayede akan veri üzerinde analiz yapmış </a:t>
            </a:r>
            <a:r>
              <a:rPr lang="tr-TR" dirty="0" smtClean="0"/>
              <a:t>olduk</a:t>
            </a:r>
            <a:endParaRPr lang="tr-TR" dirty="0"/>
          </a:p>
        </p:txBody>
      </p:sp>
      <p:pic>
        <p:nvPicPr>
          <p:cNvPr id="4" name="Picture 3" descr="spark-hız"/>
          <p:cNvPicPr/>
          <p:nvPr/>
        </p:nvPicPr>
        <p:blipFill>
          <a:blip r:embed="rId2">
            <a:extLst>
              <a:ext uri="{28A0092B-C50C-407E-A947-70E740481C1C}">
                <a14:useLocalDpi xmlns:a14="http://schemas.microsoft.com/office/drawing/2010/main" val="0"/>
              </a:ext>
            </a:extLst>
          </a:blip>
          <a:srcRect/>
          <a:stretch>
            <a:fillRect/>
          </a:stretch>
        </p:blipFill>
        <p:spPr bwMode="auto">
          <a:xfrm>
            <a:off x="8840241" y="3253913"/>
            <a:ext cx="2857500" cy="2152650"/>
          </a:xfrm>
          <a:prstGeom prst="rect">
            <a:avLst/>
          </a:prstGeom>
          <a:noFill/>
          <a:ln>
            <a:noFill/>
          </a:ln>
        </p:spPr>
      </p:pic>
    </p:spTree>
    <p:extLst>
      <p:ext uri="{BB962C8B-B14F-4D97-AF65-F5344CB8AC3E}">
        <p14:creationId xmlns:p14="http://schemas.microsoft.com/office/powerpoint/2010/main" val="1165633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ZooKeeper</a:t>
            </a:r>
            <a:r>
              <a:rPr lang="tr-TR" dirty="0" smtClean="0"/>
              <a:t> Nedir?</a:t>
            </a:r>
            <a:endParaRPr lang="tr-TR" dirty="0"/>
          </a:p>
        </p:txBody>
      </p:sp>
      <p:sp>
        <p:nvSpPr>
          <p:cNvPr id="3" name="Content Placeholder 2"/>
          <p:cNvSpPr>
            <a:spLocks noGrp="1"/>
          </p:cNvSpPr>
          <p:nvPr>
            <p:ph idx="1"/>
          </p:nvPr>
        </p:nvSpPr>
        <p:spPr/>
        <p:txBody>
          <a:bodyPr>
            <a:normAutofit/>
          </a:bodyPr>
          <a:lstStyle/>
          <a:p>
            <a:r>
              <a:rPr lang="tr-TR" sz="2000" dirty="0" err="1"/>
              <a:t>ZooKeeper</a:t>
            </a:r>
            <a:r>
              <a:rPr lang="tr-TR" sz="2000" dirty="0"/>
              <a:t>, dağıtık uygulamalar geliştirilmesine izin veren, dağıtık bir koordinasyon servisi olarak </a:t>
            </a:r>
            <a:r>
              <a:rPr lang="tr-TR" sz="2000" dirty="0" smtClean="0"/>
              <a:t>tanımlanabilir. </a:t>
            </a:r>
            <a:r>
              <a:rPr lang="tr-TR" sz="2000" dirty="0" err="1"/>
              <a:t>ZooKeeper’a</a:t>
            </a:r>
            <a:r>
              <a:rPr lang="tr-TR" sz="2000" dirty="0"/>
              <a:t> dağıtık sunucu kümeleri üzerindeki işleri koordine etmeye yardımcı olacak çeşitli özellikler eklenmiştir. </a:t>
            </a:r>
            <a:r>
              <a:rPr lang="tr-TR" sz="2000" dirty="0" err="1"/>
              <a:t>ZooKeeper</a:t>
            </a:r>
            <a:r>
              <a:rPr lang="tr-TR" sz="2000" dirty="0"/>
              <a:t>, kullanıcılarına yüksek erişilebilirlik ve yüksek performans özellikleri sağlar. Aynı zamanda, geliştiricilere açık kaynak gerçekleştirimler içeren bir kütüphane sunar.</a:t>
            </a:r>
            <a:endParaRPr lang="tr-TR" sz="2000" dirty="0"/>
          </a:p>
        </p:txBody>
      </p:sp>
      <p:pic>
        <p:nvPicPr>
          <p:cNvPr id="4098" name="Picture 2" descr="zookeepe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612" y="5477796"/>
            <a:ext cx="5977411" cy="1311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549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ZooKeeper</a:t>
            </a:r>
            <a:r>
              <a:rPr lang="tr-TR" dirty="0" smtClean="0"/>
              <a:t> Çalışma Mantığı</a:t>
            </a:r>
            <a:endParaRPr lang="tr-TR" dirty="0"/>
          </a:p>
        </p:txBody>
      </p:sp>
      <p:sp>
        <p:nvSpPr>
          <p:cNvPr id="3" name="Content Placeholder 2"/>
          <p:cNvSpPr>
            <a:spLocks noGrp="1"/>
          </p:cNvSpPr>
          <p:nvPr>
            <p:ph idx="1"/>
          </p:nvPr>
        </p:nvSpPr>
        <p:spPr>
          <a:xfrm>
            <a:off x="1484311" y="2666999"/>
            <a:ext cx="6629960" cy="3124201"/>
          </a:xfrm>
        </p:spPr>
        <p:txBody>
          <a:bodyPr>
            <a:normAutofit/>
          </a:bodyPr>
          <a:lstStyle/>
          <a:p>
            <a:r>
              <a:rPr lang="tr-TR" sz="2000" dirty="0" err="1"/>
              <a:t>ZooKeeper’ın</a:t>
            </a:r>
            <a:r>
              <a:rPr lang="tr-TR" sz="2000" dirty="0"/>
              <a:t> çalışma mantığı, </a:t>
            </a:r>
            <a:r>
              <a:rPr lang="tr-TR" sz="2000" i="1" dirty="0" err="1"/>
              <a:t>znode</a:t>
            </a:r>
            <a:r>
              <a:rPr lang="tr-TR" sz="2000" dirty="0"/>
              <a:t> olarak adlandırılan düğüm kavramına dayanır. </a:t>
            </a:r>
            <a:r>
              <a:rPr lang="tr-TR" sz="2000" dirty="0" err="1"/>
              <a:t>ZooKeeper</a:t>
            </a:r>
            <a:r>
              <a:rPr lang="tr-TR" sz="2000" dirty="0"/>
              <a:t>, işlevini gerçekleştirmek için gerekli bilgileri </a:t>
            </a:r>
            <a:r>
              <a:rPr lang="tr-TR" sz="2000" dirty="0" err="1"/>
              <a:t>znode</a:t>
            </a:r>
            <a:r>
              <a:rPr lang="tr-TR" sz="2000" dirty="0"/>
              <a:t> düğümleri vasıtası ile tutar. </a:t>
            </a:r>
            <a:r>
              <a:rPr lang="tr-TR" sz="2000" dirty="0" err="1"/>
              <a:t>ZooKeeper</a:t>
            </a:r>
            <a:r>
              <a:rPr lang="tr-TR" sz="2000" dirty="0"/>
              <a:t> ile hiyerarşik ve yüksek erişilebilirliğe (</a:t>
            </a:r>
            <a:r>
              <a:rPr lang="tr-TR" sz="2000" i="1" dirty="0" err="1"/>
              <a:t>high</a:t>
            </a:r>
            <a:r>
              <a:rPr lang="tr-TR" sz="2000" i="1" dirty="0"/>
              <a:t> </a:t>
            </a:r>
            <a:r>
              <a:rPr lang="tr-TR" sz="2000" i="1" dirty="0" err="1"/>
              <a:t>availability</a:t>
            </a:r>
            <a:r>
              <a:rPr lang="tr-TR" sz="2000" dirty="0"/>
              <a:t>) sahip bir dosya sistemi </a:t>
            </a:r>
            <a:r>
              <a:rPr lang="tr-TR" sz="2000" dirty="0" smtClean="0"/>
              <a:t>sağlanabilir.</a:t>
            </a:r>
            <a:r>
              <a:rPr lang="tr-TR" sz="2000" dirty="0"/>
              <a:t> Bir </a:t>
            </a:r>
            <a:r>
              <a:rPr lang="tr-TR" sz="2000" dirty="0" err="1"/>
              <a:t>znode</a:t>
            </a:r>
            <a:r>
              <a:rPr lang="tr-TR" sz="2000" dirty="0"/>
              <a:t> düğümü, veri tutmak için (bir dosya gibi) veya başka </a:t>
            </a:r>
            <a:r>
              <a:rPr lang="tr-TR" sz="2000" dirty="0" err="1"/>
              <a:t>znode</a:t>
            </a:r>
            <a:r>
              <a:rPr lang="tr-TR" sz="2000" dirty="0"/>
              <a:t> düğümlerini tutmak için (dizin gibi) kullanılabilir. </a:t>
            </a:r>
            <a:endParaRPr lang="tr-TR" sz="2000" dirty="0"/>
          </a:p>
        </p:txBody>
      </p:sp>
      <p:pic>
        <p:nvPicPr>
          <p:cNvPr id="1030" name="Picture 6" descr="https://www.b3lab.org/wp-content/uploads/2016/05/zookeeper-nedi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4271" y="2751437"/>
            <a:ext cx="3967076" cy="272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43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14895"/>
            <a:ext cx="10018713" cy="5076305"/>
          </a:xfrm>
        </p:spPr>
        <p:txBody>
          <a:bodyPr>
            <a:normAutofit fontScale="92500" lnSpcReduction="20000"/>
          </a:bodyPr>
          <a:lstStyle/>
          <a:p>
            <a:r>
              <a:rPr lang="tr-TR" b="1" dirty="0"/>
              <a:t>Volume (Veri Büyüklüğü): </a:t>
            </a:r>
          </a:p>
          <a:p>
            <a:r>
              <a:rPr lang="tr-TR" dirty="0"/>
              <a:t>Büyük veri olarak isimlendirdiğimiz verilerimiz her geçen gün hızına hız katarak artıyor olabilir, haliyle gelecekteki durumlarımızı da ön plana koyarak ileride bu veri yığınları ile nasıl başa çıkacağımızı iyi düşünmemiz ve planlarımızı bu doğrultuda yapmamız gerekmektedir.</a:t>
            </a:r>
          </a:p>
          <a:p>
            <a:r>
              <a:rPr lang="tr-TR" b="1" dirty="0" err="1"/>
              <a:t>Verification</a:t>
            </a:r>
            <a:r>
              <a:rPr lang="tr-TR" b="1" dirty="0"/>
              <a:t> (Doğrulama): </a:t>
            </a:r>
          </a:p>
          <a:p>
            <a:r>
              <a:rPr lang="tr-TR" dirty="0"/>
              <a:t>Bu kadar hızlı büyüyen verilerin akışı sırasında gelen verilerin güvenli olup olmadığını kontrol etmemiz gerektiği durumlarda da bir diğer veri bileşeni olarak </a:t>
            </a:r>
            <a:r>
              <a:rPr lang="tr-TR" dirty="0" err="1"/>
              <a:t>Verification</a:t>
            </a:r>
            <a:r>
              <a:rPr lang="tr-TR" dirty="0"/>
              <a:t> (Doğrulama) görülebilir. Bu veri doğru kişiler tarafından görülebilir veya saklı kalması gerekiyor olabilir.</a:t>
            </a:r>
          </a:p>
          <a:p>
            <a:r>
              <a:rPr lang="tr-TR" b="1" dirty="0"/>
              <a:t>Value (Değer): </a:t>
            </a:r>
          </a:p>
          <a:p>
            <a:r>
              <a:rPr lang="tr-TR" dirty="0"/>
              <a:t>Belki de en önemli katmanlardan bir tanesi de “Değer” katmanıdır, verilerimiz yukarıdaki veri bileşenlerinden filtrelendikten sonra büyük verinin üretimi ve işlenmesi katmanlarında elde edilen verilerin şirketimiz için artı değer sağlıyor olması gerekiyor.</a:t>
            </a:r>
          </a:p>
          <a:p>
            <a:endParaRPr lang="tr-TR" dirty="0"/>
          </a:p>
        </p:txBody>
      </p:sp>
    </p:spTree>
    <p:extLst>
      <p:ext uri="{BB962C8B-B14F-4D97-AF65-F5344CB8AC3E}">
        <p14:creationId xmlns:p14="http://schemas.microsoft.com/office/powerpoint/2010/main" val="178470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Data </a:t>
            </a:r>
            <a:r>
              <a:rPr lang="tr-TR" dirty="0" err="1"/>
              <a:t>Scientist</a:t>
            </a:r>
            <a:r>
              <a:rPr lang="tr-TR" dirty="0" smtClean="0"/>
              <a:t> (</a:t>
            </a:r>
            <a:r>
              <a:rPr lang="tr-TR" dirty="0"/>
              <a:t>Veri Bilimci</a:t>
            </a:r>
            <a:r>
              <a:rPr lang="tr-TR" dirty="0" smtClean="0"/>
              <a:t>) Nedir?</a:t>
            </a:r>
            <a:endParaRPr lang="tr-TR" dirty="0"/>
          </a:p>
        </p:txBody>
      </p:sp>
      <p:sp>
        <p:nvSpPr>
          <p:cNvPr id="3" name="Content Placeholder 2"/>
          <p:cNvSpPr>
            <a:spLocks noGrp="1"/>
          </p:cNvSpPr>
          <p:nvPr>
            <p:ph idx="1"/>
          </p:nvPr>
        </p:nvSpPr>
        <p:spPr/>
        <p:txBody>
          <a:bodyPr/>
          <a:lstStyle/>
          <a:p>
            <a:r>
              <a:rPr lang="tr-TR" dirty="0"/>
              <a:t>Data </a:t>
            </a:r>
            <a:r>
              <a:rPr lang="tr-TR" dirty="0" err="1"/>
              <a:t>Scientist</a:t>
            </a:r>
            <a:r>
              <a:rPr lang="tr-TR" dirty="0"/>
              <a:t>, bağlı bulunduğu kurum için değer yaratmak amacıyla büyük ve çeşitliliğe sahip veriyi uçtan uça analiz eder.</a:t>
            </a:r>
          </a:p>
          <a:p>
            <a:r>
              <a:rPr lang="tr-TR" dirty="0"/>
              <a:t>Data </a:t>
            </a:r>
            <a:r>
              <a:rPr lang="tr-TR" dirty="0" err="1"/>
              <a:t>Scientist</a:t>
            </a:r>
            <a:r>
              <a:rPr lang="tr-TR" dirty="0"/>
              <a:t> ise çok farklı kaynaklardan, daha fazla veri toplar ve bu veriyi işlemek için yeni araçlar geliştirir. Çoğunlukla mevcut araçların işleyemediği büyük miktarda, yapılandırılmamış ve kirli veriyle çalışır.</a:t>
            </a:r>
          </a:p>
          <a:p>
            <a:endParaRPr lang="tr-TR" dirty="0"/>
          </a:p>
        </p:txBody>
      </p:sp>
    </p:spTree>
    <p:extLst>
      <p:ext uri="{BB962C8B-B14F-4D97-AF65-F5344CB8AC3E}">
        <p14:creationId xmlns:p14="http://schemas.microsoft.com/office/powerpoint/2010/main" val="392329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Odaklı Uygulamalar</a:t>
            </a:r>
            <a:endParaRPr lang="tr-TR" dirty="0"/>
          </a:p>
        </p:txBody>
      </p:sp>
      <p:sp>
        <p:nvSpPr>
          <p:cNvPr id="3" name="Content Placeholder 2"/>
          <p:cNvSpPr>
            <a:spLocks noGrp="1"/>
          </p:cNvSpPr>
          <p:nvPr>
            <p:ph idx="1"/>
          </p:nvPr>
        </p:nvSpPr>
        <p:spPr/>
        <p:txBody>
          <a:bodyPr>
            <a:normAutofit fontScale="92500" lnSpcReduction="20000"/>
          </a:bodyPr>
          <a:lstStyle/>
          <a:p>
            <a:r>
              <a:rPr lang="tr-TR" dirty="0"/>
              <a:t>Data </a:t>
            </a:r>
            <a:r>
              <a:rPr lang="tr-TR" dirty="0" err="1"/>
              <a:t>Scientist</a:t>
            </a:r>
            <a:r>
              <a:rPr lang="tr-TR" dirty="0"/>
              <a:t> bu verileri analiz ederek, sonuçlarını yönetim ile paylaşıp aksiyon alınmasını sağlar ve “</a:t>
            </a:r>
            <a:r>
              <a:rPr lang="tr-TR" b="1" dirty="0"/>
              <a:t>Veri Odaklı Uygulamalar</a:t>
            </a:r>
            <a:r>
              <a:rPr lang="tr-TR" dirty="0"/>
              <a:t>” geliştirir. </a:t>
            </a:r>
          </a:p>
          <a:p>
            <a:r>
              <a:rPr lang="tr-TR" dirty="0"/>
              <a:t>Bu uygulamaların birkaç önemli karakteristiği vardır: </a:t>
            </a:r>
          </a:p>
          <a:p>
            <a:pPr lvl="0"/>
            <a:r>
              <a:rPr lang="tr-TR" dirty="0"/>
              <a:t>Bu uygulamalar veriden faydalanarak ortaya çıkar</a:t>
            </a:r>
          </a:p>
          <a:p>
            <a:pPr lvl="0"/>
            <a:r>
              <a:rPr lang="tr-TR" dirty="0"/>
              <a:t>Bu uygulamaların kullanımı sonucunda yeni veriler ortaya çıkar</a:t>
            </a:r>
          </a:p>
          <a:p>
            <a:pPr lvl="0"/>
            <a:r>
              <a:rPr lang="tr-TR" dirty="0"/>
              <a:t>Yeni çıkan bu veriler uygulamaların iyileştirilmesi için kullanılır</a:t>
            </a:r>
          </a:p>
          <a:p>
            <a:r>
              <a:rPr lang="tr-TR" dirty="0"/>
              <a:t>Veri odaklı uygulamalar, kullanıcıların ilgisini çekebilecek ürünleri önermek, pazar analizi, talep analizi, sahtekârlıkların tespit edilmesi gibi örneklendirilebilir.</a:t>
            </a:r>
          </a:p>
          <a:p>
            <a:endParaRPr lang="tr-TR" dirty="0"/>
          </a:p>
        </p:txBody>
      </p:sp>
    </p:spTree>
    <p:extLst>
      <p:ext uri="{BB962C8B-B14F-4D97-AF65-F5344CB8AC3E}">
        <p14:creationId xmlns:p14="http://schemas.microsoft.com/office/powerpoint/2010/main" val="212831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Odaklı Uygulamalara Örnekler</a:t>
            </a:r>
            <a:endParaRPr lang="tr-TR" dirty="0"/>
          </a:p>
        </p:txBody>
      </p:sp>
      <p:sp>
        <p:nvSpPr>
          <p:cNvPr id="3" name="Content Placeholder 2"/>
          <p:cNvSpPr>
            <a:spLocks noGrp="1"/>
          </p:cNvSpPr>
          <p:nvPr>
            <p:ph idx="1"/>
          </p:nvPr>
        </p:nvSpPr>
        <p:spPr/>
        <p:txBody>
          <a:bodyPr>
            <a:normAutofit lnSpcReduction="10000"/>
          </a:bodyPr>
          <a:lstStyle/>
          <a:p>
            <a:pPr lvl="0"/>
            <a:r>
              <a:rPr lang="tr-TR" b="1" dirty="0"/>
              <a:t>Google :</a:t>
            </a:r>
            <a:r>
              <a:rPr lang="tr-TR" dirty="0"/>
              <a:t> İlk arama motoru elbette Google değildi. </a:t>
            </a:r>
            <a:r>
              <a:rPr lang="tr-TR" dirty="0" err="1"/>
              <a:t>Altavista</a:t>
            </a:r>
            <a:r>
              <a:rPr lang="tr-TR" dirty="0"/>
              <a:t>, </a:t>
            </a:r>
            <a:r>
              <a:rPr lang="tr-TR" dirty="0" err="1"/>
              <a:t>yahoo</a:t>
            </a:r>
            <a:r>
              <a:rPr lang="tr-TR" dirty="0"/>
              <a:t> vb. arama motorları zaten mevcuttu. Ancak </a:t>
            </a:r>
            <a:r>
              <a:rPr lang="tr-TR" dirty="0" err="1"/>
              <a:t>PageRank</a:t>
            </a:r>
            <a:r>
              <a:rPr lang="tr-TR" dirty="0"/>
              <a:t> algoritması ile Google öne çıktı ve pazar lideri oldu. Daha sonra </a:t>
            </a:r>
            <a:r>
              <a:rPr lang="tr-TR" dirty="0" err="1"/>
              <a:t>AdSense</a:t>
            </a:r>
            <a:r>
              <a:rPr lang="tr-TR" dirty="0"/>
              <a:t>, </a:t>
            </a:r>
            <a:r>
              <a:rPr lang="tr-TR" dirty="0" err="1"/>
              <a:t>AdWords</a:t>
            </a:r>
            <a:r>
              <a:rPr lang="tr-TR" dirty="0"/>
              <a:t> ve </a:t>
            </a:r>
            <a:r>
              <a:rPr lang="tr-TR" dirty="0" err="1"/>
              <a:t>Analytics</a:t>
            </a:r>
            <a:r>
              <a:rPr lang="tr-TR" dirty="0"/>
              <a:t> gibi veri odaklı ürünleriyle başarısını ileriye taşıdı.</a:t>
            </a:r>
          </a:p>
          <a:p>
            <a:pPr lvl="0"/>
            <a:r>
              <a:rPr lang="tr-TR" b="1" dirty="0"/>
              <a:t>Amazon</a:t>
            </a:r>
            <a:r>
              <a:rPr lang="tr-TR" dirty="0"/>
              <a:t> : Yayına çıktığı ilk günden bu yana öneri sistemine sahip. Bunun dışında hangi ürüne bakan kullanıcıların daha sonrasında hangi ürünü aldığını göstermesi, bu ürünü alan kullanıcıların başka hangi ürünleri aldıkları gibi çok çeşitli veri odaklı uygulamayı da içinde barındırıyor.</a:t>
            </a:r>
          </a:p>
          <a:p>
            <a:endParaRPr lang="tr-TR" dirty="0"/>
          </a:p>
        </p:txBody>
      </p:sp>
    </p:spTree>
    <p:extLst>
      <p:ext uri="{BB962C8B-B14F-4D97-AF65-F5344CB8AC3E}">
        <p14:creationId xmlns:p14="http://schemas.microsoft.com/office/powerpoint/2010/main" val="307277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Hadoop</a:t>
            </a:r>
            <a:r>
              <a:rPr lang="tr-TR" dirty="0" smtClean="0"/>
              <a:t> Nedir?</a:t>
            </a:r>
            <a:endParaRPr lang="tr-TR" dirty="0"/>
          </a:p>
        </p:txBody>
      </p:sp>
      <p:sp>
        <p:nvSpPr>
          <p:cNvPr id="3" name="Content Placeholder 2"/>
          <p:cNvSpPr>
            <a:spLocks noGrp="1"/>
          </p:cNvSpPr>
          <p:nvPr>
            <p:ph idx="1"/>
          </p:nvPr>
        </p:nvSpPr>
        <p:spPr/>
        <p:txBody>
          <a:bodyPr>
            <a:normAutofit fontScale="92500" lnSpcReduction="10000"/>
          </a:bodyPr>
          <a:lstStyle/>
          <a:p>
            <a:r>
              <a:rPr lang="tr-TR" dirty="0" err="1"/>
              <a:t>Hadoop</a:t>
            </a:r>
            <a:r>
              <a:rPr lang="tr-TR" dirty="0"/>
              <a:t>, sıradan sunuculardan (</a:t>
            </a:r>
            <a:r>
              <a:rPr lang="tr-TR" dirty="0" err="1"/>
              <a:t>commodity</a:t>
            </a:r>
            <a:r>
              <a:rPr lang="tr-TR" dirty="0"/>
              <a:t> hardware) oluşan küme (</a:t>
            </a:r>
            <a:r>
              <a:rPr lang="tr-TR" dirty="0" err="1"/>
              <a:t>cluster</a:t>
            </a:r>
            <a:r>
              <a:rPr lang="tr-TR" dirty="0"/>
              <a:t>) üzerinde  büyük verileri işlemek amaçlı uygulamaları çalıştıran ve </a:t>
            </a:r>
            <a:r>
              <a:rPr lang="tr-TR" dirty="0" err="1"/>
              <a:t>Hadoop</a:t>
            </a:r>
            <a:r>
              <a:rPr lang="tr-TR" dirty="0"/>
              <a:t> Distributed File </a:t>
            </a:r>
            <a:r>
              <a:rPr lang="tr-TR" dirty="0" err="1"/>
              <a:t>System</a:t>
            </a:r>
            <a:r>
              <a:rPr lang="tr-TR" dirty="0"/>
              <a:t> (HDFS) olarak adlandırılan bir dağıtık dosya sistemi ile </a:t>
            </a:r>
            <a:r>
              <a:rPr lang="tr-TR" dirty="0" err="1"/>
              <a:t>Hadoop</a:t>
            </a:r>
            <a:r>
              <a:rPr lang="tr-TR" dirty="0"/>
              <a:t> </a:t>
            </a:r>
            <a:r>
              <a:rPr lang="tr-TR" dirty="0" err="1"/>
              <a:t>MapReduce</a:t>
            </a:r>
            <a:r>
              <a:rPr lang="tr-TR" dirty="0"/>
              <a:t> özelliklerini bir araya getiren, Java ile geliştirilmiş açık kaynaklı bir kütüphanedir.</a:t>
            </a:r>
          </a:p>
          <a:p>
            <a:r>
              <a:rPr lang="tr-TR" dirty="0" err="1"/>
              <a:t>Hadoop</a:t>
            </a:r>
            <a:r>
              <a:rPr lang="tr-TR" dirty="0"/>
              <a:t> şu anda </a:t>
            </a:r>
            <a:r>
              <a:rPr lang="tr-TR" dirty="0" err="1"/>
              <a:t>Yahoo</a:t>
            </a:r>
            <a:r>
              <a:rPr lang="tr-TR" dirty="0"/>
              <a:t>, Amazon, </a:t>
            </a:r>
            <a:r>
              <a:rPr lang="tr-TR" dirty="0" err="1"/>
              <a:t>eBay</a:t>
            </a:r>
            <a:r>
              <a:rPr lang="tr-TR" dirty="0"/>
              <a:t>, Facebook, </a:t>
            </a:r>
            <a:r>
              <a:rPr lang="tr-TR" dirty="0" err="1"/>
              <a:t>Linkedin</a:t>
            </a:r>
            <a:r>
              <a:rPr lang="tr-TR" dirty="0"/>
              <a:t> gibi birçok lider firmada büyük verileri analiz etmek amacıyla kullanılıyor. </a:t>
            </a:r>
            <a:r>
              <a:rPr lang="tr-TR" dirty="0" err="1"/>
              <a:t>Hadoop</a:t>
            </a:r>
            <a:r>
              <a:rPr lang="tr-TR" dirty="0"/>
              <a:t> projesini geliştiren, bu konuda eğitim ve danışmanlık hizmetleri sunan </a:t>
            </a:r>
            <a:r>
              <a:rPr lang="tr-TR" b="1" dirty="0" err="1"/>
              <a:t>Hortonworks</a:t>
            </a:r>
            <a:r>
              <a:rPr lang="tr-TR" dirty="0"/>
              <a:t>, </a:t>
            </a:r>
            <a:r>
              <a:rPr lang="tr-TR" b="1" dirty="0" err="1"/>
              <a:t>Cloudera</a:t>
            </a:r>
            <a:r>
              <a:rPr lang="tr-TR" dirty="0"/>
              <a:t>, </a:t>
            </a:r>
            <a:r>
              <a:rPr lang="tr-TR" b="1" dirty="0" err="1"/>
              <a:t>MapR</a:t>
            </a:r>
            <a:r>
              <a:rPr lang="tr-TR" dirty="0"/>
              <a:t> gibi firmalar mevcuttur</a:t>
            </a:r>
            <a:r>
              <a:rPr lang="tr-TR" dirty="0" smtClean="0"/>
              <a:t>.</a:t>
            </a:r>
            <a:endParaRPr lang="tr-TR" dirty="0"/>
          </a:p>
        </p:txBody>
      </p:sp>
    </p:spTree>
    <p:extLst>
      <p:ext uri="{BB962C8B-B14F-4D97-AF65-F5344CB8AC3E}">
        <p14:creationId xmlns:p14="http://schemas.microsoft.com/office/powerpoint/2010/main" val="127769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23207"/>
            <a:ext cx="10018713" cy="5486400"/>
          </a:xfrm>
        </p:spPr>
        <p:txBody>
          <a:bodyPr>
            <a:normAutofit fontScale="92500" lnSpcReduction="20000"/>
          </a:bodyPr>
          <a:lstStyle/>
          <a:p>
            <a:r>
              <a:rPr lang="tr-TR" dirty="0"/>
              <a:t>Bunlar dışında </a:t>
            </a:r>
            <a:r>
              <a:rPr lang="tr-TR" dirty="0" err="1"/>
              <a:t>Hadoop</a:t>
            </a:r>
            <a:r>
              <a:rPr lang="tr-TR" dirty="0"/>
              <a:t> projesi büyük verileri işleme konusundaki diğer projelere bir çatı görevi görüyor. </a:t>
            </a:r>
            <a:r>
              <a:rPr lang="tr-TR" dirty="0" err="1"/>
              <a:t>Hadoop</a:t>
            </a:r>
            <a:r>
              <a:rPr lang="tr-TR" dirty="0"/>
              <a:t> projesinin altında </a:t>
            </a:r>
            <a:endParaRPr lang="tr-TR" dirty="0" smtClean="0"/>
          </a:p>
          <a:p>
            <a:endParaRPr lang="tr-TR" dirty="0" smtClean="0"/>
          </a:p>
          <a:p>
            <a:r>
              <a:rPr lang="tr-TR" b="1" dirty="0" smtClean="0"/>
              <a:t>Avro</a:t>
            </a:r>
            <a:r>
              <a:rPr lang="tr-TR" dirty="0"/>
              <a:t> (veri </a:t>
            </a:r>
            <a:r>
              <a:rPr lang="tr-TR" dirty="0" err="1"/>
              <a:t>dizileştirme</a:t>
            </a:r>
            <a:r>
              <a:rPr lang="tr-TR" dirty="0"/>
              <a:t> (</a:t>
            </a:r>
            <a:r>
              <a:rPr lang="tr-TR" dirty="0" err="1"/>
              <a:t>serialization</a:t>
            </a:r>
            <a:r>
              <a:rPr lang="tr-TR" dirty="0"/>
              <a:t>) sistemi</a:t>
            </a:r>
            <a:r>
              <a:rPr lang="tr-TR" dirty="0" smtClean="0"/>
              <a:t>)</a:t>
            </a:r>
          </a:p>
          <a:p>
            <a:r>
              <a:rPr lang="tr-TR" b="1" dirty="0" err="1" smtClean="0"/>
              <a:t>Cassandra</a:t>
            </a:r>
            <a:r>
              <a:rPr lang="tr-TR" dirty="0"/>
              <a:t> (yüksek erişilebilir, ölçeklenebilir </a:t>
            </a:r>
            <a:r>
              <a:rPr lang="tr-TR" dirty="0" err="1"/>
              <a:t>NoSQL</a:t>
            </a:r>
            <a:r>
              <a:rPr lang="tr-TR" dirty="0"/>
              <a:t> </a:t>
            </a:r>
            <a:r>
              <a:rPr lang="tr-TR" dirty="0" err="1" smtClean="0"/>
              <a:t>veritabanı</a:t>
            </a:r>
            <a:r>
              <a:rPr lang="tr-TR" dirty="0" smtClean="0"/>
              <a:t>)</a:t>
            </a:r>
          </a:p>
          <a:p>
            <a:r>
              <a:rPr lang="tr-TR" b="1" dirty="0" err="1" smtClean="0"/>
              <a:t>HBase</a:t>
            </a:r>
            <a:r>
              <a:rPr lang="tr-TR" dirty="0"/>
              <a:t> (</a:t>
            </a:r>
            <a:r>
              <a:rPr lang="tr-TR" dirty="0" err="1"/>
              <a:t>Hadoop</a:t>
            </a:r>
            <a:r>
              <a:rPr lang="tr-TR" dirty="0"/>
              <a:t> üzerinde çalışan, büyük veriler için ölçeklenebilir, dağıtık </a:t>
            </a:r>
            <a:r>
              <a:rPr lang="tr-TR" dirty="0" err="1"/>
              <a:t>NoSQL</a:t>
            </a:r>
            <a:r>
              <a:rPr lang="tr-TR" dirty="0"/>
              <a:t> </a:t>
            </a:r>
            <a:r>
              <a:rPr lang="tr-TR" dirty="0" err="1" smtClean="0"/>
              <a:t>veritabanı</a:t>
            </a:r>
            <a:r>
              <a:rPr lang="tr-TR" dirty="0" smtClean="0"/>
              <a:t>)</a:t>
            </a:r>
          </a:p>
          <a:p>
            <a:r>
              <a:rPr lang="tr-TR" b="1" dirty="0" err="1" smtClean="0"/>
              <a:t>Hive</a:t>
            </a:r>
            <a:r>
              <a:rPr lang="tr-TR" dirty="0"/>
              <a:t> (büyük veriler üzerinde iş zekası sistemi</a:t>
            </a:r>
            <a:r>
              <a:rPr lang="tr-TR" dirty="0" smtClean="0"/>
              <a:t>)</a:t>
            </a:r>
          </a:p>
          <a:p>
            <a:r>
              <a:rPr lang="tr-TR" b="1" dirty="0" err="1" smtClean="0"/>
              <a:t>Mahout</a:t>
            </a:r>
            <a:r>
              <a:rPr lang="tr-TR" dirty="0"/>
              <a:t> (ölçeklenebilir yapay öğrenme (</a:t>
            </a:r>
            <a:r>
              <a:rPr lang="tr-TR" dirty="0" err="1"/>
              <a:t>machine</a:t>
            </a:r>
            <a:r>
              <a:rPr lang="tr-TR" dirty="0"/>
              <a:t> </a:t>
            </a:r>
            <a:r>
              <a:rPr lang="tr-TR" dirty="0" err="1"/>
              <a:t>learning</a:t>
            </a:r>
            <a:r>
              <a:rPr lang="tr-TR" dirty="0"/>
              <a:t>) ve veri madenciliği </a:t>
            </a:r>
            <a:r>
              <a:rPr lang="tr-TR" dirty="0" smtClean="0"/>
              <a:t>kütüphanesi)</a:t>
            </a:r>
          </a:p>
          <a:p>
            <a:r>
              <a:rPr lang="tr-TR" b="1" dirty="0" err="1" smtClean="0"/>
              <a:t>Pig</a:t>
            </a:r>
            <a:r>
              <a:rPr lang="tr-TR" dirty="0"/>
              <a:t> (paralel hesaplamalar için yüksek düzeyli bir veri akışı dil ve yürütme </a:t>
            </a:r>
            <a:r>
              <a:rPr lang="tr-TR" dirty="0" smtClean="0"/>
              <a:t>kütüphanesi)</a:t>
            </a:r>
          </a:p>
          <a:p>
            <a:r>
              <a:rPr lang="tr-TR" b="1" dirty="0" err="1" smtClean="0"/>
              <a:t>ZooKeeper</a:t>
            </a:r>
            <a:r>
              <a:rPr lang="tr-TR" dirty="0"/>
              <a:t> (dağıtık uygulamalar için yüksek ölçekli koordinasyon uygulaması) projeleri geliştiriliyor.</a:t>
            </a:r>
          </a:p>
          <a:p>
            <a:endParaRPr lang="tr-TR" dirty="0"/>
          </a:p>
        </p:txBody>
      </p:sp>
    </p:spTree>
    <p:extLst>
      <p:ext uri="{BB962C8B-B14F-4D97-AF65-F5344CB8AC3E}">
        <p14:creationId xmlns:p14="http://schemas.microsoft.com/office/powerpoint/2010/main" val="1634589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892</TotalTime>
  <Words>706</Words>
  <Application>Microsoft Office PowerPoint</Application>
  <PresentationFormat>Widescreen</PresentationFormat>
  <Paragraphs>152</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Corbel</vt:lpstr>
      <vt:lpstr>Parallax</vt:lpstr>
      <vt:lpstr>Big Data</vt:lpstr>
      <vt:lpstr>Big Data Nedir?</vt:lpstr>
      <vt:lpstr>Big Datayı Oluşturan Bileşenler</vt:lpstr>
      <vt:lpstr>PowerPoint Presentation</vt:lpstr>
      <vt:lpstr>Data Scientist (Veri Bilimci) Nedir?</vt:lpstr>
      <vt:lpstr>Veri Odaklı Uygulamalar</vt:lpstr>
      <vt:lpstr>Veri Odaklı Uygulamalara Örnekler</vt:lpstr>
      <vt:lpstr>Hadoop Nedir?</vt:lpstr>
      <vt:lpstr>PowerPoint Presentation</vt:lpstr>
      <vt:lpstr>Hadoop Common Nedir?</vt:lpstr>
      <vt:lpstr>Hadoop YARN Nedir?</vt:lpstr>
      <vt:lpstr>PowerPoint Presentation</vt:lpstr>
      <vt:lpstr>PowerPoint Presentation</vt:lpstr>
      <vt:lpstr>HDFS Nedir?</vt:lpstr>
      <vt:lpstr>HDFS Blokları</vt:lpstr>
      <vt:lpstr>Namenode ve Datanode</vt:lpstr>
      <vt:lpstr>Map Reduce Nedir?</vt:lpstr>
      <vt:lpstr>Map Reduce Çalışma Şekli</vt:lpstr>
      <vt:lpstr>Apache Pig Nedir?</vt:lpstr>
      <vt:lpstr>MapReduce Kodlarına Çevrilme Aşamaları</vt:lpstr>
      <vt:lpstr>Apache Pig Avantajları</vt:lpstr>
      <vt:lpstr>Apache Hive Nedir?</vt:lpstr>
      <vt:lpstr>Hive Mimarisi</vt:lpstr>
      <vt:lpstr>Hive MetaStore Nedir?</vt:lpstr>
      <vt:lpstr>Hive Partition Nedir?</vt:lpstr>
      <vt:lpstr>Apache Kafka Nedir?</vt:lpstr>
      <vt:lpstr>Kafka Mimarisi</vt:lpstr>
      <vt:lpstr>Kafka Mimarisi</vt:lpstr>
      <vt:lpstr>Apache Spark Nedir?</vt:lpstr>
      <vt:lpstr>Spark’ın özellikleri nelerdir? </vt:lpstr>
      <vt:lpstr>ZooKeeper Nedir?</vt:lpstr>
      <vt:lpstr>ZooKeeper Çalışma Mantığı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xeyilmaz</dc:creator>
  <cp:lastModifiedBy>xeyilmaz</cp:lastModifiedBy>
  <cp:revision>23</cp:revision>
  <dcterms:created xsi:type="dcterms:W3CDTF">2017-09-05T12:08:44Z</dcterms:created>
  <dcterms:modified xsi:type="dcterms:W3CDTF">2017-09-07T13:16:39Z</dcterms:modified>
</cp:coreProperties>
</file>