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8"/>
  </p:notesMasterIdLst>
  <p:sldIdLst>
    <p:sldId id="256" r:id="rId2"/>
    <p:sldId id="259" r:id="rId3"/>
    <p:sldId id="282" r:id="rId4"/>
    <p:sldId id="374" r:id="rId5"/>
    <p:sldId id="283" r:id="rId6"/>
    <p:sldId id="375" r:id="rId7"/>
    <p:sldId id="257" r:id="rId8"/>
    <p:sldId id="281" r:id="rId9"/>
    <p:sldId id="340" r:id="rId10"/>
    <p:sldId id="359" r:id="rId11"/>
    <p:sldId id="338" r:id="rId12"/>
    <p:sldId id="337" r:id="rId13"/>
    <p:sldId id="336" r:id="rId14"/>
    <p:sldId id="339" r:id="rId15"/>
    <p:sldId id="279" r:id="rId16"/>
    <p:sldId id="389" r:id="rId17"/>
    <p:sldId id="258" r:id="rId18"/>
    <p:sldId id="390" r:id="rId19"/>
    <p:sldId id="260" r:id="rId20"/>
    <p:sldId id="391" r:id="rId21"/>
    <p:sldId id="388" r:id="rId22"/>
    <p:sldId id="392" r:id="rId23"/>
    <p:sldId id="266" r:id="rId24"/>
    <p:sldId id="268" r:id="rId25"/>
    <p:sldId id="269" r:id="rId26"/>
    <p:sldId id="271" r:id="rId27"/>
    <p:sldId id="270" r:id="rId28"/>
    <p:sldId id="272" r:id="rId29"/>
    <p:sldId id="273" r:id="rId30"/>
    <p:sldId id="276" r:id="rId31"/>
    <p:sldId id="277" r:id="rId32"/>
    <p:sldId id="278" r:id="rId33"/>
    <p:sldId id="280" r:id="rId34"/>
    <p:sldId id="360" r:id="rId35"/>
    <p:sldId id="361" r:id="rId36"/>
    <p:sldId id="362" r:id="rId37"/>
    <p:sldId id="364" r:id="rId38"/>
    <p:sldId id="365" r:id="rId39"/>
    <p:sldId id="367" r:id="rId40"/>
    <p:sldId id="370" r:id="rId41"/>
    <p:sldId id="369" r:id="rId42"/>
    <p:sldId id="373" r:id="rId43"/>
    <p:sldId id="387" r:id="rId44"/>
    <p:sldId id="372" r:id="rId45"/>
    <p:sldId id="371" r:id="rId46"/>
    <p:sldId id="368" r:id="rId47"/>
    <p:sldId id="377" r:id="rId48"/>
    <p:sldId id="366" r:id="rId49"/>
    <p:sldId id="376" r:id="rId50"/>
    <p:sldId id="380" r:id="rId51"/>
    <p:sldId id="379" r:id="rId52"/>
    <p:sldId id="378" r:id="rId53"/>
    <p:sldId id="382" r:id="rId54"/>
    <p:sldId id="381" r:id="rId55"/>
    <p:sldId id="385" r:id="rId56"/>
    <p:sldId id="384" r:id="rId57"/>
    <p:sldId id="383" r:id="rId58"/>
    <p:sldId id="386" r:id="rId59"/>
    <p:sldId id="394" r:id="rId60"/>
    <p:sldId id="396" r:id="rId61"/>
    <p:sldId id="395" r:id="rId62"/>
    <p:sldId id="410" r:id="rId63"/>
    <p:sldId id="409" r:id="rId64"/>
    <p:sldId id="411" r:id="rId65"/>
    <p:sldId id="412" r:id="rId66"/>
    <p:sldId id="398" r:id="rId67"/>
    <p:sldId id="399" r:id="rId68"/>
    <p:sldId id="402" r:id="rId69"/>
    <p:sldId id="403" r:id="rId70"/>
    <p:sldId id="401" r:id="rId71"/>
    <p:sldId id="400" r:id="rId72"/>
    <p:sldId id="404" r:id="rId73"/>
    <p:sldId id="405" r:id="rId74"/>
    <p:sldId id="407" r:id="rId75"/>
    <p:sldId id="408" r:id="rId76"/>
    <p:sldId id="397" r:id="rId77"/>
    <p:sldId id="413" r:id="rId78"/>
    <p:sldId id="415" r:id="rId79"/>
    <p:sldId id="393" r:id="rId80"/>
    <p:sldId id="414" r:id="rId81"/>
    <p:sldId id="416" r:id="rId82"/>
    <p:sldId id="417" r:id="rId83"/>
    <p:sldId id="406" r:id="rId84"/>
    <p:sldId id="421" r:id="rId85"/>
    <p:sldId id="419" r:id="rId86"/>
    <p:sldId id="418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8E717B-CF09-49CA-82B2-92C9012D65D7}">
          <p14:sldIdLst>
            <p14:sldId id="256"/>
            <p14:sldId id="259"/>
            <p14:sldId id="282"/>
            <p14:sldId id="374"/>
            <p14:sldId id="283"/>
            <p14:sldId id="375"/>
            <p14:sldId id="257"/>
            <p14:sldId id="281"/>
            <p14:sldId id="340"/>
            <p14:sldId id="359"/>
            <p14:sldId id="338"/>
            <p14:sldId id="337"/>
            <p14:sldId id="336"/>
            <p14:sldId id="339"/>
            <p14:sldId id="279"/>
            <p14:sldId id="389"/>
            <p14:sldId id="258"/>
            <p14:sldId id="390"/>
            <p14:sldId id="260"/>
            <p14:sldId id="391"/>
            <p14:sldId id="388"/>
            <p14:sldId id="392"/>
            <p14:sldId id="266"/>
            <p14:sldId id="268"/>
            <p14:sldId id="269"/>
            <p14:sldId id="271"/>
            <p14:sldId id="270"/>
            <p14:sldId id="272"/>
            <p14:sldId id="273"/>
            <p14:sldId id="276"/>
            <p14:sldId id="277"/>
            <p14:sldId id="278"/>
            <p14:sldId id="280"/>
            <p14:sldId id="360"/>
            <p14:sldId id="361"/>
            <p14:sldId id="362"/>
            <p14:sldId id="364"/>
            <p14:sldId id="365"/>
            <p14:sldId id="367"/>
            <p14:sldId id="370"/>
            <p14:sldId id="369"/>
            <p14:sldId id="373"/>
            <p14:sldId id="387"/>
            <p14:sldId id="372"/>
            <p14:sldId id="371"/>
            <p14:sldId id="368"/>
            <p14:sldId id="377"/>
            <p14:sldId id="366"/>
            <p14:sldId id="376"/>
            <p14:sldId id="380"/>
            <p14:sldId id="379"/>
            <p14:sldId id="378"/>
            <p14:sldId id="382"/>
            <p14:sldId id="381"/>
            <p14:sldId id="385"/>
            <p14:sldId id="384"/>
            <p14:sldId id="383"/>
            <p14:sldId id="386"/>
            <p14:sldId id="394"/>
            <p14:sldId id="396"/>
            <p14:sldId id="395"/>
            <p14:sldId id="410"/>
            <p14:sldId id="409"/>
            <p14:sldId id="411"/>
            <p14:sldId id="412"/>
            <p14:sldId id="398"/>
            <p14:sldId id="399"/>
            <p14:sldId id="402"/>
            <p14:sldId id="403"/>
            <p14:sldId id="401"/>
            <p14:sldId id="400"/>
            <p14:sldId id="404"/>
            <p14:sldId id="405"/>
            <p14:sldId id="407"/>
            <p14:sldId id="408"/>
            <p14:sldId id="397"/>
          </p14:sldIdLst>
        </p14:section>
        <p14:section name="Untitled Section" id="{3B9DC041-C384-4BF4-AD23-CEFFF14D6A79}">
          <p14:sldIdLst>
            <p14:sldId id="413"/>
            <p14:sldId id="415"/>
            <p14:sldId id="393"/>
            <p14:sldId id="414"/>
            <p14:sldId id="416"/>
            <p14:sldId id="417"/>
            <p14:sldId id="406"/>
            <p14:sldId id="421"/>
            <p14:sldId id="419"/>
            <p14:sldId id="4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4B7B0-2576-4ED8-8453-A6D0279FE9D1}" type="datetimeFigureOut">
              <a:rPr lang="LID4096" smtClean="0"/>
              <a:t>01/16/2019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92D9-0C4E-4976-B9AF-18F2BB2704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34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610-9BAF-474E-B943-372255FC8638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C7F3-742E-4502-B18E-A1EDE6B2DC7B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DFC4-DE9E-434D-9EA3-E285B78B3B1E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422F-A64D-4A26-85A4-0BF5F415370F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6487-2F49-413C-9CC6-7971D47DA27B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CC3C-512E-4554-8269-319D5BCADB87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CC6-57EA-4230-8503-6C11730ACC9E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F1CB-37E4-4AE9-A743-F44A8104DFBE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216A-91F6-4B1E-BAE7-CEB38A422CB3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EE41-085D-48F0-86AC-8CB0792E2145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D6C9-9F99-4902-8509-7F360C3644E1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2897-5A16-4158-B168-6CE503921FD9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BCC2-478B-40F4-91A9-7142C4380182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64A-185F-4826-B54A-3B5B19251133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381A-DF44-421E-8275-1C1400B22C04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00F8-62FB-48FA-85AB-7F74BE924ED6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DC34-46AA-4B40-BD42-5AE360E178AD}" type="datetime1">
              <a:rPr lang="en-US" smtClean="0"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6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9.png"/><Relationship Id="rId4" Type="http://schemas.openxmlformats.org/officeDocument/2006/relationships/image" Target="../media/image2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50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83-E792-47E3-9078-01826731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מעבדה מספר 11+12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25D21-DF11-4096-A1CB-DFFFDDAFF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איליה זלדנר – </a:t>
            </a:r>
            <a:r>
              <a:rPr lang="en-US" dirty="0"/>
              <a:t>FPU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8C770-F84C-4C6F-BAFB-D5E2406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A3CB-AEB6-4EB0-A064-B0B7C40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13DE-6CAB-4923-B29A-C7F2537C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IEEE(Institute of Electrical and Electronics Engineers</a:t>
            </a:r>
            <a:r>
              <a:rPr lang="en-US" b="1" dirty="0"/>
              <a:t>) 754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DD67-67E9-45D2-A7B8-D8071CD8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sz="2200" b="1" dirty="0">
                <a:solidFill>
                  <a:srgbClr val="00B0F0"/>
                </a:solidFill>
              </a:rPr>
              <a:t>הסטנדרט</a:t>
            </a:r>
            <a:r>
              <a:rPr lang="he-IL" sz="2200" dirty="0"/>
              <a:t> מגדיר : </a:t>
            </a:r>
          </a:p>
          <a:p>
            <a:pPr lvl="1" algn="r" rtl="1"/>
            <a:r>
              <a:rPr lang="he-IL" sz="2200" dirty="0"/>
              <a:t>פורמטים </a:t>
            </a:r>
            <a:r>
              <a:rPr lang="he-IL" sz="2200" b="1" dirty="0">
                <a:solidFill>
                  <a:srgbClr val="00B050"/>
                </a:solidFill>
              </a:rPr>
              <a:t>אריתמטיים</a:t>
            </a:r>
            <a:r>
              <a:rPr lang="he-IL" sz="2200" dirty="0"/>
              <a:t> (</a:t>
            </a:r>
            <a:r>
              <a:rPr lang="en-US" sz="2200" b="1" dirty="0">
                <a:solidFill>
                  <a:srgbClr val="00B050"/>
                </a:solidFill>
              </a:rPr>
              <a:t>arithmetic formats</a:t>
            </a:r>
            <a:r>
              <a:rPr lang="he-IL" sz="2200" b="1" dirty="0">
                <a:solidFill>
                  <a:srgbClr val="00B050"/>
                </a:solidFill>
              </a:rPr>
              <a:t> </a:t>
            </a:r>
            <a:r>
              <a:rPr lang="he-IL" sz="2200" dirty="0"/>
              <a:t>)</a:t>
            </a:r>
            <a:r>
              <a:rPr lang="en-US" sz="2200" dirty="0"/>
              <a:t> </a:t>
            </a:r>
            <a:r>
              <a:rPr lang="he-IL" sz="2200" dirty="0"/>
              <a:t>: </a:t>
            </a:r>
          </a:p>
          <a:p>
            <a:pPr lvl="2" algn="r" rtl="1"/>
            <a:r>
              <a:rPr lang="he-IL" sz="2200" dirty="0"/>
              <a:t>נתונים </a:t>
            </a:r>
            <a:r>
              <a:rPr lang="en-US" sz="2200" b="1" dirty="0">
                <a:solidFill>
                  <a:srgbClr val="7030A0"/>
                </a:solidFill>
              </a:rPr>
              <a:t>floating-point</a:t>
            </a:r>
            <a:r>
              <a:rPr lang="en-US" sz="2200" dirty="0"/>
              <a:t> </a:t>
            </a:r>
            <a:r>
              <a:rPr lang="he-IL" sz="2200" dirty="0"/>
              <a:t> בינאריים ודצימליים , שמכילים ערכים סופיים ( כולל אפס מסומן ) </a:t>
            </a:r>
          </a:p>
          <a:p>
            <a:pPr lvl="2" algn="r" rtl="1"/>
            <a:r>
              <a:rPr lang="he-IL" sz="2200" dirty="0"/>
              <a:t>אינסוף             </a:t>
            </a:r>
          </a:p>
          <a:p>
            <a:pPr lvl="2" algn="r" rtl="1"/>
            <a:r>
              <a:rPr lang="he-IL" sz="2200" dirty="0"/>
              <a:t>"לא מספר" </a:t>
            </a:r>
            <a:r>
              <a:rPr lang="en-US" sz="2200" dirty="0"/>
              <a:t>"</a:t>
            </a:r>
            <a:r>
              <a:rPr lang="en-US" sz="2200" b="1" dirty="0">
                <a:solidFill>
                  <a:srgbClr val="00B050"/>
                </a:solidFill>
              </a:rPr>
              <a:t>not a number</a:t>
            </a:r>
            <a:r>
              <a:rPr lang="en-US" sz="2200" dirty="0">
                <a:solidFill>
                  <a:srgbClr val="00B050"/>
                </a:solidFill>
              </a:rPr>
              <a:t>" 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b="1" dirty="0" err="1">
                <a:solidFill>
                  <a:srgbClr val="00B050"/>
                </a:solidFill>
              </a:rPr>
              <a:t>NaNs</a:t>
            </a:r>
            <a:r>
              <a:rPr lang="en-US" sz="2200" dirty="0"/>
              <a:t>)</a:t>
            </a:r>
            <a:r>
              <a:rPr lang="he-IL" sz="2200" dirty="0"/>
              <a:t>.</a:t>
            </a:r>
          </a:p>
          <a:p>
            <a:pPr lvl="1" algn="r" rtl="1"/>
            <a:r>
              <a:rPr lang="he-IL" sz="2200" dirty="0"/>
              <a:t>פורמטים שניתן לשנות להם ממחרוזות ל </a:t>
            </a:r>
            <a:r>
              <a:rPr lang="he-IL" sz="2200" b="1" dirty="0">
                <a:solidFill>
                  <a:srgbClr val="7030A0"/>
                </a:solidFill>
              </a:rPr>
              <a:t>נקודה צפה </a:t>
            </a:r>
            <a:r>
              <a:rPr lang="he-IL" sz="2200" dirty="0"/>
              <a:t>בצורה יעילה וחסכונית.</a:t>
            </a:r>
          </a:p>
          <a:p>
            <a:pPr lvl="1" algn="r" rtl="1"/>
            <a:r>
              <a:rPr lang="he-IL" sz="2200" dirty="0"/>
              <a:t>אפשרות לבצע </a:t>
            </a:r>
            <a:r>
              <a:rPr lang="he-IL" sz="2200" b="1" dirty="0">
                <a:solidFill>
                  <a:srgbClr val="7030A0"/>
                </a:solidFill>
              </a:rPr>
              <a:t>עיגול</a:t>
            </a:r>
            <a:r>
              <a:rPr lang="he-IL" sz="2200" dirty="0"/>
              <a:t> , על ידי פעולות </a:t>
            </a:r>
            <a:r>
              <a:rPr lang="he-IL" sz="2200" b="1" dirty="0">
                <a:solidFill>
                  <a:srgbClr val="00B050"/>
                </a:solidFill>
              </a:rPr>
              <a:t>אריתמטיות</a:t>
            </a:r>
            <a:r>
              <a:rPr lang="he-IL" sz="2200" dirty="0">
                <a:solidFill>
                  <a:srgbClr val="00B050"/>
                </a:solidFill>
              </a:rPr>
              <a:t> </a:t>
            </a:r>
            <a:r>
              <a:rPr lang="he-IL" sz="2200" b="1" dirty="0">
                <a:solidFill>
                  <a:srgbClr val="00B050"/>
                </a:solidFill>
              </a:rPr>
              <a:t>והמרות</a:t>
            </a:r>
            <a:r>
              <a:rPr lang="he-IL" sz="2200" dirty="0"/>
              <a:t>.</a:t>
            </a:r>
          </a:p>
          <a:p>
            <a:pPr lvl="1" algn="r" rtl="1"/>
            <a:r>
              <a:rPr lang="he-IL" sz="2200" b="1" dirty="0">
                <a:solidFill>
                  <a:srgbClr val="00B050"/>
                </a:solidFill>
              </a:rPr>
              <a:t>פעולות אריתמטיות </a:t>
            </a:r>
            <a:r>
              <a:rPr lang="he-IL" sz="2200" dirty="0"/>
              <a:t>(</a:t>
            </a:r>
            <a:r>
              <a:rPr lang="en-US" sz="2200" dirty="0"/>
              <a:t> </a:t>
            </a:r>
            <a:r>
              <a:rPr lang="he-IL" sz="2200" dirty="0"/>
              <a:t>למשל </a:t>
            </a:r>
            <a:r>
              <a:rPr lang="he-IL" sz="2200" b="1" dirty="0">
                <a:solidFill>
                  <a:srgbClr val="00B050"/>
                </a:solidFill>
              </a:rPr>
              <a:t>פעולות טריגונומטריות</a:t>
            </a:r>
            <a:r>
              <a:rPr lang="he-IL" sz="2200" dirty="0"/>
              <a:t>)</a:t>
            </a:r>
            <a:r>
              <a:rPr lang="en-US" sz="2200" dirty="0"/>
              <a:t> </a:t>
            </a:r>
            <a:r>
              <a:rPr lang="he-IL" sz="2200" dirty="0"/>
              <a:t> או </a:t>
            </a:r>
            <a:r>
              <a:rPr lang="he-IL" sz="2200" b="1" dirty="0">
                <a:solidFill>
                  <a:srgbClr val="00B050"/>
                </a:solidFill>
              </a:rPr>
              <a:t>פורמטים מיוחדים</a:t>
            </a:r>
            <a:r>
              <a:rPr lang="he-IL" sz="2200" dirty="0"/>
              <a:t>.</a:t>
            </a:r>
          </a:p>
          <a:p>
            <a:pPr lvl="1" algn="r" rtl="1"/>
            <a:r>
              <a:rPr lang="he-IL" sz="2200" dirty="0"/>
              <a:t>טיפול </a:t>
            </a:r>
            <a:r>
              <a:rPr lang="he-IL" sz="2200" b="1" dirty="0">
                <a:solidFill>
                  <a:srgbClr val="FF0000"/>
                </a:solidFill>
              </a:rPr>
              <a:t>בחריגות</a:t>
            </a:r>
            <a:r>
              <a:rPr lang="he-IL" sz="2200" dirty="0"/>
              <a:t> ( כמו </a:t>
            </a:r>
            <a:r>
              <a:rPr lang="he-IL" sz="2200" b="1" dirty="0">
                <a:solidFill>
                  <a:srgbClr val="FF0000"/>
                </a:solidFill>
              </a:rPr>
              <a:t>חלוקה ב 0 </a:t>
            </a:r>
            <a:r>
              <a:rPr lang="he-IL" sz="2200" dirty="0"/>
              <a:t>, </a:t>
            </a:r>
            <a:r>
              <a:rPr lang="he-IL" sz="2200" b="1" dirty="0">
                <a:solidFill>
                  <a:srgbClr val="FF0000"/>
                </a:solidFill>
              </a:rPr>
              <a:t>גלישה</a:t>
            </a:r>
            <a:r>
              <a:rPr lang="he-IL" sz="2200" dirty="0"/>
              <a:t> וכו' ) .</a:t>
            </a:r>
            <a:endParaRPr lang="en-US" sz="2200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1B924-AC11-42F1-9B60-7261E484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2B06F-C796-4A6D-A39A-926DE5D2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42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Floating Point Unit(</a:t>
            </a:r>
            <a:r>
              <a:rPr lang="en-US" sz="3200" b="1" dirty="0" err="1"/>
              <a:t>NaN</a:t>
            </a:r>
            <a:r>
              <a:rPr lang="en-US" sz="3200" b="1" dirty="0"/>
              <a:t> or Invalid Operation)</a:t>
            </a:r>
            <a:r>
              <a:rPr lang="he-IL" sz="3200" b="1" dirty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00B0F0"/>
                </a:solidFill>
              </a:rPr>
              <a:t>IEEE</a:t>
            </a:r>
            <a:r>
              <a:rPr lang="he-IL" sz="2000" dirty="0"/>
              <a:t> מגדיר , שפעולות ארטמטיות לא חוקיות , או שישלחו </a:t>
            </a:r>
            <a:r>
              <a:rPr lang="en-US" sz="2000" b="1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 </a:t>
            </a:r>
            <a:r>
              <a:rPr lang="he-IL" sz="2000" dirty="0"/>
              <a:t> של </a:t>
            </a:r>
            <a:r>
              <a:rPr lang="he-IL" sz="2000" b="1" dirty="0">
                <a:solidFill>
                  <a:srgbClr val="FF0000"/>
                </a:solidFill>
              </a:rPr>
              <a:t>השגיאה</a:t>
            </a:r>
            <a:r>
              <a:rPr lang="he-IL" sz="2000" dirty="0"/>
              <a:t> , בזמן ריצה של התכנית ( בעזרת </a:t>
            </a:r>
            <a:r>
              <a:rPr lang="en-US" sz="2000" dirty="0"/>
              <a:t>trap</a:t>
            </a:r>
            <a:r>
              <a:rPr lang="he-IL" sz="2000" dirty="0"/>
              <a:t> : </a:t>
            </a:r>
            <a:r>
              <a:rPr lang="en-US" sz="2000" b="1" dirty="0">
                <a:solidFill>
                  <a:srgbClr val="FF0000"/>
                </a:solidFill>
              </a:rPr>
              <a:t>Invalid Operation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b="1" dirty="0"/>
              <a:t>) </a:t>
            </a:r>
            <a:r>
              <a:rPr lang="he-IL" sz="2000" dirty="0"/>
              <a:t>, או יחזירו כתוצאה , ערך מיוחד : </a:t>
            </a:r>
            <a:r>
              <a:rPr lang="en-US" sz="2000" b="1" dirty="0" err="1">
                <a:solidFill>
                  <a:srgbClr val="FF0000"/>
                </a:solidFill>
              </a:rPr>
              <a:t>QNan</a:t>
            </a:r>
            <a:r>
              <a:rPr lang="en-US" sz="2000" b="1" dirty="0">
                <a:solidFill>
                  <a:srgbClr val="FF0000"/>
                </a:solidFill>
              </a:rPr>
              <a:t> (Quit Not a Number)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עוד ערך מיוחד שמפעיל את אותו ה </a:t>
            </a:r>
            <a:r>
              <a:rPr lang="en-US" sz="2000" b="1" dirty="0">
                <a:solidFill>
                  <a:srgbClr val="FF0000"/>
                </a:solidFill>
              </a:rPr>
              <a:t>trap</a:t>
            </a:r>
            <a:r>
              <a:rPr lang="he-IL" sz="2000" dirty="0"/>
              <a:t> , הוא :                                             </a:t>
            </a:r>
            <a:r>
              <a:rPr lang="en-US" sz="2000" b="1" dirty="0" err="1">
                <a:solidFill>
                  <a:srgbClr val="FF0000"/>
                </a:solidFill>
              </a:rPr>
              <a:t>SNan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en-US" sz="2000" b="1" dirty="0" err="1">
                <a:solidFill>
                  <a:srgbClr val="FF0000"/>
                </a:solidFill>
              </a:rPr>
              <a:t>Signalling</a:t>
            </a:r>
            <a:r>
              <a:rPr lang="en-US" sz="2000" b="1" dirty="0">
                <a:solidFill>
                  <a:srgbClr val="FF0000"/>
                </a:solidFill>
              </a:rPr>
              <a:t> Not a Number) 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99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Floating Point Unit(Zeroes or </a:t>
            </a:r>
            <a:r>
              <a:rPr lang="en-US" sz="2800" b="1" dirty="0"/>
              <a:t>Underflow</a:t>
            </a:r>
            <a:r>
              <a:rPr lang="he-IL" sz="3200" b="1" dirty="0"/>
              <a:t>(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עוד ערך מיוחד שהוגדר על ידי </a:t>
            </a:r>
            <a:r>
              <a:rPr lang="he-IL" sz="2000" b="1" dirty="0">
                <a:solidFill>
                  <a:srgbClr val="00B0F0"/>
                </a:solidFill>
              </a:rPr>
              <a:t>הסטנדרט</a:t>
            </a:r>
            <a:r>
              <a:rPr lang="he-IL" sz="2000" dirty="0"/>
              <a:t> , הוא </a:t>
            </a:r>
            <a:r>
              <a:rPr lang="he-IL" sz="2000" b="1" dirty="0">
                <a:solidFill>
                  <a:srgbClr val="00B050"/>
                </a:solidFill>
              </a:rPr>
              <a:t>אפס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עקב כך , שהפורמט </a:t>
            </a:r>
            <a:r>
              <a:rPr lang="en-US" sz="2000" b="1" dirty="0">
                <a:solidFill>
                  <a:srgbClr val="0070C0"/>
                </a:solidFill>
              </a:rPr>
              <a:t>double</a:t>
            </a:r>
            <a:r>
              <a:rPr lang="he-IL" sz="2000" dirty="0"/>
              <a:t> לא מכיל </a:t>
            </a:r>
            <a:r>
              <a:rPr lang="he-IL" sz="2000" b="1" dirty="0">
                <a:solidFill>
                  <a:srgbClr val="00B050"/>
                </a:solidFill>
              </a:rPr>
              <a:t>0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B050"/>
                </a:solidFill>
              </a:rPr>
              <a:t>האפס</a:t>
            </a:r>
            <a:r>
              <a:rPr lang="he-IL" sz="2000" dirty="0"/>
              <a:t> נקרא </a:t>
            </a:r>
            <a:r>
              <a:rPr lang="en-US" sz="2000" b="1" dirty="0">
                <a:solidFill>
                  <a:srgbClr val="00B050"/>
                </a:solidFill>
              </a:rPr>
              <a:t>special value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יש </a:t>
            </a:r>
            <a:r>
              <a:rPr lang="he-IL" sz="2000" b="1" dirty="0">
                <a:solidFill>
                  <a:srgbClr val="00B050"/>
                </a:solidFill>
              </a:rPr>
              <a:t>אפס חיובי</a:t>
            </a:r>
            <a:r>
              <a:rPr lang="he-IL" sz="2000" dirty="0"/>
              <a:t>, </a:t>
            </a:r>
            <a:r>
              <a:rPr lang="he-IL" sz="2000" b="1" dirty="0">
                <a:solidFill>
                  <a:srgbClr val="00B050"/>
                </a:solidFill>
              </a:rPr>
              <a:t>ואפס שלילי </a:t>
            </a:r>
            <a:r>
              <a:rPr lang="he-IL" sz="2000" dirty="0"/>
              <a:t>, ביחד עם טריגר ל </a:t>
            </a:r>
            <a:r>
              <a:rPr lang="en-US" sz="2000" b="1" dirty="0">
                <a:solidFill>
                  <a:srgbClr val="FF0000"/>
                </a:solidFill>
              </a:rPr>
              <a:t>Underflow trap</a:t>
            </a:r>
            <a:r>
              <a:rPr lang="he-IL" sz="2000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34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Floating Point Unit(Infinites or Overflows)</a:t>
            </a:r>
            <a:r>
              <a:rPr lang="he-IL" sz="3200" b="1" dirty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כאשר תכנית מנסה לייצג ערך ממש גדול , זה נעשה בעזרת הערכים שמייצגים </a:t>
            </a:r>
            <a:r>
              <a:rPr lang="he-IL" sz="2000" b="1" dirty="0">
                <a:solidFill>
                  <a:srgbClr val="00B050"/>
                </a:solidFill>
              </a:rPr>
              <a:t>אינסוף ומינוס אינסוף.</a:t>
            </a:r>
            <a:endParaRPr lang="he-IL" sz="2000" dirty="0">
              <a:solidFill>
                <a:srgbClr val="00B050"/>
              </a:solidFill>
            </a:endParaRPr>
          </a:p>
          <a:p>
            <a:pPr algn="r" rtl="1"/>
            <a:r>
              <a:rPr lang="he-IL" sz="2000" dirty="0"/>
              <a:t>זה מפעיל טריגר ל </a:t>
            </a:r>
            <a:r>
              <a:rPr lang="en-US" sz="2000" b="1" dirty="0">
                <a:solidFill>
                  <a:srgbClr val="FF0000"/>
                </a:solidFill>
              </a:rPr>
              <a:t>trap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Overflow</a:t>
            </a:r>
            <a:r>
              <a:rPr lang="he-IL" sz="2000" b="1" dirty="0"/>
              <a:t> .</a:t>
            </a:r>
          </a:p>
          <a:p>
            <a:pPr algn="r" rtl="1"/>
            <a:r>
              <a:rPr lang="he-IL" sz="2000" dirty="0"/>
              <a:t>לפעמים נרצה לייצג עם </a:t>
            </a:r>
            <a:r>
              <a:rPr lang="he-IL" sz="2000" b="1" dirty="0">
                <a:solidFill>
                  <a:srgbClr val="0070C0"/>
                </a:solidFill>
              </a:rPr>
              <a:t>אינסוף</a:t>
            </a:r>
            <a:r>
              <a:rPr lang="he-IL" sz="2000" dirty="0"/>
              <a:t> , תוצאות </a:t>
            </a:r>
            <a:r>
              <a:rPr lang="he-IL" sz="2000" b="1" dirty="0">
                <a:solidFill>
                  <a:srgbClr val="FF0000"/>
                </a:solidFill>
              </a:rPr>
              <a:t>חלוקה ב 0</a:t>
            </a:r>
            <a:r>
              <a:rPr lang="he-IL" sz="2000" dirty="0"/>
              <a:t> , עם </a:t>
            </a:r>
            <a:r>
              <a:rPr lang="en-US" sz="2000" b="1" dirty="0">
                <a:solidFill>
                  <a:srgbClr val="FF0000"/>
                </a:solidFill>
              </a:rPr>
              <a:t>Divide by zero trap </a:t>
            </a:r>
            <a:r>
              <a:rPr lang="he-IL" sz="200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3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Floating Point Unit(Special values)</a:t>
            </a:r>
            <a:r>
              <a:rPr lang="he-IL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7030A0"/>
                </a:solidFill>
              </a:rPr>
              <a:t>Floating point </a:t>
            </a:r>
            <a:r>
              <a:rPr lang="en-US" sz="2000" b="1" dirty="0" err="1">
                <a:solidFill>
                  <a:srgbClr val="7030A0"/>
                </a:solidFill>
              </a:rPr>
              <a:t>arithmetics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מאפשר למתכנת לבחור , בזמן התרחשות של פעולה לא חוקית , אם לעצור באמצע את החישוב או לא.</a:t>
            </a:r>
          </a:p>
          <a:p>
            <a:pPr algn="r" rtl="1"/>
            <a:r>
              <a:rPr lang="he-IL" sz="2000" dirty="0"/>
              <a:t>בתרחיש הזה , פעולות כמו : </a:t>
            </a:r>
          </a:p>
          <a:p>
            <a:pPr lvl="1" algn="r" rtl="1"/>
            <a:r>
              <a:rPr lang="he-IL" sz="2000" b="1" dirty="0">
                <a:solidFill>
                  <a:srgbClr val="FF0000"/>
                </a:solidFill>
              </a:rPr>
              <a:t>חלוקת אפסים </a:t>
            </a:r>
          </a:p>
          <a:p>
            <a:pPr lvl="1" algn="r" rtl="1"/>
            <a:r>
              <a:rPr lang="he-IL" sz="2000" b="1" dirty="0">
                <a:solidFill>
                  <a:srgbClr val="FF0000"/>
                </a:solidFill>
              </a:rPr>
              <a:t>שורש של מספר שלילי </a:t>
            </a:r>
          </a:p>
          <a:p>
            <a:pPr algn="r" rtl="1"/>
            <a:r>
              <a:rPr lang="he-IL" sz="2000" dirty="0"/>
              <a:t>בתוצאות כמו </a:t>
            </a:r>
            <a:r>
              <a:rPr lang="en-US" sz="2000" b="1" dirty="0">
                <a:solidFill>
                  <a:srgbClr val="FF0000"/>
                </a:solidFill>
              </a:rPr>
              <a:t>not being a number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NaN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/>
              <a:t>מטופלות בצורה שונה.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38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659-9EE4-44AA-B463-D25CACA2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Extended precision format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B828-5B46-4FCC-9AC9-A2080C58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b="1" dirty="0">
                <a:solidFill>
                  <a:srgbClr val="FFC000"/>
                </a:solidFill>
              </a:rPr>
              <a:t>80x87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FPUs</a:t>
            </a:r>
            <a:r>
              <a:rPr lang="he-IL" sz="2000" b="1" dirty="0"/>
              <a:t> </a:t>
            </a:r>
            <a:r>
              <a:rPr lang="he-IL" sz="2000" dirty="0"/>
              <a:t>ומעבדי </a:t>
            </a:r>
            <a:r>
              <a:rPr lang="en-US" sz="2000" b="1" dirty="0">
                <a:solidFill>
                  <a:srgbClr val="FFC000"/>
                </a:solidFill>
              </a:rPr>
              <a:t>80486</a:t>
            </a:r>
            <a:r>
              <a:rPr lang="he-IL" sz="2000" dirty="0"/>
              <a:t> , מבצעים את כל החישובים שלהם , עם שימוש ב      </a:t>
            </a:r>
            <a:r>
              <a:rPr lang="en-US" sz="2000" b="1" dirty="0">
                <a:solidFill>
                  <a:srgbClr val="7030A0"/>
                </a:solidFill>
              </a:rPr>
              <a:t>extended precision format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כל פעם שנטען מספר ( אל תוך זיכרון או 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עצמו )  </a:t>
            </a:r>
            <a:r>
              <a:rPr lang="en-US" sz="2000" b="1" dirty="0">
                <a:solidFill>
                  <a:srgbClr val="7030A0"/>
                </a:solidFill>
              </a:rPr>
              <a:t>double precision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,  ה </a:t>
            </a:r>
            <a:r>
              <a:rPr lang="en-US" sz="2000" b="1" dirty="0"/>
              <a:t>FPU</a:t>
            </a:r>
            <a:r>
              <a:rPr lang="he-IL" sz="2000" dirty="0"/>
              <a:t> , ישר </a:t>
            </a:r>
            <a:r>
              <a:rPr lang="he-IL" sz="2000" b="1" dirty="0">
                <a:solidFill>
                  <a:srgbClr val="00B050"/>
                </a:solidFill>
              </a:rPr>
              <a:t>ממיר</a:t>
            </a:r>
            <a:r>
              <a:rPr lang="he-IL" sz="2000" dirty="0"/>
              <a:t> אותו ל </a:t>
            </a:r>
            <a:r>
              <a:rPr lang="en-US" sz="2000" b="1" dirty="0">
                <a:solidFill>
                  <a:srgbClr val="7030A0"/>
                </a:solidFill>
              </a:rPr>
              <a:t>extended precision value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על ידי עבודה עם </a:t>
            </a:r>
            <a:r>
              <a:rPr lang="en-US" sz="2000" b="1" dirty="0">
                <a:solidFill>
                  <a:srgbClr val="7030A0"/>
                </a:solidFill>
              </a:rPr>
              <a:t>extended precision format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, </a:t>
            </a:r>
            <a:r>
              <a:rPr lang="he-IL" sz="2000" b="1" dirty="0">
                <a:solidFill>
                  <a:srgbClr val="00B0F0"/>
                </a:solidFill>
              </a:rPr>
              <a:t>אינטל</a:t>
            </a:r>
            <a:r>
              <a:rPr lang="he-IL" sz="2000" dirty="0"/>
              <a:t> מאפשרת עבודה עם טווח מספרים יותר גדול וכמובן </a:t>
            </a:r>
            <a:r>
              <a:rPr lang="he-IL" sz="2000" b="1" dirty="0">
                <a:solidFill>
                  <a:srgbClr val="7030A0"/>
                </a:solidFill>
              </a:rPr>
              <a:t>דיוק</a:t>
            </a:r>
            <a:r>
              <a:rPr lang="he-IL" sz="2000" dirty="0"/>
              <a:t> יותר הרבה יותר טוב מהאלטרנטיבות האחרות.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0FFD2-4FEE-468D-BF1D-06D6A798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616D-DF1D-4A2B-8E34-82AA6C1D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70A55-604B-4E2A-89C0-36191AC3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32" y="5734541"/>
            <a:ext cx="6888480" cy="1103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B5952-D10D-4190-9302-86E172F0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018" y="4264012"/>
            <a:ext cx="5495499" cy="113352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8394C21-8D3A-4741-B7AF-AF9E3580C588}"/>
              </a:ext>
            </a:extLst>
          </p:cNvPr>
          <p:cNvSpPr/>
          <p:nvPr/>
        </p:nvSpPr>
        <p:spPr>
          <a:xfrm>
            <a:off x="6846627" y="5427978"/>
            <a:ext cx="200285" cy="429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6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62A6-54D7-4D1C-AD9A-030E219D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Between the Integer Unit and the FPU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D764-0B68-4756-972F-6ED46B73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C29B8-1393-4AB4-9E47-4738D0FC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6E907-81F4-4E22-99C2-1E973E80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75687-B644-4560-BC10-6A9CD7A6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23" y="2047421"/>
            <a:ext cx="5658726" cy="48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5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962E-0D9E-49B8-AC50-09D53AFF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FPU Registers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4CB0-E510-4C17-ABCC-3BF8049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בתוך 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en-US" sz="2000" dirty="0"/>
              <a:t> </a:t>
            </a:r>
            <a:r>
              <a:rPr lang="he-IL" sz="2000" dirty="0"/>
              <a:t> , קיימים 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FFC000"/>
                </a:solidFill>
              </a:rPr>
              <a:t>14</a:t>
            </a:r>
            <a:r>
              <a:rPr lang="he-IL" sz="2000" b="1" dirty="0"/>
              <a:t> </a:t>
            </a:r>
            <a:r>
              <a:rPr lang="he-IL" sz="2000" dirty="0"/>
              <a:t>אוגרים , אשר התווספו לאוגרים הקיימים במעבד </a:t>
            </a:r>
            <a:r>
              <a:rPr lang="he-IL" sz="2000" b="1" dirty="0"/>
              <a:t>80386</a:t>
            </a:r>
            <a:r>
              <a:rPr lang="he-IL" sz="2000" dirty="0"/>
              <a:t> ומעבדים שיצאו בשלב מאוחר יותר.</a:t>
            </a:r>
          </a:p>
          <a:p>
            <a:pPr lvl="1"/>
            <a:r>
              <a:rPr lang="he-IL" sz="2000" b="1" dirty="0"/>
              <a:t>8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en-US" sz="2000" b="1" dirty="0"/>
              <a:t>floating point data registers</a:t>
            </a:r>
            <a:endParaRPr lang="he-IL" sz="2000" b="1" dirty="0"/>
          </a:p>
          <a:p>
            <a:pPr lvl="1" algn="l"/>
            <a:r>
              <a:rPr lang="en-US" sz="2000" b="1" dirty="0"/>
              <a:t>control register	</a:t>
            </a:r>
          </a:p>
          <a:p>
            <a:pPr lvl="1" algn="l"/>
            <a:r>
              <a:rPr lang="en-US" sz="2000" b="1" dirty="0"/>
              <a:t>status register	</a:t>
            </a:r>
          </a:p>
          <a:p>
            <a:pPr lvl="1" algn="l"/>
            <a:r>
              <a:rPr lang="en-US" sz="2000" b="1" dirty="0"/>
              <a:t>tag word register</a:t>
            </a:r>
          </a:p>
          <a:p>
            <a:pPr lvl="1"/>
            <a:r>
              <a:rPr lang="en-US" sz="2000" b="1" dirty="0"/>
              <a:t>instruction pointer register</a:t>
            </a:r>
          </a:p>
          <a:p>
            <a:pPr lvl="1" algn="l"/>
            <a:r>
              <a:rPr lang="en-US" sz="2000" b="1" dirty="0"/>
              <a:t>data pointer</a:t>
            </a:r>
          </a:p>
          <a:p>
            <a:pPr lvl="1"/>
            <a:r>
              <a:rPr lang="en-US" sz="2000" b="1" dirty="0"/>
              <a:t>opcode register.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E2B30-9803-40FC-BC83-F3FB31FE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85EC7-DA30-44E4-BCD5-1CD8B0D0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8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1F07-7E98-4907-97B9-B5E4E23C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FPU Execution Environment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4FBE-5B29-4FEF-B028-FE63703D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4AE86-0148-4013-B3A4-94DFB502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5AF4F-73B1-4EA2-8F53-C1789B80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11D3E-C45A-40C5-AF42-25235B78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45" y="1279311"/>
            <a:ext cx="7295777" cy="55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9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C8D6-8C6B-4ED5-BF10-D9838E4A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Data Registers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78E3-0A5A-4BEB-838B-62C1DDC1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b="1" dirty="0">
                <a:solidFill>
                  <a:srgbClr val="FFC000"/>
                </a:solidFill>
              </a:rPr>
              <a:t>80x87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FPU</a:t>
            </a:r>
            <a:r>
              <a:rPr lang="he-IL" b="1" dirty="0"/>
              <a:t> </a:t>
            </a:r>
            <a:r>
              <a:rPr lang="he-IL" dirty="0"/>
              <a:t>, מספק </a:t>
            </a:r>
            <a:r>
              <a:rPr lang="he-IL" b="1" dirty="0">
                <a:solidFill>
                  <a:srgbClr val="0070C0"/>
                </a:solidFill>
              </a:rPr>
              <a:t>8</a:t>
            </a:r>
            <a:r>
              <a:rPr lang="he-IL" dirty="0"/>
              <a:t> </a:t>
            </a:r>
            <a:r>
              <a:rPr lang="he-IL" b="1" dirty="0">
                <a:solidFill>
                  <a:srgbClr val="0070C0"/>
                </a:solidFill>
              </a:rPr>
              <a:t>אוגרי</a:t>
            </a:r>
            <a:r>
              <a:rPr lang="he-IL" dirty="0"/>
              <a:t>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he-IL" dirty="0"/>
              <a:t> , בגודל </a:t>
            </a:r>
            <a:r>
              <a:rPr lang="he-IL" b="1" dirty="0">
                <a:solidFill>
                  <a:srgbClr val="0070C0"/>
                </a:solidFill>
              </a:rPr>
              <a:t>80</a:t>
            </a:r>
            <a:r>
              <a:rPr lang="he-IL" dirty="0"/>
              <a:t> ביטים , אשר מאורגנים בצורת </a:t>
            </a:r>
            <a:r>
              <a:rPr lang="he-IL" b="1" dirty="0">
                <a:solidFill>
                  <a:srgbClr val="0070C0"/>
                </a:solidFill>
              </a:rPr>
              <a:t>מחסנית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אינטל , מתייחסת לאוגרים אלו כ :                                     .</a:t>
            </a:r>
          </a:p>
          <a:p>
            <a:pPr algn="r" rtl="1"/>
            <a:r>
              <a:rPr lang="he-IL" dirty="0"/>
              <a:t>בדרך כלל ניתן לכתוב       במקום           . </a:t>
            </a:r>
          </a:p>
          <a:p>
            <a:pPr algn="r" rtl="1"/>
            <a:r>
              <a:rPr lang="he-IL" dirty="0"/>
              <a:t>           יכיל את הנתון בראש המחסנית ,            איבר הבא </a:t>
            </a:r>
            <a:r>
              <a:rPr lang="he-IL" dirty="0">
                <a:solidFill>
                  <a:srgbClr val="7030A0"/>
                </a:solidFill>
              </a:rPr>
              <a:t>ב</a:t>
            </a:r>
            <a:r>
              <a:rPr lang="he-IL" b="1" dirty="0">
                <a:solidFill>
                  <a:srgbClr val="7030A0"/>
                </a:solidFill>
              </a:rPr>
              <a:t>מחסנית</a:t>
            </a:r>
            <a:r>
              <a:rPr lang="he-IL" dirty="0"/>
              <a:t> וכו' .</a:t>
            </a:r>
          </a:p>
          <a:p>
            <a:pPr algn="r" rtl="1"/>
            <a:r>
              <a:rPr lang="he-IL" dirty="0"/>
              <a:t>מרבית </a:t>
            </a:r>
            <a:r>
              <a:rPr lang="en-US" b="1" dirty="0">
                <a:solidFill>
                  <a:srgbClr val="7030A0"/>
                </a:solidFill>
              </a:rPr>
              <a:t>floating point instructions</a:t>
            </a:r>
            <a:r>
              <a:rPr lang="he-IL" b="1" dirty="0">
                <a:solidFill>
                  <a:srgbClr val="7030A0"/>
                </a:solidFill>
              </a:rPr>
              <a:t> </a:t>
            </a:r>
            <a:r>
              <a:rPr lang="he-IL" dirty="0"/>
              <a:t>, מבצעות </a:t>
            </a:r>
            <a:r>
              <a:rPr lang="en-US" b="1" dirty="0">
                <a:solidFill>
                  <a:srgbClr val="00B050"/>
                </a:solidFill>
              </a:rPr>
              <a:t>push</a:t>
            </a:r>
            <a:r>
              <a:rPr lang="he-IL" dirty="0"/>
              <a:t> ו </a:t>
            </a:r>
            <a:r>
              <a:rPr lang="en-US" b="1" dirty="0">
                <a:solidFill>
                  <a:srgbClr val="C00000"/>
                </a:solidFill>
              </a:rPr>
              <a:t>pop</a:t>
            </a:r>
            <a:r>
              <a:rPr lang="he-IL" dirty="0"/>
              <a:t> איברים למחסנית זו , לכן תוכן            מכיל את התוכן שבעבר היה ב           אחרי פעולת </a:t>
            </a:r>
            <a:r>
              <a:rPr lang="en-US" b="1" dirty="0">
                <a:solidFill>
                  <a:srgbClr val="00B050"/>
                </a:solidFill>
              </a:rPr>
              <a:t>push</a:t>
            </a:r>
            <a:r>
              <a:rPr lang="he-IL" dirty="0"/>
              <a:t>.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D119F-ED08-48B0-9CFA-9E8B42A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D61D-0D7D-4629-8C75-7282C0BA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F1D14-74C9-44C4-A7DF-F36245AA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96" y="4407323"/>
            <a:ext cx="7108394" cy="2294836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413AB24-04C5-46A6-B2BC-26856472C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61508"/>
              </p:ext>
            </p:extLst>
          </p:nvPr>
        </p:nvGraphicFramePr>
        <p:xfrm>
          <a:off x="5697538" y="2563813"/>
          <a:ext cx="2309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5" name="Equation" r:id="rId4" imgW="1409400" imgH="203040" progId="Equation.DSMT4">
                  <p:embed/>
                </p:oleObj>
              </mc:Choice>
              <mc:Fallback>
                <p:oleObj name="Equation" r:id="rId4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7538" y="2563813"/>
                        <a:ext cx="23098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AA4928-D889-4940-9BB2-B57495D89A41}"/>
                  </a:ext>
                </a:extLst>
              </p:cNvPr>
              <p:cNvSpPr/>
              <p:nvPr/>
            </p:nvSpPr>
            <p:spPr>
              <a:xfrm>
                <a:off x="7373948" y="2935083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FAA4928-D889-4940-9BB2-B57495D89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948" y="2935083"/>
                <a:ext cx="854336" cy="369332"/>
              </a:xfrm>
              <a:prstGeom prst="rect">
                <a:avLst/>
              </a:prstGeom>
              <a:blipFill>
                <a:blip r:embed="rId6"/>
                <a:stretch>
                  <a:fillRect t="-116393" r="-58571" b="-186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76D5BB-F8B5-40F3-AB46-E6363CB25963}"/>
                  </a:ext>
                </a:extLst>
              </p:cNvPr>
              <p:cNvSpPr/>
              <p:nvPr/>
            </p:nvSpPr>
            <p:spPr>
              <a:xfrm>
                <a:off x="8697936" y="2924537"/>
                <a:ext cx="524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LID4096" b="1" i="0">
                          <a:latin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76D5BB-F8B5-40F3-AB46-E6363CB25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936" y="2924537"/>
                <a:ext cx="52450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675F67-3F9D-4800-8A45-7AC5CE9F2407}"/>
                  </a:ext>
                </a:extLst>
              </p:cNvPr>
              <p:cNvSpPr/>
              <p:nvPr/>
            </p:nvSpPr>
            <p:spPr>
              <a:xfrm>
                <a:off x="10342335" y="3329205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675F67-3F9D-4800-8A45-7AC5CE9F2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335" y="3329205"/>
                <a:ext cx="854336" cy="369332"/>
              </a:xfrm>
              <a:prstGeom prst="rect">
                <a:avLst/>
              </a:prstGeom>
              <a:blipFill>
                <a:blip r:embed="rId8"/>
                <a:stretch>
                  <a:fillRect t="-116393" r="-58571" b="-186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85A43-343C-4AA4-BEDF-1AD3536DE59A}"/>
                  </a:ext>
                </a:extLst>
              </p:cNvPr>
              <p:cNvSpPr/>
              <p:nvPr/>
            </p:nvSpPr>
            <p:spPr>
              <a:xfrm>
                <a:off x="6700658" y="3329205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485A43-343C-4AA4-BEDF-1AD3536DE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58" y="3329205"/>
                <a:ext cx="854336" cy="369332"/>
              </a:xfrm>
              <a:prstGeom prst="rect">
                <a:avLst/>
              </a:prstGeom>
              <a:blipFill>
                <a:blip r:embed="rId9"/>
                <a:stretch>
                  <a:fillRect t="-116393" r="-59286" b="-186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D5F681-95B7-4280-90AE-7B444AE9834D}"/>
                  </a:ext>
                </a:extLst>
              </p:cNvPr>
              <p:cNvSpPr/>
              <p:nvPr/>
            </p:nvSpPr>
            <p:spPr>
              <a:xfrm>
                <a:off x="2025621" y="3735629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e-IL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D5F681-95B7-4280-90AE-7B444AE98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21" y="3735629"/>
                <a:ext cx="854336" cy="369332"/>
              </a:xfrm>
              <a:prstGeom prst="rect">
                <a:avLst/>
              </a:prstGeom>
              <a:blipFill>
                <a:blip r:embed="rId10"/>
                <a:stretch>
                  <a:fillRect t="-118333" r="-59286" b="-191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F18D-1930-4C4F-A9FD-0EFF6B9221BD}"/>
                  </a:ext>
                </a:extLst>
              </p:cNvPr>
              <p:cNvSpPr/>
              <p:nvPr/>
            </p:nvSpPr>
            <p:spPr>
              <a:xfrm>
                <a:off x="7628706" y="3992668"/>
                <a:ext cx="854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LID4096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𝐒𝐓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ID4096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E3F18D-1930-4C4F-A9FD-0EFF6B9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706" y="3992668"/>
                <a:ext cx="854336" cy="369332"/>
              </a:xfrm>
              <a:prstGeom prst="rect">
                <a:avLst/>
              </a:prstGeom>
              <a:blipFill>
                <a:blip r:embed="rId11"/>
                <a:stretch>
                  <a:fillRect t="-116393" r="-58156" b="-1868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644F38-29CD-4C10-A67F-25B8ED89D1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983" y="4208771"/>
            <a:ext cx="3696277" cy="20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0AE3-8B9E-4A39-9D51-C532B1F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ייצוג מדעי של מספרים ממשיים</a:t>
            </a:r>
            <a:endParaRPr lang="he-IL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CF10-9AFE-45E7-B9C5-40746154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sz="2000" dirty="0"/>
              <a:t>על מנת לייצג , </a:t>
            </a:r>
            <a:r>
              <a:rPr lang="en-US" sz="2000" b="1" dirty="0">
                <a:solidFill>
                  <a:srgbClr val="00B0F0"/>
                </a:solidFill>
              </a:rPr>
              <a:t>real numbers</a:t>
            </a:r>
            <a:r>
              <a:rPr lang="he-IL" sz="2000" dirty="0">
                <a:solidFill>
                  <a:srgbClr val="00B0F0"/>
                </a:solidFill>
              </a:rPr>
              <a:t> </a:t>
            </a:r>
            <a:r>
              <a:rPr lang="he-IL" sz="2000" dirty="0"/>
              <a:t>, הפורמט של </a:t>
            </a:r>
            <a:r>
              <a:rPr lang="en-US" sz="2000" b="1" dirty="0">
                <a:solidFill>
                  <a:srgbClr val="7030A0"/>
                </a:solidFill>
              </a:rPr>
              <a:t>floating point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, מייצגים בחלק מהביטים את המספר בייצוג </a:t>
            </a:r>
            <a:r>
              <a:rPr lang="he-IL" sz="2000" dirty="0" err="1"/>
              <a:t>המנטיסה</a:t>
            </a:r>
            <a:r>
              <a:rPr lang="he-IL" sz="2000" dirty="0"/>
              <a:t> (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mantissa</a:t>
            </a:r>
            <a:r>
              <a:rPr lang="he-IL" sz="2000" dirty="0"/>
              <a:t> וחלק נוסף את המעריך (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he-IL" sz="2000" dirty="0"/>
              <a:t>).</a:t>
            </a:r>
          </a:p>
          <a:p>
            <a:pPr algn="r" rtl="1"/>
            <a:r>
              <a:rPr lang="he-IL" sz="2000" dirty="0"/>
              <a:t>גם ה </a:t>
            </a:r>
            <a:r>
              <a:rPr lang="en-US" sz="2000" b="1" dirty="0"/>
              <a:t>mantissa</a:t>
            </a:r>
            <a:r>
              <a:rPr lang="he-IL" sz="2000" dirty="0"/>
              <a:t> וגם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he-IL" sz="2000" dirty="0"/>
              <a:t> מספרים מסומנים.</a:t>
            </a:r>
          </a:p>
          <a:p>
            <a:pPr algn="r" rtl="1"/>
            <a:r>
              <a:rPr lang="he-IL" sz="2000" dirty="0"/>
              <a:t>ייצוג מדעי של מספר בבסיס </a:t>
            </a:r>
            <a:r>
              <a:rPr lang="en-US" sz="2000" b="1" dirty="0">
                <a:solidFill>
                  <a:srgbClr val="00B050"/>
                </a:solidFill>
              </a:rPr>
              <a:t>b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נראה כך : </a:t>
            </a:r>
            <a:r>
              <a:rPr lang="en-US" sz="2000" b="1" dirty="0" err="1">
                <a:solidFill>
                  <a:srgbClr val="0070C0"/>
                </a:solidFill>
              </a:rPr>
              <a:t>d.dddd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b</a:t>
            </a:r>
            <a:r>
              <a:rPr lang="en-US" sz="2000" b="1" dirty="0"/>
              <a:t> </a:t>
            </a:r>
            <a:r>
              <a:rPr lang="en-US" sz="2000" b="1" baseline="30000" dirty="0">
                <a:solidFill>
                  <a:srgbClr val="FF0000"/>
                </a:solidFill>
              </a:rPr>
              <a:t>±</a:t>
            </a:r>
            <a:r>
              <a:rPr lang="en-US" sz="2000" b="1" baseline="30000" dirty="0" err="1">
                <a:solidFill>
                  <a:srgbClr val="FF0000"/>
                </a:solidFill>
              </a:rPr>
              <a:t>eeeee</a:t>
            </a:r>
            <a:r>
              <a:rPr lang="he-IL" sz="2000" b="1" dirty="0">
                <a:solidFill>
                  <a:srgbClr val="0070C0"/>
                </a:solidFill>
              </a:rPr>
              <a:t>±</a:t>
            </a:r>
            <a:r>
              <a:rPr lang="en-US" sz="2000" b="1" baseline="30000" dirty="0">
                <a:solidFill>
                  <a:srgbClr val="0070C0"/>
                </a:solidFill>
              </a:rPr>
              <a:t> </a:t>
            </a:r>
            <a:r>
              <a:rPr lang="he-IL" sz="2000" b="1" baseline="30000" dirty="0"/>
              <a:t> </a:t>
            </a:r>
            <a:r>
              <a:rPr lang="he-IL" sz="2000" dirty="0"/>
              <a:t> כאשר : </a:t>
            </a:r>
          </a:p>
          <a:p>
            <a:pPr lvl="1" algn="r" rtl="1"/>
            <a:r>
              <a:rPr lang="en-US" sz="2000" b="1" dirty="0">
                <a:solidFill>
                  <a:srgbClr val="0070C0"/>
                </a:solidFill>
              </a:rPr>
              <a:t>d</a:t>
            </a:r>
            <a:r>
              <a:rPr lang="en-US" sz="2000" dirty="0"/>
              <a:t> </a:t>
            </a:r>
            <a:r>
              <a:rPr lang="he-IL" sz="2000" dirty="0"/>
              <a:t> ו-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 </a:t>
            </a:r>
            <a:r>
              <a:rPr lang="he-IL" sz="2000" dirty="0"/>
              <a:t> הן ספרות בבסיס </a:t>
            </a:r>
            <a:r>
              <a:rPr lang="en-US" sz="2000" b="1" dirty="0">
                <a:solidFill>
                  <a:srgbClr val="00B050"/>
                </a:solidFill>
              </a:rPr>
              <a:t>b</a:t>
            </a:r>
            <a:r>
              <a:rPr lang="he-IL" sz="2000" dirty="0"/>
              <a:t>. </a:t>
            </a:r>
          </a:p>
          <a:p>
            <a:pPr lvl="1" algn="r" rtl="1"/>
            <a:r>
              <a:rPr lang="he-IL" sz="2000" dirty="0"/>
              <a:t>החלק </a:t>
            </a:r>
            <a:r>
              <a:rPr lang="he-IL" sz="2000" b="1" dirty="0">
                <a:solidFill>
                  <a:srgbClr val="0070C0"/>
                </a:solidFill>
              </a:rPr>
              <a:t>±</a:t>
            </a:r>
            <a:r>
              <a:rPr lang="en-US" sz="2000" b="1" dirty="0" err="1">
                <a:solidFill>
                  <a:srgbClr val="0070C0"/>
                </a:solidFill>
              </a:rPr>
              <a:t>d.dddd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he-IL" sz="2000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נקרא </a:t>
            </a:r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dirty="0"/>
              <a:t>,  או ה- </a:t>
            </a:r>
            <a:r>
              <a:rPr lang="en-US" sz="2000" b="1" dirty="0">
                <a:solidFill>
                  <a:srgbClr val="0070C0"/>
                </a:solidFill>
              </a:rPr>
              <a:t>significand</a:t>
            </a:r>
            <a:r>
              <a:rPr lang="en-US" sz="2000" dirty="0"/>
              <a:t> </a:t>
            </a:r>
            <a:r>
              <a:rPr lang="he-IL" sz="2000" dirty="0"/>
              <a:t> וספרותיו הן הספרות המשמעותיות של המספר</a:t>
            </a:r>
          </a:p>
          <a:p>
            <a:pPr lvl="1" algn="r" rtl="1"/>
            <a:r>
              <a:rPr lang="he-IL" sz="2000" dirty="0"/>
              <a:t>ואילו החלק </a:t>
            </a:r>
            <a:r>
              <a:rPr lang="en-US" sz="2000" b="1" dirty="0" err="1">
                <a:solidFill>
                  <a:srgbClr val="FF0000"/>
                </a:solidFill>
              </a:rPr>
              <a:t>eeeee</a:t>
            </a:r>
            <a:r>
              <a:rPr lang="he-IL" sz="2000" b="1" dirty="0">
                <a:solidFill>
                  <a:srgbClr val="FF0000"/>
                </a:solidFill>
              </a:rPr>
              <a:t>±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he-IL" sz="2000" dirty="0"/>
              <a:t>נקרא החזקה, או ה-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en-US" sz="2000" dirty="0"/>
              <a:t> </a:t>
            </a:r>
            <a:endParaRPr lang="he-IL" sz="2000" dirty="0"/>
          </a:p>
          <a:p>
            <a:pPr algn="r" rtl="1"/>
            <a:r>
              <a:rPr lang="he-IL" sz="2000" dirty="0"/>
              <a:t>כאשר </a:t>
            </a:r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dirty="0"/>
              <a:t> מכילה ספרה אחת בלבד משמאל לנקודה, הייצוג נקרא "</a:t>
            </a:r>
            <a:r>
              <a:rPr lang="he-IL" sz="2000" b="1" dirty="0">
                <a:solidFill>
                  <a:srgbClr val="0070C0"/>
                </a:solidFill>
              </a:rPr>
              <a:t>מנורמל</a:t>
            </a:r>
            <a:r>
              <a:rPr lang="he-IL" sz="2000" dirty="0"/>
              <a:t>", והחזקה, שהינה תמיד מספר שלם, מהווה אז את סדר הגודל של המספר.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34C0F-2950-432B-B8C7-E7F92A55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23F93-9159-4344-A77F-81AA925E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FC326-6FB3-43A2-8455-A4FE3D1A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96" y="1264555"/>
            <a:ext cx="4182167" cy="6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E02-BAA6-407E-98DA-0AE9C46C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 value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A64F-C032-4E0F-BF4D-4C1DE49DE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כאשר הפונקציה מחזירה ערך מסוג : </a:t>
            </a:r>
          </a:p>
          <a:p>
            <a:pPr lvl="1" algn="r" rtl="1"/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he-IL" sz="2000" b="1" dirty="0"/>
              <a:t> ( </a:t>
            </a:r>
            <a:r>
              <a:rPr lang="he-IL" sz="2000" b="1" dirty="0">
                <a:solidFill>
                  <a:srgbClr val="00B050"/>
                </a:solidFill>
              </a:rPr>
              <a:t>4 בתים </a:t>
            </a:r>
            <a:r>
              <a:rPr lang="he-IL" sz="2000" b="1" dirty="0"/>
              <a:t>)</a:t>
            </a:r>
            <a:r>
              <a:rPr lang="en-US" sz="2000" b="1" dirty="0"/>
              <a:t> </a:t>
            </a:r>
            <a:endParaRPr lang="he-IL" sz="2000" b="1" dirty="0"/>
          </a:p>
          <a:p>
            <a:pPr lvl="1" algn="r" rtl="1"/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double</a:t>
            </a:r>
            <a:r>
              <a:rPr lang="he-IL" sz="2000" b="1" dirty="0"/>
              <a:t> ( </a:t>
            </a:r>
            <a:r>
              <a:rPr lang="he-IL" sz="2000" b="1" dirty="0">
                <a:solidFill>
                  <a:srgbClr val="00B050"/>
                </a:solidFill>
              </a:rPr>
              <a:t>8 בתים </a:t>
            </a:r>
            <a:r>
              <a:rPr lang="he-IL" sz="2000" b="1" dirty="0"/>
              <a:t>)</a:t>
            </a:r>
          </a:p>
          <a:p>
            <a:pPr lvl="1" algn="r" rtl="1"/>
            <a:r>
              <a:rPr lang="en-US" sz="2000" b="1" dirty="0">
                <a:solidFill>
                  <a:srgbClr val="0070C0"/>
                </a:solidFill>
              </a:rPr>
              <a:t>long double</a:t>
            </a:r>
            <a:r>
              <a:rPr lang="he-IL" sz="2000" b="1" dirty="0"/>
              <a:t> (</a:t>
            </a:r>
            <a:r>
              <a:rPr lang="he-IL" sz="2000" b="1" dirty="0">
                <a:solidFill>
                  <a:srgbClr val="00B050"/>
                </a:solidFill>
              </a:rPr>
              <a:t> 10 בתים </a:t>
            </a:r>
            <a:r>
              <a:rPr lang="he-IL" sz="2000" b="1" dirty="0"/>
              <a:t>)</a:t>
            </a:r>
          </a:p>
          <a:p>
            <a:pPr algn="r" rtl="1"/>
            <a:r>
              <a:rPr lang="he-IL" sz="2000" dirty="0"/>
              <a:t>זה מתבצע על יד האוגר </a:t>
            </a:r>
            <a:r>
              <a:rPr lang="en-US" sz="2000" b="1" dirty="0">
                <a:solidFill>
                  <a:srgbClr val="C00000"/>
                </a:solidFill>
              </a:rPr>
              <a:t>ST(0)</a:t>
            </a:r>
            <a:endParaRPr lang="he-IL" sz="2000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9FB7A-8DE2-4E74-B76A-978265E9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1F8F0-ED0B-4B1E-9829-7AC37BC3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BAD9-66FF-4BF0-82D2-AAF5A200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Tag word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18B2-7709-42C7-BCC1-094C7904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אוגר </a:t>
            </a:r>
            <a:r>
              <a:rPr lang="en-US" sz="2000" b="1" dirty="0">
                <a:solidFill>
                  <a:srgbClr val="00B050"/>
                </a:solidFill>
              </a:rPr>
              <a:t>tag</a:t>
            </a:r>
            <a:r>
              <a:rPr lang="en-US" sz="2000" dirty="0"/>
              <a:t> </a:t>
            </a:r>
            <a:r>
              <a:rPr lang="he-IL" sz="2000" dirty="0"/>
              <a:t> בגודל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ביט , מחולק ל </a:t>
            </a:r>
            <a:r>
              <a:rPr lang="he-IL" sz="2000" b="1" dirty="0">
                <a:solidFill>
                  <a:srgbClr val="002060"/>
                </a:solidFill>
              </a:rPr>
              <a:t>8</a:t>
            </a:r>
            <a:r>
              <a:rPr lang="he-IL" sz="2000" dirty="0"/>
              <a:t> תאים (</a:t>
            </a:r>
            <a:r>
              <a:rPr lang="en-US" sz="2000" dirty="0"/>
              <a:t> </a:t>
            </a:r>
            <a:r>
              <a:rPr lang="he-IL" sz="2000" dirty="0"/>
              <a:t>כל אחד בגודל </a:t>
            </a:r>
            <a:r>
              <a:rPr lang="he-IL" sz="2000" b="1" dirty="0">
                <a:solidFill>
                  <a:srgbClr val="002060"/>
                </a:solidFill>
              </a:rPr>
              <a:t>2</a:t>
            </a:r>
            <a:r>
              <a:rPr lang="he-IL" sz="2000" dirty="0"/>
              <a:t> ביט )</a:t>
            </a:r>
            <a:r>
              <a:rPr lang="en-US" sz="2000" dirty="0"/>
              <a:t> </a:t>
            </a:r>
            <a:r>
              <a:rPr lang="he-IL" sz="2000" dirty="0"/>
              <a:t>, מסמן את המצב של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 registers</a:t>
            </a:r>
            <a:r>
              <a:rPr lang="he-IL" sz="2000" dirty="0"/>
              <a:t>. </a:t>
            </a:r>
          </a:p>
          <a:p>
            <a:pPr algn="r" rtl="1"/>
            <a:r>
              <a:rPr lang="he-IL" sz="2000" dirty="0"/>
              <a:t>ביטים </a:t>
            </a:r>
            <a:r>
              <a:rPr lang="he-IL" sz="2000" b="1" dirty="0">
                <a:solidFill>
                  <a:srgbClr val="00B0F0"/>
                </a:solidFill>
              </a:rPr>
              <a:t>0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00B0F0"/>
                </a:solidFill>
              </a:rPr>
              <a:t>1</a:t>
            </a:r>
            <a:r>
              <a:rPr lang="he-IL" sz="2000" dirty="0"/>
              <a:t> מראים את המצב של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ST(0)</a:t>
            </a:r>
            <a:r>
              <a:rPr lang="en-US" sz="2000" dirty="0"/>
              <a:t> 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B0F0"/>
                </a:solidFill>
              </a:rPr>
              <a:t>2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B0F0"/>
                </a:solidFill>
              </a:rPr>
              <a:t>3</a:t>
            </a:r>
            <a:r>
              <a:rPr lang="he-IL" sz="2000" dirty="0"/>
              <a:t> מראים את המצב של </a:t>
            </a:r>
            <a:r>
              <a:rPr lang="en-US" sz="2000" b="1" dirty="0">
                <a:solidFill>
                  <a:srgbClr val="C00000"/>
                </a:solidFill>
              </a:rPr>
              <a:t>ST(1)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he-IL" sz="2000" dirty="0" err="1"/>
              <a:t>וכו</a:t>
            </a:r>
            <a:r>
              <a:rPr lang="he-IL" sz="2000" dirty="0"/>
              <a:t>'.</a:t>
            </a:r>
          </a:p>
          <a:p>
            <a:pPr algn="r" rtl="1"/>
            <a:r>
              <a:rPr lang="en-US" sz="2000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2</a:t>
            </a:r>
            <a:r>
              <a:rPr lang="he-IL" sz="2000" dirty="0"/>
              <a:t> הביטים יכולים להכיל </a:t>
            </a:r>
            <a:r>
              <a:rPr lang="he-IL" sz="2000" b="1" dirty="0">
                <a:solidFill>
                  <a:srgbClr val="002060"/>
                </a:solidFill>
              </a:rPr>
              <a:t>4</a:t>
            </a:r>
            <a:r>
              <a:rPr lang="he-IL" sz="2000" dirty="0"/>
              <a:t> מצבים : </a:t>
            </a:r>
            <a:endParaRPr lang="he-IL" sz="2000" b="1" dirty="0"/>
          </a:p>
          <a:p>
            <a:pPr lvl="1" algn="r" rtl="1"/>
            <a:r>
              <a:rPr lang="he-IL" sz="2000" b="1" dirty="0">
                <a:solidFill>
                  <a:srgbClr val="0070C0"/>
                </a:solidFill>
              </a:rPr>
              <a:t>00</a:t>
            </a:r>
            <a:r>
              <a:rPr lang="he-IL" sz="2000" b="1" dirty="0"/>
              <a:t> : </a:t>
            </a:r>
            <a:r>
              <a:rPr lang="en-US" sz="2000" b="1" dirty="0">
                <a:solidFill>
                  <a:srgbClr val="92D050"/>
                </a:solidFill>
              </a:rPr>
              <a:t>valid</a:t>
            </a:r>
            <a:endParaRPr lang="he-IL" sz="2000" b="1" dirty="0">
              <a:solidFill>
                <a:srgbClr val="92D050"/>
              </a:solidFill>
            </a:endParaRPr>
          </a:p>
          <a:p>
            <a:pPr lvl="1" algn="r" rtl="1"/>
            <a:r>
              <a:rPr lang="en-US" sz="2000" b="1" dirty="0">
                <a:solidFill>
                  <a:srgbClr val="FFC000"/>
                </a:solidFill>
              </a:rPr>
              <a:t>zero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rgbClr val="0070C0"/>
                </a:solidFill>
              </a:rPr>
              <a:t>01</a:t>
            </a:r>
          </a:p>
          <a:p>
            <a:pPr lvl="1" algn="r" rtl="1"/>
            <a:r>
              <a:rPr lang="en-US" sz="2000" b="1" dirty="0">
                <a:solidFill>
                  <a:srgbClr val="0070C0"/>
                </a:solidFill>
              </a:rPr>
              <a:t>10</a:t>
            </a:r>
            <a:r>
              <a:rPr lang="en-US" sz="2000" b="1" dirty="0"/>
              <a:t> </a:t>
            </a:r>
            <a:r>
              <a:rPr lang="he-IL" sz="2000" b="1" dirty="0"/>
              <a:t> : </a:t>
            </a:r>
            <a:r>
              <a:rPr lang="en-US" sz="2000" b="1" dirty="0">
                <a:solidFill>
                  <a:srgbClr val="FF0000"/>
                </a:solidFill>
              </a:rPr>
              <a:t>Special </a:t>
            </a:r>
            <a:r>
              <a:rPr lang="he-IL" sz="2000" b="1" dirty="0">
                <a:solidFill>
                  <a:srgbClr val="FF0000"/>
                </a:solidFill>
              </a:rPr>
              <a:t> : </a:t>
            </a:r>
            <a:r>
              <a:rPr lang="en-US" sz="2000" b="1" dirty="0">
                <a:solidFill>
                  <a:srgbClr val="FF0000"/>
                </a:solidFill>
              </a:rPr>
              <a:t>invalid ( </a:t>
            </a:r>
            <a:r>
              <a:rPr lang="en-US" sz="2000" b="1" dirty="0" err="1">
                <a:solidFill>
                  <a:srgbClr val="FF0000"/>
                </a:solidFill>
              </a:rPr>
              <a:t>NaN</a:t>
            </a:r>
            <a:r>
              <a:rPr lang="en-US" sz="2000" b="1" dirty="0">
                <a:solidFill>
                  <a:srgbClr val="FF0000"/>
                </a:solidFill>
              </a:rPr>
              <a:t> , unsupported)</a:t>
            </a:r>
            <a:r>
              <a:rPr lang="he-IL" sz="2000" b="1" dirty="0">
                <a:solidFill>
                  <a:srgbClr val="FF0000"/>
                </a:solidFill>
              </a:rPr>
              <a:t> , </a:t>
            </a:r>
            <a:r>
              <a:rPr lang="en-US" sz="2000" b="1" dirty="0">
                <a:solidFill>
                  <a:srgbClr val="FF0000"/>
                </a:solidFill>
              </a:rPr>
              <a:t>infinity</a:t>
            </a:r>
            <a:r>
              <a:rPr lang="he-IL" sz="2000" b="1" dirty="0">
                <a:solidFill>
                  <a:srgbClr val="FF0000"/>
                </a:solidFill>
              </a:rPr>
              <a:t> או </a:t>
            </a:r>
            <a:r>
              <a:rPr lang="en-US" sz="2000" b="1" dirty="0">
                <a:solidFill>
                  <a:srgbClr val="FF0000"/>
                </a:solidFill>
              </a:rPr>
              <a:t>denormal</a:t>
            </a:r>
            <a:endParaRPr lang="he-IL" sz="2000" b="1" dirty="0">
              <a:solidFill>
                <a:srgbClr val="FF0000"/>
              </a:solidFill>
            </a:endParaRPr>
          </a:p>
          <a:p>
            <a:pPr lvl="1" algn="r" rtl="1"/>
            <a:r>
              <a:rPr lang="he-IL" sz="2000" b="1" dirty="0">
                <a:solidFill>
                  <a:srgbClr val="0070C0"/>
                </a:solidFill>
              </a:rPr>
              <a:t>11</a:t>
            </a:r>
            <a:r>
              <a:rPr lang="he-IL" sz="2000" b="1" dirty="0"/>
              <a:t> : </a:t>
            </a:r>
            <a:r>
              <a:rPr lang="en-US" sz="2000" b="1" dirty="0">
                <a:solidFill>
                  <a:srgbClr val="002060"/>
                </a:solidFill>
              </a:rPr>
              <a:t>empty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B8DCF-B4BD-439F-B71F-909A042C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11A3D-CC60-4862-AC6B-717B8019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B218E-01AE-43CE-AE41-4B7F48C7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65" y="4985983"/>
            <a:ext cx="5888374" cy="17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54AD-2067-4429-B746-3F576C36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19561"/>
            <a:ext cx="8911687" cy="1280890"/>
          </a:xfrm>
        </p:spPr>
        <p:txBody>
          <a:bodyPr/>
          <a:lstStyle/>
          <a:p>
            <a:r>
              <a:rPr lang="en-US" b="1" dirty="0"/>
              <a:t>Tag word register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903F-C55B-4CA2-8EB3-456993B4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בדוגמה הזאת : </a:t>
            </a:r>
          </a:p>
          <a:p>
            <a:pPr lvl="1" algn="r" rtl="1"/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ST(2)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C00000"/>
                </a:solidFill>
              </a:rPr>
              <a:t>בשימוש</a:t>
            </a:r>
          </a:p>
          <a:p>
            <a:pPr lvl="1" algn="r" rtl="1"/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/>
              <a:t> מכיל </a:t>
            </a:r>
            <a:r>
              <a:rPr lang="he-IL" sz="2000" b="1" dirty="0">
                <a:solidFill>
                  <a:srgbClr val="00B0F0"/>
                </a:solidFill>
              </a:rPr>
              <a:t>0</a:t>
            </a:r>
            <a:r>
              <a:rPr lang="he-IL" sz="2000" dirty="0"/>
              <a:t> </a:t>
            </a:r>
          </a:p>
          <a:p>
            <a:pPr lvl="1" algn="r" rtl="1"/>
            <a:r>
              <a:rPr lang="en-US" sz="2000" b="1" dirty="0">
                <a:solidFill>
                  <a:srgbClr val="FFC000"/>
                </a:solidFill>
              </a:rPr>
              <a:t>ST(3)</a:t>
            </a:r>
            <a:r>
              <a:rPr lang="en-US" sz="2000" b="1" dirty="0"/>
              <a:t> 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C000"/>
                </a:solidFill>
              </a:rPr>
              <a:t>ST(4)</a:t>
            </a:r>
            <a:r>
              <a:rPr lang="en-US" sz="2000" b="1" dirty="0"/>
              <a:t> 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C000"/>
                </a:solidFill>
              </a:rPr>
              <a:t>ST(5)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, </a:t>
            </a:r>
            <a:endParaRPr lang="en-US" sz="2000" dirty="0"/>
          </a:p>
          <a:p>
            <a:pPr marL="457200" lvl="1" indent="0" algn="r" rtl="1">
              <a:buNone/>
            </a:pPr>
            <a:r>
              <a:rPr lang="he-IL" sz="2000" dirty="0"/>
              <a:t>	</a:t>
            </a:r>
            <a:r>
              <a:rPr lang="en-US" sz="2000" b="1" dirty="0">
                <a:solidFill>
                  <a:srgbClr val="FFC000"/>
                </a:solidFill>
              </a:rPr>
              <a:t>ST(6)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ST(7)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ריקים</a:t>
            </a:r>
            <a:r>
              <a:rPr lang="he-IL" sz="2000" dirty="0"/>
              <a:t>.</a:t>
            </a:r>
          </a:p>
          <a:p>
            <a:pPr lvl="1"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BCD6F-B356-4FF7-99CF-8B3F663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CDD64-B3DC-49A2-9E46-7D98825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CD495C-D7D2-48BA-A759-2D51BBB2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27" y="1198795"/>
            <a:ext cx="4530371" cy="55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b="1" dirty="0">
                <a:solidFill>
                  <a:srgbClr val="0070C0"/>
                </a:solidFill>
              </a:rPr>
              <a:t>80x87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control register</a:t>
            </a:r>
            <a:r>
              <a:rPr lang="he-IL" sz="2000" b="1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, מכיל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ביט ( </a:t>
            </a:r>
            <a:r>
              <a:rPr lang="he-IL" sz="2000" b="1" dirty="0">
                <a:solidFill>
                  <a:srgbClr val="FF0000"/>
                </a:solidFill>
              </a:rPr>
              <a:t>2</a:t>
            </a:r>
            <a:r>
              <a:rPr lang="he-IL" sz="2000" dirty="0"/>
              <a:t> בתים )</a:t>
            </a:r>
            <a:endParaRPr lang="he-IL" sz="2000" b="1" dirty="0"/>
          </a:p>
          <a:p>
            <a:pPr algn="r" rtl="1"/>
            <a:r>
              <a:rPr lang="he-IL" sz="2000" dirty="0"/>
              <a:t>ביטים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0</a:t>
            </a:r>
            <a:r>
              <a:rPr lang="he-IL" sz="2000" b="1" dirty="0"/>
              <a:t> </a:t>
            </a:r>
            <a:r>
              <a:rPr lang="he-IL" sz="2000" dirty="0"/>
              <a:t>עד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5</a:t>
            </a:r>
            <a:r>
              <a:rPr lang="he-IL" sz="2000" b="1" dirty="0"/>
              <a:t> : </a:t>
            </a:r>
          </a:p>
          <a:p>
            <a:pPr lvl="1" algn="r" rtl="1"/>
            <a:r>
              <a:rPr lang="he-IL" sz="2000" dirty="0"/>
              <a:t>ביטים </a:t>
            </a:r>
            <a:r>
              <a:rPr lang="he-IL" sz="2000" b="1" dirty="0">
                <a:solidFill>
                  <a:srgbClr val="00B050"/>
                </a:solidFill>
              </a:rPr>
              <a:t>0</a:t>
            </a:r>
            <a:r>
              <a:rPr lang="he-IL" sz="2000" dirty="0"/>
              <a:t> עד </a:t>
            </a:r>
            <a:r>
              <a:rPr lang="he-IL" sz="2000" b="1" dirty="0">
                <a:solidFill>
                  <a:srgbClr val="00B050"/>
                </a:solidFill>
              </a:rPr>
              <a:t>5</a:t>
            </a:r>
            <a:r>
              <a:rPr lang="he-IL" sz="2000" dirty="0"/>
              <a:t> משמשים </a:t>
            </a:r>
            <a:r>
              <a:rPr lang="he-IL" sz="2000" b="1" dirty="0">
                <a:solidFill>
                  <a:srgbClr val="FF0000"/>
                </a:solidFill>
              </a:rPr>
              <a:t>מסכות לחריגות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אם הביט שווה ל </a:t>
            </a:r>
            <a:r>
              <a:rPr lang="he-IL" sz="2000" b="1" dirty="0">
                <a:solidFill>
                  <a:srgbClr val="00B0F0"/>
                </a:solidFill>
              </a:rPr>
              <a:t>1</a:t>
            </a:r>
            <a:r>
              <a:rPr lang="he-IL" sz="2000" dirty="0"/>
              <a:t> , 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מתעלם </a:t>
            </a:r>
            <a:r>
              <a:rPr lang="he-IL" sz="2000" b="1" dirty="0">
                <a:solidFill>
                  <a:srgbClr val="FF0000"/>
                </a:solidFill>
              </a:rPr>
              <a:t>מהחריגה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אחרת , אם הביט </a:t>
            </a:r>
            <a:r>
              <a:rPr lang="he-IL" sz="2000" b="1" dirty="0">
                <a:solidFill>
                  <a:srgbClr val="00B0F0"/>
                </a:solidFill>
              </a:rPr>
              <a:t>0</a:t>
            </a:r>
            <a:r>
              <a:rPr lang="he-IL" sz="2000" dirty="0"/>
              <a:t> והתרחשה </a:t>
            </a:r>
            <a:r>
              <a:rPr lang="he-IL" sz="2000" b="1" dirty="0">
                <a:solidFill>
                  <a:srgbClr val="FF0000"/>
                </a:solidFill>
              </a:rPr>
              <a:t>החריגה</a:t>
            </a:r>
            <a:r>
              <a:rPr lang="he-IL" sz="2000" dirty="0"/>
              <a:t> , </a:t>
            </a:r>
          </a:p>
          <a:p>
            <a:pPr marL="457200" lvl="1" indent="0" algn="r" rtl="1">
              <a:buNone/>
            </a:pPr>
            <a:r>
              <a:rPr lang="he-IL" sz="2000" dirty="0"/>
              <a:t>	אזי 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מטפל בזה. 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2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rgbClr val="00B050"/>
                </a:solidFill>
              </a:rPr>
              <a:t>ביט 0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מטפל </a:t>
            </a:r>
            <a:r>
              <a:rPr lang="he-IL" sz="2000" b="1" dirty="0">
                <a:solidFill>
                  <a:srgbClr val="FF0000"/>
                </a:solidFill>
              </a:rPr>
              <a:t>בשגיאות</a:t>
            </a:r>
            <a:r>
              <a:rPr lang="he-IL" sz="2000" dirty="0"/>
              <a:t> של </a:t>
            </a:r>
            <a:r>
              <a:rPr lang="he-IL" sz="2000" b="1" dirty="0">
                <a:solidFill>
                  <a:srgbClr val="FF0000"/>
                </a:solidFill>
              </a:rPr>
              <a:t>פקודות לא תקינות </a:t>
            </a:r>
            <a:r>
              <a:rPr lang="he-IL" sz="2000" dirty="0"/>
              <a:t>, כולל :  </a:t>
            </a:r>
          </a:p>
          <a:p>
            <a:pPr lvl="2" algn="r" rtl="1"/>
            <a:r>
              <a:rPr lang="he-IL" sz="2000" dirty="0"/>
              <a:t>ניסיון להכניס למחסנית של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</a:t>
            </a:r>
          </a:p>
          <a:p>
            <a:pPr marL="914400" lvl="2" indent="0" algn="r" rtl="1">
              <a:buNone/>
            </a:pPr>
            <a:r>
              <a:rPr lang="he-IL" sz="2000" dirty="0"/>
              <a:t>	יותר מ 8 נתונים </a:t>
            </a:r>
          </a:p>
          <a:p>
            <a:pPr lvl="2" algn="r" rtl="1"/>
            <a:r>
              <a:rPr lang="he-IL" sz="2000" dirty="0"/>
              <a:t>להוציא נתון </a:t>
            </a:r>
            <a:r>
              <a:rPr lang="he-IL" sz="2000" b="1" dirty="0">
                <a:solidFill>
                  <a:srgbClr val="FF0000"/>
                </a:solidFill>
              </a:rPr>
              <a:t>ממחסנית ריקה</a:t>
            </a:r>
          </a:p>
          <a:p>
            <a:pPr lvl="2" algn="r" rtl="1"/>
            <a:r>
              <a:rPr lang="he-IL" sz="2000" b="1" dirty="0">
                <a:solidFill>
                  <a:srgbClr val="FF0000"/>
                </a:solidFill>
              </a:rPr>
              <a:t>חישוב שורש של מספר שלילי </a:t>
            </a:r>
            <a:r>
              <a:rPr lang="he-IL" sz="2000" dirty="0"/>
              <a:t>וכו'   </a:t>
            </a:r>
          </a:p>
          <a:p>
            <a:pPr algn="r" rtl="1"/>
            <a:r>
              <a:rPr lang="he-IL" sz="2000" b="1" dirty="0">
                <a:solidFill>
                  <a:srgbClr val="00B050"/>
                </a:solidFill>
              </a:rPr>
              <a:t>ביט 1</a:t>
            </a:r>
            <a:r>
              <a:rPr lang="he-IL" sz="2000" dirty="0"/>
              <a:t> : </a:t>
            </a:r>
          </a:p>
          <a:p>
            <a:pPr lvl="1" algn="r" rtl="1"/>
            <a:r>
              <a:rPr lang="he-IL" sz="2000" dirty="0"/>
              <a:t>מתרחשת , אם למשל </a:t>
            </a:r>
            <a:r>
              <a:rPr lang="he-IL" sz="2000" b="1" dirty="0">
                <a:solidFill>
                  <a:srgbClr val="FF0000"/>
                </a:solidFill>
              </a:rPr>
              <a:t>המספר קטן ממש </a:t>
            </a:r>
            <a:r>
              <a:rPr lang="he-IL" sz="2000" dirty="0"/>
              <a:t>, </a:t>
            </a:r>
          </a:p>
          <a:p>
            <a:pPr marL="457200" lvl="1" indent="0" algn="r" rtl="1">
              <a:buNone/>
            </a:pPr>
            <a:r>
              <a:rPr lang="he-IL" sz="2000" dirty="0"/>
              <a:t>	מחוץ לתחום טיפול של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לרב , לא מפעילים את השירות זה.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9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9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b="1" dirty="0">
                <a:solidFill>
                  <a:srgbClr val="00B050"/>
                </a:solidFill>
              </a:rPr>
              <a:t>ביט 2</a:t>
            </a:r>
            <a:r>
              <a:rPr lang="he-IL" sz="2000" dirty="0">
                <a:solidFill>
                  <a:srgbClr val="00B050"/>
                </a:solidFill>
              </a:rPr>
              <a:t>:</a:t>
            </a:r>
            <a:r>
              <a:rPr lang="he-IL" sz="2000" dirty="0"/>
              <a:t> </a:t>
            </a:r>
          </a:p>
          <a:p>
            <a:pPr lvl="1" algn="r" rtl="1"/>
            <a:r>
              <a:rPr lang="he-IL" sz="2000" dirty="0"/>
              <a:t>מתרחשת , אם יש </a:t>
            </a:r>
            <a:r>
              <a:rPr lang="he-IL" sz="2000" b="1" dirty="0">
                <a:solidFill>
                  <a:srgbClr val="FF0000"/>
                </a:solidFill>
              </a:rPr>
              <a:t>חלוקה ב 0</a:t>
            </a:r>
            <a:r>
              <a:rPr lang="he-IL" sz="2000" dirty="0"/>
              <a:t>, </a:t>
            </a:r>
          </a:p>
          <a:p>
            <a:pPr lvl="1" algn="r" rtl="1"/>
            <a:r>
              <a:rPr lang="he-IL" sz="2000" dirty="0"/>
              <a:t>במקרה שהשירות הזה לא פעיל , </a:t>
            </a:r>
          </a:p>
          <a:p>
            <a:pPr marL="457200" lvl="1" indent="0" algn="r" rtl="1">
              <a:buNone/>
            </a:pPr>
            <a:r>
              <a:rPr lang="he-IL" sz="2000" dirty="0"/>
              <a:t>	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יספק לנו </a:t>
            </a:r>
            <a:r>
              <a:rPr lang="en-US" sz="2000" b="1" dirty="0">
                <a:solidFill>
                  <a:srgbClr val="FF0000"/>
                </a:solidFill>
              </a:rPr>
              <a:t>NAN</a:t>
            </a:r>
            <a:r>
              <a:rPr lang="he-IL" sz="2000" dirty="0">
                <a:solidFill>
                  <a:srgbClr val="FF0000"/>
                </a:solidFill>
              </a:rPr>
              <a:t> ( </a:t>
            </a:r>
            <a:r>
              <a:rPr lang="en-US" sz="2000" b="1" dirty="0">
                <a:solidFill>
                  <a:srgbClr val="FF0000"/>
                </a:solidFill>
              </a:rPr>
              <a:t>not a number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rgbClr val="FF0000"/>
                </a:solidFill>
              </a:rPr>
              <a:t>) </a:t>
            </a:r>
          </a:p>
          <a:p>
            <a:pPr marL="457200" lvl="1" indent="0" algn="r" rtl="1">
              <a:buNone/>
            </a:pPr>
            <a:r>
              <a:rPr lang="he-IL" sz="2000" dirty="0"/>
              <a:t>		כתוצאה </a:t>
            </a:r>
            <a:r>
              <a:rPr lang="he-IL" sz="2000" b="1" dirty="0">
                <a:solidFill>
                  <a:srgbClr val="FF0000"/>
                </a:solidFill>
              </a:rPr>
              <a:t>לחלוקה ב 0 </a:t>
            </a:r>
            <a:r>
              <a:rPr lang="he-IL" sz="2000" dirty="0"/>
              <a:t>.</a:t>
            </a:r>
            <a:endParaRPr lang="he-IL" sz="2000" b="1" dirty="0"/>
          </a:p>
          <a:p>
            <a:pPr algn="r" rtl="1"/>
            <a:r>
              <a:rPr lang="he-IL" sz="2000" b="1" dirty="0"/>
              <a:t>ביטים </a:t>
            </a:r>
            <a:r>
              <a:rPr lang="he-IL" sz="2000" b="1" dirty="0">
                <a:solidFill>
                  <a:srgbClr val="0070C0"/>
                </a:solidFill>
              </a:rPr>
              <a:t>3</a:t>
            </a:r>
            <a:r>
              <a:rPr lang="he-IL" sz="2000" b="1" dirty="0"/>
              <a:t> ו </a:t>
            </a:r>
            <a:r>
              <a:rPr lang="he-IL" sz="2000" b="1" dirty="0">
                <a:solidFill>
                  <a:srgbClr val="00B050"/>
                </a:solidFill>
              </a:rPr>
              <a:t>4</a:t>
            </a:r>
            <a:r>
              <a:rPr lang="he-IL" sz="2000" b="1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מטפלים בשגיאות </a:t>
            </a:r>
            <a:r>
              <a:rPr lang="en-US" sz="2000" b="1" dirty="0">
                <a:solidFill>
                  <a:srgbClr val="0070C0"/>
                </a:solidFill>
              </a:rPr>
              <a:t>overflow</a:t>
            </a:r>
            <a:r>
              <a:rPr lang="he-IL" sz="2000" b="1" dirty="0"/>
              <a:t> \ </a:t>
            </a:r>
            <a:r>
              <a:rPr lang="en-US" sz="2000" b="1" dirty="0">
                <a:solidFill>
                  <a:srgbClr val="00B050"/>
                </a:solidFill>
              </a:rPr>
              <a:t>underflow</a:t>
            </a:r>
            <a:r>
              <a:rPr lang="he-IL" sz="2000" b="1" dirty="0"/>
              <a:t> </a:t>
            </a:r>
            <a:r>
              <a:rPr lang="he-IL" sz="2000" dirty="0"/>
              <a:t>בהתאמה.</a:t>
            </a:r>
          </a:p>
          <a:p>
            <a:pPr lvl="1"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מגיב לשגיאות במקרה של :</a:t>
            </a:r>
          </a:p>
          <a:p>
            <a:pPr lvl="2" algn="r" rtl="1"/>
            <a:r>
              <a:rPr lang="he-IL" sz="2000" b="1" dirty="0">
                <a:solidFill>
                  <a:srgbClr val="0070C0"/>
                </a:solidFill>
              </a:rPr>
              <a:t>חישוב עם גלישה </a:t>
            </a:r>
            <a:r>
              <a:rPr lang="he-IL" sz="2000" dirty="0"/>
              <a:t>\ </a:t>
            </a:r>
            <a:r>
              <a:rPr lang="he-IL" sz="2000" b="1" dirty="0">
                <a:solidFill>
                  <a:srgbClr val="00B050"/>
                </a:solidFill>
              </a:rPr>
              <a:t>חישוב עם תוצאה קטנה מדי</a:t>
            </a:r>
            <a:r>
              <a:rPr lang="he-IL" sz="2000" dirty="0"/>
              <a:t>.</a:t>
            </a:r>
          </a:p>
          <a:p>
            <a:pPr lvl="2" algn="r" rtl="1"/>
            <a:r>
              <a:rPr lang="he-IL" sz="2000" dirty="0"/>
              <a:t>ניסיון לשמור נתון </a:t>
            </a:r>
            <a:r>
              <a:rPr lang="he-IL" sz="2000" b="1" dirty="0">
                <a:solidFill>
                  <a:srgbClr val="0070C0"/>
                </a:solidFill>
              </a:rPr>
              <a:t>גדול מדי</a:t>
            </a:r>
            <a:r>
              <a:rPr lang="he-IL" sz="2000" dirty="0"/>
              <a:t>\ </a:t>
            </a:r>
            <a:r>
              <a:rPr lang="he-IL" sz="2000" b="1" dirty="0">
                <a:solidFill>
                  <a:srgbClr val="00B050"/>
                </a:solidFill>
              </a:rPr>
              <a:t>קטן מדי </a:t>
            </a:r>
            <a:r>
              <a:rPr lang="he-IL" sz="2000" dirty="0"/>
              <a:t>לזיכרון היעד.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8" y="1454196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7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r" rtl="1"/>
            <a:r>
              <a:rPr lang="he-IL" sz="8000" b="1" dirty="0">
                <a:solidFill>
                  <a:srgbClr val="00B050"/>
                </a:solidFill>
              </a:rPr>
              <a:t>ביט 5</a:t>
            </a:r>
            <a:r>
              <a:rPr lang="he-IL" sz="8000" b="1" dirty="0"/>
              <a:t> </a:t>
            </a:r>
            <a:r>
              <a:rPr lang="he-IL" sz="8000" dirty="0"/>
              <a:t>: </a:t>
            </a:r>
          </a:p>
          <a:p>
            <a:pPr lvl="1" algn="r" rtl="1"/>
            <a:r>
              <a:rPr lang="he-IL" sz="8000" dirty="0"/>
              <a:t>מטפל במקרים , כ</a:t>
            </a:r>
            <a:r>
              <a:rPr lang="he-IL" altLang="LID4096" sz="8000" dirty="0"/>
              <a:t>אשר ה</a:t>
            </a:r>
            <a:r>
              <a:rPr lang="LID4096" altLang="LID4096" sz="8000" dirty="0"/>
              <a:t>- </a:t>
            </a:r>
            <a:r>
              <a:rPr lang="LID4096" altLang="LID4096" sz="8000" b="1" dirty="0">
                <a:solidFill>
                  <a:srgbClr val="7030A0"/>
                </a:solidFill>
              </a:rPr>
              <a:t>FPU</a:t>
            </a:r>
            <a:r>
              <a:rPr lang="LID4096" altLang="LID4096" sz="8000" dirty="0"/>
              <a:t> </a:t>
            </a:r>
            <a:r>
              <a:rPr lang="he-IL" altLang="LID4096" sz="8000" dirty="0"/>
              <a:t>מייצר תוצאה לא מדויקת, </a:t>
            </a:r>
          </a:p>
          <a:p>
            <a:pPr marL="457200" lvl="1" indent="0" algn="r" rtl="1">
              <a:buNone/>
            </a:pPr>
            <a:r>
              <a:rPr lang="he-IL" altLang="LID4096" sz="8000" dirty="0"/>
              <a:t>	בדרך כלל תוצאה של פעולת עיגול פנימית</a:t>
            </a:r>
            <a:r>
              <a:rPr lang="LID4096" altLang="LID4096" sz="8000" dirty="0"/>
              <a:t>. </a:t>
            </a:r>
            <a:endParaRPr lang="he-IL" sz="8000" b="1" dirty="0"/>
          </a:p>
          <a:p>
            <a:pPr algn="r" rtl="1"/>
            <a:r>
              <a:rPr lang="he-IL" sz="8000" b="1" dirty="0">
                <a:solidFill>
                  <a:srgbClr val="00B050"/>
                </a:solidFill>
              </a:rPr>
              <a:t>ביטים 8 ו 9 </a:t>
            </a:r>
            <a:r>
              <a:rPr lang="he-IL" sz="8000" b="1" dirty="0"/>
              <a:t>: </a:t>
            </a:r>
          </a:p>
          <a:p>
            <a:pPr lvl="1" algn="r" rtl="1"/>
            <a:r>
              <a:rPr lang="he-IL" sz="8000" dirty="0"/>
              <a:t>כיום הביטים הללו , </a:t>
            </a:r>
          </a:p>
          <a:p>
            <a:pPr marL="457200" lvl="1" indent="0" algn="r" rtl="1">
              <a:buNone/>
            </a:pPr>
            <a:r>
              <a:rPr lang="he-IL" sz="8000" dirty="0"/>
              <a:t>	צריכים תמיד להיות דלוקים : "</a:t>
            </a:r>
            <a:r>
              <a:rPr lang="he-IL" sz="8000" b="1" dirty="0">
                <a:solidFill>
                  <a:srgbClr val="002060"/>
                </a:solidFill>
              </a:rPr>
              <a:t>11</a:t>
            </a:r>
            <a:r>
              <a:rPr lang="he-IL" sz="8000" dirty="0"/>
              <a:t>" , </a:t>
            </a:r>
          </a:p>
          <a:p>
            <a:pPr marL="457200" lvl="1" indent="0" algn="r" rtl="1">
              <a:buNone/>
            </a:pPr>
            <a:r>
              <a:rPr lang="he-IL" sz="8000" dirty="0"/>
              <a:t>		על מנת לקבל </a:t>
            </a:r>
            <a:r>
              <a:rPr lang="he-IL" sz="8000" b="1" dirty="0">
                <a:solidFill>
                  <a:srgbClr val="7030A0"/>
                </a:solidFill>
              </a:rPr>
              <a:t>דיוק</a:t>
            </a:r>
            <a:r>
              <a:rPr lang="he-IL" sz="8000" dirty="0"/>
              <a:t> של </a:t>
            </a:r>
            <a:r>
              <a:rPr lang="he-IL" sz="8000" b="1" dirty="0">
                <a:solidFill>
                  <a:srgbClr val="7030A0"/>
                </a:solidFill>
              </a:rPr>
              <a:t>64</a:t>
            </a:r>
            <a:r>
              <a:rPr lang="he-IL" sz="8000" dirty="0"/>
              <a:t> ביט.</a:t>
            </a:r>
          </a:p>
          <a:p>
            <a:pPr lvl="1" algn="r" rtl="1"/>
            <a:r>
              <a:rPr lang="he-IL" sz="8000" dirty="0"/>
              <a:t>זה ייתן את התוצאה הכי מדויקת , </a:t>
            </a:r>
          </a:p>
          <a:p>
            <a:pPr marL="457200" lvl="1" indent="0" algn="r" rtl="1">
              <a:buNone/>
            </a:pPr>
            <a:r>
              <a:rPr lang="he-IL" sz="8000" dirty="0"/>
              <a:t>	בזמן חישוב אריתמטי של המספרים.</a:t>
            </a:r>
          </a:p>
          <a:p>
            <a:pPr algn="r" rtl="1"/>
            <a:r>
              <a:rPr lang="he-IL" sz="8000" b="1" dirty="0">
                <a:solidFill>
                  <a:srgbClr val="00B050"/>
                </a:solidFill>
              </a:rPr>
              <a:t>ביטים 10 ו 11 </a:t>
            </a:r>
            <a:r>
              <a:rPr lang="he-IL" sz="8000" b="1" dirty="0"/>
              <a:t>: </a:t>
            </a:r>
          </a:p>
          <a:p>
            <a:pPr lvl="1" algn="r" rtl="1"/>
            <a:r>
              <a:rPr lang="he-IL" sz="8000" dirty="0"/>
              <a:t>מספקים שיטות דיוק (</a:t>
            </a:r>
            <a:r>
              <a:rPr lang="en-US" sz="8000" b="1" dirty="0">
                <a:solidFill>
                  <a:srgbClr val="7030A0"/>
                </a:solidFill>
              </a:rPr>
              <a:t>rounding</a:t>
            </a:r>
            <a:r>
              <a:rPr lang="he-IL" sz="8000" dirty="0"/>
              <a:t>)</a:t>
            </a:r>
          </a:p>
          <a:p>
            <a:pPr lvl="1" algn="r" rtl="1"/>
            <a:r>
              <a:rPr lang="he-IL" sz="8000" dirty="0"/>
              <a:t>ה "</a:t>
            </a:r>
            <a:r>
              <a:rPr lang="he-IL" sz="8000" b="1" dirty="0">
                <a:solidFill>
                  <a:srgbClr val="002060"/>
                </a:solidFill>
              </a:rPr>
              <a:t>00</a:t>
            </a:r>
            <a:r>
              <a:rPr lang="he-IL" sz="8000" dirty="0"/>
              <a:t>" , מוגדר כערך סטנדרטי.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0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r" rtl="1"/>
            <a:r>
              <a:rPr lang="he-IL" sz="2900" b="1" dirty="0">
                <a:solidFill>
                  <a:srgbClr val="00B050"/>
                </a:solidFill>
              </a:rPr>
              <a:t>ביט 12</a:t>
            </a:r>
            <a:r>
              <a:rPr lang="he-IL" sz="2900" b="1" dirty="0"/>
              <a:t> : </a:t>
            </a:r>
          </a:p>
          <a:p>
            <a:pPr lvl="1" algn="r" rtl="1"/>
            <a:r>
              <a:rPr lang="he-IL" sz="2900" dirty="0"/>
              <a:t>נמצא רק בשבבים </a:t>
            </a:r>
            <a:r>
              <a:rPr lang="he-IL" sz="2900" b="1" dirty="0">
                <a:solidFill>
                  <a:srgbClr val="0070C0"/>
                </a:solidFill>
              </a:rPr>
              <a:t>8087</a:t>
            </a:r>
            <a:r>
              <a:rPr lang="he-IL" sz="2900" dirty="0"/>
              <a:t> ו </a:t>
            </a:r>
            <a:r>
              <a:rPr lang="he-IL" sz="2900" b="1" dirty="0">
                <a:solidFill>
                  <a:srgbClr val="0070C0"/>
                </a:solidFill>
              </a:rPr>
              <a:t>80287</a:t>
            </a:r>
            <a:r>
              <a:rPr lang="he-IL" sz="2900" dirty="0"/>
              <a:t>.</a:t>
            </a:r>
          </a:p>
          <a:p>
            <a:pPr lvl="1" algn="r" rtl="1"/>
            <a:r>
              <a:rPr lang="he-IL" sz="2900" dirty="0"/>
              <a:t>האוגר שולט על הצורה , שבה </a:t>
            </a:r>
            <a:r>
              <a:rPr lang="en-US" sz="2900" b="1" dirty="0">
                <a:solidFill>
                  <a:srgbClr val="0070C0"/>
                </a:solidFill>
              </a:rPr>
              <a:t>80x87</a:t>
            </a:r>
            <a:r>
              <a:rPr lang="he-IL" sz="2900" dirty="0"/>
              <a:t> מייצג אינסוף.</a:t>
            </a:r>
            <a:endParaRPr lang="en-US" sz="2900" dirty="0"/>
          </a:p>
          <a:p>
            <a:pPr lvl="1" algn="r" rtl="1"/>
            <a:r>
              <a:rPr lang="he-IL" sz="2900" dirty="0"/>
              <a:t>מ </a:t>
            </a:r>
            <a:r>
              <a:rPr lang="he-IL" sz="2900" b="1" dirty="0">
                <a:solidFill>
                  <a:srgbClr val="0070C0"/>
                </a:solidFill>
              </a:rPr>
              <a:t>80387</a:t>
            </a:r>
            <a:r>
              <a:rPr lang="he-IL" sz="2900" dirty="0"/>
              <a:t> והלאה , השבבים תמיד עבדו עם אינסוף </a:t>
            </a:r>
          </a:p>
          <a:p>
            <a:pPr marL="457200" lvl="1" indent="0" algn="r" rtl="1">
              <a:buNone/>
            </a:pPr>
            <a:r>
              <a:rPr lang="he-IL" sz="2900" dirty="0"/>
              <a:t>	ו</a:t>
            </a:r>
            <a:r>
              <a:rPr lang="en-US" sz="2900" b="1" dirty="0">
                <a:solidFill>
                  <a:srgbClr val="7030A0"/>
                </a:solidFill>
              </a:rPr>
              <a:t>affine closure</a:t>
            </a:r>
            <a:r>
              <a:rPr lang="en-US" sz="2900" dirty="0">
                <a:solidFill>
                  <a:srgbClr val="7030A0"/>
                </a:solidFill>
              </a:rPr>
              <a:t> </a:t>
            </a:r>
            <a:r>
              <a:rPr lang="he-IL" sz="2900" dirty="0">
                <a:solidFill>
                  <a:srgbClr val="7030A0"/>
                </a:solidFill>
              </a:rPr>
              <a:t> </a:t>
            </a:r>
            <a:r>
              <a:rPr lang="he-IL" sz="2900" dirty="0"/>
              <a:t>( מעטפת במרחב </a:t>
            </a:r>
            <a:r>
              <a:rPr lang="he-IL" sz="2900" dirty="0" err="1"/>
              <a:t>אפיני</a:t>
            </a:r>
            <a:r>
              <a:rPr lang="he-IL" sz="2900" dirty="0"/>
              <a:t> ) </a:t>
            </a:r>
          </a:p>
          <a:p>
            <a:pPr marL="457200" lvl="1" indent="0" algn="r" rtl="1">
              <a:buNone/>
            </a:pPr>
            <a:r>
              <a:rPr lang="he-IL" sz="2900" dirty="0"/>
              <a:t>	שנדרש מסטנדרטים של  </a:t>
            </a:r>
            <a:r>
              <a:rPr lang="en-US" sz="2900" b="1" dirty="0">
                <a:solidFill>
                  <a:srgbClr val="FFC000"/>
                </a:solidFill>
              </a:rPr>
              <a:t>IEEE</a:t>
            </a:r>
            <a:r>
              <a:rPr lang="he-IL" sz="2900" b="1" dirty="0">
                <a:solidFill>
                  <a:srgbClr val="FFC000"/>
                </a:solidFill>
              </a:rPr>
              <a:t>  </a:t>
            </a:r>
            <a:r>
              <a:rPr lang="en-US" sz="2900" b="1" dirty="0">
                <a:solidFill>
                  <a:srgbClr val="FFC000"/>
                </a:solidFill>
              </a:rPr>
              <a:t>754/854</a:t>
            </a:r>
            <a:r>
              <a:rPr lang="he-IL" sz="2900" dirty="0">
                <a:solidFill>
                  <a:srgbClr val="FFC000"/>
                </a:solidFill>
              </a:rPr>
              <a:t> </a:t>
            </a:r>
            <a:r>
              <a:rPr lang="he-IL" sz="2900" dirty="0"/>
              <a:t>. </a:t>
            </a:r>
          </a:p>
          <a:p>
            <a:pPr marL="457200" lvl="1" indent="0" algn="r" rtl="1">
              <a:buNone/>
            </a:pPr>
            <a:r>
              <a:rPr lang="he-IL" sz="2900" dirty="0"/>
              <a:t>	לכן הביט </a:t>
            </a:r>
            <a:r>
              <a:rPr lang="he-IL" sz="2900" b="1" dirty="0">
                <a:solidFill>
                  <a:srgbClr val="00B050"/>
                </a:solidFill>
              </a:rPr>
              <a:t>12</a:t>
            </a:r>
            <a:r>
              <a:rPr lang="he-IL" sz="2900" dirty="0"/>
              <a:t> תמיד דולק ושווה ל </a:t>
            </a:r>
            <a:r>
              <a:rPr lang="he-IL" sz="2900" b="1" dirty="0">
                <a:solidFill>
                  <a:srgbClr val="00B0F0"/>
                </a:solidFill>
              </a:rPr>
              <a:t>1</a:t>
            </a:r>
            <a:r>
              <a:rPr lang="he-IL" sz="2900" dirty="0"/>
              <a:t>.</a:t>
            </a:r>
            <a:endParaRPr lang="en-US" sz="2900" dirty="0"/>
          </a:p>
          <a:p>
            <a:pPr algn="r" rtl="1"/>
            <a:r>
              <a:rPr lang="he-IL" sz="2900" b="1" dirty="0">
                <a:solidFill>
                  <a:srgbClr val="00B050"/>
                </a:solidFill>
              </a:rPr>
              <a:t>ביטים 6 , 7 ,  13 , 14 ו 15</a:t>
            </a:r>
            <a:r>
              <a:rPr lang="he-IL" sz="2900" b="1" dirty="0"/>
              <a:t> </a:t>
            </a:r>
            <a:r>
              <a:rPr lang="he-IL" sz="2900" dirty="0"/>
              <a:t>: </a:t>
            </a:r>
          </a:p>
          <a:p>
            <a:pPr lvl="1" algn="r" rtl="1"/>
            <a:r>
              <a:rPr lang="he-IL" altLang="LID4096" sz="2900" dirty="0"/>
              <a:t>כרגע לא מוגדרים , ומוכנים לשימוש עתידי.</a:t>
            </a:r>
          </a:p>
          <a:p>
            <a:pPr lvl="1" algn="r" rtl="1"/>
            <a:r>
              <a:rPr lang="he-IL" altLang="LID4096" sz="2900" dirty="0"/>
              <a:t>ב </a:t>
            </a:r>
            <a:r>
              <a:rPr lang="en-US" altLang="LID4096" sz="2900" b="1" dirty="0">
                <a:solidFill>
                  <a:srgbClr val="7030A0"/>
                </a:solidFill>
              </a:rPr>
              <a:t>FPU</a:t>
            </a:r>
            <a:r>
              <a:rPr lang="he-IL" altLang="LID4096" sz="2900" dirty="0"/>
              <a:t> </a:t>
            </a:r>
            <a:r>
              <a:rPr lang="he-IL" altLang="LID4096" sz="2900" b="1" dirty="0"/>
              <a:t>8087</a:t>
            </a:r>
            <a:r>
              <a:rPr lang="he-IL" altLang="LID4096" sz="2900" dirty="0"/>
              <a:t> , ביט </a:t>
            </a:r>
            <a:r>
              <a:rPr lang="he-IL" altLang="LID4096" sz="2900" b="1" dirty="0">
                <a:solidFill>
                  <a:srgbClr val="00B050"/>
                </a:solidFill>
              </a:rPr>
              <a:t>7</a:t>
            </a:r>
            <a:r>
              <a:rPr lang="he-IL" altLang="LID4096" sz="2900" dirty="0"/>
              <a:t> קובע אם הפסיקות פעילות </a:t>
            </a:r>
          </a:p>
          <a:p>
            <a:pPr marL="457200" lvl="1" indent="0" algn="r" rtl="1">
              <a:buNone/>
            </a:pPr>
            <a:r>
              <a:rPr lang="he-IL" altLang="LID4096" sz="2900" dirty="0"/>
              <a:t>	(במקרה ששווה ל </a:t>
            </a:r>
            <a:r>
              <a:rPr lang="he-IL" altLang="LID4096" sz="2900" b="1" dirty="0">
                <a:solidFill>
                  <a:srgbClr val="00B0F0"/>
                </a:solidFill>
              </a:rPr>
              <a:t>0</a:t>
            </a:r>
            <a:r>
              <a:rPr lang="he-IL" altLang="LID4096" sz="2900" dirty="0"/>
              <a:t>),או מכובות (במקרה ששווה ל </a:t>
            </a:r>
            <a:r>
              <a:rPr lang="he-IL" altLang="LID4096" sz="2900" b="1" dirty="0">
                <a:solidFill>
                  <a:srgbClr val="00B0F0"/>
                </a:solidFill>
              </a:rPr>
              <a:t>1</a:t>
            </a:r>
            <a:r>
              <a:rPr lang="he-IL" altLang="LID4096" sz="2900" dirty="0"/>
              <a:t>).</a:t>
            </a:r>
          </a:p>
          <a:p>
            <a:pPr marL="457200" lvl="1" indent="0" algn="r" rtl="1">
              <a:buNone/>
            </a:pPr>
            <a:endParaRPr lang="he-IL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2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D878-CDC8-486F-A67B-458DD2E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Control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565C-E384-4EB7-A07D-F3E078BC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b="1" dirty="0">
                <a:solidFill>
                  <a:srgbClr val="0070C0"/>
                </a:solidFill>
              </a:rPr>
              <a:t>80x87</a:t>
            </a:r>
            <a:r>
              <a:rPr lang="he-IL" sz="2000" dirty="0"/>
              <a:t> מספק לנו 2 פקודות :</a:t>
            </a:r>
          </a:p>
          <a:p>
            <a:pPr lvl="1" algn="r" rtl="1"/>
            <a:r>
              <a:rPr lang="en-US" altLang="LID4096" sz="2000" b="1" dirty="0">
                <a:solidFill>
                  <a:srgbClr val="00B050"/>
                </a:solidFill>
              </a:rPr>
              <a:t>FLDCW</a:t>
            </a:r>
            <a:r>
              <a:rPr lang="en-US" altLang="LID4096" sz="2000" dirty="0">
                <a:solidFill>
                  <a:srgbClr val="00B050"/>
                </a:solidFill>
              </a:rPr>
              <a:t> (</a:t>
            </a:r>
            <a:r>
              <a:rPr lang="en-US" altLang="LID4096" sz="2000" b="1" dirty="0">
                <a:solidFill>
                  <a:srgbClr val="00B050"/>
                </a:solidFill>
              </a:rPr>
              <a:t>load control word</a:t>
            </a:r>
            <a:r>
              <a:rPr lang="en-US" altLang="LID4096" sz="2000" dirty="0">
                <a:solidFill>
                  <a:srgbClr val="00B050"/>
                </a:solidFill>
              </a:rPr>
              <a:t>)</a:t>
            </a:r>
            <a:r>
              <a:rPr lang="he-IL" altLang="LID4096" sz="2000" dirty="0">
                <a:solidFill>
                  <a:srgbClr val="00B050"/>
                </a:solidFill>
              </a:rPr>
              <a:t> </a:t>
            </a:r>
            <a:r>
              <a:rPr lang="he-IL" altLang="LID4096" sz="2000" dirty="0"/>
              <a:t>: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טוען תוכן מזיכרון  בגודל </a:t>
            </a:r>
            <a:r>
              <a:rPr lang="he-IL" altLang="LID4096" sz="2000" b="1" dirty="0">
                <a:solidFill>
                  <a:srgbClr val="002060"/>
                </a:solidFill>
              </a:rPr>
              <a:t>16</a:t>
            </a:r>
            <a:r>
              <a:rPr lang="he-IL" altLang="LID4096" sz="2000" dirty="0"/>
              <a:t> ביט ,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אל תוך </a:t>
            </a:r>
            <a:r>
              <a:rPr lang="en-US" altLang="LID4096" sz="2000" dirty="0"/>
              <a:t>.</a:t>
            </a:r>
            <a:r>
              <a:rPr lang="en-US" sz="2000" b="1" dirty="0">
                <a:solidFill>
                  <a:srgbClr val="92D050"/>
                </a:solidFill>
              </a:rPr>
              <a:t>control register</a:t>
            </a:r>
            <a:endParaRPr lang="en-US" altLang="LID4096" sz="2000" b="1" dirty="0">
              <a:solidFill>
                <a:srgbClr val="92D050"/>
              </a:solidFill>
            </a:endParaRPr>
          </a:p>
          <a:p>
            <a:pPr lvl="1" algn="r" rtl="1"/>
            <a:r>
              <a:rPr lang="en-US" sz="2000" b="1" dirty="0">
                <a:solidFill>
                  <a:srgbClr val="C00000"/>
                </a:solidFill>
              </a:rPr>
              <a:t>FSTCW</a:t>
            </a:r>
            <a:r>
              <a:rPr lang="en-US" sz="2000" dirty="0">
                <a:solidFill>
                  <a:srgbClr val="C00000"/>
                </a:solidFill>
              </a:rPr>
              <a:t> (</a:t>
            </a:r>
            <a:r>
              <a:rPr lang="en-US" sz="2000" b="1" dirty="0">
                <a:solidFill>
                  <a:srgbClr val="C00000"/>
                </a:solidFill>
              </a:rPr>
              <a:t>store control word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: </a:t>
            </a:r>
          </a:p>
          <a:p>
            <a:pPr marL="457200" lvl="1" indent="0" algn="r" rtl="1">
              <a:buNone/>
            </a:pPr>
            <a:r>
              <a:rPr lang="he-IL" sz="2000" dirty="0"/>
              <a:t>	מאכסן את תוכן </a:t>
            </a:r>
            <a:r>
              <a:rPr lang="en-US" sz="2000" b="1" dirty="0">
                <a:solidFill>
                  <a:srgbClr val="92D050"/>
                </a:solidFill>
              </a:rPr>
              <a:t>control register</a:t>
            </a:r>
            <a:r>
              <a:rPr lang="he-IL" sz="2000" b="1" dirty="0">
                <a:solidFill>
                  <a:srgbClr val="92D050"/>
                </a:solidFill>
              </a:rPr>
              <a:t> </a:t>
            </a:r>
          </a:p>
          <a:p>
            <a:pPr marL="457200" lvl="1" indent="0" algn="r" rtl="1">
              <a:buNone/>
            </a:pPr>
            <a:r>
              <a:rPr lang="he-IL" sz="2000" dirty="0"/>
              <a:t>	בתוך זיכרון מבוקש בגודל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ביט.</a:t>
            </a:r>
            <a:r>
              <a:rPr lang="en-US" sz="2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0BF6-3DE0-4590-846F-D42C0E76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DA437-8E07-4635-A3EA-DF571B7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BCA5E-936B-47D3-A665-52A1D47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2" y="3051199"/>
            <a:ext cx="5549639" cy="31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B5C-2798-4727-B06A-C2297FE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Status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1CF4-B9B9-4635-BDF1-E01B428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dirty="0"/>
              <a:t> : </a:t>
            </a:r>
            <a:r>
              <a:rPr lang="en-US" sz="2000" b="1" dirty="0">
                <a:solidFill>
                  <a:srgbClr val="7030A0"/>
                </a:solidFill>
              </a:rPr>
              <a:t>FPU status register</a:t>
            </a:r>
            <a:endParaRPr lang="he-IL" sz="2000" b="1" dirty="0">
              <a:solidFill>
                <a:srgbClr val="7030A0"/>
              </a:solidFill>
            </a:endParaRPr>
          </a:p>
          <a:p>
            <a:pPr lvl="1" algn="r" rtl="1"/>
            <a:r>
              <a:rPr lang="he-IL" sz="2000" dirty="0"/>
              <a:t>מספק לנו את הסטטוס של המעבד , </a:t>
            </a:r>
          </a:p>
          <a:p>
            <a:pPr marL="457200" lvl="1" indent="0" algn="r" rtl="1">
              <a:buNone/>
            </a:pPr>
            <a:r>
              <a:rPr lang="he-IL" sz="2000" dirty="0"/>
              <a:t>	מיד בסיום הקריאה</a:t>
            </a:r>
          </a:p>
          <a:p>
            <a:pPr algn="r" rtl="1"/>
            <a:r>
              <a:rPr lang="he-IL" sz="2000" dirty="0"/>
              <a:t>הפקודה </a:t>
            </a:r>
            <a:r>
              <a:rPr lang="en-US" sz="2000" b="1" dirty="0">
                <a:solidFill>
                  <a:srgbClr val="0070C0"/>
                </a:solidFill>
              </a:rPr>
              <a:t>FSTSW</a:t>
            </a:r>
            <a:r>
              <a:rPr lang="he-IL" sz="2000" dirty="0"/>
              <a:t> : </a:t>
            </a:r>
          </a:p>
          <a:p>
            <a:pPr lvl="1" algn="r" rtl="1"/>
            <a:r>
              <a:rPr lang="he-IL" sz="2000" dirty="0"/>
              <a:t>מאכסנת </a:t>
            </a:r>
            <a:r>
              <a:rPr lang="en-US" sz="2000" b="1" dirty="0">
                <a:solidFill>
                  <a:srgbClr val="7030A0"/>
                </a:solidFill>
              </a:rPr>
              <a:t>16 bit floating point status 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</a:p>
          <a:p>
            <a:pPr marL="457200" lvl="1" indent="0" algn="r" rtl="1">
              <a:buNone/>
            </a:pPr>
            <a:r>
              <a:rPr lang="he-IL" sz="2000" b="1" dirty="0"/>
              <a:t>	</a:t>
            </a:r>
            <a:r>
              <a:rPr lang="he-IL" sz="2000" dirty="0"/>
              <a:t>אל תוך :</a:t>
            </a:r>
          </a:p>
          <a:p>
            <a:pPr lvl="2" algn="r" rtl="1"/>
            <a:r>
              <a:rPr lang="he-IL" sz="2000" b="1" dirty="0">
                <a:solidFill>
                  <a:srgbClr val="00B0F0"/>
                </a:solidFill>
              </a:rPr>
              <a:t>אוגר</a:t>
            </a:r>
            <a:r>
              <a:rPr lang="he-IL" sz="2000" dirty="0"/>
              <a:t> </a:t>
            </a:r>
          </a:p>
          <a:p>
            <a:pPr lvl="2" algn="r" rtl="1"/>
            <a:r>
              <a:rPr lang="he-IL" sz="2000" b="1" dirty="0">
                <a:solidFill>
                  <a:srgbClr val="00B050"/>
                </a:solidFill>
              </a:rPr>
              <a:t>זיכרון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99AA-A2F6-4E86-8A93-F938389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3630-6327-4625-866E-ACFD719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1DA1A-A37E-4D24-B60F-A64C4B13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55" y="2210222"/>
            <a:ext cx="5641900" cy="30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0829-E9BA-449C-839F-349BAE52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דוגמא לתרגום מספר עשרוני לייצוג מדעי בינארי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8402-8834-4C57-B187-C3B328A0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נתון </a:t>
            </a:r>
            <a:r>
              <a:rPr lang="en-US" sz="2000" b="1" dirty="0"/>
              <a:t>122.375</a:t>
            </a:r>
            <a:r>
              <a:rPr lang="en-US" sz="2000" b="1" baseline="-25000" dirty="0"/>
              <a:t>10</a:t>
            </a:r>
            <a:r>
              <a:rPr lang="en-US" sz="2000" baseline="-25000" dirty="0"/>
              <a:t> </a:t>
            </a:r>
            <a:endParaRPr lang="he-IL" sz="2000" baseline="-25000" dirty="0"/>
          </a:p>
          <a:p>
            <a:pPr algn="r" rtl="1"/>
            <a:r>
              <a:rPr lang="he-IL" sz="2000" dirty="0"/>
              <a:t>נתרגם לבינארי את החלק השלם, על ידי חישובו כסכום של חזקות של </a:t>
            </a:r>
            <a:r>
              <a:rPr lang="he-IL" sz="2000" b="1" dirty="0"/>
              <a:t>2</a:t>
            </a:r>
            <a:r>
              <a:rPr lang="he-IL" sz="2000" dirty="0"/>
              <a:t>:</a:t>
            </a:r>
            <a:endParaRPr lang="en-US" sz="2000" dirty="0"/>
          </a:p>
          <a:p>
            <a:pPr lvl="1" algn="r" rtl="1"/>
            <a:r>
              <a:rPr lang="he-IL" sz="2000" dirty="0"/>
              <a:t> </a:t>
            </a:r>
            <a:r>
              <a:rPr lang="en-US" sz="2000" b="1" dirty="0"/>
              <a:t>64+32+16+8+2</a:t>
            </a:r>
            <a:r>
              <a:rPr lang="he-IL" sz="2000" dirty="0"/>
              <a:t>, אשר מיוצג במספר הבינארי: </a:t>
            </a:r>
            <a:r>
              <a:rPr lang="en-US" sz="2000" b="1" dirty="0"/>
              <a:t>1111010</a:t>
            </a:r>
          </a:p>
          <a:p>
            <a:pPr algn="r" rtl="1"/>
            <a:r>
              <a:rPr lang="he-IL" sz="2000" dirty="0"/>
              <a:t>ואת החלק השבור נחשב כסכום של חזקות של </a:t>
            </a:r>
            <a:r>
              <a:rPr lang="en-US" sz="2000" b="1" dirty="0"/>
              <a:t>1/2</a:t>
            </a:r>
            <a:r>
              <a:rPr lang="he-IL" sz="2000" dirty="0"/>
              <a:t> :</a:t>
            </a:r>
            <a:endParaRPr lang="en-US" sz="2000" dirty="0"/>
          </a:p>
          <a:p>
            <a:pPr lvl="1" algn="r" rtl="1"/>
            <a:r>
              <a:rPr lang="he-IL" sz="2000" dirty="0"/>
              <a:t> </a:t>
            </a:r>
            <a:r>
              <a:rPr lang="en-US" sz="2000" b="1" dirty="0"/>
              <a:t>1/2</a:t>
            </a:r>
            <a:r>
              <a:rPr lang="en-US" sz="2000" dirty="0"/>
              <a:t> + </a:t>
            </a:r>
            <a:r>
              <a:rPr lang="en-US" sz="2000" b="1" dirty="0"/>
              <a:t>1/8</a:t>
            </a:r>
            <a:r>
              <a:rPr lang="he-IL" sz="2000" dirty="0"/>
              <a:t> אשר מיוצג כ- </a:t>
            </a:r>
            <a:r>
              <a:rPr lang="en-US" sz="2000" b="1" dirty="0"/>
              <a:t>0.011</a:t>
            </a:r>
            <a:r>
              <a:rPr lang="he-IL" sz="2000" dirty="0"/>
              <a:t>. </a:t>
            </a:r>
          </a:p>
          <a:p>
            <a:pPr algn="r" rtl="1"/>
            <a:r>
              <a:rPr lang="he-IL" sz="2000" dirty="0"/>
              <a:t>ביחד: </a:t>
            </a:r>
            <a:r>
              <a:rPr lang="en-US" sz="2000" b="1" dirty="0"/>
              <a:t>1111010.011</a:t>
            </a:r>
            <a:r>
              <a:rPr lang="he-IL" sz="2000" dirty="0"/>
              <a:t> 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DB408-814F-4C90-939C-B4404315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8428D-870C-4BD7-BAD8-173CE814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B5C-2798-4727-B06A-C2297FE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Status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1CF4-B9B9-4635-BDF1-E01B428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ביטים 0 , 1 , 2 , 3 , 4 ו 5 </a:t>
            </a:r>
            <a:r>
              <a:rPr lang="he-IL" sz="2000" dirty="0"/>
              <a:t>: </a:t>
            </a:r>
          </a:p>
          <a:p>
            <a:pPr lvl="1" algn="r" rtl="1"/>
            <a:r>
              <a:rPr lang="he-IL" altLang="LID4096" sz="2000" dirty="0"/>
              <a:t>אלה ביטים של </a:t>
            </a:r>
            <a:r>
              <a:rPr lang="he-IL" altLang="LID4096" sz="2000" b="1" dirty="0">
                <a:solidFill>
                  <a:srgbClr val="FF0000"/>
                </a:solidFill>
              </a:rPr>
              <a:t>חריגות</a:t>
            </a:r>
            <a:r>
              <a:rPr lang="he-IL" altLang="LID4096" sz="2000" dirty="0"/>
              <a:t> .</a:t>
            </a:r>
          </a:p>
          <a:p>
            <a:pPr lvl="1" algn="r" rtl="1"/>
            <a:r>
              <a:rPr lang="he-IL" altLang="LID4096" sz="2000" dirty="0"/>
              <a:t>הביטים מסודרים בסדר זהה ל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  </a:t>
            </a:r>
            <a:r>
              <a:rPr lang="en-US" altLang="LID4096" sz="2000" b="1" dirty="0">
                <a:solidFill>
                  <a:srgbClr val="0070C0"/>
                </a:solidFill>
              </a:rPr>
              <a:t>control register</a:t>
            </a:r>
            <a:r>
              <a:rPr lang="he-IL" altLang="LID4096" sz="2000" dirty="0"/>
              <a:t>. </a:t>
            </a:r>
          </a:p>
          <a:p>
            <a:pPr lvl="1" algn="r" rtl="1"/>
            <a:r>
              <a:rPr lang="he-IL" sz="2000" dirty="0"/>
              <a:t>אינם תלויים בביטים במצב הביטים </a:t>
            </a:r>
          </a:p>
          <a:p>
            <a:pPr marL="457200" lvl="1" indent="0" algn="r" rtl="1">
              <a:buNone/>
            </a:pPr>
            <a:r>
              <a:rPr lang="he-IL" sz="2000" dirty="0"/>
              <a:t>	ב </a:t>
            </a:r>
            <a:r>
              <a:rPr lang="en-US" altLang="LID4096" sz="2000" b="1" dirty="0">
                <a:solidFill>
                  <a:srgbClr val="0070C0"/>
                </a:solidFill>
              </a:rPr>
              <a:t>control register</a:t>
            </a:r>
            <a:r>
              <a:rPr lang="he-IL" altLang="LID4096" sz="2000" dirty="0"/>
              <a:t>.</a:t>
            </a:r>
          </a:p>
          <a:p>
            <a:pPr lvl="1" algn="r" rtl="1"/>
            <a:r>
              <a:rPr lang="he-IL" altLang="LID4096" sz="2000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80x87</a:t>
            </a:r>
            <a:r>
              <a:rPr lang="he-IL" sz="2000" dirty="0"/>
              <a:t> מעדכן את הביטים , ללא קשר </a:t>
            </a:r>
            <a:r>
              <a:rPr lang="he-IL" sz="2000" b="1" dirty="0">
                <a:solidFill>
                  <a:srgbClr val="92D050"/>
                </a:solidFill>
              </a:rPr>
              <a:t>למסכות</a:t>
            </a:r>
            <a:r>
              <a:rPr lang="he-IL" sz="2000" dirty="0"/>
              <a:t>. </a:t>
            </a:r>
            <a:endParaRPr lang="he-IL" altLang="LID4096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99AA-A2F6-4E86-8A93-F938389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3630-6327-4625-866E-ACFD719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1DA1A-A37E-4D24-B60F-A64C4B13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6" y="2203920"/>
            <a:ext cx="5641900" cy="30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B5C-2798-4727-B06A-C2297FE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Status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1CF4-B9B9-4635-BDF1-E01B428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ביט 6 </a:t>
            </a:r>
            <a:r>
              <a:rPr lang="he-IL" sz="2000" b="1" dirty="0"/>
              <a:t>(</a:t>
            </a:r>
            <a:r>
              <a:rPr lang="he-IL" sz="2000" dirty="0"/>
              <a:t>בגרסאות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80386</a:t>
            </a:r>
            <a:r>
              <a:rPr lang="he-IL" sz="2000" b="1" dirty="0"/>
              <a:t> </a:t>
            </a:r>
            <a:r>
              <a:rPr lang="he-IL" sz="2000" dirty="0"/>
              <a:t>ואחרי</a:t>
            </a:r>
            <a:r>
              <a:rPr lang="he-IL" sz="2000" b="1" dirty="0"/>
              <a:t> ) : </a:t>
            </a:r>
            <a:endParaRPr lang="he-IL" sz="2000" dirty="0"/>
          </a:p>
          <a:p>
            <a:pPr lvl="1" algn="r" rtl="1"/>
            <a:r>
              <a:rPr lang="he-IL" altLang="LID4096" sz="2000" dirty="0"/>
              <a:t>מתרחש ב </a:t>
            </a:r>
            <a:r>
              <a:rPr lang="en-US" altLang="LID4096" sz="2000" b="1" dirty="0">
                <a:solidFill>
                  <a:srgbClr val="FF0000"/>
                </a:solidFill>
              </a:rPr>
              <a:t>stack fault</a:t>
            </a:r>
            <a:r>
              <a:rPr lang="he-IL" altLang="LID4096" sz="2000" b="1" dirty="0">
                <a:solidFill>
                  <a:srgbClr val="FF0000"/>
                </a:solidFill>
              </a:rPr>
              <a:t> </a:t>
            </a:r>
            <a:r>
              <a:rPr lang="he-IL" altLang="LID4096" sz="2000" dirty="0"/>
              <a:t>אשר קורה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בזמן </a:t>
            </a:r>
            <a:r>
              <a:rPr lang="en-US" sz="2000" b="1" dirty="0">
                <a:solidFill>
                  <a:srgbClr val="FF0000"/>
                </a:solidFill>
              </a:rPr>
              <a:t>overflow</a:t>
            </a:r>
            <a:r>
              <a:rPr lang="he-IL" sz="2000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c1 = 1</a:t>
            </a:r>
            <a:r>
              <a:rPr lang="en-US" sz="2000" dirty="0"/>
              <a:t>)</a:t>
            </a:r>
            <a:r>
              <a:rPr lang="he-IL" sz="2000" dirty="0"/>
              <a:t> או</a:t>
            </a:r>
          </a:p>
          <a:p>
            <a:pPr marL="457200" lvl="1" indent="0" algn="r" rtl="1">
              <a:buNone/>
            </a:pPr>
            <a:r>
              <a:rPr lang="he-IL" sz="2000" dirty="0"/>
              <a:t>	 </a:t>
            </a:r>
            <a:r>
              <a:rPr lang="en-US" sz="2000" b="1" dirty="0">
                <a:solidFill>
                  <a:srgbClr val="FF0000"/>
                </a:solidFill>
              </a:rPr>
              <a:t>underflow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c1=0</a:t>
            </a:r>
            <a:r>
              <a:rPr lang="en-US" sz="2000" dirty="0"/>
              <a:t>)</a:t>
            </a:r>
            <a:r>
              <a:rPr lang="he-IL" sz="2000" dirty="0"/>
              <a:t>)</a:t>
            </a:r>
            <a:endParaRPr lang="he-IL" altLang="LID4096" sz="2000" dirty="0"/>
          </a:p>
          <a:p>
            <a:pPr algn="r" rtl="1"/>
            <a:r>
              <a:rPr lang="he-IL" sz="2000" b="1" dirty="0">
                <a:solidFill>
                  <a:srgbClr val="00B050"/>
                </a:solidFill>
              </a:rPr>
              <a:t>ביט </a:t>
            </a:r>
            <a:r>
              <a:rPr lang="en-US" sz="2000" b="1" dirty="0">
                <a:solidFill>
                  <a:srgbClr val="00B050"/>
                </a:solidFill>
              </a:rPr>
              <a:t>7 </a:t>
            </a:r>
            <a:r>
              <a:rPr lang="he-IL" sz="2000" b="1" dirty="0"/>
              <a:t> : </a:t>
            </a:r>
          </a:p>
          <a:p>
            <a:pPr lvl="1" algn="r" rtl="1"/>
            <a:r>
              <a:rPr lang="he-IL" altLang="LID4096" sz="2000" dirty="0"/>
              <a:t>דולק , אם אחד מהביטים מ </a:t>
            </a:r>
            <a:r>
              <a:rPr lang="he-IL" altLang="LID4096" sz="2000" b="1" dirty="0">
                <a:solidFill>
                  <a:srgbClr val="00B050"/>
                </a:solidFill>
              </a:rPr>
              <a:t>0</a:t>
            </a:r>
            <a:r>
              <a:rPr lang="he-IL" altLang="LID4096" sz="2000" dirty="0"/>
              <a:t> עד </a:t>
            </a:r>
            <a:r>
              <a:rPr lang="he-IL" altLang="LID4096" sz="2000" b="1" dirty="0">
                <a:solidFill>
                  <a:srgbClr val="00B050"/>
                </a:solidFill>
              </a:rPr>
              <a:t>5</a:t>
            </a:r>
            <a:r>
              <a:rPr lang="he-IL" altLang="LID4096" sz="2000" dirty="0"/>
              <a:t> דולקים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(</a:t>
            </a:r>
            <a:r>
              <a:rPr lang="en-US" altLang="LID4096" sz="2000" dirty="0"/>
              <a:t> </a:t>
            </a:r>
            <a:r>
              <a:rPr lang="he-IL" altLang="LID4096" sz="2000" dirty="0"/>
              <a:t>מבצע ביניהם </a:t>
            </a:r>
            <a:r>
              <a:rPr lang="en-US" altLang="LID4096" sz="2000" b="1" dirty="0">
                <a:solidFill>
                  <a:srgbClr val="FFC000"/>
                </a:solidFill>
              </a:rPr>
              <a:t>OR</a:t>
            </a:r>
            <a:r>
              <a:rPr lang="he-IL" altLang="LID4096" sz="2000" dirty="0"/>
              <a:t>)</a:t>
            </a:r>
            <a:endParaRPr lang="en-US" altLang="LID4096" sz="2000" dirty="0"/>
          </a:p>
          <a:p>
            <a:pPr lvl="1" algn="r" rtl="1"/>
            <a:r>
              <a:rPr lang="he-IL" altLang="LID4096" sz="2000" dirty="0"/>
              <a:t>תכנית יכולה לבדוק את הביט הזה ,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אם תרצה לברר על קיום שגיאה כלשהי.</a:t>
            </a:r>
          </a:p>
          <a:p>
            <a:pPr lvl="1" algn="r" rtl="1"/>
            <a:endParaRPr lang="he-IL" alt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99AA-A2F6-4E86-8A93-F938389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3630-6327-4625-866E-ACFD719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1DA1A-A37E-4D24-B60F-A64C4B13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5" y="2264813"/>
            <a:ext cx="5641900" cy="30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B5C-2798-4727-B06A-C2297FE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Status Register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1CF4-B9B9-4635-BDF1-E01B4288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ביטים 8 , 9 , 10 ו 14 : </a:t>
            </a:r>
          </a:p>
          <a:p>
            <a:pPr lvl="1" algn="r" rtl="1"/>
            <a:r>
              <a:rPr lang="he-IL" altLang="LID4096" sz="2000" dirty="0"/>
              <a:t>ביטים </a:t>
            </a:r>
            <a:r>
              <a:rPr lang="he-IL" altLang="LID4096" sz="2000" b="1" dirty="0">
                <a:solidFill>
                  <a:srgbClr val="7030A0"/>
                </a:solidFill>
              </a:rPr>
              <a:t>לבדיקות תנאי </a:t>
            </a:r>
            <a:r>
              <a:rPr lang="he-IL" altLang="LID4096" sz="2000" dirty="0"/>
              <a:t>.</a:t>
            </a:r>
          </a:p>
          <a:p>
            <a:pPr lvl="1" algn="r" rtl="1"/>
            <a:r>
              <a:rPr lang="he-IL" altLang="LID4096" sz="2000" dirty="0"/>
              <a:t>כל פקודה מנצלת אותם בצורה שונה</a:t>
            </a:r>
          </a:p>
          <a:p>
            <a:pPr lvl="2" algn="r" rtl="1"/>
            <a:r>
              <a:rPr lang="he-IL" altLang="LID4096" sz="2000" dirty="0"/>
              <a:t>נפרט על הפקודות הללו בהמשך המצגת.</a:t>
            </a:r>
          </a:p>
          <a:p>
            <a:pPr algn="r" rtl="1"/>
            <a:r>
              <a:rPr lang="en-US" sz="2000" dirty="0"/>
              <a:t> </a:t>
            </a:r>
            <a:r>
              <a:rPr lang="he-IL" sz="2000" b="1" dirty="0">
                <a:solidFill>
                  <a:srgbClr val="00B050"/>
                </a:solidFill>
              </a:rPr>
              <a:t>ביטים 11 , 12 ו 13 : </a:t>
            </a:r>
          </a:p>
          <a:p>
            <a:pPr lvl="1" algn="r" rtl="1"/>
            <a:r>
              <a:rPr lang="he-IL" altLang="LID4096" sz="2000" dirty="0"/>
              <a:t>מכילים את אינדקס האוגר </a:t>
            </a:r>
          </a:p>
          <a:p>
            <a:pPr lvl="2" algn="r" rtl="1"/>
            <a:r>
              <a:rPr lang="he-IL" altLang="LID4096" sz="2000" dirty="0"/>
              <a:t>אשר כרגע  , הוא ראש המחסנית.</a:t>
            </a:r>
          </a:p>
          <a:p>
            <a:pPr lvl="1" algn="r" rtl="1"/>
            <a:r>
              <a:rPr lang="he-IL" altLang="LID4096" sz="2000" dirty="0"/>
              <a:t>כל </a:t>
            </a:r>
            <a:r>
              <a:rPr lang="en-US" altLang="LID4096" sz="2000" b="1" dirty="0">
                <a:solidFill>
                  <a:srgbClr val="FFC000"/>
                </a:solidFill>
              </a:rPr>
              <a:t>push</a:t>
            </a:r>
            <a:r>
              <a:rPr lang="en-US" altLang="LID4096" sz="2000" dirty="0"/>
              <a:t> </a:t>
            </a:r>
            <a:r>
              <a:rPr lang="he-IL" altLang="LID4096" sz="2000" dirty="0"/>
              <a:t> ו </a:t>
            </a:r>
            <a:r>
              <a:rPr lang="en-US" altLang="LID4096" sz="2000" b="1" dirty="0">
                <a:solidFill>
                  <a:srgbClr val="0070C0"/>
                </a:solidFill>
              </a:rPr>
              <a:t>pop</a:t>
            </a:r>
            <a:r>
              <a:rPr lang="he-IL" altLang="LID4096" sz="2000" dirty="0"/>
              <a:t> מתעדכנים </a:t>
            </a:r>
          </a:p>
          <a:p>
            <a:pPr marL="457200" lvl="1" indent="0" algn="r" rtl="1">
              <a:buNone/>
            </a:pPr>
            <a:r>
              <a:rPr lang="he-IL" altLang="LID4096" sz="2000" dirty="0"/>
              <a:t>	בהתאם למיקום </a:t>
            </a:r>
            <a:r>
              <a:rPr lang="en-US" altLang="LID4096" sz="2000" b="1" dirty="0" err="1">
                <a:solidFill>
                  <a:srgbClr val="C00000"/>
                </a:solidFill>
              </a:rPr>
              <a:t>tos</a:t>
            </a:r>
            <a:r>
              <a:rPr lang="he-IL" altLang="LID4096" sz="2000" b="1" dirty="0"/>
              <a:t> (</a:t>
            </a:r>
            <a:r>
              <a:rPr lang="en-US" altLang="LID4096" sz="2000" b="1" dirty="0">
                <a:solidFill>
                  <a:srgbClr val="C00000"/>
                </a:solidFill>
              </a:rPr>
              <a:t>top of the stack pointer</a:t>
            </a:r>
            <a:r>
              <a:rPr lang="he-IL" altLang="LID4096" sz="2000" b="1" dirty="0">
                <a:solidFill>
                  <a:srgbClr val="C00000"/>
                </a:solidFill>
              </a:rPr>
              <a:t> </a:t>
            </a:r>
            <a:r>
              <a:rPr lang="he-IL" altLang="LID4096" sz="2000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599AA-A2F6-4E86-8A93-F938389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73630-6327-4625-866E-ACFD7199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1DA1A-A37E-4D24-B60F-A64C4B13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4" y="2245507"/>
            <a:ext cx="5641900" cy="30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1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98D6-E6B3-4F59-9C4A-C4FD7E0D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FPU Instruction Set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632F-A82C-4742-9BEE-5A4D6C1F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000" b="1" dirty="0">
                <a:solidFill>
                  <a:srgbClr val="FFC000"/>
                </a:solidFill>
              </a:rPr>
              <a:t>80387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he-IL" sz="2000" dirty="0"/>
              <a:t>ו וגרסאות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יותר מתקדמות , מוסיף יותר מ </a:t>
            </a:r>
            <a:r>
              <a:rPr lang="he-IL" sz="2000" b="1" dirty="0">
                <a:solidFill>
                  <a:srgbClr val="0070C0"/>
                </a:solidFill>
              </a:rPr>
              <a:t>80</a:t>
            </a:r>
            <a:r>
              <a:rPr lang="he-IL" sz="2000" dirty="0"/>
              <a:t> פקודות חדשות לרשימה קיימת של פקודות של </a:t>
            </a:r>
            <a:r>
              <a:rPr lang="en-US" sz="2000" b="1" dirty="0">
                <a:solidFill>
                  <a:srgbClr val="FFC000"/>
                </a:solidFill>
              </a:rPr>
              <a:t>80x86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נחלק את הפקודות ל :</a:t>
            </a:r>
          </a:p>
          <a:p>
            <a:pPr lvl="1" algn="l"/>
            <a:r>
              <a:rPr lang="en-US" sz="2000" b="1" i="1" dirty="0"/>
              <a:t>data movement instructions</a:t>
            </a:r>
            <a:endParaRPr lang="he-IL" sz="2000" b="1" i="1" dirty="0"/>
          </a:p>
          <a:p>
            <a:pPr lvl="1" algn="l"/>
            <a:r>
              <a:rPr lang="en-US" sz="2000" b="1" i="1" dirty="0"/>
              <a:t>conversions instructions</a:t>
            </a:r>
            <a:endParaRPr lang="he-IL" sz="2000" b="1" i="1" dirty="0"/>
          </a:p>
          <a:p>
            <a:pPr lvl="1" algn="l"/>
            <a:r>
              <a:rPr lang="en-US" sz="2000" b="1" i="1" dirty="0"/>
              <a:t>Instructions</a:t>
            </a:r>
            <a:r>
              <a:rPr lang="he-IL" sz="2000" b="1" i="1" dirty="0"/>
              <a:t> </a:t>
            </a:r>
            <a:r>
              <a:rPr lang="en-US" sz="2000" b="1" i="1" dirty="0"/>
              <a:t>arithmetic</a:t>
            </a:r>
            <a:endParaRPr lang="he-IL" sz="2000" b="1" dirty="0"/>
          </a:p>
          <a:p>
            <a:pPr lvl="1" algn="l"/>
            <a:r>
              <a:rPr lang="en-US" sz="2000" b="1" i="1" dirty="0"/>
              <a:t>comparisons</a:t>
            </a:r>
          </a:p>
          <a:p>
            <a:pPr lvl="1" algn="l"/>
            <a:r>
              <a:rPr lang="en-US" sz="2000" b="1" i="1" dirty="0"/>
              <a:t>transcendental instructions</a:t>
            </a:r>
          </a:p>
          <a:p>
            <a:pPr lvl="1" algn="l"/>
            <a:r>
              <a:rPr lang="en-US" sz="2000" b="1" i="1" dirty="0"/>
              <a:t>miscellaneous Instructions</a:t>
            </a:r>
            <a:endParaRPr lang="he-IL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8322E-399A-4454-A4FE-4821E3E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B1421-38B8-49D0-925E-254949C0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32CD-7F33-4F3E-A0A6-FFFD7F49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FPU Data Movement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36C8-113A-4417-8057-712D61D9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2698"/>
            <a:ext cx="8915400" cy="377762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fst</a:t>
            </a:r>
            <a:r>
              <a:rPr lang="en-US" sz="2000" dirty="0"/>
              <a:t> ,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he-IL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fxch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פקודות אלו , מעבירות </a:t>
            </a:r>
            <a:r>
              <a:rPr lang="en-US" sz="2000" b="1" dirty="0">
                <a:solidFill>
                  <a:srgbClr val="0070C0"/>
                </a:solidFill>
              </a:rPr>
              <a:t>data</a:t>
            </a:r>
            <a:r>
              <a:rPr lang="he-IL" sz="2000" dirty="0"/>
              <a:t> בין , </a:t>
            </a:r>
            <a:r>
              <a:rPr lang="he-IL" sz="2000" b="1" dirty="0">
                <a:solidFill>
                  <a:srgbClr val="FFC000"/>
                </a:solidFill>
              </a:rPr>
              <a:t>אוגרים פנימיים </a:t>
            </a:r>
            <a:r>
              <a:rPr lang="he-IL" sz="2000" dirty="0"/>
              <a:t>של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0070C0"/>
                </a:solidFill>
              </a:rPr>
              <a:t>זיכרון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, תמיד דוחפות (</a:t>
            </a:r>
            <a:r>
              <a:rPr lang="en-US" sz="2000" b="1" dirty="0">
                <a:solidFill>
                  <a:srgbClr val="00B050"/>
                </a:solidFill>
              </a:rPr>
              <a:t>push</a:t>
            </a:r>
            <a:r>
              <a:rPr lang="he-IL" sz="2000" dirty="0"/>
              <a:t>) את ה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, אל תוך המחסנית של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(</a:t>
            </a:r>
            <a:r>
              <a:rPr lang="en-US" sz="2000" b="1" dirty="0">
                <a:solidFill>
                  <a:srgbClr val="FFC000"/>
                </a:solidFill>
              </a:rPr>
              <a:t>floating point stack</a:t>
            </a:r>
            <a:r>
              <a:rPr lang="he-IL" sz="2000" dirty="0"/>
              <a:t>).</a:t>
            </a:r>
          </a:p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/>
              <a:t> , תמיד מוציאות (</a:t>
            </a:r>
            <a:r>
              <a:rPr lang="en-US" sz="2000" b="1" dirty="0"/>
              <a:t>pop</a:t>
            </a:r>
            <a:r>
              <a:rPr lang="he-IL" sz="2000" dirty="0"/>
              <a:t>) , את האבר העליון מהמחסנית (</a:t>
            </a:r>
            <a:r>
              <a:rPr lang="en-US" sz="2000" b="1" dirty="0">
                <a:solidFill>
                  <a:srgbClr val="FFC000"/>
                </a:solidFill>
              </a:rPr>
              <a:t>top of stack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en-US" sz="2000" b="1" dirty="0"/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en-US" sz="2000" b="1" dirty="0"/>
              <a:t>)</a:t>
            </a:r>
            <a:r>
              <a:rPr lang="he-IL" sz="2000" dirty="0"/>
              <a:t>) , בסיום הפקודה. </a:t>
            </a:r>
          </a:p>
          <a:p>
            <a:pPr algn="r" rtl="1"/>
            <a:r>
              <a:rPr lang="he-IL" sz="2000" dirty="0"/>
              <a:t>שאר הפקודות , אינן משפיעות על כמות האיברים ,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72D9B-AD2B-4475-9DD7-615918BE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D904-12D6-4EF9-97F7-E09ACCEC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E9A-97D3-4950-B285-7EA5E1C2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FLD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9669-CB17-4CBF-9830-F4E23F84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, טוענת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floating point value</a:t>
            </a:r>
            <a:r>
              <a:rPr lang="he-IL" sz="20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he-IL" sz="2000" dirty="0"/>
              <a:t>, 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אל תוך המחסנית.</a:t>
            </a:r>
          </a:p>
          <a:p>
            <a:pPr algn="r" rtl="1"/>
            <a:r>
              <a:rPr lang="he-IL" sz="2000" dirty="0"/>
              <a:t>הפקודה :  </a:t>
            </a:r>
          </a:p>
          <a:p>
            <a:pPr lvl="1" algn="r" rtl="1"/>
            <a:r>
              <a:rPr lang="he-IL" sz="2000" dirty="0"/>
              <a:t>ממירה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 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extended precision value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לפני</a:t>
            </a:r>
            <a:r>
              <a:rPr lang="he-IL" sz="2000" b="1" dirty="0"/>
              <a:t> </a:t>
            </a:r>
            <a:r>
              <a:rPr lang="he-IL" sz="2000" dirty="0"/>
              <a:t>שמבצעת </a:t>
            </a:r>
            <a:r>
              <a:rPr lang="en-US" sz="2000" b="1" dirty="0">
                <a:solidFill>
                  <a:srgbClr val="92D050"/>
                </a:solidFill>
              </a:rPr>
              <a:t>push</a:t>
            </a:r>
            <a:r>
              <a:rPr lang="he-IL" sz="2000" dirty="0"/>
              <a:t> אל תוך המחסנית </a:t>
            </a:r>
            <a:r>
              <a:rPr lang="he-IL" sz="2000" b="1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floating point stack</a:t>
            </a:r>
            <a:r>
              <a:rPr lang="he-IL" sz="2000" b="1" dirty="0"/>
              <a:t>)</a:t>
            </a:r>
            <a:r>
              <a:rPr lang="en-US" sz="2000" b="1" dirty="0"/>
              <a:t> </a:t>
            </a:r>
            <a:r>
              <a:rPr lang="he-IL" sz="2000" b="1" dirty="0"/>
              <a:t>.</a:t>
            </a:r>
          </a:p>
          <a:p>
            <a:pPr lvl="1" algn="r" rtl="1"/>
            <a:r>
              <a:rPr lang="he-IL" sz="2000" dirty="0"/>
              <a:t>מקטינה את ה מצביע </a:t>
            </a:r>
            <a:r>
              <a:rPr lang="en-US" sz="2000" b="1" dirty="0" err="1">
                <a:solidFill>
                  <a:srgbClr val="C00000"/>
                </a:solidFill>
              </a:rPr>
              <a:t>tos</a:t>
            </a:r>
            <a:r>
              <a:rPr lang="he-IL" sz="2000" b="1" dirty="0"/>
              <a:t> (</a:t>
            </a:r>
            <a:r>
              <a:rPr lang="he-IL" sz="2000" dirty="0"/>
              <a:t>ביטים</a:t>
            </a:r>
            <a:r>
              <a:rPr lang="he-IL" sz="2000" b="1" dirty="0"/>
              <a:t> 11-13 </a:t>
            </a:r>
            <a:r>
              <a:rPr lang="he-IL" sz="2000" dirty="0"/>
              <a:t>ב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status register</a:t>
            </a:r>
            <a:r>
              <a:rPr lang="he-IL" sz="2000" b="1" dirty="0"/>
              <a:t>)</a:t>
            </a:r>
            <a:endParaRPr lang="en-US" sz="2000" b="1" dirty="0"/>
          </a:p>
          <a:p>
            <a:pPr lvl="1" algn="r" rtl="1"/>
            <a:r>
              <a:rPr lang="he-IL" sz="2000" dirty="0"/>
              <a:t>מאחסנת</a:t>
            </a:r>
            <a:r>
              <a:rPr lang="he-IL" sz="2000" b="1" dirty="0"/>
              <a:t> </a:t>
            </a:r>
            <a:r>
              <a:rPr lang="he-IL" sz="2000" dirty="0"/>
              <a:t>ב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physical register</a:t>
            </a:r>
            <a:r>
              <a:rPr lang="he-IL" sz="2000" dirty="0">
                <a:solidFill>
                  <a:srgbClr val="00B0F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/>
              <a:t>80</a:t>
            </a:r>
            <a:r>
              <a:rPr lang="he-IL" sz="2000" dirty="0"/>
              <a:t> ביט , אשר </a:t>
            </a:r>
            <a:r>
              <a:rPr lang="he-IL" sz="2000" dirty="0" err="1"/>
              <a:t>מוצבע</a:t>
            </a:r>
            <a:r>
              <a:rPr lang="he-IL" sz="2000" dirty="0"/>
              <a:t> על ידי ה </a:t>
            </a:r>
            <a:r>
              <a:rPr lang="en-US" sz="2000" b="1" dirty="0" err="1">
                <a:solidFill>
                  <a:srgbClr val="C00000"/>
                </a:solidFill>
              </a:rPr>
              <a:t>tos</a:t>
            </a:r>
            <a:r>
              <a:rPr lang="he-IL" sz="2000" dirty="0"/>
              <a:t>.</a:t>
            </a:r>
            <a:endParaRPr lang="he-IL" sz="2000" b="1" dirty="0"/>
          </a:p>
          <a:p>
            <a:pPr algn="r" rtl="1"/>
            <a:r>
              <a:rPr lang="he-IL" sz="2000" dirty="0"/>
              <a:t>אם ה </a:t>
            </a:r>
            <a:r>
              <a:rPr lang="en-US" sz="2000" dirty="0"/>
              <a:t>operand</a:t>
            </a:r>
            <a:r>
              <a:rPr lang="he-IL" sz="2000" dirty="0"/>
              <a:t> של פקודת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, זה ה </a:t>
            </a:r>
            <a:r>
              <a:rPr lang="en-US" sz="2000" b="1" dirty="0">
                <a:solidFill>
                  <a:srgbClr val="FFC000"/>
                </a:solidFill>
              </a:rPr>
              <a:t>ST(</a:t>
            </a:r>
            <a:r>
              <a:rPr lang="en-US" sz="2000" b="1" i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/>
              <a:t> , אז הערך מתוך </a:t>
            </a:r>
            <a:r>
              <a:rPr lang="en-US" sz="2000" b="1" dirty="0">
                <a:solidFill>
                  <a:srgbClr val="FFC000"/>
                </a:solidFill>
              </a:rPr>
              <a:t>ST(</a:t>
            </a:r>
            <a:r>
              <a:rPr lang="en-US" sz="2000" b="1" i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b="1" dirty="0"/>
              <a:t> </a:t>
            </a:r>
            <a:r>
              <a:rPr lang="he-IL" sz="2000" dirty="0"/>
              <a:t>נשמר לפני ביצוע שלבי הפקודה. </a:t>
            </a:r>
          </a:p>
          <a:p>
            <a:pPr lvl="1" algn="r" rtl="1"/>
            <a:r>
              <a:rPr lang="he-IL" sz="2000" dirty="0"/>
              <a:t>לכן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ST(</a:t>
            </a:r>
            <a:r>
              <a:rPr lang="en-US" sz="2000" b="1" i="1" dirty="0">
                <a:solidFill>
                  <a:srgbClr val="FFC000"/>
                </a:solidFill>
              </a:rPr>
              <a:t>0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b="1" dirty="0"/>
              <a:t> </a:t>
            </a:r>
            <a:r>
              <a:rPr lang="he-IL" sz="2000" dirty="0"/>
              <a:t>, למעשה משכפל את הערך בראש המחסנית.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C7174-A123-49F2-8B16-A4E8983F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E1679-A3EF-4461-A334-95FFBCD0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269B-7D09-4D0E-8B0C-C1E64ACC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FLD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5231-B4A9-4140-96D6-00FAED5A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:</a:t>
            </a:r>
          </a:p>
          <a:p>
            <a:pPr lvl="1" algn="r" rtl="1"/>
            <a:r>
              <a:rPr lang="he-IL" sz="2000" dirty="0"/>
              <a:t>משנה את הביט </a:t>
            </a:r>
            <a:r>
              <a:rPr lang="en-US" sz="2000" b="1" dirty="0">
                <a:solidFill>
                  <a:srgbClr val="FF0000"/>
                </a:solidFill>
              </a:rPr>
              <a:t>stack fault 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dirty="0"/>
              <a:t>, אם מתרחשת גלישה (</a:t>
            </a:r>
            <a:r>
              <a:rPr lang="en-US" sz="2000" b="1" dirty="0">
                <a:solidFill>
                  <a:srgbClr val="FF0000"/>
                </a:solidFill>
              </a:rPr>
              <a:t>overflow</a:t>
            </a:r>
            <a:r>
              <a:rPr lang="he-IL" sz="2000" dirty="0"/>
              <a:t>).</a:t>
            </a:r>
          </a:p>
          <a:p>
            <a:pPr lvl="1" algn="r" rtl="1"/>
            <a:r>
              <a:rPr lang="he-IL" sz="2000" dirty="0"/>
              <a:t>משנה את הביט </a:t>
            </a:r>
            <a:r>
              <a:rPr lang="en-US" sz="2000" b="1" dirty="0">
                <a:solidFill>
                  <a:srgbClr val="FF0000"/>
                </a:solidFill>
              </a:rPr>
              <a:t>denormalized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exception </a:t>
            </a:r>
            <a:r>
              <a:rPr lang="he-IL" sz="2000" dirty="0"/>
              <a:t> , אם היא מנסה לטעון מספר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לא </a:t>
            </a:r>
            <a:r>
              <a:rPr lang="he-IL" sz="2000" b="1" dirty="0"/>
              <a:t>מנורמל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משנה את הביט </a:t>
            </a:r>
            <a:r>
              <a:rPr lang="en-US" sz="2000" b="1" dirty="0">
                <a:solidFill>
                  <a:srgbClr val="FF0000"/>
                </a:solidFill>
              </a:rPr>
              <a:t>invalid operation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/>
              <a:t>, אם יש ניסיון לטעון </a:t>
            </a:r>
            <a:r>
              <a:rPr lang="en-US" sz="2000" b="1" dirty="0">
                <a:solidFill>
                  <a:srgbClr val="FFC000"/>
                </a:solidFill>
              </a:rPr>
              <a:t>floating point register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he-IL" sz="2000" dirty="0"/>
              <a:t>ריק למחסנית או כל פעולה לא חוקית אחרת</a:t>
            </a:r>
          </a:p>
          <a:p>
            <a:pPr algn="r" rtl="1"/>
            <a:r>
              <a:rPr lang="he-IL" sz="2000" dirty="0"/>
              <a:t>לדוגמה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mem_32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MyRealVar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mem_64[</a:t>
            </a:r>
            <a:r>
              <a:rPr lang="en-US" sz="2000" b="1" dirty="0">
                <a:solidFill>
                  <a:srgbClr val="00B0F0"/>
                </a:solidFill>
              </a:rPr>
              <a:t>bx</a:t>
            </a:r>
            <a:r>
              <a:rPr lang="en-US" sz="2000" b="1" dirty="0">
                <a:solidFill>
                  <a:srgbClr val="0070C0"/>
                </a:solidFill>
              </a:rPr>
              <a:t>]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D7514-849D-469F-B323-4E7126B9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A0859-48D0-433E-B4E9-9B978838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6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2083-F9B8-4781-9C11-8A44CCCD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FST and FSTP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B666-4583-4D23-B334-F688AF7E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fst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/>
              <a:t> , מעתיקות ערך מהאוגר בראש המחסנית של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אל תוך משתנה בזיכרון ,  בגודל 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/>
              <a:t> מוציאה (</a:t>
            </a:r>
            <a:r>
              <a:rPr lang="en-US" sz="2000" b="1" dirty="0">
                <a:solidFill>
                  <a:srgbClr val="00B050"/>
                </a:solidFill>
              </a:rPr>
              <a:t>pops</a:t>
            </a:r>
            <a:r>
              <a:rPr lang="he-IL" sz="2000" dirty="0"/>
              <a:t>) ערך שמצביע עליו 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he-IL" sz="2000" dirty="0"/>
              <a:t> ומעתיק ליעד רצוי. זה נעשה על ידי הגדלה ב 1 של 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>
                <a:solidFill>
                  <a:schemeClr val="tx1"/>
                </a:solidFill>
              </a:rPr>
              <a:t>ביצוע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פשוט מבצע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למחסנית , ללא העתקת נתונים</a:t>
            </a:r>
            <a:r>
              <a:rPr lang="he-IL" sz="2000" dirty="0">
                <a:solidFill>
                  <a:srgbClr val="C00000"/>
                </a:solidFill>
              </a:rPr>
              <a:t>.</a:t>
            </a:r>
          </a:p>
          <a:p>
            <a:pPr algn="r" rtl="1"/>
            <a:r>
              <a:rPr lang="he-IL" sz="2000" dirty="0"/>
              <a:t>לדוגמה : </a:t>
            </a:r>
          </a:p>
          <a:p>
            <a:pPr marL="0" indent="0" algn="l">
              <a:buNone/>
            </a:pPr>
            <a:r>
              <a:rPr lang="en-US" b="1" dirty="0" err="1">
                <a:solidFill>
                  <a:srgbClr val="7030A0"/>
                </a:solidFill>
              </a:rPr>
              <a:t>fst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mem_32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fstp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mem_64</a:t>
            </a:r>
          </a:p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fstp</a:t>
            </a:r>
            <a:r>
              <a:rPr lang="pt-BR" b="1" dirty="0"/>
              <a:t> </a:t>
            </a:r>
            <a:r>
              <a:rPr lang="pt-BR" b="1" dirty="0">
                <a:solidFill>
                  <a:srgbClr val="0070C0"/>
                </a:solidFill>
              </a:rPr>
              <a:t>mem_64</a:t>
            </a:r>
            <a:r>
              <a:rPr lang="pt-BR" b="1" dirty="0"/>
              <a:t>[</a:t>
            </a:r>
            <a:r>
              <a:rPr lang="pt-BR" b="1" dirty="0">
                <a:solidFill>
                  <a:srgbClr val="00B0F0"/>
                </a:solidFill>
              </a:rPr>
              <a:t>ebx</a:t>
            </a:r>
            <a:r>
              <a:rPr lang="pt-BR" b="1" dirty="0"/>
              <a:t>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fst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mem_80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fst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</a:t>
            </a:r>
            <a:r>
              <a:rPr lang="en-US" b="1" dirty="0">
                <a:solidFill>
                  <a:srgbClr val="FFC000"/>
                </a:solidFill>
              </a:rPr>
              <a:t>(2)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fstp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st</a:t>
            </a:r>
            <a:r>
              <a:rPr lang="en-US" b="1" dirty="0">
                <a:solidFill>
                  <a:srgbClr val="FFC000"/>
                </a:solidFill>
              </a:rPr>
              <a:t>(1)</a:t>
            </a:r>
            <a:endParaRPr lang="he-IL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CFB67-6A4E-42A9-986F-EA8CC4C0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</a:t>
            </a:r>
            <a:r>
              <a:rPr lang="he-IL" dirty="0">
                <a:solidFill>
                  <a:srgbClr val="7030A0"/>
                </a:solidFill>
              </a:rPr>
              <a:t>זלדנר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33AE-0A30-48D7-A054-E03FBA94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C269-F4F0-4747-81A4-456C2EF2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FSTP and FLD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B9A5-74E2-476B-843D-AA9C356D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>
                <a:solidFill>
                  <a:srgbClr val="FF0000"/>
                </a:solidFill>
              </a:rPr>
              <a:t>פקודות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fst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ו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מדליקות את הביט </a:t>
            </a:r>
            <a:r>
              <a:rPr lang="en-US" sz="2000" b="1" dirty="0">
                <a:solidFill>
                  <a:srgbClr val="FF0000"/>
                </a:solidFill>
              </a:rPr>
              <a:t>stack exception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rgbClr val="FF0000"/>
                </a:solidFill>
              </a:rPr>
              <a:t>, </a:t>
            </a:r>
            <a:r>
              <a:rPr lang="he-IL" sz="2000" dirty="0">
                <a:solidFill>
                  <a:schemeClr val="tx1"/>
                </a:solidFill>
              </a:rPr>
              <a:t>אם מתרחשת </a:t>
            </a:r>
            <a:r>
              <a:rPr lang="en-US" sz="2000" b="1" dirty="0">
                <a:solidFill>
                  <a:srgbClr val="FF0000"/>
                </a:solidFill>
              </a:rPr>
              <a:t>stack underflow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he-IL" sz="2000" dirty="0">
                <a:solidFill>
                  <a:schemeClr val="tx1"/>
                </a:solidFill>
              </a:rPr>
              <a:t>או</a:t>
            </a:r>
            <a:r>
              <a:rPr lang="he-IL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overflow</a:t>
            </a:r>
            <a:r>
              <a:rPr lang="he-IL" sz="2000" dirty="0">
                <a:solidFill>
                  <a:srgbClr val="FF0000"/>
                </a:solidFill>
              </a:rPr>
              <a:t>.</a:t>
            </a:r>
          </a:p>
          <a:p>
            <a:pPr algn="r" rtl="1"/>
            <a:r>
              <a:rPr lang="he-IL" sz="2000" dirty="0"/>
              <a:t>דוגמה לשימוש בפקודות :  </a:t>
            </a:r>
            <a:r>
              <a:rPr lang="en-US" sz="2000" b="1" dirty="0" err="1"/>
              <a:t>fst</a:t>
            </a:r>
            <a:r>
              <a:rPr lang="he-IL" sz="2000" dirty="0"/>
              <a:t> ו </a:t>
            </a:r>
            <a:r>
              <a:rPr lang="en-US" sz="2000" b="1" dirty="0" err="1"/>
              <a:t>fld</a:t>
            </a:r>
            <a:r>
              <a:rPr lang="he-IL" sz="2000" b="1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0AF85-D8C2-4E39-A336-A7109A01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59DA1-B449-4556-A1BF-C9A59DC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9EFE9-7BDE-4484-B6E6-A8DEC2BA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8" y="3042046"/>
            <a:ext cx="1704713" cy="3557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68DB0-92F3-4E60-AEB2-801FD55B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38" y="4689568"/>
            <a:ext cx="1223720" cy="322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C96BF-40EF-422F-BC1F-36C61919D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58" y="3423305"/>
            <a:ext cx="1713433" cy="3176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ED9-BFD5-4C44-A327-0800A5ACB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11" y="3429000"/>
            <a:ext cx="1524000" cy="3176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F3C840-45CE-4C9D-8CB3-51C7A393B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4912" y="3489980"/>
            <a:ext cx="1409700" cy="3109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29E32-B4E0-412D-BB45-D1956CE57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990" y="4624647"/>
            <a:ext cx="1327521" cy="3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CB23-CF9F-41AA-AB75-BC51C084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ADF5-6207-4EA3-B73B-F635231D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שבב </a:t>
            </a:r>
            <a:r>
              <a:rPr lang="en-US" sz="2000" b="1" dirty="0">
                <a:solidFill>
                  <a:srgbClr val="C00000"/>
                </a:solidFill>
              </a:rPr>
              <a:t>80x87</a:t>
            </a:r>
            <a:r>
              <a:rPr lang="he-IL" sz="2000" dirty="0"/>
              <a:t> מבצע פעולות אריתמטיות  , על</a:t>
            </a:r>
            <a:r>
              <a:rPr lang="en-US" sz="2000" dirty="0"/>
              <a:t> </a:t>
            </a:r>
            <a:r>
              <a:rPr lang="he-IL" sz="2000" dirty="0"/>
              <a:t>ממשיים (</a:t>
            </a:r>
            <a:r>
              <a:rPr lang="en-US" sz="2000" b="1" dirty="0">
                <a:solidFill>
                  <a:srgbClr val="FFC000"/>
                </a:solidFill>
              </a:rPr>
              <a:t>real</a:t>
            </a:r>
            <a:r>
              <a:rPr lang="he-IL" sz="2000" dirty="0"/>
              <a:t>) 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.</a:t>
            </a:r>
          </a:p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he-IL" sz="2000" dirty="0"/>
              <a:t> , </a:t>
            </a:r>
            <a:r>
              <a:rPr lang="en-US" sz="2000" b="1" dirty="0" err="1">
                <a:solidFill>
                  <a:srgbClr val="7030A0"/>
                </a:solidFill>
              </a:rPr>
              <a:t>fst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fstp</a:t>
            </a:r>
            <a:r>
              <a:rPr lang="he-IL" sz="2000" dirty="0"/>
              <a:t> ממירות מ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ל </a:t>
            </a:r>
            <a:r>
              <a:rPr lang="en-US" sz="2000" b="1" dirty="0">
                <a:solidFill>
                  <a:srgbClr val="002060"/>
                </a:solidFill>
              </a:rPr>
              <a:t>32\64</a:t>
            </a:r>
            <a:r>
              <a:rPr lang="he-IL" sz="2000" dirty="0"/>
              <a:t> ביט והפוך .</a:t>
            </a:r>
          </a:p>
          <a:p>
            <a:pPr algn="r" rtl="1"/>
            <a:r>
              <a:rPr lang="en-US" sz="2000" b="1" dirty="0">
                <a:solidFill>
                  <a:srgbClr val="C00000"/>
                </a:solidFill>
              </a:rPr>
              <a:t>80x87</a:t>
            </a:r>
            <a:r>
              <a:rPr lang="he-IL" sz="2000" dirty="0"/>
              <a:t> מספק 5 פונקציות להמרה מ </a:t>
            </a:r>
            <a:r>
              <a:rPr lang="en-US" sz="2000" b="1" dirty="0">
                <a:solidFill>
                  <a:srgbClr val="0070C0"/>
                </a:solidFill>
              </a:rPr>
              <a:t>integer</a:t>
            </a:r>
            <a:r>
              <a:rPr lang="he-IL" sz="2000" dirty="0"/>
              <a:t> או מפורמט </a:t>
            </a:r>
            <a:r>
              <a:rPr lang="en-US" sz="2000" b="1" dirty="0">
                <a:solidFill>
                  <a:srgbClr val="00B050"/>
                </a:solidFill>
              </a:rPr>
              <a:t>binary coded </a:t>
            </a:r>
            <a:r>
              <a:rPr lang="en-US" sz="2000" b="1" dirty="0">
                <a:solidFill>
                  <a:srgbClr val="0070C0"/>
                </a:solidFill>
              </a:rPr>
              <a:t>decimal 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0070C0"/>
                </a:solidFill>
              </a:rPr>
              <a:t>BCD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he-IL" sz="2000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ל ממשיים בזמן העברה ל מעבד מתמטי.</a:t>
            </a:r>
          </a:p>
          <a:p>
            <a:pPr algn="r" rtl="1"/>
            <a:r>
              <a:rPr lang="he-IL" sz="2000" dirty="0"/>
              <a:t>הפקודות הן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fild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fist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fistp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fbld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fbstp</a:t>
            </a:r>
            <a:endParaRPr lang="he-IL" sz="20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79E40-6656-41FF-A1A2-A6B924BA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891D7-E633-458C-9C91-2BC30B4F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2E3-B0AF-496B-8BF5-078576EA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דוגמא לתרגום מספר עשרוני לייצוג מדעי בינארי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3226-0388-403E-B65C-AFF5D85F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לקבלת ייצוג מדעי מנורמל</a:t>
            </a:r>
            <a:r>
              <a:rPr lang="en-US" sz="2000" dirty="0"/>
              <a:t> :</a:t>
            </a:r>
          </a:p>
          <a:p>
            <a:pPr lvl="1" algn="r" rtl="1"/>
            <a:r>
              <a:rPr lang="he-IL" sz="2000" dirty="0"/>
              <a:t>נזיז את הנקודה שמאלה ב- </a:t>
            </a:r>
            <a:r>
              <a:rPr lang="he-IL" sz="2000" b="1" dirty="0"/>
              <a:t>6</a:t>
            </a:r>
            <a:r>
              <a:rPr lang="he-IL" sz="2000" dirty="0"/>
              <a:t> מקומות</a:t>
            </a:r>
            <a:endParaRPr lang="en-US" sz="2000" dirty="0"/>
          </a:p>
          <a:p>
            <a:pPr lvl="1" algn="r" rtl="1"/>
            <a:r>
              <a:rPr lang="he-IL" sz="2000" dirty="0"/>
              <a:t>ובהתאם נוסיף חזקה שערכה </a:t>
            </a:r>
            <a:r>
              <a:rPr lang="he-IL" sz="2000" b="1" dirty="0"/>
              <a:t>6</a:t>
            </a:r>
            <a:r>
              <a:rPr lang="en-US" sz="2000" b="1" dirty="0"/>
              <a:t> </a:t>
            </a:r>
            <a:r>
              <a:rPr lang="he-IL" sz="2000" dirty="0"/>
              <a:t>: </a:t>
            </a:r>
            <a:r>
              <a:rPr lang="en-US" sz="2000" b="1" dirty="0"/>
              <a:t>1.111010011 * 2 </a:t>
            </a:r>
            <a:r>
              <a:rPr lang="en-US" sz="2000" b="1" baseline="30000" dirty="0"/>
              <a:t>110 </a:t>
            </a:r>
            <a:r>
              <a:rPr lang="he-IL" sz="2000" dirty="0"/>
              <a:t>. </a:t>
            </a:r>
            <a:endParaRPr lang="en-US" sz="2000" dirty="0"/>
          </a:p>
          <a:p>
            <a:pPr algn="r" rtl="1"/>
            <a:r>
              <a:rPr lang="he-IL" sz="2000" dirty="0"/>
              <a:t>אם נרצה להגביל את מספר הספרות המשמעותיות, נאלץ לבצע פה </a:t>
            </a:r>
            <a:r>
              <a:rPr lang="he-IL" sz="2000" b="1" dirty="0">
                <a:solidFill>
                  <a:srgbClr val="FFC000"/>
                </a:solidFill>
              </a:rPr>
              <a:t>עיגול</a:t>
            </a:r>
            <a:r>
              <a:rPr lang="he-IL" sz="2000" b="1" dirty="0"/>
              <a:t> של </a:t>
            </a:r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dirty="0"/>
              <a:t>.</a:t>
            </a:r>
            <a:endParaRPr lang="en-US" sz="2000" dirty="0"/>
          </a:p>
          <a:p>
            <a:pPr lvl="1" algn="r" rtl="1"/>
            <a:r>
              <a:rPr lang="he-IL" sz="2000" dirty="0"/>
              <a:t>לדוגמא</a:t>
            </a:r>
            <a:r>
              <a:rPr lang="en-US" sz="2000" dirty="0"/>
              <a:t> : </a:t>
            </a:r>
            <a:r>
              <a:rPr lang="he-IL" sz="2000" b="1" dirty="0">
                <a:solidFill>
                  <a:srgbClr val="FFC000"/>
                </a:solidFill>
              </a:rPr>
              <a:t>עיגול</a:t>
            </a:r>
            <a:r>
              <a:rPr lang="he-IL" sz="2000" b="1" dirty="0"/>
              <a:t> </a:t>
            </a:r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b="1" dirty="0"/>
              <a:t> </a:t>
            </a:r>
            <a:r>
              <a:rPr lang="he-IL" sz="2000" dirty="0"/>
              <a:t>ל- </a:t>
            </a:r>
            <a:r>
              <a:rPr lang="he-IL" sz="2000" b="1" dirty="0"/>
              <a:t>5</a:t>
            </a:r>
            <a:r>
              <a:rPr lang="he-IL" sz="2000" dirty="0"/>
              <a:t> ספרות בינאריות בלבד ייתן: </a:t>
            </a:r>
            <a:r>
              <a:rPr lang="en-US" sz="2000" b="1" dirty="0"/>
              <a:t>1.1111</a:t>
            </a:r>
            <a:r>
              <a:rPr lang="he-IL" sz="2000" dirty="0"/>
              <a:t> . </a:t>
            </a:r>
          </a:p>
          <a:p>
            <a:pPr algn="r" rtl="1"/>
            <a:r>
              <a:rPr lang="he-IL" sz="2000" dirty="0"/>
              <a:t>בייצוג </a:t>
            </a:r>
            <a:r>
              <a:rPr lang="he-IL" sz="2000" b="1" dirty="0">
                <a:solidFill>
                  <a:srgbClr val="0070C0"/>
                </a:solidFill>
              </a:rPr>
              <a:t>מנורמל</a:t>
            </a:r>
            <a:r>
              <a:rPr lang="he-IL" sz="2000" dirty="0"/>
              <a:t>, משמאל לנקודה מופיע תמיד </a:t>
            </a:r>
            <a:r>
              <a:rPr lang="he-IL" sz="2000" b="1" dirty="0"/>
              <a:t>1</a:t>
            </a:r>
            <a:r>
              <a:rPr lang="he-IL" sz="2000" dirty="0"/>
              <a:t>, למעט בייצוג של המספר </a:t>
            </a:r>
            <a:r>
              <a:rPr lang="he-IL" sz="2000" b="1" dirty="0"/>
              <a:t>0</a:t>
            </a:r>
            <a:r>
              <a:rPr lang="he-IL" sz="2000" dirty="0"/>
              <a:t>.</a:t>
            </a:r>
            <a:endParaRPr lang="LID4096" sz="2000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17B06-9771-4F82-BA38-FBDDF303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CDEB0-9121-4E32-B1E9-A1A357F2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8620-D43B-4B37-B7A2-B046746D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FILD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B4DE-06BB-470B-A4F7-0D2CE33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r" rtl="1"/>
            <a:r>
              <a:rPr lang="he-IL" sz="8000" dirty="0"/>
              <a:t>פקודה </a:t>
            </a:r>
            <a:r>
              <a:rPr lang="en-US" sz="8000" b="1" dirty="0" err="1">
                <a:solidFill>
                  <a:srgbClr val="7030A0"/>
                </a:solidFill>
              </a:rPr>
              <a:t>fild</a:t>
            </a:r>
            <a:r>
              <a:rPr lang="he-IL" sz="8000" dirty="0"/>
              <a:t> , ממירה </a:t>
            </a:r>
            <a:r>
              <a:rPr lang="he-IL" sz="8000" b="1" dirty="0">
                <a:solidFill>
                  <a:srgbClr val="002060"/>
                </a:solidFill>
              </a:rPr>
              <a:t>16</a:t>
            </a:r>
            <a:r>
              <a:rPr lang="he-IL" sz="8000" dirty="0"/>
              <a:t>, </a:t>
            </a:r>
            <a:r>
              <a:rPr lang="he-IL" sz="8000" b="1" dirty="0">
                <a:solidFill>
                  <a:srgbClr val="002060"/>
                </a:solidFill>
              </a:rPr>
              <a:t>32</a:t>
            </a:r>
            <a:r>
              <a:rPr lang="he-IL" sz="8000" dirty="0"/>
              <a:t> או </a:t>
            </a:r>
            <a:r>
              <a:rPr lang="he-IL" sz="8000" b="1" dirty="0">
                <a:solidFill>
                  <a:srgbClr val="002060"/>
                </a:solidFill>
              </a:rPr>
              <a:t>64</a:t>
            </a:r>
            <a:r>
              <a:rPr lang="he-IL" sz="8000" dirty="0"/>
              <a:t> ביט של </a:t>
            </a:r>
            <a:r>
              <a:rPr lang="en-US" sz="8000" b="1" dirty="0">
                <a:solidFill>
                  <a:srgbClr val="00B0F0"/>
                </a:solidFill>
              </a:rPr>
              <a:t>integer</a:t>
            </a:r>
            <a:r>
              <a:rPr lang="he-IL" sz="8000" dirty="0"/>
              <a:t> , ל </a:t>
            </a:r>
            <a:r>
              <a:rPr lang="he-IL" sz="8000" b="1" dirty="0">
                <a:solidFill>
                  <a:srgbClr val="002060"/>
                </a:solidFill>
              </a:rPr>
              <a:t>80</a:t>
            </a:r>
            <a:r>
              <a:rPr lang="he-IL" sz="8000" dirty="0"/>
              <a:t> ביט של </a:t>
            </a:r>
            <a:r>
              <a:rPr lang="en-US" sz="8000" b="1" dirty="0">
                <a:solidFill>
                  <a:srgbClr val="FF0000"/>
                </a:solidFill>
              </a:rPr>
              <a:t>extended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B050"/>
                </a:solidFill>
              </a:rPr>
              <a:t>precision format </a:t>
            </a:r>
            <a:r>
              <a:rPr lang="he-IL" sz="8000" b="1" dirty="0">
                <a:solidFill>
                  <a:srgbClr val="00B050"/>
                </a:solidFill>
              </a:rPr>
              <a:t> </a:t>
            </a:r>
            <a:r>
              <a:rPr lang="he-IL" sz="8000" dirty="0"/>
              <a:t>ודוחפת למחסנית </a:t>
            </a:r>
            <a:r>
              <a:rPr lang="en-US" sz="8000" b="1" dirty="0">
                <a:solidFill>
                  <a:srgbClr val="FFC000"/>
                </a:solidFill>
              </a:rPr>
              <a:t>FPU</a:t>
            </a:r>
            <a:r>
              <a:rPr lang="he-IL" sz="8000" dirty="0"/>
              <a:t> .</a:t>
            </a:r>
          </a:p>
          <a:p>
            <a:pPr algn="r" rtl="1"/>
            <a:r>
              <a:rPr lang="he-IL" sz="8000" dirty="0"/>
              <a:t>הפקודה תמיד מקבלת 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בודד.</a:t>
            </a:r>
          </a:p>
          <a:p>
            <a:pPr algn="r" rtl="1"/>
            <a:r>
              <a:rPr lang="he-IL" sz="8000" dirty="0"/>
              <a:t>ה </a:t>
            </a:r>
            <a:r>
              <a:rPr lang="en-US" sz="8000" dirty="0"/>
              <a:t>operand</a:t>
            </a:r>
            <a:r>
              <a:rPr lang="he-IL" sz="8000" dirty="0"/>
              <a:t> חייב להיות כתובת של משתנה </a:t>
            </a:r>
            <a:r>
              <a:rPr lang="en-US" sz="8000" b="1" dirty="0">
                <a:solidFill>
                  <a:srgbClr val="0070C0"/>
                </a:solidFill>
              </a:rPr>
              <a:t>integer</a:t>
            </a:r>
            <a:r>
              <a:rPr lang="he-IL" sz="8000" dirty="0"/>
              <a:t> בגודל :  </a:t>
            </a:r>
            <a:r>
              <a:rPr lang="en-US" sz="8000" b="1" dirty="0">
                <a:solidFill>
                  <a:srgbClr val="0070C0"/>
                </a:solidFill>
              </a:rPr>
              <a:t>word</a:t>
            </a:r>
            <a:r>
              <a:rPr lang="he-IL" sz="8000" dirty="0"/>
              <a:t> , </a:t>
            </a:r>
            <a:r>
              <a:rPr lang="en-US" sz="8000" b="1" dirty="0">
                <a:solidFill>
                  <a:srgbClr val="FFC000"/>
                </a:solidFill>
              </a:rPr>
              <a:t>double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word</a:t>
            </a:r>
            <a:r>
              <a:rPr lang="he-IL" sz="8000" dirty="0"/>
              <a:t> או </a:t>
            </a:r>
            <a:r>
              <a:rPr lang="en-US" sz="8000" b="1" dirty="0">
                <a:solidFill>
                  <a:srgbClr val="0070C0"/>
                </a:solidFill>
              </a:rPr>
              <a:t>quad word</a:t>
            </a:r>
            <a:r>
              <a:rPr lang="he-IL" sz="8000" b="1" dirty="0"/>
              <a:t>.</a:t>
            </a:r>
          </a:p>
          <a:p>
            <a:pPr algn="r" rtl="1"/>
            <a:r>
              <a:rPr lang="he-IL" sz="8000" dirty="0"/>
              <a:t>המשתנה חייב להיות זיכרון בלבד ( למשל לא ניתן להשתמש באוגר כ 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).</a:t>
            </a:r>
          </a:p>
          <a:p>
            <a:pPr algn="r" rtl="1"/>
            <a:r>
              <a:rPr lang="he-IL" sz="8000" dirty="0"/>
              <a:t>לכן , קודם נעביר את תוכן האוגר לזיכרון , ורק אז נבצע </a:t>
            </a:r>
            <a:r>
              <a:rPr lang="en-US" sz="8000" b="1" dirty="0" err="1">
                <a:solidFill>
                  <a:srgbClr val="7030A0"/>
                </a:solidFill>
              </a:rPr>
              <a:t>fild</a:t>
            </a:r>
            <a:r>
              <a:rPr lang="he-IL" sz="8000" dirty="0"/>
              <a:t>.</a:t>
            </a:r>
          </a:p>
          <a:p>
            <a:pPr algn="r" rtl="1"/>
            <a:r>
              <a:rPr lang="he-IL" sz="8000" dirty="0"/>
              <a:t>לדוגמה : 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fild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mem_16</a:t>
            </a:r>
          </a:p>
          <a:p>
            <a:pPr marL="0" indent="0">
              <a:buNone/>
            </a:pPr>
            <a:r>
              <a:rPr lang="pt-BR" sz="8000" b="1" dirty="0">
                <a:solidFill>
                  <a:srgbClr val="7030A0"/>
                </a:solidFill>
              </a:rPr>
              <a:t>fild</a:t>
            </a:r>
            <a:r>
              <a:rPr lang="pt-BR" sz="8000" b="1" dirty="0"/>
              <a:t> </a:t>
            </a:r>
            <a:r>
              <a:rPr lang="pt-BR" sz="8000" b="1" dirty="0">
                <a:solidFill>
                  <a:srgbClr val="0070C0"/>
                </a:solidFill>
              </a:rPr>
              <a:t>mem_32</a:t>
            </a:r>
            <a:r>
              <a:rPr lang="pt-BR" sz="8000" b="1" dirty="0"/>
              <a:t>[</a:t>
            </a:r>
            <a:r>
              <a:rPr lang="pt-BR" sz="8000" b="1" dirty="0">
                <a:solidFill>
                  <a:srgbClr val="00B0F0"/>
                </a:solidFill>
              </a:rPr>
              <a:t>ecx</a:t>
            </a:r>
            <a:r>
              <a:rPr lang="pt-BR" sz="8000" b="1" dirty="0"/>
              <a:t>]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fild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mem_64</a:t>
            </a:r>
            <a:r>
              <a:rPr lang="en-US" sz="8000" b="1" dirty="0"/>
              <a:t>[</a:t>
            </a:r>
            <a:r>
              <a:rPr lang="en-US" sz="8000" b="1" dirty="0" err="1">
                <a:solidFill>
                  <a:srgbClr val="00B0F0"/>
                </a:solidFill>
              </a:rPr>
              <a:t>ebx</a:t>
            </a:r>
            <a:r>
              <a:rPr lang="en-US" sz="8000" b="1" dirty="0"/>
              <a:t>]</a:t>
            </a:r>
            <a:endParaRPr lang="he-IL" sz="8000" b="1" dirty="0"/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605BE-A905-44A2-834C-A85BDE72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5F1D2-9F46-40F9-B081-6BA4A532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5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549F-26CE-4E83-8B15-57D89B39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FIST and FISTP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F0B2-A1AA-4582-AB3D-942F5C66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פקודות </a:t>
            </a: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he-IL" sz="2000" dirty="0"/>
              <a:t> ו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fistp</a:t>
            </a:r>
            <a:r>
              <a:rPr lang="he-IL" sz="2000" dirty="0"/>
              <a:t> ממירות משתנים </a:t>
            </a:r>
            <a:r>
              <a:rPr lang="en-US" sz="2000" b="1" dirty="0">
                <a:solidFill>
                  <a:srgbClr val="00B050"/>
                </a:solidFill>
              </a:rPr>
              <a:t>extended precision variable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מ 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he-IL" sz="2000" dirty="0"/>
              <a:t> לשלמים בגודל  :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ביט  .</a:t>
            </a:r>
          </a:p>
          <a:p>
            <a:pPr algn="r" rtl="1"/>
            <a:r>
              <a:rPr lang="he-IL" sz="2000" dirty="0"/>
              <a:t>הפקודה תמיד רושמת את התוצאה לזיכרון על פי ה </a:t>
            </a:r>
            <a:r>
              <a:rPr lang="en-US" sz="2000" b="1" dirty="0"/>
              <a:t>operand</a:t>
            </a:r>
            <a:r>
              <a:rPr lang="he-IL" sz="2000" dirty="0"/>
              <a:t> של הפקודה.</a:t>
            </a:r>
          </a:p>
          <a:p>
            <a:pPr algn="r" rtl="1"/>
            <a:r>
              <a:rPr lang="he-IL" sz="2000" dirty="0"/>
              <a:t>הדיוק מתבצע , לפי תוכן הביטים </a:t>
            </a:r>
            <a:r>
              <a:rPr lang="he-IL" sz="2000" b="1" dirty="0">
                <a:solidFill>
                  <a:srgbClr val="002060"/>
                </a:solidFill>
              </a:rPr>
              <a:t>10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002060"/>
                </a:solidFill>
              </a:rPr>
              <a:t>11</a:t>
            </a:r>
            <a:r>
              <a:rPr lang="he-IL" sz="2000" dirty="0"/>
              <a:t> ב </a:t>
            </a:r>
            <a:r>
              <a:rPr lang="en-US" sz="2000" b="1" dirty="0">
                <a:solidFill>
                  <a:srgbClr val="FFC000"/>
                </a:solidFill>
              </a:rPr>
              <a:t>control register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לא ניתן להשתמש באוגרי </a:t>
            </a:r>
            <a:r>
              <a:rPr lang="en-US" sz="2000" b="1" dirty="0">
                <a:solidFill>
                  <a:srgbClr val="C00000"/>
                </a:solidFill>
              </a:rPr>
              <a:t>80x86’s</a:t>
            </a:r>
            <a:r>
              <a:rPr lang="he-IL" sz="2000" dirty="0"/>
              <a:t> כ </a:t>
            </a:r>
            <a:r>
              <a:rPr lang="en-US" sz="2000" b="1" dirty="0"/>
              <a:t>operand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בהבדל ל </a:t>
            </a: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he-IL" sz="2000" dirty="0"/>
              <a:t> (אשר לא משנה את המחסנית של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) , </a:t>
            </a:r>
            <a:r>
              <a:rPr lang="en-US" sz="2000" b="1" dirty="0" err="1">
                <a:solidFill>
                  <a:srgbClr val="7030A0"/>
                </a:solidFill>
              </a:rPr>
              <a:t>fistp</a:t>
            </a:r>
            <a:r>
              <a:rPr lang="he-IL" sz="2000" dirty="0"/>
              <a:t> מבצעת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pop</a:t>
            </a:r>
            <a:r>
              <a:rPr lang="he-IL" sz="2000" dirty="0"/>
              <a:t> למחסנית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אחרי שמסיימת עם כתיבה ל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המבוקש.</a:t>
            </a:r>
          </a:p>
          <a:p>
            <a:pPr algn="r" rtl="1"/>
            <a:r>
              <a:rPr lang="he-IL" sz="2000" dirty="0"/>
              <a:t>לדוגמה 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mem_16</a:t>
            </a:r>
            <a:r>
              <a:rPr lang="en-US" sz="2000" b="1" dirty="0"/>
              <a:t>[</a:t>
            </a:r>
            <a:r>
              <a:rPr lang="en-US" sz="2000" b="1" dirty="0">
                <a:solidFill>
                  <a:srgbClr val="00B0F0"/>
                </a:solidFill>
              </a:rPr>
              <a:t>bx</a:t>
            </a:r>
            <a:r>
              <a:rPr lang="en-US" sz="2000" b="1" dirty="0"/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mem_64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fistp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mem_32</a:t>
            </a:r>
            <a:endParaRPr lang="he-IL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2F3E-7C29-43B5-89EB-ECD47D47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B49B4-8D06-4267-A5A6-385032BD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8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3F0F-9FAE-44B6-A8EB-6AAA6644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FBLD and FBSTP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EE37-FE83-422C-ABD4-347FF37B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פקודות </a:t>
            </a:r>
            <a:r>
              <a:rPr lang="en-US" sz="2000" b="1" dirty="0" err="1">
                <a:solidFill>
                  <a:srgbClr val="7030A0"/>
                </a:solidFill>
              </a:rPr>
              <a:t>fbld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fbstp</a:t>
            </a:r>
            <a:r>
              <a:rPr lang="he-IL" sz="2000" dirty="0"/>
              <a:t> מבצעות </a:t>
            </a:r>
            <a:r>
              <a:rPr lang="en-US" sz="2000" b="1" dirty="0">
                <a:solidFill>
                  <a:srgbClr val="0070C0"/>
                </a:solidFill>
              </a:rPr>
              <a:t>load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C00000"/>
                </a:solidFill>
              </a:rPr>
              <a:t>store</a:t>
            </a:r>
            <a:r>
              <a:rPr lang="he-IL" sz="2000" dirty="0"/>
              <a:t> לערכי </a:t>
            </a:r>
            <a:r>
              <a:rPr lang="en-US" sz="2000" b="1" dirty="0">
                <a:solidFill>
                  <a:srgbClr val="0070C0"/>
                </a:solidFill>
              </a:rPr>
              <a:t>BCD</a:t>
            </a:r>
            <a:r>
              <a:rPr lang="he-IL" sz="2000" dirty="0"/>
              <a:t> 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fbld</a:t>
            </a:r>
            <a:r>
              <a:rPr lang="he-IL" sz="2000" dirty="0"/>
              <a:t> ממירה ערך  </a:t>
            </a:r>
            <a:r>
              <a:rPr lang="en-US" sz="2000" b="1" dirty="0">
                <a:solidFill>
                  <a:srgbClr val="FFC000"/>
                </a:solidFill>
              </a:rPr>
              <a:t>BCD</a:t>
            </a:r>
            <a:r>
              <a:rPr lang="he-IL" sz="2000" dirty="0"/>
              <a:t>  ל </a:t>
            </a:r>
            <a:r>
              <a:rPr lang="en-US" sz="2000" b="1" dirty="0">
                <a:solidFill>
                  <a:srgbClr val="92D050"/>
                </a:solidFill>
              </a:rPr>
              <a:t>extended precision </a:t>
            </a:r>
            <a:r>
              <a:rPr lang="he-IL" sz="2000" b="1" dirty="0">
                <a:solidFill>
                  <a:srgbClr val="92D05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ומבצעת 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he-IL" sz="2000" dirty="0"/>
              <a:t> אל תוך המחסנית ב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פקודת </a:t>
            </a:r>
            <a:r>
              <a:rPr lang="en-US" sz="2000" b="1" dirty="0" err="1">
                <a:solidFill>
                  <a:srgbClr val="7030A0"/>
                </a:solidFill>
              </a:rPr>
              <a:t>fbstp</a:t>
            </a:r>
            <a:r>
              <a:rPr lang="he-IL" sz="2000" dirty="0"/>
              <a:t> מבצעת </a:t>
            </a:r>
            <a:r>
              <a:rPr lang="en-US" sz="2000" b="1" dirty="0">
                <a:solidFill>
                  <a:srgbClr val="0070C0"/>
                </a:solidFill>
              </a:rPr>
              <a:t>pop</a:t>
            </a:r>
            <a:r>
              <a:rPr lang="he-IL" sz="2000" dirty="0"/>
              <a:t> לערך ב </a:t>
            </a:r>
            <a:r>
              <a:rPr lang="en-US" sz="2000" b="1" dirty="0" err="1">
                <a:solidFill>
                  <a:srgbClr val="FFC000"/>
                </a:solidFill>
              </a:rPr>
              <a:t>tos</a:t>
            </a:r>
            <a:r>
              <a:rPr lang="he-IL" sz="2000" dirty="0"/>
              <a:t> ממירה אותו ומאכסנת בזיכרון הרצוי לפי ה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en-US" sz="2000" dirty="0"/>
              <a:t> </a:t>
            </a:r>
            <a:r>
              <a:rPr lang="he-IL" sz="2000" dirty="0"/>
              <a:t> של הפקודה.</a:t>
            </a:r>
          </a:p>
          <a:p>
            <a:pPr algn="r" rtl="1"/>
            <a:r>
              <a:rPr lang="he-IL" sz="2000" dirty="0"/>
              <a:t>לדוגמה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 ;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Duplicate value on TOS.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fbstp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mem_80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fbld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bcd_80 </a:t>
            </a:r>
            <a:r>
              <a:rPr lang="en-US" sz="2000" b="1" dirty="0"/>
              <a:t>;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Get BCD value to convert.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fist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mem_64 </a:t>
            </a:r>
            <a:r>
              <a:rPr lang="en-US" sz="2000" b="1" dirty="0"/>
              <a:t>;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Store as an integer.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12496-D4C0-4A54-B822-8E1EA51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DB70-41E5-4FB6-B156-1FB026A1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7B11-352E-412F-96B8-481684AE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FRNDINT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ADD2-8CA0-4A55-B264-2F0D91AF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frndint</a:t>
            </a:r>
            <a:r>
              <a:rPr lang="he-IL" sz="2000" dirty="0"/>
              <a:t> מחליפה את הערך 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b="1" dirty="0"/>
              <a:t> </a:t>
            </a:r>
            <a:r>
              <a:rPr lang="he-IL" sz="2000" dirty="0"/>
              <a:t>בערך שלם שלו לכיוון שמוגדר ב </a:t>
            </a:r>
            <a:r>
              <a:rPr lang="en-US" sz="2000" b="1" dirty="0">
                <a:solidFill>
                  <a:srgbClr val="C00000"/>
                </a:solidFill>
              </a:rPr>
              <a:t>control register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60DC5-C236-4B88-97A7-BAD42EB0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9B864-002A-4B36-928D-FFC0171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559B-58DC-4575-8958-E6CD083A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8420-4B56-4AD9-9935-A3C07946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פעולות אריתמטיות מתחלקות ל 2 קטגוריות : </a:t>
            </a:r>
          </a:p>
          <a:p>
            <a:pPr lvl="1" algn="r" rtl="1"/>
            <a:r>
              <a:rPr lang="he-IL" sz="2000" dirty="0"/>
              <a:t>אלה שפועלות על ערכים מסוג  </a:t>
            </a:r>
            <a:r>
              <a:rPr lang="en-US" sz="2000" b="1" dirty="0">
                <a:solidFill>
                  <a:srgbClr val="0070C0"/>
                </a:solidFill>
              </a:rPr>
              <a:t>real</a:t>
            </a:r>
            <a:endParaRPr lang="he-IL" sz="2000" b="1" dirty="0">
              <a:solidFill>
                <a:srgbClr val="0070C0"/>
              </a:solidFill>
            </a:endParaRPr>
          </a:p>
          <a:p>
            <a:pPr lvl="1" algn="r" rtl="1"/>
            <a:r>
              <a:rPr lang="he-IL" sz="2000" dirty="0"/>
              <a:t>אלה שפועלות גם על הערכים מסוג </a:t>
            </a:r>
            <a:r>
              <a:rPr lang="en-US" sz="2000" b="1" dirty="0">
                <a:solidFill>
                  <a:srgbClr val="0070C0"/>
                </a:solidFill>
              </a:rPr>
              <a:t>real</a:t>
            </a:r>
            <a:r>
              <a:rPr lang="he-IL" sz="2000" dirty="0"/>
              <a:t> וגם מסוג </a:t>
            </a:r>
            <a:r>
              <a:rPr lang="en-US" sz="2000" b="1" dirty="0">
                <a:solidFill>
                  <a:srgbClr val="0070C0"/>
                </a:solidFill>
              </a:rPr>
              <a:t>integer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C86D0-8DB4-482E-ACDB-BB57E35B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79825-ED4A-4AAF-B15E-691043EF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94CC-A74C-42FE-91FA-9CB31CFD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FADD and FADDP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D58B-1A69-4EC3-8EFB-0674835C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0070C0"/>
                </a:solidFill>
              </a:rPr>
              <a:t>pop</a:t>
            </a:r>
            <a:r>
              <a:rPr lang="he-IL" sz="2000" dirty="0"/>
              <a:t>) את 2 הערכים העליונים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מבצעת עליהם חיבור ודוחפות   ( 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 </a:t>
            </a:r>
            <a:r>
              <a:rPr lang="en-US" sz="2000" b="1" dirty="0"/>
              <a:t>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+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+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endParaRPr lang="he-IL" sz="2000" b="1" dirty="0">
              <a:solidFill>
                <a:srgbClr val="00B050"/>
              </a:solidFill>
            </a:endParaRPr>
          </a:p>
          <a:p>
            <a:pPr algn="r" rtl="1"/>
            <a:r>
              <a:rPr lang="he-IL" sz="2000" dirty="0"/>
              <a:t>2 הפקודות מבצעות חיבור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/>
              <a:t> . אחד מה </a:t>
            </a:r>
            <a:r>
              <a:rPr lang="en-US" sz="2000" b="1" dirty="0">
                <a:solidFill>
                  <a:srgbClr val="00B0F0"/>
                </a:solidFill>
              </a:rPr>
              <a:t>operand</a:t>
            </a:r>
            <a:r>
              <a:rPr lang="he-IL" sz="2000" dirty="0"/>
              <a:t> ים </a:t>
            </a:r>
            <a:r>
              <a:rPr lang="he-IL" sz="2000" b="1" dirty="0">
                <a:solidFill>
                  <a:srgbClr val="FF0000"/>
                </a:solidFill>
              </a:rPr>
              <a:t>חייב</a:t>
            </a:r>
            <a:r>
              <a:rPr lang="he-IL" sz="2000" dirty="0"/>
              <a:t> להיות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</a:p>
          <a:p>
            <a:pPr algn="r" rtl="1"/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D739B-9C2C-4804-8ECC-2A6CC1AC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7CE43-B532-4537-A932-6B615B9C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3825-5507-4080-A924-078EBDB4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FADD and FADDP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BD2D-AFB2-438B-B71C-282BE1B0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faddp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endParaRPr lang="he-IL" sz="2000" b="1" dirty="0">
              <a:solidFill>
                <a:srgbClr val="FFC000"/>
              </a:solidFill>
            </a:endParaRPr>
          </a:p>
          <a:p>
            <a:pPr algn="r" rtl="1"/>
            <a:r>
              <a:rPr lang="he-IL" sz="2000" dirty="0"/>
              <a:t>הפקודה מבצעת חיבור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/>
              <a:t> . בסיום מבצעת הוצאה (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) של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מהמחסנית.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fadd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</a:t>
            </a:r>
            <a:endParaRPr lang="he-IL" sz="2000" b="1" dirty="0">
              <a:solidFill>
                <a:srgbClr val="0070C0"/>
              </a:solidFill>
            </a:endParaRPr>
          </a:p>
          <a:p>
            <a:pPr algn="r" rtl="1"/>
            <a:r>
              <a:rPr lang="he-IL" sz="2000" dirty="0"/>
              <a:t>הפקודה מחברת זיכרון בגודל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ביט עם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 </a:t>
            </a:r>
          </a:p>
          <a:p>
            <a:pPr algn="r" rtl="1"/>
            <a:r>
              <a:rPr lang="he-IL" sz="2000" dirty="0"/>
              <a:t>התוצאה נשמרת ב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לפני החיבור , מתבצע המרה של הזיכרון ל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</a:t>
            </a:r>
            <a:r>
              <a:rPr lang="en-US" sz="2000" b="1" dirty="0">
                <a:solidFill>
                  <a:srgbClr val="C00000"/>
                </a:solidFill>
              </a:rPr>
              <a:t>extended prec</a:t>
            </a:r>
            <a:r>
              <a:rPr lang="en-US" sz="2000" b="1" dirty="0"/>
              <a:t>ision </a:t>
            </a:r>
            <a:r>
              <a:rPr lang="he-IL" sz="2000" b="1" dirty="0"/>
              <a:t> </a:t>
            </a:r>
            <a:r>
              <a:rPr lang="he-IL" sz="2000" dirty="0"/>
              <a:t>על מנת שתתאים 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219F-08C4-46CA-8CAE-94BE3774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67B1-D199-4191-BDB5-71B77C17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55DA-3AF4-4800-AC21-3D656F3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FSUB, FSUBP, FSUBR, and FSUBRP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E2A5-354B-41B9-BC68-94AA2E2D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) את 2 הערכים העליונים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מבצעת עליהם חיסור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fsubr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fsubrp</a:t>
            </a:r>
            <a:endParaRPr lang="en-US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) את 2 הערכים העליונים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מבצעת עליהם חיסור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2A0A-E7C6-4AF6-8D37-8CA8CE07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8DB20-8EC4-481C-BFAB-3F337C4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70CF-0EB0-4635-BA12-97207889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FXCH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8447-915A-4260-AD9A-8DF47797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fxch</a:t>
            </a:r>
            <a:r>
              <a:rPr lang="he-IL" sz="2000" dirty="0"/>
              <a:t> מחליפה את </a:t>
            </a:r>
            <a:r>
              <a:rPr lang="he-IL" sz="2000" dirty="0" err="1"/>
              <a:t>את</a:t>
            </a:r>
            <a:r>
              <a:rPr lang="he-IL" sz="2000" dirty="0"/>
              <a:t> הערך ב </a:t>
            </a:r>
            <a:r>
              <a:rPr lang="en-US" sz="2000" b="1" dirty="0">
                <a:solidFill>
                  <a:srgbClr val="00B050"/>
                </a:solidFill>
              </a:rPr>
              <a:t>top of stack 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אם אחד האוגרים האחרים של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.</a:t>
            </a:r>
          </a:p>
          <a:p>
            <a:pPr algn="r" rtl="1"/>
            <a:r>
              <a:rPr lang="he-IL" sz="2000" dirty="0"/>
              <a:t>הפקודה מקבלת : </a:t>
            </a:r>
          </a:p>
          <a:p>
            <a:pPr lvl="1" algn="r" rtl="1"/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אחד  : פשוט מחליף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/>
              <a:t> </a:t>
            </a:r>
            <a:r>
              <a:rPr lang="he-IL" sz="2000" dirty="0"/>
              <a:t>ל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, שהוא אחד </a:t>
            </a:r>
            <a:r>
              <a:rPr lang="he-IL" sz="2000" dirty="0" err="1"/>
              <a:t>מהאוגרי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endParaRPr lang="he-IL" sz="2000" b="1" dirty="0">
              <a:solidFill>
                <a:srgbClr val="FFC000"/>
              </a:solidFill>
            </a:endParaRPr>
          </a:p>
          <a:p>
            <a:pPr lvl="1" algn="r" rtl="1"/>
            <a:r>
              <a:rPr lang="he-IL" sz="2000" dirty="0"/>
              <a:t>ללא </a:t>
            </a:r>
            <a:r>
              <a:rPr lang="en-US" sz="2000" b="1" dirty="0">
                <a:solidFill>
                  <a:srgbClr val="0070C0"/>
                </a:solidFill>
              </a:rPr>
              <a:t>operands</a:t>
            </a:r>
            <a:r>
              <a:rPr lang="he-IL" sz="2000" dirty="0"/>
              <a:t> : מחליף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/>
              <a:t> </a:t>
            </a:r>
            <a:r>
              <a:rPr lang="he-IL" sz="2000" dirty="0"/>
              <a:t>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endParaRPr lang="he-IL" sz="2000" b="1" dirty="0">
              <a:solidFill>
                <a:srgbClr val="FFC000"/>
              </a:solidFill>
            </a:endParaRPr>
          </a:p>
          <a:p>
            <a:pPr algn="r" rtl="1"/>
            <a:r>
              <a:rPr lang="he-IL" sz="2000" dirty="0"/>
              <a:t>נוכל לנצל את הפקודה , על מנת לבצע פעולות על אוגרי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לדוגמה : נבצע שורש על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(2)</a:t>
            </a:r>
            <a:r>
              <a:rPr lang="he-IL" sz="2000" dirty="0"/>
              <a:t>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fxch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(2)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fsqrt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fxch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(2)</a:t>
            </a:r>
            <a:endParaRPr lang="LID4096" sz="2000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5F076-CF59-4EC9-B308-04CB1011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F3317-40B4-494F-8E83-78AD0A83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9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243B-007E-4515-84C9-9367696D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FSUB, FSUBP, FSUBR, and FSUBRP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5955-4E7F-41F4-BD4C-CC798CF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, 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b="1" dirty="0">
                <a:solidFill>
                  <a:srgbClr val="FFC000"/>
                </a:solidFill>
              </a:rPr>
              <a:t> </a:t>
            </a:r>
            <a:r>
              <a:rPr lang="en-US" sz="8000" b="1" dirty="0">
                <a:solidFill>
                  <a:srgbClr val="FFC000"/>
                </a:solidFill>
              </a:rPr>
              <a:t> </a:t>
            </a:r>
            <a:r>
              <a:rPr lang="en-US" sz="8000" b="1" dirty="0"/>
              <a:t>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 </a:t>
            </a:r>
            <a:r>
              <a:rPr lang="en-US" sz="8000" b="1" dirty="0"/>
              <a:t>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fsubr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, 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 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fsubr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</a:t>
            </a:r>
          </a:p>
          <a:p>
            <a:pPr marL="0" indent="0">
              <a:buNone/>
            </a:pPr>
            <a:endParaRPr lang="en-US" sz="8000" b="1" dirty="0">
              <a:solidFill>
                <a:srgbClr val="00B050"/>
              </a:solidFill>
            </a:endParaRPr>
          </a:p>
          <a:p>
            <a:pPr algn="r" rtl="1"/>
            <a:r>
              <a:rPr lang="he-IL" sz="8000" dirty="0"/>
              <a:t>הפקודות מבצעות חיסור בין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>
                <a:solidFill>
                  <a:srgbClr val="FFC000"/>
                </a:solidFill>
              </a:rPr>
              <a:t> </a:t>
            </a:r>
            <a:r>
              <a:rPr lang="he-IL" sz="8000" dirty="0"/>
              <a:t>ו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he-IL" sz="8000" dirty="0"/>
              <a:t> . אחד מה </a:t>
            </a:r>
            <a:r>
              <a:rPr lang="en-US" sz="8000" b="1" dirty="0">
                <a:solidFill>
                  <a:srgbClr val="0070C0"/>
                </a:solidFill>
              </a:rPr>
              <a:t>operands</a:t>
            </a:r>
            <a:r>
              <a:rPr lang="he-IL" sz="8000" dirty="0"/>
              <a:t> , </a:t>
            </a:r>
            <a:r>
              <a:rPr lang="he-IL" sz="8000" b="1" dirty="0">
                <a:solidFill>
                  <a:srgbClr val="FF0000"/>
                </a:solidFill>
              </a:rPr>
              <a:t>חייב</a:t>
            </a:r>
            <a:r>
              <a:rPr lang="he-IL" sz="8000" dirty="0"/>
              <a:t> להיות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.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fsubp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  </a:t>
            </a:r>
            <a:r>
              <a:rPr lang="en-US" sz="8000" b="1" dirty="0">
                <a:solidFill>
                  <a:srgbClr val="00B050"/>
                </a:solidFill>
              </a:rPr>
              <a:t>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–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</a:t>
            </a:r>
            <a:r>
              <a:rPr lang="he-IL" sz="8000" dirty="0">
                <a:solidFill>
                  <a:srgbClr val="00B050"/>
                </a:solidFill>
              </a:rPr>
              <a:t> </a:t>
            </a:r>
            <a:endParaRPr lang="he-IL" sz="8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fsubrp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 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-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  <a:endParaRPr lang="en-US" sz="8000" b="1" dirty="0"/>
          </a:p>
          <a:p>
            <a:pPr algn="r" rtl="1"/>
            <a:r>
              <a:rPr lang="he-IL" sz="8000" dirty="0"/>
              <a:t>הפקודות מבצעות חיסור</a:t>
            </a:r>
            <a:r>
              <a:rPr lang="en-US" sz="8000" dirty="0"/>
              <a:t>.</a:t>
            </a:r>
            <a:r>
              <a:rPr lang="he-IL" sz="8000" dirty="0"/>
              <a:t> </a:t>
            </a:r>
          </a:p>
          <a:p>
            <a:pPr algn="r" rtl="1"/>
            <a:r>
              <a:rPr lang="he-IL" sz="8000" dirty="0"/>
              <a:t>בסיום מבצעת הוצאה (</a:t>
            </a:r>
            <a:r>
              <a:rPr lang="en-US" sz="8000" b="1" dirty="0">
                <a:solidFill>
                  <a:srgbClr val="00B0F0"/>
                </a:solidFill>
              </a:rPr>
              <a:t>pop</a:t>
            </a:r>
            <a:r>
              <a:rPr lang="he-IL" sz="8000" dirty="0"/>
              <a:t>) של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 מהמחסנית. </a:t>
            </a:r>
          </a:p>
          <a:p>
            <a:pPr algn="r" rtl="1"/>
            <a:r>
              <a:rPr lang="he-IL" sz="8000" dirty="0"/>
              <a:t>.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 השני (</a:t>
            </a:r>
            <a:r>
              <a:rPr lang="en-US" sz="8000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source</a:t>
            </a:r>
            <a:r>
              <a:rPr lang="he-IL" sz="8000" dirty="0"/>
              <a:t>) </a:t>
            </a:r>
            <a:r>
              <a:rPr lang="he-IL" sz="8000" b="1" dirty="0">
                <a:solidFill>
                  <a:srgbClr val="FF0000"/>
                </a:solidFill>
              </a:rPr>
              <a:t>חייב</a:t>
            </a:r>
            <a:r>
              <a:rPr lang="he-IL" sz="8000" dirty="0"/>
              <a:t> להיות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2F9D1-097D-4391-8502-87AB5608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7B92C-184D-4543-8903-6B6958DC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1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860D-0BC4-4A43-B7F8-6DE7B0DF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פעולות אריתמטיות , על שני מספרים המיוצגים בשיטה המדעית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3C62-0B6D-4193-AD94-44F52326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לביצוע </a:t>
            </a:r>
            <a:r>
              <a:rPr lang="he-IL" sz="2000" b="1" dirty="0">
                <a:solidFill>
                  <a:srgbClr val="7030A0"/>
                </a:solidFill>
              </a:rPr>
              <a:t>חיבור</a:t>
            </a:r>
            <a:r>
              <a:rPr lang="he-IL" sz="2000" b="1" dirty="0"/>
              <a:t> (</a:t>
            </a:r>
            <a:r>
              <a:rPr lang="he-IL" sz="2000" b="1" dirty="0">
                <a:solidFill>
                  <a:srgbClr val="FFC000"/>
                </a:solidFill>
              </a:rPr>
              <a:t>חיסור</a:t>
            </a:r>
            <a:r>
              <a:rPr lang="he-IL" sz="2000" b="1" dirty="0"/>
              <a:t>) </a:t>
            </a:r>
            <a:r>
              <a:rPr lang="he-IL" sz="2000" dirty="0"/>
              <a:t>, יש להביאם תחילה </a:t>
            </a:r>
            <a:r>
              <a:rPr lang="he-IL" sz="2000" b="1" dirty="0">
                <a:solidFill>
                  <a:srgbClr val="FF0000"/>
                </a:solidFill>
              </a:rPr>
              <a:t>לחזקה</a:t>
            </a:r>
            <a:r>
              <a:rPr lang="he-IL" sz="2000" dirty="0"/>
              <a:t> שווה , על ידי :  </a:t>
            </a:r>
          </a:p>
          <a:p>
            <a:pPr lvl="1" algn="r" rtl="1"/>
            <a:r>
              <a:rPr lang="he-IL" sz="2000" dirty="0"/>
              <a:t>ביטול </a:t>
            </a:r>
            <a:r>
              <a:rPr lang="he-IL" sz="2000" b="1" dirty="0" err="1">
                <a:solidFill>
                  <a:srgbClr val="0070C0"/>
                </a:solidFill>
              </a:rPr>
              <a:t>הנירמול</a:t>
            </a:r>
            <a:r>
              <a:rPr lang="he-IL" sz="2000" dirty="0"/>
              <a:t> של אחד המחוברים על ידי הזזת הנקודה </a:t>
            </a:r>
            <a:r>
              <a:rPr lang="he-IL" sz="2000" b="1" dirty="0" err="1">
                <a:solidFill>
                  <a:srgbClr val="0070C0"/>
                </a:solidFill>
              </a:rPr>
              <a:t>שבמנטיסה</a:t>
            </a:r>
            <a:r>
              <a:rPr lang="he-IL" sz="2000" dirty="0"/>
              <a:t> שלו</a:t>
            </a:r>
          </a:p>
          <a:p>
            <a:pPr lvl="1" algn="r" rtl="1"/>
            <a:r>
              <a:rPr lang="he-IL" sz="2000" dirty="0"/>
              <a:t>ובהתאמה שינוי </a:t>
            </a:r>
            <a:r>
              <a:rPr lang="he-IL" sz="2000" b="1" dirty="0">
                <a:solidFill>
                  <a:srgbClr val="FF0000"/>
                </a:solidFill>
              </a:rPr>
              <a:t>החזקה</a:t>
            </a:r>
            <a:r>
              <a:rPr lang="he-IL" sz="2000" dirty="0"/>
              <a:t> שלו, עד שתשווה </a:t>
            </a:r>
            <a:r>
              <a:rPr lang="he-IL" sz="2000" b="1" dirty="0">
                <a:solidFill>
                  <a:srgbClr val="FF0000"/>
                </a:solidFill>
              </a:rPr>
              <a:t>לחזקה</a:t>
            </a:r>
            <a:r>
              <a:rPr lang="he-IL" sz="2000" dirty="0"/>
              <a:t> של המחובר האחר. </a:t>
            </a:r>
          </a:p>
          <a:p>
            <a:pPr algn="r" rtl="1"/>
            <a:r>
              <a:rPr lang="he-IL" sz="2000" b="1" dirty="0" err="1">
                <a:solidFill>
                  <a:srgbClr val="0070C0"/>
                </a:solidFill>
              </a:rPr>
              <a:t>המנטיסה</a:t>
            </a:r>
            <a:r>
              <a:rPr lang="he-IL" sz="2000" dirty="0"/>
              <a:t> של תוצאת </a:t>
            </a:r>
            <a:r>
              <a:rPr lang="he-IL" sz="2000" b="1" dirty="0">
                <a:solidFill>
                  <a:srgbClr val="7030A0"/>
                </a:solidFill>
              </a:rPr>
              <a:t>החיבור</a:t>
            </a:r>
            <a:r>
              <a:rPr lang="he-IL" sz="2000" b="1" dirty="0"/>
              <a:t> (</a:t>
            </a:r>
            <a:r>
              <a:rPr lang="he-IL" sz="2000" b="1" dirty="0">
                <a:solidFill>
                  <a:srgbClr val="FFC000"/>
                </a:solidFill>
              </a:rPr>
              <a:t>חיסור</a:t>
            </a:r>
            <a:r>
              <a:rPr lang="he-IL" sz="2000" b="1" dirty="0"/>
              <a:t>) </a:t>
            </a:r>
            <a:r>
              <a:rPr lang="he-IL" sz="2000" dirty="0"/>
              <a:t>, היא : </a:t>
            </a:r>
          </a:p>
          <a:p>
            <a:pPr lvl="1" algn="r" rtl="1"/>
            <a:r>
              <a:rPr lang="he-IL" sz="2000" b="1" dirty="0">
                <a:solidFill>
                  <a:srgbClr val="7030A0"/>
                </a:solidFill>
              </a:rPr>
              <a:t>הסכום</a:t>
            </a:r>
            <a:r>
              <a:rPr lang="he-IL" sz="2000" b="1" dirty="0"/>
              <a:t> (</a:t>
            </a:r>
            <a:r>
              <a:rPr lang="he-IL" sz="2000" b="1" dirty="0">
                <a:solidFill>
                  <a:srgbClr val="FFC000"/>
                </a:solidFill>
              </a:rPr>
              <a:t>הפרש</a:t>
            </a:r>
            <a:r>
              <a:rPr lang="he-IL" sz="2000" b="1" dirty="0"/>
              <a:t>) </a:t>
            </a:r>
            <a:r>
              <a:rPr lang="he-IL" sz="2000" dirty="0"/>
              <a:t>של שתי </a:t>
            </a:r>
            <a:r>
              <a:rPr lang="he-IL" sz="2000" b="1" dirty="0" err="1">
                <a:solidFill>
                  <a:srgbClr val="0070C0"/>
                </a:solidFill>
              </a:rPr>
              <a:t>המנטיסות</a:t>
            </a:r>
            <a:r>
              <a:rPr lang="he-IL" sz="2000" dirty="0"/>
              <a:t>, </a:t>
            </a:r>
          </a:p>
          <a:p>
            <a:pPr lvl="1" algn="r" rtl="1"/>
            <a:r>
              <a:rPr lang="he-IL" sz="2000" b="1" dirty="0">
                <a:solidFill>
                  <a:srgbClr val="FF0000"/>
                </a:solidFill>
              </a:rPr>
              <a:t>והחזקה</a:t>
            </a:r>
            <a:r>
              <a:rPr lang="he-IL" sz="2000" dirty="0"/>
              <a:t> של התוצאה , היא </a:t>
            </a:r>
            <a:r>
              <a:rPr lang="he-IL" sz="2000" b="1" dirty="0">
                <a:solidFill>
                  <a:srgbClr val="FF0000"/>
                </a:solidFill>
              </a:rPr>
              <a:t>החזקה</a:t>
            </a:r>
            <a:r>
              <a:rPr lang="he-IL" sz="2000" dirty="0"/>
              <a:t> (הזהה) של שני המחוברים. 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08699-9FD2-4110-8551-6A65FB53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FB129-8287-4908-AA57-6EFEDBF6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9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A4C0-BEC0-4451-94B1-BA12FF8D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FSUB, FSUBP, FSUBR, and FSUBRP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C104-2B08-4BB3-BAC9-10EA1CB8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</a:t>
            </a:r>
            <a:r>
              <a:rPr lang="he-IL" sz="2000" b="1" dirty="0"/>
              <a:t> </a:t>
            </a:r>
            <a:r>
              <a:rPr lang="en-US" sz="2000" b="1" dirty="0"/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</a:t>
            </a:r>
            <a:r>
              <a:rPr lang="he-IL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00B050"/>
                </a:solidFill>
              </a:rPr>
              <a:t>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– mem</a:t>
            </a:r>
            <a:endParaRPr lang="he-IL" sz="2000" b="1" dirty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he-IL" sz="2000" dirty="0">
                <a:solidFill>
                  <a:schemeClr val="tx1"/>
                </a:solidFill>
              </a:rPr>
              <a:t>לדוגמה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fsubr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</a:t>
            </a:r>
            <a:r>
              <a:rPr lang="en-US" sz="2000" b="1" dirty="0"/>
              <a:t> 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</a:t>
            </a:r>
            <a:r>
              <a:rPr lang="he-IL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00B050"/>
                </a:solidFill>
              </a:rPr>
              <a:t> = mem -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</a:t>
            </a:r>
            <a:endParaRPr lang="he-IL" sz="2000" b="1" dirty="0">
              <a:solidFill>
                <a:srgbClr val="00B050"/>
              </a:solidFill>
            </a:endParaRPr>
          </a:p>
          <a:p>
            <a:pPr algn="r" rtl="1"/>
            <a:r>
              <a:rPr lang="he-IL" sz="2000" dirty="0"/>
              <a:t>הפקודות מקבלות </a:t>
            </a:r>
            <a:r>
              <a:rPr lang="en-US" sz="2000" dirty="0"/>
              <a:t>operand</a:t>
            </a:r>
            <a:r>
              <a:rPr lang="he-IL" sz="2000" dirty="0"/>
              <a:t> , אשר יכול להיות זיכרון בגודל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או </a:t>
            </a:r>
            <a:r>
              <a:rPr lang="he-IL" sz="2000" b="1" dirty="0"/>
              <a:t>64</a:t>
            </a:r>
            <a:r>
              <a:rPr lang="he-IL" sz="2000" dirty="0"/>
              <a:t> ביט .</a:t>
            </a:r>
          </a:p>
          <a:p>
            <a:pPr algn="r" rtl="1"/>
            <a:r>
              <a:rPr lang="he-IL" sz="2000" dirty="0"/>
              <a:t>מבצעות המרה על ה </a:t>
            </a:r>
            <a:r>
              <a:rPr lang="en-US" sz="2000" dirty="0"/>
              <a:t>operand</a:t>
            </a:r>
            <a:r>
              <a:rPr lang="he-IL" sz="2000" dirty="0"/>
              <a:t> ל </a:t>
            </a:r>
            <a:r>
              <a:rPr lang="en-US" sz="2000" b="1" dirty="0">
                <a:solidFill>
                  <a:srgbClr val="C00000"/>
                </a:solidFill>
              </a:rPr>
              <a:t>extended precision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מבצעות פעולת חיסור מתאימה ( כמו שרשום בתיעוד ) ומאכסנות את התוצאה ב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endParaRPr lang="he-IL" sz="2000" b="1" dirty="0">
              <a:solidFill>
                <a:srgbClr val="FFC000"/>
              </a:solidFill>
            </a:endParaRPr>
          </a:p>
          <a:p>
            <a:pPr algn="r" rtl="1"/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267FB-6AF9-41A4-9FC6-0A492B66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9E567-9139-4FEB-91DB-29258A00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7245B-E0BC-4449-AD8D-A032946C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96" y="2629398"/>
            <a:ext cx="5133984" cy="2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BFAC-6069-4B0B-9609-AAE053F1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FMUL and FMULP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313A-BC99-47B7-A2F7-85D72767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pop</a:t>
            </a:r>
            <a:r>
              <a:rPr lang="he-IL" sz="2000" dirty="0"/>
              <a:t>) את 2 הערכים העליונים במחסנית ה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FPU</a:t>
            </a:r>
            <a:r>
              <a:rPr lang="he-IL" sz="2000" dirty="0"/>
              <a:t> , מבצעת עליהם כפל 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/>
              <a:t>*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b="1" dirty="0"/>
              <a:t> 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b="1" dirty="0"/>
              <a:t> </a:t>
            </a:r>
            <a:r>
              <a:rPr lang="en-US" sz="2000" b="1" dirty="0"/>
              <a:t>; </a:t>
            </a:r>
            <a:r>
              <a:rPr lang="he-IL" sz="2000" b="1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he-IL" sz="2000" b="1" dirty="0">
                <a:solidFill>
                  <a:srgbClr val="00B050"/>
                </a:solidFill>
              </a:rPr>
              <a:t>0</a:t>
            </a:r>
            <a:r>
              <a:rPr lang="en-US" sz="2000" b="1" dirty="0">
                <a:solidFill>
                  <a:srgbClr val="00B050"/>
                </a:solidFill>
              </a:rPr>
              <a:t>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</a:t>
            </a:r>
            <a:r>
              <a:rPr lang="he-IL" sz="2000" b="1" dirty="0">
                <a:solidFill>
                  <a:srgbClr val="00B050"/>
                </a:solidFill>
              </a:rPr>
              <a:t>*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</a:t>
            </a:r>
            <a:r>
              <a:rPr lang="he-IL" sz="2000" b="1" dirty="0">
                <a:solidFill>
                  <a:srgbClr val="00B050"/>
                </a:solidFill>
              </a:rPr>
              <a:t>*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endParaRPr lang="en-US" sz="2000" b="1" dirty="0"/>
          </a:p>
          <a:p>
            <a:pPr algn="r" rtl="1"/>
            <a:r>
              <a:rPr lang="he-IL" sz="2000" dirty="0"/>
              <a:t>הפקודות מבצעת כפל בין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/>
              <a:t> . אחד מה </a:t>
            </a:r>
            <a:r>
              <a:rPr lang="en-US" sz="2000" b="1" dirty="0">
                <a:solidFill>
                  <a:srgbClr val="0070C0"/>
                </a:solidFill>
              </a:rPr>
              <a:t>operands</a:t>
            </a:r>
            <a:r>
              <a:rPr lang="he-IL" sz="2000" b="1" dirty="0"/>
              <a:t> , </a:t>
            </a:r>
            <a:r>
              <a:rPr lang="he-IL" sz="2000" b="1" dirty="0">
                <a:solidFill>
                  <a:srgbClr val="FF0000"/>
                </a:solidFill>
              </a:rPr>
              <a:t>חייב</a:t>
            </a:r>
            <a:r>
              <a:rPr lang="he-IL" sz="2000" dirty="0"/>
              <a:t> להיות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</a:p>
          <a:p>
            <a:pPr algn="r" rtl="1"/>
            <a:endParaRPr lang="en-US" sz="2200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CEB8A-2999-4B74-898B-1AF1250C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042B4-FF20-4BCA-9A4B-44B40657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29D-5DC2-40E4-A1E1-7934306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FMUL and FMULP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B81C-4BDD-4A3A-A786-525D1F26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</a:t>
            </a:r>
            <a:r>
              <a:rPr lang="en-US" sz="2000" b="1" dirty="0"/>
              <a:t> mem</a:t>
            </a:r>
            <a:r>
              <a:rPr lang="he-IL" sz="2000" b="1" dirty="0"/>
              <a:t> </a:t>
            </a:r>
            <a:r>
              <a:rPr lang="en-US" sz="2000" b="1" dirty="0"/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</a:t>
            </a:r>
            <a:r>
              <a:rPr lang="he-IL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00B050"/>
                </a:solidFill>
              </a:rPr>
              <a:t>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 * mem</a:t>
            </a:r>
            <a:endParaRPr lang="en-US" sz="2000" b="1" dirty="0"/>
          </a:p>
          <a:p>
            <a:pPr algn="r" rtl="1"/>
            <a:r>
              <a:rPr lang="he-IL" sz="2000" dirty="0"/>
              <a:t>הפקודה מקבלת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, אשר יכול להיות זיכרון בגודל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ביט .</a:t>
            </a:r>
          </a:p>
          <a:p>
            <a:pPr algn="r" rtl="1"/>
            <a:r>
              <a:rPr lang="he-IL" sz="2000" dirty="0"/>
              <a:t>מבצעת המרה על ה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ל </a:t>
            </a:r>
            <a:r>
              <a:rPr lang="en-US" sz="2000" b="1" dirty="0">
                <a:solidFill>
                  <a:srgbClr val="C00000"/>
                </a:solidFill>
              </a:rPr>
              <a:t>extended precision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בגודל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מבצעת פעולת כפל ומאכסנת את התוצאה ב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endParaRPr lang="he-IL" sz="20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fmulp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en-US" sz="2000" b="1" dirty="0"/>
              <a:t>,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>
                <a:solidFill>
                  <a:srgbClr val="00B050"/>
                </a:solidFill>
              </a:rPr>
              <a:t> ;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=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 * </a:t>
            </a:r>
            <a:r>
              <a:rPr lang="en-US" sz="2000" b="1" dirty="0" err="1">
                <a:solidFill>
                  <a:srgbClr val="00B050"/>
                </a:solidFill>
              </a:rPr>
              <a:t>st</a:t>
            </a:r>
            <a:r>
              <a:rPr lang="en-US" sz="2000" b="1" dirty="0">
                <a:solidFill>
                  <a:srgbClr val="00B050"/>
                </a:solidFill>
              </a:rPr>
              <a:t>(0)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endParaRPr lang="en-US" sz="2000" b="1" dirty="0"/>
          </a:p>
          <a:p>
            <a:pPr algn="r" rtl="1"/>
            <a:r>
              <a:rPr lang="he-IL" sz="2000" dirty="0"/>
              <a:t>הפקודה מבצעת כפל על שני ה </a:t>
            </a:r>
            <a:r>
              <a:rPr lang="en-US" sz="2000" b="1" dirty="0">
                <a:solidFill>
                  <a:srgbClr val="0070C0"/>
                </a:solidFill>
              </a:rPr>
              <a:t>operands</a:t>
            </a:r>
            <a:r>
              <a:rPr lang="he-IL" sz="2000" b="1">
                <a:solidFill>
                  <a:srgbClr val="0070C0"/>
                </a:solidFill>
              </a:rPr>
              <a:t>.</a:t>
            </a:r>
            <a:endParaRPr lang="he-IL" sz="2000" dirty="0"/>
          </a:p>
          <a:p>
            <a:pPr algn="r" rtl="1"/>
            <a:r>
              <a:rPr lang="he-IL" sz="2000" dirty="0"/>
              <a:t>בסיום מבצעת הוצאה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pop</a:t>
            </a:r>
            <a:r>
              <a:rPr lang="he-IL" sz="2000" dirty="0"/>
              <a:t>) של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מהמחסנית. </a:t>
            </a:r>
          </a:p>
          <a:p>
            <a:pPr algn="r" rtl="1"/>
            <a:r>
              <a:rPr lang="he-IL" sz="2000" dirty="0"/>
              <a:t>.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 השני (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source</a:t>
            </a:r>
            <a:r>
              <a:rPr lang="he-IL" sz="2000" dirty="0"/>
              <a:t>) </a:t>
            </a:r>
            <a:r>
              <a:rPr lang="he-IL" sz="2000" b="1" dirty="0">
                <a:solidFill>
                  <a:srgbClr val="FF0000"/>
                </a:solidFill>
              </a:rPr>
              <a:t>חייב</a:t>
            </a:r>
            <a:r>
              <a:rPr lang="he-IL" sz="2000" dirty="0"/>
              <a:t> להיות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.</a:t>
            </a:r>
            <a:endParaRPr lang="he-IL" dirty="0"/>
          </a:p>
          <a:p>
            <a:pPr algn="r" rtl="1"/>
            <a:endParaRPr lang="he-IL" b="1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7044A-5D76-456F-B445-6F8A43FA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117D8-A04A-42C9-8DD9-9E6BA1AD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2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CF13-CCEA-474C-BC7A-F2FE266E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FDIV, FDIVP, FDIVR, and FDIVRP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0F08-2083-4FC0-880F-9AD17D68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fdiv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fdivp</a:t>
            </a:r>
            <a:endParaRPr lang="en-US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C00000"/>
                </a:solidFill>
              </a:rPr>
              <a:t>pop</a:t>
            </a:r>
            <a:r>
              <a:rPr lang="he-IL" sz="2000" dirty="0"/>
              <a:t>) את </a:t>
            </a:r>
            <a:r>
              <a:rPr lang="he-IL" sz="2000" b="1" dirty="0">
                <a:solidFill>
                  <a:srgbClr val="002060"/>
                </a:solidFill>
              </a:rPr>
              <a:t>2</a:t>
            </a:r>
            <a:r>
              <a:rPr lang="he-IL" sz="2000" dirty="0"/>
              <a:t> הערכים העליונים במחסנית ה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 , מבצעות עליהם חלוקה 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b="1" dirty="0"/>
              <a:t>/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fdivr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fdivrp</a:t>
            </a:r>
            <a:endParaRPr lang="en-US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שתי הפקודות זהות </a:t>
            </a:r>
            <a:r>
              <a:rPr lang="en-US" sz="2000" dirty="0"/>
              <a:t> </a:t>
            </a:r>
            <a:r>
              <a:rPr lang="he-IL" sz="2000" dirty="0"/>
              <a:t>: </a:t>
            </a:r>
          </a:p>
          <a:p>
            <a:pPr lvl="1" algn="r" rtl="1"/>
            <a:r>
              <a:rPr lang="he-IL" sz="2000" dirty="0"/>
              <a:t>הפקודות מוציאות (</a:t>
            </a:r>
            <a:r>
              <a:rPr lang="en-US" sz="2000" b="1" dirty="0">
                <a:solidFill>
                  <a:srgbClr val="C00000"/>
                </a:solidFill>
              </a:rPr>
              <a:t>pop</a:t>
            </a:r>
            <a:r>
              <a:rPr lang="he-IL" sz="2000" dirty="0"/>
              <a:t>) את </a:t>
            </a:r>
            <a:r>
              <a:rPr lang="he-IL" sz="2000" b="1" dirty="0">
                <a:solidFill>
                  <a:srgbClr val="002060"/>
                </a:solidFill>
              </a:rPr>
              <a:t>2</a:t>
            </a:r>
            <a:r>
              <a:rPr lang="he-IL" sz="2000" dirty="0"/>
              <a:t> הערכים העליונים במחסנית ה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 , מבצעות עליהם חלוקה 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en-US" sz="2000" b="1" dirty="0"/>
              <a:t>/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ודוחפות (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את התוצאה חזרה למחסנית.</a:t>
            </a:r>
            <a:endParaRPr lang="en-US" sz="2200" dirty="0"/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417E4-9130-4203-9B99-5C73FACE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9AE26-A351-461F-9691-AB5934CE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8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89CE-D876-4E93-B2B4-57DF7DCC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FDIV, FDIVP, FDIVR, and FDIVRP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9880-E43C-479D-93FF-328818CD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he-IL" sz="8000" b="1" dirty="0">
                <a:solidFill>
                  <a:srgbClr val="00B050"/>
                </a:solidFill>
              </a:rPr>
              <a:t>0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 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fdivr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 ;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he-IL" sz="8000" b="1" dirty="0">
                <a:solidFill>
                  <a:srgbClr val="00B050"/>
                </a:solidFill>
              </a:rPr>
              <a:t>0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fdivr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en-US" sz="8000" b="1" dirty="0"/>
              <a:t>,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en-US" sz="8000" b="1" dirty="0"/>
              <a:t> 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en-US" sz="8000" b="1" dirty="0" err="1">
                <a:solidFill>
                  <a:srgbClr val="00B050"/>
                </a:solidFill>
              </a:rPr>
              <a:t>i</a:t>
            </a:r>
            <a:r>
              <a:rPr lang="en-US" sz="8000" b="1" dirty="0">
                <a:solidFill>
                  <a:srgbClr val="00B050"/>
                </a:solidFill>
              </a:rPr>
              <a:t>) </a:t>
            </a:r>
            <a:endParaRPr lang="en-US" sz="8000" b="1" dirty="0"/>
          </a:p>
          <a:p>
            <a:pPr algn="r" rtl="1"/>
            <a:r>
              <a:rPr lang="he-IL" sz="8000" dirty="0"/>
              <a:t>הפקודות מבצעות חלוקה בין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 ו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he-IL" sz="8000" dirty="0"/>
              <a:t> . אחד מה </a:t>
            </a:r>
            <a:r>
              <a:rPr lang="en-US" sz="8000" b="1" dirty="0">
                <a:solidFill>
                  <a:srgbClr val="0070C0"/>
                </a:solidFill>
              </a:rPr>
              <a:t>operands</a:t>
            </a:r>
            <a:r>
              <a:rPr lang="he-IL" sz="8000" dirty="0"/>
              <a:t> , </a:t>
            </a:r>
            <a:r>
              <a:rPr lang="he-IL" sz="8000" b="1" dirty="0">
                <a:solidFill>
                  <a:srgbClr val="FF0000"/>
                </a:solidFill>
              </a:rPr>
              <a:t>חייב</a:t>
            </a:r>
            <a:r>
              <a:rPr lang="he-IL" sz="8000" dirty="0"/>
              <a:t> להיות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r>
              <a:rPr lang="he-IL" sz="8000" dirty="0"/>
              <a:t>.</a:t>
            </a:r>
          </a:p>
          <a:p>
            <a:pPr algn="r" rtl="1"/>
            <a:endParaRPr lang="he-IL" sz="8000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</a:t>
            </a:r>
            <a:r>
              <a:rPr lang="he-IL" sz="8000" b="1" dirty="0"/>
              <a:t> </a:t>
            </a:r>
            <a:r>
              <a:rPr lang="en-US" sz="8000" b="1" dirty="0"/>
              <a:t>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he-IL" sz="8000" b="1" dirty="0">
                <a:solidFill>
                  <a:srgbClr val="00B050"/>
                </a:solidFill>
              </a:rPr>
              <a:t>0</a:t>
            </a:r>
            <a:r>
              <a:rPr lang="en-US" sz="8000" b="1" dirty="0">
                <a:solidFill>
                  <a:srgbClr val="00B050"/>
                </a:solidFill>
              </a:rPr>
              <a:t>) =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 / mem</a:t>
            </a:r>
            <a:endParaRPr lang="en-US" sz="8000" b="1" dirty="0"/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fdivr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</a:t>
            </a:r>
            <a:r>
              <a:rPr lang="en-US" sz="8000" b="1" dirty="0"/>
              <a:t> ; </a:t>
            </a:r>
            <a:r>
              <a:rPr lang="he-IL" sz="8000" b="1" dirty="0"/>
              <a:t>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</a:t>
            </a:r>
            <a:r>
              <a:rPr lang="he-IL" sz="8000" b="1" dirty="0">
                <a:solidFill>
                  <a:srgbClr val="00B050"/>
                </a:solidFill>
              </a:rPr>
              <a:t>0</a:t>
            </a:r>
            <a:r>
              <a:rPr lang="en-US" sz="8000" b="1" dirty="0">
                <a:solidFill>
                  <a:srgbClr val="00B050"/>
                </a:solidFill>
              </a:rPr>
              <a:t>) = mem/ </a:t>
            </a:r>
            <a:r>
              <a:rPr lang="en-US" sz="8000" b="1" dirty="0" err="1">
                <a:solidFill>
                  <a:srgbClr val="00B050"/>
                </a:solidFill>
              </a:rPr>
              <a:t>st</a:t>
            </a:r>
            <a:r>
              <a:rPr lang="en-US" sz="8000" b="1" dirty="0">
                <a:solidFill>
                  <a:srgbClr val="00B050"/>
                </a:solidFill>
              </a:rPr>
              <a:t>(0)</a:t>
            </a:r>
            <a:endParaRPr lang="en-US" sz="8000" b="1" dirty="0"/>
          </a:p>
          <a:p>
            <a:pPr algn="r" rtl="1"/>
            <a:r>
              <a:rPr lang="he-IL" sz="8000" dirty="0"/>
              <a:t>הפקודות מקבלות 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, אשר יכול להיות זיכרון בגודל </a:t>
            </a:r>
            <a:r>
              <a:rPr lang="he-IL" sz="8000" b="1" dirty="0">
                <a:solidFill>
                  <a:srgbClr val="002060"/>
                </a:solidFill>
              </a:rPr>
              <a:t>32</a:t>
            </a:r>
            <a:r>
              <a:rPr lang="he-IL" sz="8000" dirty="0"/>
              <a:t> או </a:t>
            </a:r>
            <a:r>
              <a:rPr lang="he-IL" sz="8000" b="1" dirty="0">
                <a:solidFill>
                  <a:srgbClr val="002060"/>
                </a:solidFill>
              </a:rPr>
              <a:t>64</a:t>
            </a:r>
            <a:r>
              <a:rPr lang="he-IL" sz="8000" dirty="0"/>
              <a:t> ביט .</a:t>
            </a:r>
          </a:p>
          <a:p>
            <a:pPr algn="r" rtl="1"/>
            <a:r>
              <a:rPr lang="he-IL" sz="8000" dirty="0"/>
              <a:t>מבצעות המרה על ה </a:t>
            </a:r>
            <a:r>
              <a:rPr lang="en-US" sz="8000" b="1" dirty="0">
                <a:solidFill>
                  <a:srgbClr val="0070C0"/>
                </a:solidFill>
              </a:rPr>
              <a:t>operand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C00000"/>
                </a:solidFill>
              </a:rPr>
              <a:t>extended precision</a:t>
            </a:r>
            <a:r>
              <a:rPr lang="he-IL" sz="8000" b="1" dirty="0">
                <a:solidFill>
                  <a:srgbClr val="C00000"/>
                </a:solidFill>
              </a:rPr>
              <a:t> </a:t>
            </a:r>
            <a:r>
              <a:rPr lang="he-IL" sz="8000" dirty="0"/>
              <a:t>בגודל </a:t>
            </a:r>
            <a:r>
              <a:rPr lang="he-IL" sz="8000" b="1" dirty="0">
                <a:solidFill>
                  <a:srgbClr val="0070C0"/>
                </a:solidFill>
              </a:rPr>
              <a:t>80</a:t>
            </a:r>
            <a:r>
              <a:rPr lang="he-IL" sz="8000" dirty="0"/>
              <a:t> ביט.</a:t>
            </a:r>
          </a:p>
          <a:p>
            <a:pPr algn="r" rtl="1"/>
            <a:r>
              <a:rPr lang="he-IL" sz="8000" dirty="0"/>
              <a:t>מבצעות פעולת חלוקה ומאכסנת את התוצאה ב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(0)</a:t>
            </a:r>
            <a:endParaRPr lang="he-IL" sz="8000" b="1" dirty="0">
              <a:solidFill>
                <a:srgbClr val="FFC000"/>
              </a:solidFill>
            </a:endParaRPr>
          </a:p>
          <a:p>
            <a:pPr algn="r" rtl="1"/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B90B3-1FBE-4571-9822-0BC9CA1A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945E9-2179-4046-AD51-D5C86594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9897-ED9A-4149-94B4-910B7FA2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FSQRT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B64-8856-4298-AC65-28540D3B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fsqrt</a:t>
            </a:r>
            <a:r>
              <a:rPr lang="he-IL" sz="2000" dirty="0"/>
              <a:t> ללא </a:t>
            </a:r>
            <a:r>
              <a:rPr lang="en-US" sz="2000" b="1" dirty="0">
                <a:solidFill>
                  <a:srgbClr val="0070C0"/>
                </a:solidFill>
              </a:rPr>
              <a:t>operands</a:t>
            </a:r>
            <a:r>
              <a:rPr lang="he-IL" sz="2000" dirty="0"/>
              <a:t> .</a:t>
            </a:r>
          </a:p>
          <a:p>
            <a:pPr algn="r" rtl="1"/>
            <a:r>
              <a:rPr lang="he-IL" sz="2000" dirty="0"/>
              <a:t>הפקודה מבצעת : </a:t>
            </a:r>
            <a:r>
              <a:rPr lang="en-US" sz="2000" dirty="0"/>
              <a:t> </a:t>
            </a:r>
            <a:r>
              <a:rPr lang="he-IL" sz="2000" dirty="0"/>
              <a:t>                      , כאשר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חייב להיות חיובי , אחרת תופעל </a:t>
            </a:r>
            <a:r>
              <a:rPr lang="en-US" sz="2000" b="1" dirty="0">
                <a:solidFill>
                  <a:srgbClr val="FF0000"/>
                </a:solidFill>
              </a:rPr>
              <a:t>invalid operation exception</a:t>
            </a:r>
          </a:p>
          <a:p>
            <a:pPr algn="r" rtl="1"/>
            <a:r>
              <a:rPr lang="he-IL" sz="2000" dirty="0"/>
              <a:t>לדוגמה , חישוב</a:t>
            </a:r>
            <a:r>
              <a:rPr lang="en-US" sz="2000" dirty="0"/>
              <a:t>                  </a:t>
            </a:r>
            <a:r>
              <a:rPr lang="he-IL" sz="2000" dirty="0"/>
              <a:t>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14BA9-7D24-4847-BAE2-B2D5064C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28D66-107F-438E-B7A5-33CC28E6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15077C-59A4-4198-B7D2-DE189D493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48822"/>
              </p:ext>
            </p:extLst>
          </p:nvPr>
        </p:nvGraphicFramePr>
        <p:xfrm>
          <a:off x="7833814" y="2607056"/>
          <a:ext cx="1340064" cy="32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Equation" r:id="rId3" imgW="1041120" imgH="253800" progId="Equation.DSMT4">
                  <p:embed/>
                </p:oleObj>
              </mc:Choice>
              <mc:Fallback>
                <p:oleObj name="Equation" r:id="rId3" imgW="1041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3814" y="2607056"/>
                        <a:ext cx="1340064" cy="327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60CF6C-8362-4DD9-9AAC-F9F36E26C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005259"/>
              </p:ext>
            </p:extLst>
          </p:nvPr>
        </p:nvGraphicFramePr>
        <p:xfrm>
          <a:off x="8293290" y="3272628"/>
          <a:ext cx="1157335" cy="39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5" imgW="825480" imgH="279360" progId="Equation.DSMT4">
                  <p:embed/>
                </p:oleObj>
              </mc:Choice>
              <mc:Fallback>
                <p:oleObj name="Equation" r:id="rId5" imgW="825480" imgH="279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15077C-59A4-4198-B7D2-DE189D493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93290" y="3272628"/>
                        <a:ext cx="1157335" cy="392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76212D1-06CE-4F1B-98E9-6A9F089F0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535" y="3314061"/>
            <a:ext cx="4485935" cy="31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B56-8D0A-4BC9-B552-F8B15D4B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FSCALE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163E-F299-47F4-AF4E-ED874533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fscale</a:t>
            </a:r>
            <a:r>
              <a:rPr lang="he-IL" sz="2000" dirty="0"/>
              <a:t> מוציאה (</a:t>
            </a:r>
            <a:r>
              <a:rPr lang="en-US" sz="2000" b="1" dirty="0">
                <a:solidFill>
                  <a:srgbClr val="0070C0"/>
                </a:solidFill>
              </a:rPr>
              <a:t>pop</a:t>
            </a:r>
            <a:r>
              <a:rPr lang="he-IL" sz="2000" dirty="0"/>
              <a:t>) 2 ערכים מהמחסנית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en-US" sz="2000" dirty="0"/>
              <a:t>) 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,מחשבת :                  ודוחפת (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he-IL" sz="2000" dirty="0"/>
              <a:t>) את התוצאה למחסנית ה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הפעולה מבצעת המרה על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b="1" dirty="0"/>
              <a:t> </a:t>
            </a:r>
            <a:r>
              <a:rPr lang="he-IL" sz="2000" dirty="0"/>
              <a:t>ל ערך שלם לכיוון </a:t>
            </a:r>
            <a:r>
              <a:rPr lang="he-IL" sz="2000" b="1" dirty="0">
                <a:solidFill>
                  <a:srgbClr val="002060"/>
                </a:solidFill>
              </a:rPr>
              <a:t>0</a:t>
            </a:r>
            <a:r>
              <a:rPr lang="he-IL" sz="2000" dirty="0"/>
              <a:t> , על מנת שהחזקה תהיה ערך שלם.</a:t>
            </a:r>
            <a:endParaRPr lang="en-US" sz="2000" dirty="0"/>
          </a:p>
          <a:p>
            <a:pPr algn="r" rtl="1"/>
            <a:r>
              <a:rPr lang="he-IL" sz="2000" dirty="0"/>
              <a:t>לדוגמה , חישוב</a:t>
            </a:r>
            <a:r>
              <a:rPr lang="en-US" sz="2000" dirty="0"/>
              <a:t>             </a:t>
            </a:r>
            <a:r>
              <a:rPr lang="he-IL" sz="2000" dirty="0"/>
              <a:t>: </a:t>
            </a:r>
          </a:p>
          <a:p>
            <a:pPr algn="r" rt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022DB-19DA-4CC6-BDF5-7F1F65EB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3C353-BB2A-4C5C-AE97-35575F4F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7284064-D465-4C74-BCF3-664DDAD9D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60716"/>
              </p:ext>
            </p:extLst>
          </p:nvPr>
        </p:nvGraphicFramePr>
        <p:xfrm>
          <a:off x="1261104" y="2129586"/>
          <a:ext cx="12327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E60CF6C-8362-4DD9-9AAC-F9F36E26C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104" y="2129586"/>
                        <a:ext cx="1232788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1DB5410-5693-4DBD-A971-149534B9B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777" y="4202614"/>
            <a:ext cx="5451498" cy="983057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E0E8B3-E2E1-4F75-A4CF-83A89EDFC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135276"/>
              </p:ext>
            </p:extLst>
          </p:nvPr>
        </p:nvGraphicFramePr>
        <p:xfrm>
          <a:off x="8635275" y="3582937"/>
          <a:ext cx="685459" cy="39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9" name="Equation" r:id="rId6" imgW="355320" imgH="203040" progId="Equation.DSMT4">
                  <p:embed/>
                </p:oleObj>
              </mc:Choice>
              <mc:Fallback>
                <p:oleObj name="Equation" r:id="rId6" imgW="3553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7284064-D465-4C74-BCF3-664DDAD9D6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35275" y="3582937"/>
                        <a:ext cx="685459" cy="39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92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839B-016B-48BA-A92B-66595853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FPREM and FPREM1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E6B6-5846-4C05-8CFA-F35107650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פקודות </a:t>
            </a:r>
            <a:r>
              <a:rPr lang="en-US" sz="2000" dirty="0"/>
              <a:t> </a:t>
            </a:r>
            <a:r>
              <a:rPr lang="he-IL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fprem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 , מחשבות את תוצאת השארית  :                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=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mod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</a:p>
          <a:p>
            <a:pPr algn="r" rtl="1"/>
            <a:r>
              <a:rPr lang="he-IL" sz="2000" dirty="0"/>
              <a:t>בהבדל ל </a:t>
            </a:r>
            <a:r>
              <a:rPr lang="en-US" sz="2000" b="1" dirty="0" err="1">
                <a:solidFill>
                  <a:srgbClr val="7030A0"/>
                </a:solidFill>
              </a:rPr>
              <a:t>fprem</a:t>
            </a:r>
            <a:r>
              <a:rPr lang="he-IL" sz="2000" dirty="0"/>
              <a:t> ,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עומד בסטנדרטים של  </a:t>
            </a:r>
            <a:r>
              <a:rPr lang="en-US" sz="2000" b="1" dirty="0">
                <a:solidFill>
                  <a:srgbClr val="00B0F0"/>
                </a:solidFill>
              </a:rPr>
              <a:t>IIIE</a:t>
            </a:r>
            <a:r>
              <a:rPr lang="he-IL" sz="2000" dirty="0"/>
              <a:t> , לכן נשתמש רק ב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בחומרות החדשות , אשר מאפשרות זאת.</a:t>
            </a:r>
            <a:endParaRPr lang="en-US" sz="2000" dirty="0"/>
          </a:p>
          <a:p>
            <a:pPr algn="r" rtl="1"/>
            <a:r>
              <a:rPr lang="he-IL" sz="2000" dirty="0"/>
              <a:t>אם ההפרש בין ה </a:t>
            </a:r>
            <a:r>
              <a:rPr lang="en-US" sz="2000" b="1" dirty="0">
                <a:solidFill>
                  <a:srgbClr val="FF0000"/>
                </a:solidFill>
              </a:rPr>
              <a:t>exponents</a:t>
            </a:r>
            <a:r>
              <a:rPr lang="he-IL" sz="2000" dirty="0"/>
              <a:t> של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(1)</a:t>
            </a:r>
            <a:r>
              <a:rPr lang="he-IL" sz="2000" dirty="0"/>
              <a:t> פחות מ </a:t>
            </a:r>
            <a:r>
              <a:rPr lang="he-IL" sz="2000" b="1" dirty="0">
                <a:solidFill>
                  <a:srgbClr val="002060"/>
                </a:solidFill>
              </a:rPr>
              <a:t>64</a:t>
            </a:r>
            <a:r>
              <a:rPr lang="he-IL" sz="2000" dirty="0"/>
              <a:t> ,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תבצע את החישוב בפעם אחת. אחרת צריך לבצע את הפקודה </a:t>
            </a:r>
            <a:r>
              <a:rPr lang="en-US" sz="2000" b="1" dirty="0">
                <a:solidFill>
                  <a:srgbClr val="7030A0"/>
                </a:solidFill>
              </a:rPr>
              <a:t>fprem1</a:t>
            </a:r>
            <a:r>
              <a:rPr lang="he-IL" sz="2000" dirty="0"/>
              <a:t> , עוד מספר פעמים , על מנת לקבל את התוצאה הנכונה.</a:t>
            </a:r>
          </a:p>
          <a:p>
            <a:pPr algn="r" rtl="1"/>
            <a:r>
              <a:rPr lang="he-IL" sz="2000" dirty="0"/>
              <a:t>ביט </a:t>
            </a:r>
            <a:r>
              <a:rPr lang="en-US" sz="2000" b="1" dirty="0">
                <a:solidFill>
                  <a:srgbClr val="00B050"/>
                </a:solidFill>
              </a:rPr>
              <a:t>C2</a:t>
            </a:r>
            <a:r>
              <a:rPr lang="he-IL" sz="2000" dirty="0"/>
              <a:t> ב </a:t>
            </a:r>
            <a:r>
              <a:rPr lang="en-US" sz="2000" b="1" dirty="0">
                <a:solidFill>
                  <a:srgbClr val="00B050"/>
                </a:solidFill>
              </a:rPr>
              <a:t>status register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he-IL" sz="2000" dirty="0"/>
              <a:t>מסמן , אם החישוב הושלם.</a:t>
            </a:r>
          </a:p>
          <a:p>
            <a:pPr algn="r" rtl="1"/>
            <a:r>
              <a:rPr lang="he-IL" sz="2000" dirty="0"/>
              <a:t>הנתונים ב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נשמרים במחסנית ה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, למקרה שנרצה להמשיך בחישוב של השארית.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16D3-415B-44F1-8F6B-BC3E2CE4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E9210-C7ED-4EA4-8986-C05AC58C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4AAB-0DF3-4321-AD0E-E2F10906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FPREM and FPREM1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F5FE-FA6F-4318-A5CD-E492F6B0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לדוגמה , החישוב</a:t>
            </a:r>
            <a:r>
              <a:rPr lang="en-US" sz="2000" dirty="0"/>
              <a:t>                         </a:t>
            </a:r>
            <a:r>
              <a:rPr lang="he-IL" sz="2000" dirty="0"/>
              <a:t> : </a:t>
            </a:r>
            <a:endParaRPr lang="LID4096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26F3F-CFD0-45DB-8B8F-4D3F0672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26D8B-5F88-4975-A915-E43D04EF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A87DA68-3C8F-4BA2-B581-42624AF34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03264"/>
              </p:ext>
            </p:extLst>
          </p:nvPr>
        </p:nvGraphicFramePr>
        <p:xfrm>
          <a:off x="7653338" y="2179638"/>
          <a:ext cx="1641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FE0E8B3-E2E1-4F75-A4CF-83A89EDFC5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3338" y="2179638"/>
                        <a:ext cx="1641475" cy="395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017A8D2-F291-48FD-A85C-4CB9200C7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289" y="2924087"/>
            <a:ext cx="7274257" cy="28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B340-3B65-4194-BC35-7DCCB157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FXTRACT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3886-70ED-41DB-A636-F8EEC8A8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fxtract</a:t>
            </a:r>
            <a:r>
              <a:rPr lang="he-IL" sz="2000" dirty="0"/>
              <a:t> ,מוציאה (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he-IL" sz="2000" dirty="0"/>
              <a:t>) את ה הערך ב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b="1" dirty="0"/>
              <a:t> </a:t>
            </a:r>
            <a:r>
              <a:rPr lang="he-IL" sz="2000" dirty="0"/>
              <a:t>ודוחפת (</a:t>
            </a:r>
            <a:r>
              <a:rPr lang="en-US" sz="2000" b="1" dirty="0">
                <a:solidFill>
                  <a:srgbClr val="00B050"/>
                </a:solidFill>
              </a:rPr>
              <a:t>push</a:t>
            </a:r>
            <a:r>
              <a:rPr lang="he-IL" sz="2000" dirty="0"/>
              <a:t>) חזרה ערך </a:t>
            </a:r>
            <a:r>
              <a:rPr lang="en-US" sz="2000" b="1" dirty="0">
                <a:solidFill>
                  <a:srgbClr val="00B0F0"/>
                </a:solidFill>
              </a:rPr>
              <a:t>integer</a:t>
            </a:r>
            <a:r>
              <a:rPr lang="he-IL" sz="2000" dirty="0"/>
              <a:t> ששווה למה שהיה ב </a:t>
            </a:r>
            <a:r>
              <a:rPr lang="en-US" sz="2000" dirty="0"/>
              <a:t>exponent</a:t>
            </a:r>
            <a:r>
              <a:rPr lang="he-IL" sz="2000" dirty="0"/>
              <a:t> 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וישר אחרי זה דוחפת 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B050"/>
                </a:solidFill>
              </a:rPr>
              <a:t>push</a:t>
            </a:r>
            <a:r>
              <a:rPr lang="en-US" sz="2000" dirty="0"/>
              <a:t>)</a:t>
            </a:r>
            <a:r>
              <a:rPr lang="he-IL" sz="2000" dirty="0"/>
              <a:t> את ה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mantisa</a:t>
            </a:r>
            <a:r>
              <a:rPr lang="he-IL" sz="2000" dirty="0"/>
              <a:t> שהייתה ב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עם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he-IL" sz="2000" dirty="0"/>
              <a:t> </a:t>
            </a:r>
            <a:r>
              <a:rPr lang="he-IL" sz="2000" b="1" dirty="0">
                <a:solidFill>
                  <a:srgbClr val="002060"/>
                </a:solidFill>
              </a:rPr>
              <a:t>0</a:t>
            </a:r>
            <a:r>
              <a:rPr lang="he-IL" sz="2000" dirty="0"/>
              <a:t>.</a:t>
            </a:r>
            <a:endParaRPr lang="en-US" sz="2000" dirty="0"/>
          </a:p>
          <a:p>
            <a:pPr algn="r" rtl="1"/>
            <a:r>
              <a:rPr lang="he-IL" sz="2000" dirty="0"/>
              <a:t>לדוגמה , חילוץ </a:t>
            </a:r>
            <a:r>
              <a:rPr lang="en-US" sz="2000" b="1" dirty="0">
                <a:solidFill>
                  <a:srgbClr val="FF0000"/>
                </a:solidFill>
              </a:rPr>
              <a:t>exponent</a:t>
            </a:r>
            <a:r>
              <a:rPr lang="he-IL" sz="2000" dirty="0"/>
              <a:t> של </a:t>
            </a:r>
            <a:r>
              <a:rPr lang="en-US" sz="2000" b="1" dirty="0">
                <a:solidFill>
                  <a:srgbClr val="002060"/>
                </a:solidFill>
              </a:rPr>
              <a:t>x</a:t>
            </a:r>
            <a:r>
              <a:rPr lang="he-IL" sz="2000" dirty="0"/>
              <a:t>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EF132-D203-4F1F-AEED-49BD07ED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F7CCA-DC2E-4ABF-B031-3A4F944A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E3AA3-C28D-4F90-9700-019CF66B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54" y="3736696"/>
            <a:ext cx="2554210" cy="18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6624-08AE-4ED7-A2A6-0F8F420A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פעולות אריתמטיות , על שני מספרים המיוצגים בשיטה המדעית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D85C-272C-4AC4-843C-FB4E535F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200" dirty="0"/>
              <a:t>לביצוע </a:t>
            </a:r>
            <a:r>
              <a:rPr lang="he-IL" sz="2200" b="1" dirty="0">
                <a:solidFill>
                  <a:srgbClr val="7030A0"/>
                </a:solidFill>
              </a:rPr>
              <a:t>כפל</a:t>
            </a:r>
            <a:r>
              <a:rPr lang="he-IL" sz="2200" b="1" dirty="0"/>
              <a:t> (</a:t>
            </a:r>
            <a:r>
              <a:rPr lang="he-IL" sz="2200" b="1" dirty="0">
                <a:solidFill>
                  <a:srgbClr val="FFC000"/>
                </a:solidFill>
              </a:rPr>
              <a:t>חילוק</a:t>
            </a:r>
            <a:r>
              <a:rPr lang="he-IL" sz="2200" b="1" dirty="0"/>
              <a:t>) </a:t>
            </a:r>
            <a:r>
              <a:rPr lang="he-IL" sz="2200" dirty="0"/>
              <a:t>של שני מספרים המיוצגים בשיטה המדעית : </a:t>
            </a:r>
          </a:p>
          <a:p>
            <a:pPr lvl="1" algn="r" rtl="1"/>
            <a:r>
              <a:rPr lang="he-IL" sz="2200" b="1" dirty="0" err="1">
                <a:solidFill>
                  <a:srgbClr val="0070C0"/>
                </a:solidFill>
              </a:rPr>
              <a:t>המנטיסה</a:t>
            </a:r>
            <a:r>
              <a:rPr lang="he-IL" sz="2200" dirty="0"/>
              <a:t> , היא </a:t>
            </a:r>
            <a:r>
              <a:rPr lang="he-IL" sz="2200" b="1" dirty="0">
                <a:solidFill>
                  <a:srgbClr val="7030A0"/>
                </a:solidFill>
              </a:rPr>
              <a:t>מכפלת</a:t>
            </a:r>
            <a:r>
              <a:rPr lang="he-IL" sz="2200" b="1" dirty="0"/>
              <a:t> (</a:t>
            </a:r>
            <a:r>
              <a:rPr lang="he-IL" sz="2200" b="1" dirty="0">
                <a:solidFill>
                  <a:srgbClr val="FFC000"/>
                </a:solidFill>
              </a:rPr>
              <a:t>מנת</a:t>
            </a:r>
            <a:r>
              <a:rPr lang="he-IL" sz="2200" b="1" dirty="0"/>
              <a:t>) </a:t>
            </a:r>
            <a:r>
              <a:rPr lang="he-IL" sz="2200" dirty="0"/>
              <a:t>שתי </a:t>
            </a:r>
            <a:r>
              <a:rPr lang="he-IL" sz="2200" b="1" dirty="0" err="1">
                <a:solidFill>
                  <a:srgbClr val="0070C0"/>
                </a:solidFill>
              </a:rPr>
              <a:t>המנטיסות</a:t>
            </a:r>
            <a:endParaRPr lang="he-IL" sz="2200" b="1" dirty="0">
              <a:solidFill>
                <a:srgbClr val="0070C0"/>
              </a:solidFill>
            </a:endParaRPr>
          </a:p>
          <a:p>
            <a:pPr lvl="1" algn="r" rtl="1"/>
            <a:r>
              <a:rPr lang="he-IL" sz="2200" dirty="0"/>
              <a:t>ו</a:t>
            </a:r>
            <a:r>
              <a:rPr lang="he-IL" sz="2200" b="1" dirty="0"/>
              <a:t>החזקה</a:t>
            </a:r>
            <a:r>
              <a:rPr lang="he-IL" sz="2200" dirty="0"/>
              <a:t> , היא </a:t>
            </a:r>
            <a:r>
              <a:rPr lang="he-IL" sz="2200" b="1" dirty="0">
                <a:solidFill>
                  <a:srgbClr val="7030A0"/>
                </a:solidFill>
              </a:rPr>
              <a:t>סכום</a:t>
            </a:r>
            <a:r>
              <a:rPr lang="he-IL" sz="2200" b="1" dirty="0"/>
              <a:t> (</a:t>
            </a:r>
            <a:r>
              <a:rPr lang="he-IL" sz="2200" b="1" dirty="0">
                <a:solidFill>
                  <a:srgbClr val="FFC000"/>
                </a:solidFill>
              </a:rPr>
              <a:t>הפרש</a:t>
            </a:r>
            <a:r>
              <a:rPr lang="he-IL" sz="2200" b="1" dirty="0"/>
              <a:t>) </a:t>
            </a:r>
            <a:r>
              <a:rPr lang="he-IL" sz="2200" dirty="0"/>
              <a:t>החזקות של שני המספרים.</a:t>
            </a:r>
          </a:p>
          <a:p>
            <a:pPr lvl="1" algn="r" rtl="1"/>
            <a:r>
              <a:rPr lang="he-IL" sz="2200" dirty="0"/>
              <a:t> אם התוצאה אינה </a:t>
            </a:r>
            <a:r>
              <a:rPr lang="he-IL" sz="2200" b="1" dirty="0">
                <a:solidFill>
                  <a:srgbClr val="0070C0"/>
                </a:solidFill>
              </a:rPr>
              <a:t>מנורמלת</a:t>
            </a:r>
            <a:r>
              <a:rPr lang="he-IL" sz="2200" b="1" dirty="0"/>
              <a:t>,</a:t>
            </a:r>
            <a:r>
              <a:rPr lang="he-IL" sz="2200" dirty="0"/>
              <a:t> </a:t>
            </a:r>
            <a:r>
              <a:rPr lang="he-IL" sz="2200" b="1" dirty="0">
                <a:solidFill>
                  <a:srgbClr val="0070C0"/>
                </a:solidFill>
              </a:rPr>
              <a:t>מנרמלים</a:t>
            </a:r>
            <a:r>
              <a:rPr lang="he-IL" sz="2200" dirty="0"/>
              <a:t> אותה. 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2FBB0-4CB9-43B9-95E8-B191E4A6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6B68D-FB50-4EE1-B71C-E77E0E1B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4EF5-E51B-4CC3-A905-EAB3F088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FABS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AE00-7961-4826-AF1B-22B5C8C0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>
                <a:solidFill>
                  <a:srgbClr val="7030A0"/>
                </a:solidFill>
              </a:rPr>
              <a:t>fabs</a:t>
            </a:r>
            <a:r>
              <a:rPr lang="he-IL" sz="2000" dirty="0"/>
              <a:t> , מחשבת את הערך המוחלט 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b="1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, על ידי איפוס ביט הסימן (</a:t>
            </a:r>
            <a:r>
              <a:rPr lang="en-US" sz="2000" b="1" dirty="0">
                <a:solidFill>
                  <a:srgbClr val="00B0F0"/>
                </a:solidFill>
              </a:rPr>
              <a:t>sign</a:t>
            </a:r>
            <a:r>
              <a:rPr lang="he-IL" sz="2000" dirty="0"/>
              <a:t>)</a:t>
            </a:r>
            <a:r>
              <a:rPr lang="en-US" sz="2000" dirty="0"/>
              <a:t> </a:t>
            </a:r>
            <a:r>
              <a:rPr lang="he-IL" sz="2000" dirty="0"/>
              <a:t>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לדוגמה , חישוב של </a:t>
            </a:r>
            <a:r>
              <a:rPr lang="en-US" sz="2000" dirty="0"/>
              <a:t>     </a:t>
            </a:r>
            <a:r>
              <a:rPr lang="he-IL" sz="2000" dirty="0"/>
              <a:t>          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E54E0-C082-4EF0-B7C2-C4011BBA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D120-981E-47F5-B848-C010479B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8177A-7BC4-4CCC-919F-91C603B6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72" y="3446767"/>
            <a:ext cx="1695879" cy="246445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251FA3B-561F-46DD-95B2-35270B34D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31797"/>
              </p:ext>
            </p:extLst>
          </p:nvPr>
        </p:nvGraphicFramePr>
        <p:xfrm>
          <a:off x="8111960" y="2781585"/>
          <a:ext cx="10048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4" imgW="520560" imgH="291960" progId="Equation.DSMT4">
                  <p:embed/>
                </p:oleObj>
              </mc:Choice>
              <mc:Fallback>
                <p:oleObj name="Equation" r:id="rId4" imgW="520560" imgH="2919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A87DA68-3C8F-4BA2-B581-42624AF34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11960" y="2781585"/>
                        <a:ext cx="10048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48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3D82-7471-4442-B6AE-430E69B6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FCHS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8656-70DC-4019-853A-0FC1AF54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fchs</a:t>
            </a:r>
            <a:r>
              <a:rPr lang="he-IL" sz="2000" dirty="0"/>
              <a:t> משנה את הסימן של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, על ידי שינוי ביט סימן (</a:t>
            </a:r>
            <a:r>
              <a:rPr lang="en-US" sz="2000" b="1" dirty="0">
                <a:solidFill>
                  <a:srgbClr val="00B0F0"/>
                </a:solidFill>
              </a:rPr>
              <a:t>sign</a:t>
            </a:r>
            <a:r>
              <a:rPr lang="he-IL" sz="2000" dirty="0"/>
              <a:t>)</a:t>
            </a:r>
            <a:r>
              <a:rPr lang="en-US" sz="2000" dirty="0"/>
              <a:t>.</a:t>
            </a:r>
            <a:endParaRPr lang="he-IL" sz="2000" dirty="0"/>
          </a:p>
          <a:p>
            <a:pPr algn="r" rtl="1"/>
            <a:r>
              <a:rPr lang="he-IL" sz="2000" dirty="0"/>
              <a:t>לדוגמה , החישוב </a:t>
            </a:r>
            <a:r>
              <a:rPr lang="en-US" sz="2000" dirty="0"/>
              <a:t>    </a:t>
            </a:r>
            <a:r>
              <a:rPr lang="he-IL" sz="2000" dirty="0"/>
              <a:t>             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95B99-3360-43CD-9B6D-093485BE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8D733-BE4D-41EF-A006-C1A92FBD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536A4-A952-414D-9487-09E52DE74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069" y="3211323"/>
            <a:ext cx="1539685" cy="2152247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76A22E-6C2D-491E-A717-57B23524E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43344"/>
              </p:ext>
            </p:extLst>
          </p:nvPr>
        </p:nvGraphicFramePr>
        <p:xfrm>
          <a:off x="8234553" y="2535640"/>
          <a:ext cx="10048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Equation" r:id="rId4" imgW="520560" imgH="253800" progId="Equation.DSMT4">
                  <p:embed/>
                </p:oleObj>
              </mc:Choice>
              <mc:Fallback>
                <p:oleObj name="Equation" r:id="rId4" imgW="52056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251FA3B-561F-46DD-95B2-35270B34D7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34553" y="2535640"/>
                        <a:ext cx="1004887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1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222A-D255-4131-8978-70727B41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F2XM1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A7F6-806E-4FDE-A73C-BDFAA3DF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>
                <a:solidFill>
                  <a:srgbClr val="7030A0"/>
                </a:solidFill>
              </a:rPr>
              <a:t>fxm1</a:t>
            </a:r>
            <a:r>
              <a:rPr lang="he-IL" sz="2000" dirty="0"/>
              <a:t> מחשבת :                              .</a:t>
            </a:r>
          </a:p>
          <a:p>
            <a:pPr algn="r" rtl="1"/>
            <a:r>
              <a:rPr lang="he-IL" sz="2000" dirty="0"/>
              <a:t>ערך ה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חייב להיות בתחום בין </a:t>
            </a:r>
            <a:r>
              <a:rPr lang="he-IL" sz="2000" b="1" dirty="0"/>
              <a:t>1.0</a:t>
            </a:r>
            <a:r>
              <a:rPr lang="he-IL" sz="2000" dirty="0"/>
              <a:t> ל </a:t>
            </a:r>
            <a:r>
              <a:rPr lang="en-US" sz="2000" b="1" dirty="0"/>
              <a:t>-1.0</a:t>
            </a:r>
            <a:r>
              <a:rPr lang="he-IL" sz="2000" b="1" dirty="0"/>
              <a:t> </a:t>
            </a:r>
            <a:r>
              <a:rPr lang="he-IL" sz="2000" dirty="0"/>
              <a:t>( במקרה שלא בתחום , תהיה </a:t>
            </a:r>
            <a:r>
              <a:rPr lang="en-US" sz="2000" b="1" dirty="0">
                <a:solidFill>
                  <a:srgbClr val="FF0000"/>
                </a:solidFill>
              </a:rPr>
              <a:t>undefined result </a:t>
            </a:r>
            <a:r>
              <a:rPr lang="he-IL" sz="2000" b="1" dirty="0"/>
              <a:t> </a:t>
            </a:r>
            <a:r>
              <a:rPr lang="he-IL" sz="2000" dirty="0"/>
              <a:t>, אבל ללא שגיאות).</a:t>
            </a:r>
          </a:p>
          <a:p>
            <a:pPr algn="r" rtl="1"/>
            <a:r>
              <a:rPr lang="he-IL" sz="2000" dirty="0"/>
              <a:t>לדוגמה , החישוב</a:t>
            </a:r>
            <a:r>
              <a:rPr lang="en-US" sz="2000" dirty="0"/>
              <a:t>      </a:t>
            </a:r>
            <a:r>
              <a:rPr lang="he-IL" sz="2000" dirty="0"/>
              <a:t>                   :  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B7BA-822A-4036-BD2E-53D19AE6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6F8E8-CA66-4FF1-9A70-0A2C0D1D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BFBCD66-9A9A-4FEE-AE69-C5C3AC879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739066"/>
              </p:ext>
            </p:extLst>
          </p:nvPr>
        </p:nvGraphicFramePr>
        <p:xfrm>
          <a:off x="6600992" y="2129586"/>
          <a:ext cx="1985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7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76A22E-6C2D-491E-A717-57B23524E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0992" y="2129586"/>
                        <a:ext cx="198596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2314A59-3D9C-4402-B51F-549A03D51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38147"/>
              </p:ext>
            </p:extLst>
          </p:nvPr>
        </p:nvGraphicFramePr>
        <p:xfrm>
          <a:off x="7668028" y="3280628"/>
          <a:ext cx="1593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BFBCD66-9A9A-4FEE-AE69-C5C3AC879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8028" y="3280628"/>
                        <a:ext cx="15938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2C2D4EE-6B82-46A8-A92B-0314DC3E3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5294" y="3557516"/>
            <a:ext cx="1582128" cy="30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F4F8-A8E8-4FB2-91AA-AA7F5117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FSIN, FCOS, and FSINCOS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6841-9D76-47B5-8334-723A9218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fsin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ST(0) = sin(ST(0))</a:t>
            </a:r>
          </a:p>
          <a:p>
            <a:r>
              <a:rPr lang="en-US" sz="2000" b="1" dirty="0" err="1">
                <a:solidFill>
                  <a:srgbClr val="7030A0"/>
                </a:solidFill>
              </a:rPr>
              <a:t>fcos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ST(0) = cos(ST(0))</a:t>
            </a:r>
          </a:p>
          <a:p>
            <a:r>
              <a:rPr lang="en-US" sz="2000" b="1" dirty="0" err="1">
                <a:solidFill>
                  <a:srgbClr val="7030A0"/>
                </a:solidFill>
              </a:rPr>
              <a:t>fsincos</a:t>
            </a:r>
            <a:r>
              <a:rPr lang="en-US" sz="2000" b="1" dirty="0"/>
              <a:t> </a:t>
            </a:r>
          </a:p>
          <a:p>
            <a:pPr algn="r" rtl="1"/>
            <a:r>
              <a:rPr lang="he-IL" sz="2000" dirty="0"/>
              <a:t> הפקודה מחשבת גם </a:t>
            </a:r>
            <a:r>
              <a:rPr lang="en-US" sz="2000" b="1" dirty="0">
                <a:solidFill>
                  <a:srgbClr val="002060"/>
                </a:solidFill>
              </a:rPr>
              <a:t>sin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 </a:t>
            </a:r>
            <a:r>
              <a:rPr lang="he-IL" sz="2000" b="1" dirty="0"/>
              <a:t> </a:t>
            </a:r>
            <a:r>
              <a:rPr lang="he-IL" sz="2000" dirty="0"/>
              <a:t>ו גם </a:t>
            </a:r>
            <a:r>
              <a:rPr lang="en-US" sz="2000" b="1" dirty="0">
                <a:solidFill>
                  <a:srgbClr val="002060"/>
                </a:solidFill>
              </a:rPr>
              <a:t>cos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</a:t>
            </a:r>
            <a:r>
              <a:rPr lang="he-IL" sz="2000" dirty="0"/>
              <a:t> , מוציאה(</a:t>
            </a:r>
            <a:r>
              <a:rPr lang="en-US" sz="2000" b="1" dirty="0">
                <a:solidFill>
                  <a:srgbClr val="C00000"/>
                </a:solidFill>
              </a:rPr>
              <a:t>pop</a:t>
            </a:r>
            <a:r>
              <a:rPr lang="he-IL" sz="2000" dirty="0"/>
              <a:t>) את 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b="1" dirty="0"/>
              <a:t> </a:t>
            </a:r>
            <a:r>
              <a:rPr lang="he-IL" sz="2000" dirty="0"/>
              <a:t>,  </a:t>
            </a:r>
            <a:r>
              <a:rPr lang="en-US" sz="2000" dirty="0"/>
              <a:t> </a:t>
            </a:r>
            <a:r>
              <a:rPr lang="he-IL" sz="2000" dirty="0"/>
              <a:t>ודוחפת (</a:t>
            </a:r>
            <a:r>
              <a:rPr lang="en-US" sz="2000" b="1" dirty="0">
                <a:solidFill>
                  <a:srgbClr val="00B0F0"/>
                </a:solidFill>
              </a:rPr>
              <a:t>push</a:t>
            </a:r>
            <a:r>
              <a:rPr lang="he-IL" sz="2000" dirty="0"/>
              <a:t>) את </a:t>
            </a:r>
            <a:r>
              <a:rPr lang="en-US" sz="2000" b="1" dirty="0">
                <a:solidFill>
                  <a:srgbClr val="002060"/>
                </a:solidFill>
              </a:rPr>
              <a:t>sin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 </a:t>
            </a:r>
            <a:r>
              <a:rPr lang="he-IL" sz="2000" b="1" dirty="0"/>
              <a:t> </a:t>
            </a:r>
            <a:r>
              <a:rPr lang="he-IL" sz="2000" dirty="0"/>
              <a:t>ואחרי זה את </a:t>
            </a:r>
            <a:r>
              <a:rPr lang="en-US" sz="2000" b="1" dirty="0">
                <a:solidFill>
                  <a:srgbClr val="002060"/>
                </a:solidFill>
              </a:rPr>
              <a:t>cos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</a:t>
            </a:r>
            <a:r>
              <a:rPr lang="he-IL" sz="2000" dirty="0"/>
              <a:t> .</a:t>
            </a:r>
          </a:p>
          <a:p>
            <a:pPr algn="r" rtl="1"/>
            <a:r>
              <a:rPr lang="he-IL" sz="2000" dirty="0"/>
              <a:t>כתוצאה מזה :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002060"/>
                </a:solidFill>
              </a:rPr>
              <a:t>cos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 &amp;&amp;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002060"/>
                </a:solidFill>
              </a:rPr>
              <a:t>sin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b="1" dirty="0"/>
              <a:t>)</a:t>
            </a:r>
            <a:endParaRPr lang="he-IL" sz="2000" dirty="0"/>
          </a:p>
          <a:p>
            <a:pPr algn="r" rtl="1"/>
            <a:r>
              <a:rPr lang="he-IL" sz="2000" dirty="0"/>
              <a:t>החישוב של הזווית הוא </a:t>
            </a:r>
            <a:r>
              <a:rPr lang="he-IL" sz="2000" dirty="0" err="1"/>
              <a:t>ברדיאנים</a:t>
            </a:r>
            <a:r>
              <a:rPr lang="he-IL" sz="2000" dirty="0"/>
              <a:t> , בתחום 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B01EE-E814-4F02-A332-6933507A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8FCC-BDEF-4F0B-942F-EB50C2DF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C886C0-462B-4AFC-ABF4-D8FF8F37E2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623380"/>
              </p:ext>
            </p:extLst>
          </p:nvPr>
        </p:nvGraphicFramePr>
        <p:xfrm>
          <a:off x="5670550" y="4984750"/>
          <a:ext cx="1165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name="Equation" r:id="rId3" imgW="660240" imgH="279360" progId="Equation.DSMT4">
                  <p:embed/>
                </p:oleObj>
              </mc:Choice>
              <mc:Fallback>
                <p:oleObj name="Equation" r:id="rId3" imgW="660240" imgH="2793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2314A59-3D9C-4402-B51F-549A03D51A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0550" y="4984750"/>
                        <a:ext cx="116522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5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1535-F4BF-4442-B539-4A6C4EEE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FPTAN and FPATAN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0F78-1DCB-4961-852E-DFFAAAE7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fptan</a:t>
            </a:r>
            <a:r>
              <a:rPr lang="he-IL" sz="2000" dirty="0"/>
              <a:t> מבצעת  </a:t>
            </a:r>
            <a:r>
              <a:rPr lang="en-US" sz="2000" b="1" dirty="0"/>
              <a:t>tan(ST(0))</a:t>
            </a:r>
            <a:r>
              <a:rPr lang="he-IL" sz="2000" dirty="0"/>
              <a:t> </a:t>
            </a:r>
            <a:r>
              <a:rPr lang="en-US" sz="2000" b="1" dirty="0"/>
              <a:t>ST(0) = </a:t>
            </a:r>
            <a:r>
              <a:rPr lang="he-IL" sz="2000" b="1" dirty="0"/>
              <a:t> </a:t>
            </a:r>
            <a:r>
              <a:rPr lang="he-IL" sz="2000" dirty="0"/>
              <a:t>, ואחרי זה דוחפת (</a:t>
            </a:r>
            <a:r>
              <a:rPr lang="en-US" sz="2000" b="1" dirty="0"/>
              <a:t>push</a:t>
            </a:r>
            <a:r>
              <a:rPr lang="he-IL" sz="2000" dirty="0"/>
              <a:t>) </a:t>
            </a:r>
            <a:r>
              <a:rPr lang="he-IL" sz="2000" b="1" dirty="0"/>
              <a:t>1.0</a:t>
            </a:r>
            <a:r>
              <a:rPr lang="he-IL" sz="2000" dirty="0"/>
              <a:t> למחסנית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החישוב של הזווית הוא </a:t>
            </a:r>
            <a:r>
              <a:rPr lang="he-IL" sz="2000" dirty="0" err="1"/>
              <a:t>ברדיאנים</a:t>
            </a:r>
            <a:r>
              <a:rPr lang="he-IL" sz="2000" dirty="0"/>
              <a:t> , בתחום </a:t>
            </a:r>
            <a:endParaRPr lang="en-US" sz="2000" dirty="0"/>
          </a:p>
          <a:p>
            <a:endParaRPr lang="en-US" dirty="0"/>
          </a:p>
          <a:p>
            <a:pPr algn="r" rtl="1"/>
            <a:r>
              <a:rPr lang="he-IL" dirty="0"/>
              <a:t>הפקודה </a:t>
            </a:r>
            <a:r>
              <a:rPr lang="en-US" b="1" dirty="0" err="1">
                <a:solidFill>
                  <a:srgbClr val="7030A0"/>
                </a:solidFill>
              </a:rPr>
              <a:t>fpatan</a:t>
            </a:r>
            <a:r>
              <a:rPr lang="he-IL" dirty="0"/>
              <a:t> , מבצעת</a:t>
            </a:r>
            <a:r>
              <a:rPr lang="he-IL" b="1" dirty="0"/>
              <a:t>   </a:t>
            </a:r>
            <a:r>
              <a:rPr lang="en-US" b="1" dirty="0" err="1"/>
              <a:t>arctn</a:t>
            </a:r>
            <a:r>
              <a:rPr lang="en-US" b="1" dirty="0"/>
              <a:t>(</a:t>
            </a:r>
            <a:r>
              <a:rPr lang="en-US" b="1" dirty="0">
                <a:solidFill>
                  <a:srgbClr val="FFC000"/>
                </a:solidFill>
              </a:rPr>
              <a:t>ST(1)</a:t>
            </a:r>
            <a:r>
              <a:rPr lang="en-US" b="1" dirty="0"/>
              <a:t>/</a:t>
            </a:r>
            <a:r>
              <a:rPr lang="en-US" b="1" dirty="0">
                <a:solidFill>
                  <a:srgbClr val="FFC000"/>
                </a:solidFill>
              </a:rPr>
              <a:t>ST(0</a:t>
            </a:r>
            <a:r>
              <a:rPr lang="en-US" b="1" dirty="0"/>
              <a:t>))</a:t>
            </a:r>
            <a:r>
              <a:rPr lang="he-IL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ST(0)</a:t>
            </a:r>
            <a:r>
              <a:rPr lang="en-US" b="1" dirty="0"/>
              <a:t> = </a:t>
            </a:r>
            <a:r>
              <a:rPr lang="he-IL" b="1" dirty="0"/>
              <a:t> 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A387D-A0D4-44E6-9D13-0D3A7692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EA87B-7788-4BBE-93EE-9A88E432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07AF24E-ED78-4BFD-8932-DA0C798FA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505495"/>
              </p:ext>
            </p:extLst>
          </p:nvPr>
        </p:nvGraphicFramePr>
        <p:xfrm>
          <a:off x="5693297" y="2796559"/>
          <a:ext cx="11652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3" imgW="660240" imgH="279360" progId="Equation.DSMT4">
                  <p:embed/>
                </p:oleObj>
              </mc:Choice>
              <mc:Fallback>
                <p:oleObj name="Equation" r:id="rId3" imgW="660240" imgH="279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C886C0-462B-4AFC-ABF4-D8FF8F37E2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3297" y="2796559"/>
                        <a:ext cx="116522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1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4E0A-53AE-48B7-823F-7F9D1739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FYL2X and FYL2XP1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97C2-B15C-4E4C-BFDE-8420D655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fyl2x</a:t>
            </a:r>
            <a:r>
              <a:rPr lang="en-US" sz="2000" b="1" dirty="0"/>
              <a:t> 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fyl2xp1</a:t>
            </a:r>
            <a:r>
              <a:rPr lang="en-US" sz="2000" b="1" dirty="0"/>
              <a:t> ; </a:t>
            </a:r>
          </a:p>
          <a:p>
            <a:pPr algn="r" rtl="1"/>
            <a:endParaRPr lang="en-US" dirty="0"/>
          </a:p>
          <a:p>
            <a:pPr algn="r" rtl="1"/>
            <a:r>
              <a:rPr lang="he-IL" sz="2000" dirty="0"/>
              <a:t>התחום הנדרש : </a:t>
            </a:r>
            <a:endParaRPr lang="LID4096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87E48-5AF6-4A8D-B27F-3A972BF6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A7853-3C98-4405-B89D-D3654645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40874E-4B6E-4E35-8564-F8600E7A7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51326"/>
              </p:ext>
            </p:extLst>
          </p:nvPr>
        </p:nvGraphicFramePr>
        <p:xfrm>
          <a:off x="3419474" y="2168644"/>
          <a:ext cx="2979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2" name="Equation" r:id="rId3" imgW="1688760" imgH="228600" progId="Equation.DSMT4">
                  <p:embed/>
                </p:oleObj>
              </mc:Choice>
              <mc:Fallback>
                <p:oleObj name="Equation" r:id="rId3" imgW="16887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07AF24E-ED78-4BFD-8932-DA0C798FAF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4" y="2168644"/>
                        <a:ext cx="2979737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1751B3-27CF-4497-BFAC-DBFE9AC46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52712"/>
              </p:ext>
            </p:extLst>
          </p:nvPr>
        </p:nvGraphicFramePr>
        <p:xfrm>
          <a:off x="3776380" y="2594842"/>
          <a:ext cx="33385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3" name="Equation" r:id="rId5" imgW="1892160" imgH="228600" progId="Equation.DSMT4">
                  <p:embed/>
                </p:oleObj>
              </mc:Choice>
              <mc:Fallback>
                <p:oleObj name="Equation" r:id="rId5" imgW="18921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40874E-4B6E-4E35-8564-F8600E7A7D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6380" y="2594842"/>
                        <a:ext cx="333851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381FA14-6D73-48DF-A2F9-C068816E1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08408"/>
              </p:ext>
            </p:extLst>
          </p:nvPr>
        </p:nvGraphicFramePr>
        <p:xfrm>
          <a:off x="6225370" y="3100133"/>
          <a:ext cx="33385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4" name="Equation" r:id="rId7" imgW="1892160" imgH="507960" progId="Equation.DSMT4">
                  <p:embed/>
                </p:oleObj>
              </mc:Choice>
              <mc:Fallback>
                <p:oleObj name="Equation" r:id="rId7" imgW="1892160" imgH="507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D1751B3-27CF-4497-BFAC-DBFE9AC46F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5370" y="3100133"/>
                        <a:ext cx="3338513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57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1760-15A4-43F8-B7FE-CD50DF76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Miscellaneous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8D1F-D55D-4FF0-8AEA-6617A66B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00B050"/>
                </a:solidFill>
              </a:rPr>
              <a:t>80x87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FPU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he-IL" sz="2000" dirty="0"/>
              <a:t>מכיל מספר פקודות , אשר שולטות על </a:t>
            </a:r>
            <a:r>
              <a:rPr lang="en-US" sz="2000" b="1" dirty="0">
                <a:solidFill>
                  <a:srgbClr val="C00000"/>
                </a:solidFill>
              </a:rPr>
              <a:t>FPU</a:t>
            </a:r>
            <a:r>
              <a:rPr lang="he-IL" sz="2000" dirty="0"/>
              <a:t> מסנכרנות פעולות ומאפשרות לבצע בדיקה של ביטים במעבד.</a:t>
            </a:r>
          </a:p>
          <a:p>
            <a:pPr algn="r" rtl="1"/>
            <a:r>
              <a:rPr lang="he-IL" sz="2000" dirty="0"/>
              <a:t>לרב מהפקודות הללו , יש 2 צורות .</a:t>
            </a:r>
          </a:p>
          <a:p>
            <a:pPr lvl="1" algn="r" rtl="1"/>
            <a:r>
              <a:rPr lang="en-US" sz="2000" b="1" dirty="0" err="1">
                <a:solidFill>
                  <a:srgbClr val="7030A0"/>
                </a:solidFill>
              </a:rPr>
              <a:t>Fxxxx</a:t>
            </a:r>
            <a:r>
              <a:rPr lang="he-IL" sz="2000" dirty="0"/>
              <a:t> (הפקודה מבצעת </a:t>
            </a:r>
            <a:r>
              <a:rPr lang="en-US" sz="2000" b="1" dirty="0" err="1">
                <a:solidFill>
                  <a:srgbClr val="7030A0"/>
                </a:solidFill>
              </a:rPr>
              <a:t>fwait</a:t>
            </a:r>
            <a:r>
              <a:rPr lang="he-IL" sz="2000" dirty="0"/>
              <a:t> לפני ביצוע הפקודה)</a:t>
            </a:r>
          </a:p>
          <a:p>
            <a:pPr lvl="1" algn="r" rtl="1"/>
            <a:r>
              <a:rPr lang="en-US" sz="2000" b="1" dirty="0" err="1">
                <a:solidFill>
                  <a:srgbClr val="7030A0"/>
                </a:solidFill>
              </a:rPr>
              <a:t>FNxxxx</a:t>
            </a:r>
            <a:r>
              <a:rPr lang="he-IL" sz="2000" dirty="0"/>
              <a:t>(הפקודה אינה מבצעת </a:t>
            </a:r>
            <a:r>
              <a:rPr lang="en-US" sz="2000" b="1" dirty="0" err="1">
                <a:solidFill>
                  <a:srgbClr val="7030A0"/>
                </a:solidFill>
              </a:rPr>
              <a:t>fwait</a:t>
            </a:r>
            <a:r>
              <a:rPr lang="he-IL" sz="2000" dirty="0"/>
              <a:t> לפני ביצוע הפקודה)</a:t>
            </a:r>
          </a:p>
          <a:p>
            <a:pPr marL="457200" lvl="1" indent="0" algn="r" rtl="1">
              <a:buNone/>
            </a:pP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9B6EB-331E-46E2-B29F-C5AAC191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38382-B546-4869-A166-F278EA91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9FC2-17C2-4B4D-BADA-3F987C6F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FWAIT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FAA7-6001-4A8D-B626-DA04E11D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פקודת </a:t>
            </a:r>
            <a:r>
              <a:rPr lang="en-US" b="1" dirty="0" err="1">
                <a:solidFill>
                  <a:srgbClr val="7030A0"/>
                </a:solidFill>
              </a:rPr>
              <a:t>fwait</a:t>
            </a:r>
            <a:r>
              <a:rPr lang="he-IL" dirty="0"/>
              <a:t> , עוצרת את המערכת , עד לסיום ביצוע של פקודת </a:t>
            </a:r>
            <a:r>
              <a:rPr lang="en-US" b="1" dirty="0">
                <a:solidFill>
                  <a:srgbClr val="00B050"/>
                </a:solidFill>
              </a:rPr>
              <a:t>FPU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הצורך בזה הגיע , מביצוע מקבילי של פקודות במעבד </a:t>
            </a:r>
            <a:r>
              <a:rPr lang="he-IL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he-IL" b="1" dirty="0">
                <a:solidFill>
                  <a:srgbClr val="FF0000"/>
                </a:solidFill>
              </a:rPr>
              <a:t>נלמד על זה בהמשך התואר</a:t>
            </a:r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/>
              <a:t>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C2E0-071B-4E96-848A-A3DD7966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B913-8131-4D08-90CE-38563A4B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607D-337A-43DF-8173-21F7B0DB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FINIT and FNINIT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84D-6E2A-4A7B-A7BF-3E48142F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finit</a:t>
            </a:r>
            <a:r>
              <a:rPr lang="he-IL" sz="2000" dirty="0"/>
              <a:t> , מאתחלת את ה </a:t>
            </a:r>
            <a:r>
              <a:rPr lang="en-US" sz="2000" b="1" dirty="0">
                <a:solidFill>
                  <a:srgbClr val="00B050"/>
                </a:solidFill>
              </a:rPr>
              <a:t>FPU</a:t>
            </a:r>
            <a:r>
              <a:rPr lang="he-IL" sz="2000" dirty="0"/>
              <a:t> לתחילת עבודה. </a:t>
            </a:r>
          </a:p>
          <a:p>
            <a:pPr algn="r" rtl="1"/>
            <a:r>
              <a:rPr lang="he-IL" sz="2000" dirty="0"/>
              <a:t>הפקודה </a:t>
            </a:r>
            <a:r>
              <a:rPr lang="en-US" sz="2000" b="1" dirty="0" err="1">
                <a:solidFill>
                  <a:srgbClr val="7030A0"/>
                </a:solidFill>
              </a:rPr>
              <a:t>fninit</a:t>
            </a:r>
            <a:r>
              <a:rPr lang="he-IL" sz="2000" dirty="0"/>
              <a:t> זהה ל </a:t>
            </a:r>
            <a:r>
              <a:rPr lang="en-US" sz="2000" b="1" dirty="0" err="1">
                <a:solidFill>
                  <a:srgbClr val="7030A0"/>
                </a:solidFill>
              </a:rPr>
              <a:t>finit</a:t>
            </a:r>
            <a:r>
              <a:rPr lang="he-IL" sz="2000" dirty="0"/>
              <a:t> , חוץ מבדיקת חריגות</a:t>
            </a:r>
          </a:p>
          <a:p>
            <a:pPr algn="r" rtl="1"/>
            <a:r>
              <a:rPr lang="he-IL" sz="2000" dirty="0"/>
              <a:t>התוכנית שלנו חייבת אותה בתחילת הביצוע. </a:t>
            </a:r>
          </a:p>
          <a:p>
            <a:pPr algn="r" rtl="1"/>
            <a:r>
              <a:rPr lang="he-IL" sz="2000" dirty="0"/>
              <a:t>הפקודה : </a:t>
            </a:r>
          </a:p>
          <a:p>
            <a:pPr lvl="1" algn="r" rtl="1"/>
            <a:r>
              <a:rPr lang="he-IL" sz="2000" dirty="0"/>
              <a:t>מאתחלת את </a:t>
            </a:r>
            <a:r>
              <a:rPr lang="en-US" sz="2000" b="1" dirty="0">
                <a:solidFill>
                  <a:srgbClr val="C00000"/>
                </a:solidFill>
              </a:rPr>
              <a:t>control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ל </a:t>
            </a:r>
            <a:r>
              <a:rPr lang="en-US" sz="2000" b="1" dirty="0"/>
              <a:t>37Fh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מאתחלת את </a:t>
            </a:r>
            <a:r>
              <a:rPr lang="en-US" sz="2000" b="1" dirty="0">
                <a:solidFill>
                  <a:srgbClr val="C00000"/>
                </a:solidFill>
              </a:rPr>
              <a:t>status register</a:t>
            </a:r>
            <a:r>
              <a:rPr lang="he-IL" sz="2000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ל </a:t>
            </a:r>
            <a:r>
              <a:rPr lang="he-IL" sz="2000" b="1" dirty="0"/>
              <a:t>0</a:t>
            </a:r>
            <a:r>
              <a:rPr lang="he-IL" sz="2000" dirty="0"/>
              <a:t>.</a:t>
            </a:r>
          </a:p>
          <a:p>
            <a:pPr lvl="1" algn="r" rtl="1"/>
            <a:r>
              <a:rPr lang="he-IL" sz="2000" dirty="0"/>
              <a:t>מאתחלת את </a:t>
            </a:r>
            <a:r>
              <a:rPr lang="en-US" sz="2000" b="1" dirty="0">
                <a:solidFill>
                  <a:srgbClr val="C00000"/>
                </a:solidFill>
              </a:rPr>
              <a:t>tag word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ל </a:t>
            </a:r>
            <a:r>
              <a:rPr lang="en-US" sz="2000" b="1" dirty="0"/>
              <a:t>0FFFFh</a:t>
            </a:r>
            <a:endParaRPr lang="he-IL" sz="2000" b="1" dirty="0"/>
          </a:p>
          <a:p>
            <a:pPr algn="r" rtl="1"/>
            <a:r>
              <a:rPr lang="he-IL" sz="2000" dirty="0"/>
              <a:t>שאר האוגרים לא מושפעים מהפקודה.</a:t>
            </a:r>
            <a:endParaRPr lang="LID4096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85954-B343-4314-A583-D4069FC3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2B746-1DC1-4455-A943-5E5D28C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69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B8F3-E6A6-43ED-82EB-240FD594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FCLEX and FNCLEX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5081-0F56-4BF6-AE95-E1694438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הפקודות </a:t>
            </a:r>
            <a:r>
              <a:rPr lang="en-US" b="1" dirty="0" err="1">
                <a:solidFill>
                  <a:srgbClr val="7030A0"/>
                </a:solidFill>
              </a:rPr>
              <a:t>fclex</a:t>
            </a:r>
            <a:r>
              <a:rPr lang="he-IL" dirty="0"/>
              <a:t> ו </a:t>
            </a:r>
            <a:r>
              <a:rPr lang="en-US" b="1" dirty="0" err="1">
                <a:solidFill>
                  <a:srgbClr val="7030A0"/>
                </a:solidFill>
              </a:rPr>
              <a:t>fnclex</a:t>
            </a:r>
            <a:r>
              <a:rPr lang="he-IL" dirty="0"/>
              <a:t> מנקות את כל הביטים הדלוקים של חריגות ב </a:t>
            </a:r>
            <a:r>
              <a:rPr lang="en-US" b="1" dirty="0">
                <a:solidFill>
                  <a:srgbClr val="C00000"/>
                </a:solidFill>
              </a:rPr>
              <a:t>status register</a:t>
            </a:r>
            <a:r>
              <a:rPr lang="he-IL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0AFED-667D-491E-BDCE-59999DD4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CB238-BE67-476E-81AF-0652916E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9233-26D7-47CC-8D73-EA2F7DA7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80x87 Floating Point Coprocessors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E8D0-84B4-4BBD-AA36-D60C04BF2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000" dirty="0"/>
              <a:t>כאשר בשנת </a:t>
            </a:r>
            <a:r>
              <a:rPr lang="he-IL" sz="2000" b="1" dirty="0">
                <a:solidFill>
                  <a:srgbClr val="00B050"/>
                </a:solidFill>
              </a:rPr>
              <a:t>1970</a:t>
            </a:r>
            <a:r>
              <a:rPr lang="he-IL" sz="2000" dirty="0"/>
              <a:t> , יצאו לשוק מעבדי </a:t>
            </a:r>
            <a:r>
              <a:rPr lang="he-IL" sz="2000" b="1" dirty="0">
                <a:solidFill>
                  <a:srgbClr val="C00000"/>
                </a:solidFill>
              </a:rPr>
              <a:t>8086</a:t>
            </a:r>
            <a:r>
              <a:rPr lang="he-IL" sz="2000" dirty="0"/>
              <a:t> , הטכנולוגיה לא הייתה במצב , שיפשר ל </a:t>
            </a:r>
            <a:r>
              <a:rPr lang="en-US" sz="2000" b="1" dirty="0">
                <a:solidFill>
                  <a:srgbClr val="0070C0"/>
                </a:solidFill>
              </a:rPr>
              <a:t>intel</a:t>
            </a:r>
            <a:r>
              <a:rPr lang="he-IL" sz="2000" dirty="0"/>
              <a:t> לטפל ב</a:t>
            </a:r>
            <a:r>
              <a:rPr lang="en-US" sz="2000" b="1" dirty="0">
                <a:solidFill>
                  <a:srgbClr val="7030A0"/>
                </a:solidFill>
              </a:rPr>
              <a:t>floating point instructions 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ישירות במעבד </a:t>
            </a:r>
            <a:r>
              <a:rPr lang="he-IL" sz="2000" b="1" dirty="0">
                <a:solidFill>
                  <a:srgbClr val="C00000"/>
                </a:solidFill>
              </a:rPr>
              <a:t>8086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לכן הם הוסיפו </a:t>
            </a:r>
            <a:r>
              <a:rPr lang="en-US" sz="2000" b="1" dirty="0">
                <a:solidFill>
                  <a:srgbClr val="FFC000"/>
                </a:solidFill>
              </a:rPr>
              <a:t>chip</a:t>
            </a:r>
            <a:r>
              <a:rPr lang="he-IL" sz="2000" dirty="0"/>
              <a:t> נוסף , על מנת לבצע חישובים על נקודה צפה (</a:t>
            </a:r>
            <a:r>
              <a:rPr lang="en-US" sz="2000" b="1" dirty="0">
                <a:solidFill>
                  <a:srgbClr val="7030A0"/>
                </a:solidFill>
              </a:rPr>
              <a:t>floating point</a:t>
            </a:r>
            <a:r>
              <a:rPr lang="he-IL" sz="2000" dirty="0"/>
              <a:t>) – </a:t>
            </a:r>
            <a:r>
              <a:rPr lang="en-US" sz="2000" b="1" dirty="0">
                <a:solidFill>
                  <a:srgbClr val="7030A0"/>
                </a:solidFill>
              </a:rPr>
              <a:t>floating point unit </a:t>
            </a:r>
            <a:r>
              <a:rPr lang="he-IL" sz="2000" b="1" dirty="0">
                <a:solidFill>
                  <a:srgbClr val="7030A0"/>
                </a:solidFill>
              </a:rPr>
              <a:t> </a:t>
            </a:r>
            <a:r>
              <a:rPr lang="he-IL" sz="2000" dirty="0"/>
              <a:t>או בקיצור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השבב נקרא </a:t>
            </a:r>
            <a:r>
              <a:rPr lang="en-US" sz="2000" b="1" dirty="0">
                <a:solidFill>
                  <a:srgbClr val="C00000"/>
                </a:solidFill>
              </a:rPr>
              <a:t>8087</a:t>
            </a:r>
            <a:r>
              <a:rPr lang="he-IL" sz="2000" dirty="0"/>
              <a:t> , ויצא לשוק בשנת </a:t>
            </a:r>
            <a:r>
              <a:rPr lang="he-IL" sz="2000" b="1" dirty="0">
                <a:solidFill>
                  <a:srgbClr val="00B050"/>
                </a:solidFill>
              </a:rPr>
              <a:t>1980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זה , ידע לעבוד עם מעבדי  </a:t>
            </a:r>
            <a:r>
              <a:rPr lang="he-IL" sz="2000" b="1" dirty="0">
                <a:solidFill>
                  <a:srgbClr val="C00000"/>
                </a:solidFill>
              </a:rPr>
              <a:t>8086</a:t>
            </a:r>
            <a:r>
              <a:rPr lang="he-IL" sz="2000" dirty="0"/>
              <a:t> , </a:t>
            </a:r>
            <a:r>
              <a:rPr lang="he-IL" sz="2000" b="1" dirty="0">
                <a:solidFill>
                  <a:srgbClr val="C00000"/>
                </a:solidFill>
              </a:rPr>
              <a:t>8088</a:t>
            </a:r>
            <a:r>
              <a:rPr lang="he-IL" sz="2000" dirty="0"/>
              <a:t>, </a:t>
            </a:r>
            <a:r>
              <a:rPr lang="he-IL" sz="2000" b="1" dirty="0">
                <a:solidFill>
                  <a:srgbClr val="C00000"/>
                </a:solidFill>
              </a:rPr>
              <a:t>80186</a:t>
            </a:r>
            <a:r>
              <a:rPr lang="he-IL" sz="2000" dirty="0"/>
              <a:t> ו </a:t>
            </a:r>
            <a:r>
              <a:rPr lang="he-IL" sz="2000" b="1" dirty="0">
                <a:solidFill>
                  <a:srgbClr val="C00000"/>
                </a:solidFill>
              </a:rPr>
              <a:t>80188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כאשר </a:t>
            </a:r>
            <a:r>
              <a:rPr lang="en-US" sz="2000" b="1" dirty="0">
                <a:solidFill>
                  <a:srgbClr val="0070C0"/>
                </a:solidFill>
              </a:rPr>
              <a:t>intel</a:t>
            </a:r>
            <a:r>
              <a:rPr lang="he-IL" sz="2000" dirty="0"/>
              <a:t> הוציאה מעבד </a:t>
            </a:r>
            <a:r>
              <a:rPr lang="he-IL" sz="2000" b="1" dirty="0">
                <a:solidFill>
                  <a:srgbClr val="C00000"/>
                </a:solidFill>
              </a:rPr>
              <a:t>80286</a:t>
            </a:r>
            <a:r>
              <a:rPr lang="en-US" sz="2000" dirty="0"/>
              <a:t> </a:t>
            </a:r>
            <a:r>
              <a:rPr lang="he-IL" sz="2000" dirty="0"/>
              <a:t> , הם הוציאו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משודרג , אשר נקרא </a:t>
            </a:r>
            <a:r>
              <a:rPr lang="he-IL" sz="2000" b="1" dirty="0">
                <a:solidFill>
                  <a:srgbClr val="C00000"/>
                </a:solidFill>
              </a:rPr>
              <a:t>80287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ואחרי זה שידרגה ל </a:t>
            </a:r>
            <a:r>
              <a:rPr lang="he-IL" sz="2000" b="1" dirty="0">
                <a:solidFill>
                  <a:srgbClr val="C00000"/>
                </a:solidFill>
              </a:rPr>
              <a:t>80387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אשר השתלב יפה עם מעבד </a:t>
            </a:r>
            <a:r>
              <a:rPr lang="he-IL" sz="2000" b="1" dirty="0">
                <a:solidFill>
                  <a:srgbClr val="C00000"/>
                </a:solidFill>
              </a:rPr>
              <a:t>80386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אבל , כאשר יצא מעבד </a:t>
            </a:r>
            <a:r>
              <a:rPr lang="en-US" sz="2000" dirty="0"/>
              <a:t> </a:t>
            </a:r>
            <a:r>
              <a:rPr lang="he-IL" sz="2000" b="1" dirty="0">
                <a:solidFill>
                  <a:srgbClr val="C00000"/>
                </a:solidFill>
              </a:rPr>
              <a:t>80486</a:t>
            </a:r>
            <a:r>
              <a:rPr lang="he-IL" sz="2000" dirty="0"/>
              <a:t> וכל המעבדים שיצא אחריו  , השבב של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כבר היה חלק מהמעבד.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1ECA3-55BD-4A53-8B2D-A7A7C395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BD119-FA80-4A83-ADDB-2973A601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2FB4-827E-46F6-AAEA-7ED91A63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FLDCW and FSTCW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74FE-26E1-40B2-8009-CF276D59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הפקודות </a:t>
            </a:r>
            <a:r>
              <a:rPr lang="en-US" sz="2000" b="1" dirty="0" err="1">
                <a:solidFill>
                  <a:srgbClr val="7030A0"/>
                </a:solidFill>
              </a:rPr>
              <a:t>fldcw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fstcw</a:t>
            </a:r>
            <a:r>
              <a:rPr lang="he-IL" sz="2000" dirty="0"/>
              <a:t> עובדות עם </a:t>
            </a:r>
            <a:r>
              <a:rPr lang="en-US" sz="2000" b="1" dirty="0">
                <a:solidFill>
                  <a:srgbClr val="0070C0"/>
                </a:solidFill>
              </a:rPr>
              <a:t>operand</a:t>
            </a:r>
            <a:r>
              <a:rPr lang="he-IL" sz="2000" dirty="0"/>
              <a:t> בגודל 16 ביט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fldcw</a:t>
            </a:r>
            <a:r>
              <a:rPr lang="en-US" sz="2000" b="1" dirty="0"/>
              <a:t> mem_16</a:t>
            </a:r>
            <a:r>
              <a:rPr lang="he-IL" sz="2000" b="1" dirty="0"/>
              <a:t> 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mem_16 = control register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fstcw</a:t>
            </a:r>
            <a:r>
              <a:rPr lang="en-US" sz="2000" b="1" dirty="0"/>
              <a:t> mem_16  ; </a:t>
            </a:r>
            <a:r>
              <a:rPr lang="en-US" sz="2000" b="1" dirty="0">
                <a:solidFill>
                  <a:srgbClr val="00B050"/>
                </a:solidFill>
              </a:rPr>
              <a:t>control register = mem_16 </a:t>
            </a:r>
            <a:endParaRPr lang="he-IL" sz="2000" b="1" dirty="0">
              <a:solidFill>
                <a:srgbClr val="00B050"/>
              </a:solidFill>
            </a:endParaRPr>
          </a:p>
          <a:p>
            <a:pPr algn="r" rtl="1"/>
            <a:r>
              <a:rPr lang="he-IL" sz="2000" dirty="0"/>
              <a:t>הפקודות מעתיקות את </a:t>
            </a:r>
            <a:r>
              <a:rPr lang="en-US" sz="2000" dirty="0"/>
              <a:t>control register</a:t>
            </a:r>
            <a:r>
              <a:rPr lang="he-IL" sz="2000" dirty="0"/>
              <a:t> ל 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mem_16</a:t>
            </a:r>
            <a:r>
              <a:rPr lang="he-IL" sz="2000" b="1" dirty="0">
                <a:solidFill>
                  <a:srgbClr val="0070C0"/>
                </a:solidFill>
              </a:rPr>
              <a:t> </a:t>
            </a:r>
            <a:r>
              <a:rPr lang="he-IL" sz="2000" dirty="0"/>
              <a:t>והפוך.</a:t>
            </a:r>
          </a:p>
          <a:p>
            <a:pPr algn="r" rtl="1"/>
            <a:r>
              <a:rPr lang="he-IL" sz="2000" dirty="0"/>
              <a:t>כאשר משתמשים ב </a:t>
            </a:r>
            <a:r>
              <a:rPr lang="en-US" sz="2000" b="1" dirty="0" err="1">
                <a:solidFill>
                  <a:srgbClr val="7030A0"/>
                </a:solidFill>
              </a:rPr>
              <a:t>fldcw</a:t>
            </a:r>
            <a:r>
              <a:rPr lang="he-IL" sz="2000" dirty="0"/>
              <a:t> על אחת החריגות  על מנת להדליק אותה  , כל חריגה </a:t>
            </a:r>
            <a:r>
              <a:rPr lang="en-US" sz="2000" b="1" dirty="0">
                <a:solidFill>
                  <a:srgbClr val="FFC000"/>
                </a:solidFill>
              </a:rPr>
              <a:t>enable</a:t>
            </a:r>
            <a:r>
              <a:rPr lang="he-IL" sz="2000" dirty="0"/>
              <a:t>  תבוצע ישר לפני ביצוע פקודה הבאה. </a:t>
            </a:r>
          </a:p>
          <a:p>
            <a:pPr algn="r" rtl="1"/>
            <a:r>
              <a:rPr lang="he-IL" sz="2000" dirty="0"/>
              <a:t>לכן נשתמש ב </a:t>
            </a:r>
            <a:r>
              <a:rPr lang="en-US" sz="2000" b="1" dirty="0" err="1">
                <a:solidFill>
                  <a:srgbClr val="7030A0"/>
                </a:solidFill>
              </a:rPr>
              <a:t>fclex</a:t>
            </a:r>
            <a:r>
              <a:rPr lang="he-IL" sz="2000" dirty="0"/>
              <a:t> , אשר תבטל כל חריגה שהייתה צריכה להיות מופעלת.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A78C8-59DA-49B2-9AEF-D183F380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5771-AE58-4599-AFD9-0DA59C6C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0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F9BB-8F24-4A81-8530-866E8DF4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FSTSW and FNSTSW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DF4E-A5AC-4FC2-ACE5-D7F5DF3D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fstsw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ax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ax = status word register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fnstsw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ax</a:t>
            </a:r>
            <a:r>
              <a:rPr lang="en-US" sz="2000" b="1" dirty="0"/>
              <a:t> ; </a:t>
            </a:r>
            <a:r>
              <a:rPr lang="en-US" sz="2000" b="1" dirty="0">
                <a:solidFill>
                  <a:srgbClr val="00B050"/>
                </a:solidFill>
              </a:rPr>
              <a:t>ax = status word register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fstsw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mem_16 </a:t>
            </a:r>
            <a:r>
              <a:rPr lang="en-US" sz="2000" b="1" dirty="0"/>
              <a:t>; </a:t>
            </a:r>
            <a:r>
              <a:rPr lang="en-US" sz="2000" b="1" dirty="0">
                <a:solidFill>
                  <a:srgbClr val="00B050"/>
                </a:solidFill>
              </a:rPr>
              <a:t>mem_16  = status word register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fnstsw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mem_16 </a:t>
            </a:r>
            <a:r>
              <a:rPr lang="en-US" sz="2000" b="1" dirty="0"/>
              <a:t>; </a:t>
            </a:r>
            <a:r>
              <a:rPr lang="en-US" sz="2000" b="1" dirty="0">
                <a:solidFill>
                  <a:srgbClr val="00B050"/>
                </a:solidFill>
              </a:rPr>
              <a:t>mem_16  = status word register</a:t>
            </a:r>
          </a:p>
          <a:p>
            <a:pPr algn="r" rtl="1"/>
            <a:endParaRPr lang="he-IL" sz="2000" dirty="0"/>
          </a:p>
          <a:p>
            <a:pPr algn="r" rtl="1"/>
            <a:r>
              <a:rPr lang="he-IL" sz="2000" dirty="0"/>
              <a:t>הפקודות הללו , מעתיקות  את תוכן ה </a:t>
            </a:r>
            <a:r>
              <a:rPr lang="en-US" sz="2000" b="1" dirty="0">
                <a:solidFill>
                  <a:srgbClr val="C00000"/>
                </a:solidFill>
              </a:rPr>
              <a:t>status register 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אל תוך האוגר </a:t>
            </a:r>
            <a:r>
              <a:rPr lang="en-US" sz="2000" b="1" dirty="0">
                <a:solidFill>
                  <a:srgbClr val="00B0F0"/>
                </a:solidFill>
              </a:rPr>
              <a:t>ax</a:t>
            </a:r>
            <a:r>
              <a:rPr lang="he-IL" sz="2000" dirty="0"/>
              <a:t> או זיכרון בגודל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ביט.</a:t>
            </a:r>
          </a:p>
          <a:p>
            <a:pPr algn="r" rtl="1"/>
            <a:r>
              <a:rPr lang="he-IL" sz="2000" dirty="0"/>
              <a:t>ננצל את זה על מנת לבדוק את המצב של התנאים ,  בעזרת פקודה </a:t>
            </a:r>
            <a:r>
              <a:rPr lang="en-US" sz="2000" b="1" dirty="0" err="1">
                <a:solidFill>
                  <a:srgbClr val="7030A0"/>
                </a:solidFill>
              </a:rPr>
              <a:t>sahf</a:t>
            </a:r>
            <a:r>
              <a:rPr lang="he-IL" sz="2000" dirty="0"/>
              <a:t> ( בשקף הבא )</a:t>
            </a:r>
            <a:r>
              <a:rPr lang="en-US" sz="2000" dirty="0"/>
              <a:t> 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02FAB-A543-4F3F-B506-4C5A0008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10DBA-D617-4719-BA52-29214669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D556-FD4B-42C7-BEBC-496F7C3D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SAHF instruction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FF31-4679-426A-83E0-61690297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b="1" dirty="0" err="1">
                <a:solidFill>
                  <a:srgbClr val="7030A0"/>
                </a:solidFill>
              </a:rPr>
              <a:t>sahf</a:t>
            </a:r>
            <a:r>
              <a:rPr lang="he-IL" dirty="0"/>
              <a:t> מעתיקה 8 ביטים גבוהים של אוגר </a:t>
            </a:r>
            <a:r>
              <a:rPr lang="en-US" b="1" dirty="0">
                <a:solidFill>
                  <a:srgbClr val="00B0F0"/>
                </a:solidFill>
              </a:rPr>
              <a:t>ax</a:t>
            </a:r>
            <a:r>
              <a:rPr lang="he-IL" dirty="0"/>
              <a:t> , שמכילים את </a:t>
            </a:r>
            <a:r>
              <a:rPr lang="en-US" b="1" dirty="0">
                <a:solidFill>
                  <a:srgbClr val="00B050"/>
                </a:solidFill>
              </a:rPr>
              <a:t>condition code flags</a:t>
            </a:r>
            <a:r>
              <a:rPr lang="he-IL" b="1" dirty="0">
                <a:solidFill>
                  <a:srgbClr val="00B050"/>
                </a:solidFill>
              </a:rPr>
              <a:t> </a:t>
            </a:r>
            <a:r>
              <a:rPr lang="he-IL" dirty="0"/>
              <a:t>אחרי ביצוע  </a:t>
            </a:r>
            <a:r>
              <a:rPr lang="en-US" b="1" dirty="0" err="1">
                <a:solidFill>
                  <a:srgbClr val="7030A0"/>
                </a:solidFill>
              </a:rPr>
              <a:t>fstsw</a:t>
            </a:r>
            <a:r>
              <a:rPr lang="he-IL" dirty="0"/>
              <a:t> , ל 8 ביטים הנמוכים של </a:t>
            </a:r>
            <a:r>
              <a:rPr lang="en-US" b="1" dirty="0">
                <a:solidFill>
                  <a:srgbClr val="00B0F0"/>
                </a:solidFill>
              </a:rPr>
              <a:t>EFLAGS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עכשיו נוכל לנצל את הפקודות הקפיצה הרגילות , אשר יודעות לבדוק את </a:t>
            </a:r>
            <a:r>
              <a:rPr lang="en-US" b="1" dirty="0">
                <a:solidFill>
                  <a:srgbClr val="00B0F0"/>
                </a:solidFill>
              </a:rPr>
              <a:t>EFLAGS</a:t>
            </a:r>
            <a:r>
              <a:rPr lang="he-IL" dirty="0"/>
              <a:t> 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8493D-E420-4C13-BBCC-FC20463F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D398A-C746-4C07-A25A-48B873A5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35863-D1C5-4F19-83E8-D6DCE8EE4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85" y="3187834"/>
            <a:ext cx="6476532" cy="36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36C8-8FE3-49F4-8D09-93C4CFD3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FINCSTP and FDECSTP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8FE3-872F-4719-B00D-069827F6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הפקודות </a:t>
            </a:r>
            <a:r>
              <a:rPr lang="en-US" sz="2000" b="1" dirty="0" err="1">
                <a:solidFill>
                  <a:srgbClr val="7030A0"/>
                </a:solidFill>
              </a:rPr>
              <a:t>fincstp</a:t>
            </a:r>
            <a:r>
              <a:rPr lang="he-IL" sz="2000" dirty="0"/>
              <a:t> ו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fdecstp</a:t>
            </a:r>
            <a:r>
              <a:rPr lang="he-IL" sz="2000" dirty="0"/>
              <a:t> מגדילות ומקטינות את </a:t>
            </a:r>
            <a:r>
              <a:rPr lang="he-IL" sz="2000" dirty="0" err="1"/>
              <a:t>את</a:t>
            </a:r>
            <a:r>
              <a:rPr lang="he-IL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tos</a:t>
            </a:r>
            <a:r>
              <a:rPr lang="he-IL" sz="2000" b="1" dirty="0">
                <a:solidFill>
                  <a:srgbClr val="00B050"/>
                </a:solidFill>
              </a:rPr>
              <a:t> (</a:t>
            </a:r>
            <a:r>
              <a:rPr lang="en-US" sz="2000" b="1" dirty="0">
                <a:solidFill>
                  <a:srgbClr val="00B050"/>
                </a:solidFill>
              </a:rPr>
              <a:t>mod 8</a:t>
            </a:r>
            <a:r>
              <a:rPr lang="he-IL" sz="2000" b="1" dirty="0"/>
              <a:t>). </a:t>
            </a:r>
          </a:p>
          <a:p>
            <a:pPr algn="r" rtl="1"/>
            <a:r>
              <a:rPr lang="he-IL" sz="2000" dirty="0"/>
              <a:t>הפקודות מאפסות את </a:t>
            </a:r>
            <a:r>
              <a:rPr lang="en-US" sz="2000" b="1" dirty="0">
                <a:solidFill>
                  <a:srgbClr val="FFC000"/>
                </a:solidFill>
              </a:rPr>
              <a:t>C1</a:t>
            </a:r>
            <a:r>
              <a:rPr lang="he-IL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F8F55-8331-43E3-91E9-2AA30595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B64D3-7A66-4B2E-BD1E-CB123D25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9986-DB07-475F-B233-ED7B3709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FFREE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8F86-044D-4A3E-97FB-4E03286E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ffree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</a:p>
          <a:p>
            <a:pPr algn="r" rtl="1"/>
            <a:r>
              <a:rPr lang="he-IL" sz="2000" dirty="0"/>
              <a:t>הפקודה משנה את הביטים </a:t>
            </a:r>
            <a:r>
              <a:rPr lang="en-US" sz="2000" b="1" dirty="0">
                <a:solidFill>
                  <a:srgbClr val="002060"/>
                </a:solidFill>
              </a:rPr>
              <a:t>2*</a:t>
            </a:r>
            <a:r>
              <a:rPr lang="en-US" sz="2000" b="1" dirty="0" err="1">
                <a:solidFill>
                  <a:srgbClr val="002060"/>
                </a:solidFill>
              </a:rPr>
              <a:t>i</a:t>
            </a:r>
            <a:r>
              <a:rPr lang="en-US" sz="2000" b="1" dirty="0">
                <a:solidFill>
                  <a:srgbClr val="002060"/>
                </a:solidFill>
              </a:rPr>
              <a:t> - 1</a:t>
            </a:r>
            <a:r>
              <a:rPr lang="he-IL" sz="2000" dirty="0">
                <a:solidFill>
                  <a:srgbClr val="002060"/>
                </a:solidFill>
              </a:rPr>
              <a:t> ו </a:t>
            </a:r>
            <a:r>
              <a:rPr lang="en-US" sz="2000" b="1" dirty="0">
                <a:solidFill>
                  <a:srgbClr val="002060"/>
                </a:solidFill>
              </a:rPr>
              <a:t>2*</a:t>
            </a:r>
            <a:r>
              <a:rPr lang="en-US" sz="2000" b="1" dirty="0" err="1">
                <a:solidFill>
                  <a:srgbClr val="002060"/>
                </a:solidFill>
              </a:rPr>
              <a:t>i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he-IL" sz="2000" b="1" dirty="0">
                <a:solidFill>
                  <a:srgbClr val="002060"/>
                </a:solidFill>
              </a:rPr>
              <a:t> </a:t>
            </a:r>
            <a:r>
              <a:rPr lang="he-IL" sz="2000" b="1" dirty="0"/>
              <a:t> </a:t>
            </a:r>
            <a:r>
              <a:rPr lang="he-IL" sz="2000" dirty="0"/>
              <a:t>של </a:t>
            </a:r>
            <a:r>
              <a:rPr lang="en-US" sz="2000" dirty="0"/>
              <a:t>  </a:t>
            </a:r>
            <a:r>
              <a:rPr lang="en-US" sz="2000" b="1" dirty="0">
                <a:solidFill>
                  <a:srgbClr val="C00000"/>
                </a:solidFill>
              </a:rPr>
              <a:t>tag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, על מנת לסמן את </a:t>
            </a:r>
            <a:r>
              <a:rPr lang="en-US" sz="2000" b="1" dirty="0">
                <a:solidFill>
                  <a:srgbClr val="FFC000"/>
                </a:solidFill>
              </a:rPr>
              <a:t>ST(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כריק.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83D6B-A519-4041-94A4-E340AD1E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26C5E-1DB8-4363-9F91-58CC4068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8BB4-C8C7-4840-8020-DE99AC84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Constant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AF4B-2EEE-42BA-9CD7-6573E4DE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fldz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         </a:t>
            </a:r>
            <a:r>
              <a:rPr lang="en-US" sz="2000" b="1" dirty="0"/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fld1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         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fldpi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fldl2t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  <a:r>
              <a:rPr lang="en-US" sz="2000" b="1" dirty="0"/>
              <a:t>  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fldl2e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  <a:r>
              <a:rPr lang="en-US" sz="2000" b="1" dirty="0"/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fldlg2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fldln2</a:t>
            </a:r>
            <a:r>
              <a:rPr lang="en-US" sz="2000" b="1" dirty="0"/>
              <a:t> ;</a:t>
            </a:r>
            <a:r>
              <a:rPr lang="en-US" sz="2000" b="1" dirty="0">
                <a:solidFill>
                  <a:srgbClr val="00B050"/>
                </a:solidFill>
              </a:rPr>
              <a:t>Pushes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0A766-F5D8-4C1B-9185-1CB5D846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F48AC-BF14-4E9F-A2EE-D50275E9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A6B0D5-511C-44F3-8DA1-EE7CF3CD3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442150"/>
              </p:ext>
            </p:extLst>
          </p:nvPr>
        </p:nvGraphicFramePr>
        <p:xfrm>
          <a:off x="4103285" y="2158521"/>
          <a:ext cx="612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5" name="Equation" r:id="rId3" imgW="317160" imgH="177480" progId="Equation.DSMT4">
                  <p:embed/>
                </p:oleObj>
              </mc:Choice>
              <mc:Fallback>
                <p:oleObj name="Equation" r:id="rId3" imgW="317160" imgH="1774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76A22E-6C2D-491E-A717-57B23524E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3285" y="2158521"/>
                        <a:ext cx="6127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C6FFFC8-906D-4F8E-901D-47C72653E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5241"/>
              </p:ext>
            </p:extLst>
          </p:nvPr>
        </p:nvGraphicFramePr>
        <p:xfrm>
          <a:off x="4103285" y="2613645"/>
          <a:ext cx="612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6" name="Equation" r:id="rId5" imgW="317160" imgH="177480" progId="Equation.DSMT4">
                  <p:embed/>
                </p:oleObj>
              </mc:Choice>
              <mc:Fallback>
                <p:oleObj name="Equation" r:id="rId5" imgW="317160" imgH="177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EA6B0D5-511C-44F3-8DA1-EE7CF3CD36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3285" y="2613645"/>
                        <a:ext cx="6127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71A5883-3EC1-4FB8-8484-06258CDEF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442390"/>
              </p:ext>
            </p:extLst>
          </p:nvPr>
        </p:nvGraphicFramePr>
        <p:xfrm>
          <a:off x="4203511" y="3068769"/>
          <a:ext cx="313009" cy="31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7" name="Equation" r:id="rId7" imgW="139680" imgH="139680" progId="Equation.DSMT4">
                  <p:embed/>
                </p:oleObj>
              </mc:Choice>
              <mc:Fallback>
                <p:oleObj name="Equation" r:id="rId7" imgW="139680" imgH="139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C6FFFC8-906D-4F8E-901D-47C72653E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3511" y="3068769"/>
                        <a:ext cx="313009" cy="31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1DD3AA5-FB7C-477B-B847-9306986F3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34802"/>
              </p:ext>
            </p:extLst>
          </p:nvPr>
        </p:nvGraphicFramePr>
        <p:xfrm>
          <a:off x="4259547" y="3355815"/>
          <a:ext cx="13081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8" name="Equation" r:id="rId9" imgW="583920" imgH="253800" progId="Equation.DSMT4">
                  <p:embed/>
                </p:oleObj>
              </mc:Choice>
              <mc:Fallback>
                <p:oleObj name="Equation" r:id="rId9" imgW="583920" imgH="253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71A5883-3EC1-4FB8-8484-06258CDEF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9547" y="3355815"/>
                        <a:ext cx="130810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AF4D04C-CCD1-4A6A-8E52-367649EAB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31667"/>
              </p:ext>
            </p:extLst>
          </p:nvPr>
        </p:nvGraphicFramePr>
        <p:xfrm>
          <a:off x="4345272" y="3775335"/>
          <a:ext cx="11366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9" name="Equation" r:id="rId11" imgW="507960" imgH="253800" progId="Equation.DSMT4">
                  <p:embed/>
                </p:oleObj>
              </mc:Choice>
              <mc:Fallback>
                <p:oleObj name="Equation" r:id="rId11" imgW="50796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1DD3AA5-FB7C-477B-B847-9306986F3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5272" y="3775335"/>
                        <a:ext cx="11366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2FE3396-B514-46DC-A8DF-AB129E04E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694209"/>
              </p:ext>
            </p:extLst>
          </p:nvPr>
        </p:nvGraphicFramePr>
        <p:xfrm>
          <a:off x="4360015" y="4220711"/>
          <a:ext cx="12509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0" name="Equation" r:id="rId13" imgW="558720" imgH="253800" progId="Equation.DSMT4">
                  <p:embed/>
                </p:oleObj>
              </mc:Choice>
              <mc:Fallback>
                <p:oleObj name="Equation" r:id="rId13" imgW="558720" imgH="2538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AF4D04C-CCD1-4A6A-8E52-367649EABF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60015" y="4220711"/>
                        <a:ext cx="12509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6D460F1-3C17-49BB-BFB7-9A37E79F1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864087"/>
              </p:ext>
            </p:extLst>
          </p:nvPr>
        </p:nvGraphicFramePr>
        <p:xfrm>
          <a:off x="4330851" y="4640231"/>
          <a:ext cx="8524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1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2FE3396-B514-46DC-A8DF-AB129E04E9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0851" y="4640231"/>
                        <a:ext cx="85248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4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A183-4E55-4792-90C0-327ECEBA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6AEE-7352-4171-87E4-5BDAE5AD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80x87</a:t>
            </a:r>
            <a:r>
              <a:rPr lang="he-IL" sz="2000" dirty="0"/>
              <a:t> מספק מספר פקודות להשוואה של ערכים </a:t>
            </a:r>
            <a:r>
              <a:rPr lang="en-US" sz="2000" b="1" dirty="0">
                <a:solidFill>
                  <a:srgbClr val="0070C0"/>
                </a:solidFill>
              </a:rPr>
              <a:t>real</a:t>
            </a:r>
            <a:r>
              <a:rPr lang="he-IL" sz="2000" dirty="0"/>
              <a:t> 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fcomp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fcompp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he-IL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FTST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אשר מבצעים השוואה בין 2 הערכים העליונים של המחסנית </a:t>
            </a:r>
            <a:r>
              <a:rPr lang="en-US" sz="2000" b="1" dirty="0">
                <a:solidFill>
                  <a:srgbClr val="FFC000"/>
                </a:solidFill>
              </a:rPr>
              <a:t>FPU</a:t>
            </a:r>
            <a:r>
              <a:rPr lang="he-IL" sz="2000" dirty="0"/>
              <a:t> </a:t>
            </a:r>
            <a:r>
              <a:rPr lang="en-US" sz="2000" dirty="0"/>
              <a:t>: </a:t>
            </a:r>
            <a:r>
              <a:rPr lang="he-IL" sz="2000" dirty="0"/>
              <a:t>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הן בודקות את קבוצת </a:t>
            </a:r>
            <a:r>
              <a:rPr lang="en-US" sz="2000" b="1" dirty="0">
                <a:solidFill>
                  <a:srgbClr val="00B050"/>
                </a:solidFill>
              </a:rPr>
              <a:t>condition codes </a:t>
            </a:r>
            <a:r>
              <a:rPr lang="he-IL" sz="2000" dirty="0">
                <a:solidFill>
                  <a:srgbClr val="00B050"/>
                </a:solidFill>
              </a:rPr>
              <a:t>  </a:t>
            </a:r>
            <a:r>
              <a:rPr lang="he-IL" sz="2000" dirty="0"/>
              <a:t>מ </a:t>
            </a:r>
            <a:r>
              <a:rPr lang="en-US" sz="2000" b="1" dirty="0">
                <a:solidFill>
                  <a:srgbClr val="C00000"/>
                </a:solidFill>
              </a:rPr>
              <a:t>status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, על מנת לקבל את תוצאות ההשוואה.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26BC4-2E5F-4441-887B-98DD42D4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AD176-D8D9-43C8-AC23-A49F4C0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767-6F63-4E67-BF31-5CC7C26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הקשר בין הפקודות</a:t>
            </a:r>
            <a:r>
              <a:rPr lang="en-US" b="1" dirty="0"/>
              <a:t> </a:t>
            </a:r>
            <a:r>
              <a:rPr lang="he-IL" b="1" dirty="0"/>
              <a:t> השוואה ל 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condition </a:t>
            </a:r>
            <a:r>
              <a:rPr lang="he-IL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 codes</a:t>
            </a:r>
            <a:r>
              <a:rPr lang="he-IL" b="1" dirty="0">
                <a:solidFill>
                  <a:srgbClr val="00B050"/>
                </a:solidFill>
              </a:rPr>
              <a:t> </a:t>
            </a:r>
            <a:r>
              <a:rPr lang="he-IL" b="1" dirty="0"/>
              <a:t>מ </a:t>
            </a:r>
            <a:r>
              <a:rPr lang="en-US" b="1" dirty="0">
                <a:solidFill>
                  <a:srgbClr val="0070C0"/>
                </a:solidFill>
              </a:rPr>
              <a:t>status register</a:t>
            </a:r>
            <a:endParaRPr lang="LID4096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70B8F-1695-4A1B-9CF3-E0EDA6A4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A7FF-6006-49B7-BF33-98E00B5B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0EFB74-4DD5-45A1-B942-B531FE93F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35127"/>
              </p:ext>
            </p:extLst>
          </p:nvPr>
        </p:nvGraphicFramePr>
        <p:xfrm>
          <a:off x="206198" y="2130121"/>
          <a:ext cx="47660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82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46857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473122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09517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476917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pt-BR" sz="1600" b="1" dirty="0"/>
                        <a:t>fcom, fcomp, fcompp, ficom, ficomp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&gt;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&lt;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=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ST or source undefined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67027C-45A7-4840-9ED0-43A5B83C1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71316"/>
              </p:ext>
            </p:extLst>
          </p:nvPr>
        </p:nvGraphicFramePr>
        <p:xfrm>
          <a:off x="5321833" y="2129586"/>
          <a:ext cx="537346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685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52829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74454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533423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74455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665152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ftst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zero(+or-)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un</a:t>
                      </a:r>
                      <a:r>
                        <a:rPr lang="he-IL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comparable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D3F9FF-1E32-42FB-9874-9079389C0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5312"/>
              </p:ext>
            </p:extLst>
          </p:nvPr>
        </p:nvGraphicFramePr>
        <p:xfrm>
          <a:off x="3558998" y="4534402"/>
          <a:ext cx="4766028" cy="214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82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46857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473122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09517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476917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sz="1600" b="1" dirty="0"/>
                        <a:t>פקודות</a:t>
                      </a:r>
                      <a:endParaRPr lang="LID4096" sz="16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sz="1600" b="1" dirty="0"/>
                        <a:t>ביטים</a:t>
                      </a:r>
                      <a:endParaRPr lang="LID4096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1600" b="1" dirty="0"/>
                        <a:t>תנאי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fucom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fucomp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fucompp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&gt;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&lt;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=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unorder</a:t>
                      </a:r>
                      <a:endParaRPr lang="LID4096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2AB2-33E2-4896-80F7-3191C34B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FXAM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693E-112D-433D-8481-A80B8767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הפקודה </a:t>
            </a:r>
            <a:r>
              <a:rPr lang="en-US" b="1" dirty="0" err="1">
                <a:solidFill>
                  <a:srgbClr val="7030A0"/>
                </a:solidFill>
              </a:rPr>
              <a:t>fxam</a:t>
            </a:r>
            <a:r>
              <a:rPr lang="he-IL" dirty="0"/>
              <a:t> , בודקת את </a:t>
            </a:r>
            <a:r>
              <a:rPr lang="en-US" b="1" dirty="0">
                <a:solidFill>
                  <a:srgbClr val="FFC000"/>
                </a:solidFill>
              </a:rPr>
              <a:t>ST(0)</a:t>
            </a:r>
            <a:r>
              <a:rPr lang="he-IL" dirty="0"/>
              <a:t> </a:t>
            </a:r>
          </a:p>
          <a:p>
            <a:pPr marL="0" indent="0" algn="r" rtl="1">
              <a:buNone/>
            </a:pPr>
            <a:r>
              <a:rPr lang="he-IL" dirty="0"/>
              <a:t>	ומעדכנת את </a:t>
            </a:r>
            <a:r>
              <a:rPr lang="en-US" b="1" dirty="0">
                <a:solidFill>
                  <a:srgbClr val="C00000"/>
                </a:solidFill>
              </a:rPr>
              <a:t>status register</a:t>
            </a:r>
            <a:r>
              <a:rPr lang="he-IL" b="1" dirty="0">
                <a:solidFill>
                  <a:srgbClr val="C00000"/>
                </a:solidFill>
              </a:rPr>
              <a:t> </a:t>
            </a:r>
            <a:r>
              <a:rPr lang="he-IL" dirty="0"/>
              <a:t>כך</a:t>
            </a:r>
            <a:r>
              <a:rPr lang="he-IL" b="1" dirty="0"/>
              <a:t> </a:t>
            </a:r>
            <a:r>
              <a:rPr lang="he-IL" dirty="0"/>
              <a:t>: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F4EA7-6631-48C9-9633-DEE92348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43510-9EA5-45EF-BD6D-3E666EAE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16B250-86B9-4A33-AE2B-A19BF8ED2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32597"/>
              </p:ext>
            </p:extLst>
          </p:nvPr>
        </p:nvGraphicFramePr>
        <p:xfrm>
          <a:off x="2312504" y="1569720"/>
          <a:ext cx="5093682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82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46857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513808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09517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763885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167640">
                <a:tc rowSpan="13"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fxam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Unnormalized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-Unnormalized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90372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70094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77591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+Denormalized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98753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-Denormalized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10275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60833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83852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-Infinity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79174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 register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6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4D7D-B904-4CC1-ABC0-8AA9475B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FTST Instruction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C4C5-C7FC-4B71-A723-8DC13650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הפקודה משווה , בין התוכן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ל </a:t>
            </a:r>
            <a:r>
              <a:rPr lang="he-IL" sz="2000" b="1" dirty="0">
                <a:solidFill>
                  <a:srgbClr val="002060"/>
                </a:solidFill>
              </a:rPr>
              <a:t>0</a:t>
            </a:r>
          </a:p>
          <a:p>
            <a:pPr marL="0" indent="0" algn="r" rtl="1">
              <a:buNone/>
            </a:pPr>
            <a:r>
              <a:rPr lang="he-IL" sz="2000" b="1" dirty="0"/>
              <a:t>	</a:t>
            </a:r>
            <a:r>
              <a:rPr lang="he-IL" sz="2000" dirty="0"/>
              <a:t> ומעדכנת את </a:t>
            </a:r>
            <a:r>
              <a:rPr lang="en-US" sz="2000" b="1" dirty="0">
                <a:solidFill>
                  <a:srgbClr val="C00000"/>
                </a:solidFill>
              </a:rPr>
              <a:t>status register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כך</a:t>
            </a:r>
            <a:r>
              <a:rPr lang="he-IL" sz="2000" b="1" dirty="0"/>
              <a:t> </a:t>
            </a:r>
            <a:r>
              <a:rPr lang="he-IL" sz="2000" dirty="0"/>
              <a:t>: 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4016B-09EC-4355-ABA6-D7C8AB1A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FE93A-4D6D-4018-BA20-F266AF2C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CD7EC4-E6A5-4000-B599-06C61FABD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76416"/>
              </p:ext>
            </p:extLst>
          </p:nvPr>
        </p:nvGraphicFramePr>
        <p:xfrm>
          <a:off x="1245702" y="2129586"/>
          <a:ext cx="537346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685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52829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74454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533423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74455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665152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ftst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zero(+or-)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 is un</a:t>
                      </a:r>
                      <a:r>
                        <a:rPr lang="he-IL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comparable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3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4FC3-55C0-40B8-90D3-41C1A5B5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format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D389F-E184-4388-8EDD-2B5D1CB3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sz="2200" dirty="0"/>
              <a:t>כאשר </a:t>
            </a:r>
            <a:r>
              <a:rPr lang="he-IL" sz="2200" b="1" dirty="0">
                <a:solidFill>
                  <a:srgbClr val="00B0F0"/>
                </a:solidFill>
              </a:rPr>
              <a:t>אינטל</a:t>
            </a:r>
            <a:r>
              <a:rPr lang="he-IL" sz="2200" dirty="0"/>
              <a:t> הבינה , שיש לה צורך ביחידת חומרה ל </a:t>
            </a:r>
            <a:r>
              <a:rPr lang="en-US" sz="2200" b="1" dirty="0">
                <a:solidFill>
                  <a:srgbClr val="7030A0"/>
                </a:solidFill>
              </a:rPr>
              <a:t>floating point</a:t>
            </a:r>
            <a:r>
              <a:rPr lang="he-IL" sz="2200" b="1" dirty="0">
                <a:solidFill>
                  <a:srgbClr val="7030A0"/>
                </a:solidFill>
              </a:rPr>
              <a:t> </a:t>
            </a:r>
            <a:r>
              <a:rPr lang="he-IL" sz="2200" dirty="0"/>
              <a:t>, הם שכרו 3 מתמטיקאים , על מנת לתכנן פורמטים ואלגוריתמים , כמה שיותר מדויקים ליחידת </a:t>
            </a:r>
            <a:r>
              <a:rPr lang="en-US" sz="2200" b="1" dirty="0">
                <a:solidFill>
                  <a:srgbClr val="7030A0"/>
                </a:solidFill>
              </a:rPr>
              <a:t>FPU</a:t>
            </a:r>
            <a:r>
              <a:rPr lang="he-IL" sz="2200" dirty="0"/>
              <a:t>. </a:t>
            </a:r>
          </a:p>
          <a:p>
            <a:pPr algn="r" rtl="1"/>
            <a:r>
              <a:rPr lang="he-IL" altLang="LID4096" sz="2200" dirty="0">
                <a:solidFill>
                  <a:srgbClr val="212121"/>
                </a:solidFill>
                <a:latin typeface="inherit"/>
                <a:cs typeface="Arial" panose="020B0604020202020204" pitchFamily="34" charset="0"/>
              </a:rPr>
              <a:t>פורמטים אלה, עם שינויים קלים, הופכו לתקנים</a:t>
            </a:r>
            <a:r>
              <a:rPr lang="LID4096" altLang="LID4096" sz="2200" dirty="0">
                <a:solidFill>
                  <a:srgbClr val="212121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</a:rPr>
              <a:t>IEEE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b="1" dirty="0">
                <a:solidFill>
                  <a:srgbClr val="00B0F0"/>
                </a:solidFill>
              </a:rPr>
              <a:t>754</a:t>
            </a:r>
            <a:r>
              <a:rPr lang="LID4096" altLang="LID4096" sz="2200" dirty="0">
                <a:solidFill>
                  <a:srgbClr val="00B0F0"/>
                </a:solidFill>
                <a:latin typeface="inherit"/>
                <a:cs typeface="Arial" panose="020B0604020202020204" pitchFamily="34" charset="0"/>
              </a:rPr>
              <a:t>  </a:t>
            </a:r>
            <a:r>
              <a:rPr lang="he-IL" altLang="LID4096" sz="2200" dirty="0">
                <a:solidFill>
                  <a:srgbClr val="212121"/>
                </a:solidFill>
                <a:latin typeface="inherit"/>
                <a:cs typeface="Arial" panose="020B0604020202020204" pitchFamily="34" charset="0"/>
              </a:rPr>
              <a:t>ו</a:t>
            </a:r>
            <a:r>
              <a:rPr lang="LID4096" altLang="LID4096" sz="2200" dirty="0">
                <a:solidFill>
                  <a:srgbClr val="212121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</a:rPr>
              <a:t>IEEE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r>
              <a:rPr lang="en-US" sz="2200" b="1" dirty="0">
                <a:solidFill>
                  <a:srgbClr val="00B0F0"/>
                </a:solidFill>
              </a:rPr>
              <a:t>854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  <a:endParaRPr lang="LID4096" altLang="LID4096" sz="22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algn="r" rtl="1"/>
            <a:r>
              <a:rPr lang="he-IL" sz="2200" dirty="0"/>
              <a:t>תקני </a:t>
            </a:r>
            <a:r>
              <a:rPr lang="en-US" sz="2200" b="1" dirty="0">
                <a:solidFill>
                  <a:srgbClr val="00B0F0"/>
                </a:solidFill>
              </a:rPr>
              <a:t>IEEE</a:t>
            </a:r>
            <a:r>
              <a:rPr lang="he-IL" sz="2200" dirty="0"/>
              <a:t> סופקו ל 3 פורמטים שונים : </a:t>
            </a:r>
          </a:p>
          <a:p>
            <a:pPr lvl="1" algn="r" rtl="1"/>
            <a:r>
              <a:rPr lang="en-US" sz="2200" b="1" dirty="0">
                <a:solidFill>
                  <a:srgbClr val="C00000"/>
                </a:solidFill>
              </a:rPr>
              <a:t>32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7030A0"/>
                </a:solidFill>
              </a:rPr>
              <a:t>bit standard precision format</a:t>
            </a:r>
            <a:r>
              <a:rPr lang="he-IL" sz="2200" b="1" dirty="0">
                <a:solidFill>
                  <a:srgbClr val="7030A0"/>
                </a:solidFill>
              </a:rPr>
              <a:t> </a:t>
            </a:r>
            <a:r>
              <a:rPr lang="he-IL" sz="2200" b="1" dirty="0"/>
              <a:t>(</a:t>
            </a:r>
            <a:r>
              <a:rPr lang="en-US" sz="2200" b="1" dirty="0"/>
              <a:t> </a:t>
            </a:r>
            <a:r>
              <a:rPr lang="he-IL" sz="2200" b="1" dirty="0">
                <a:solidFill>
                  <a:srgbClr val="FFC000"/>
                </a:solidFill>
              </a:rPr>
              <a:t>משלים ל 1 </a:t>
            </a:r>
            <a:r>
              <a:rPr lang="he-IL" sz="2200" b="1" dirty="0"/>
              <a:t>, </a:t>
            </a:r>
            <a:r>
              <a:rPr lang="he-IL" sz="2200" b="1" dirty="0">
                <a:solidFill>
                  <a:srgbClr val="C00000"/>
                </a:solidFill>
              </a:rPr>
              <a:t>24</a:t>
            </a:r>
            <a:r>
              <a:rPr lang="he-IL" sz="2200" b="1" dirty="0"/>
              <a:t> ביט </a:t>
            </a:r>
            <a:r>
              <a:rPr lang="en-US" sz="2200" b="1" dirty="0">
                <a:solidFill>
                  <a:srgbClr val="0070C0"/>
                </a:solidFill>
              </a:rPr>
              <a:t>mantissa</a:t>
            </a:r>
            <a:r>
              <a:rPr lang="he-IL" sz="2200" b="1" dirty="0"/>
              <a:t> ו </a:t>
            </a:r>
            <a:r>
              <a:rPr lang="he-IL" sz="2200" b="1" dirty="0">
                <a:solidFill>
                  <a:srgbClr val="C00000"/>
                </a:solidFill>
              </a:rPr>
              <a:t>8</a:t>
            </a:r>
            <a:r>
              <a:rPr lang="he-IL" sz="2200" b="1" dirty="0"/>
              <a:t> </a:t>
            </a:r>
            <a:r>
              <a:rPr lang="he-IL" sz="2200" dirty="0"/>
              <a:t>ביט</a:t>
            </a:r>
            <a:r>
              <a:rPr lang="he-IL" sz="2200" b="1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exponent</a:t>
            </a:r>
            <a:r>
              <a:rPr lang="he-IL" sz="2200" b="1" dirty="0"/>
              <a:t>)</a:t>
            </a:r>
          </a:p>
          <a:p>
            <a:pPr lvl="1" algn="r" rtl="1"/>
            <a:r>
              <a:rPr lang="en-US" sz="2200" b="1" dirty="0">
                <a:solidFill>
                  <a:srgbClr val="C00000"/>
                </a:solidFill>
              </a:rPr>
              <a:t>64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7030A0"/>
                </a:solidFill>
              </a:rPr>
              <a:t>bit double precision format</a:t>
            </a:r>
            <a:r>
              <a:rPr lang="he-IL" sz="2200" b="1" dirty="0">
                <a:solidFill>
                  <a:srgbClr val="7030A0"/>
                </a:solidFill>
              </a:rPr>
              <a:t> </a:t>
            </a:r>
            <a:r>
              <a:rPr lang="he-IL" sz="2200" b="1" dirty="0"/>
              <a:t>(</a:t>
            </a:r>
            <a:r>
              <a:rPr lang="he-IL" sz="2200" b="1" dirty="0">
                <a:solidFill>
                  <a:srgbClr val="C00000"/>
                </a:solidFill>
              </a:rPr>
              <a:t>52</a:t>
            </a:r>
            <a:r>
              <a:rPr lang="he-IL" sz="2200" b="1" dirty="0"/>
              <a:t> ביט </a:t>
            </a:r>
            <a:r>
              <a:rPr lang="en-US" sz="2200" b="1" dirty="0">
                <a:solidFill>
                  <a:srgbClr val="0070C0"/>
                </a:solidFill>
              </a:rPr>
              <a:t>mantissa</a:t>
            </a:r>
            <a:r>
              <a:rPr lang="he-IL" sz="2200" b="1" dirty="0"/>
              <a:t> ,</a:t>
            </a:r>
            <a:r>
              <a:rPr lang="he-IL" sz="2200" dirty="0"/>
              <a:t> ביט </a:t>
            </a:r>
            <a:r>
              <a:rPr lang="he-IL" sz="2200" b="1" dirty="0"/>
              <a:t>אחד </a:t>
            </a:r>
            <a:r>
              <a:rPr lang="en-US" sz="2200" b="1" dirty="0">
                <a:solidFill>
                  <a:srgbClr val="7030A0"/>
                </a:solidFill>
              </a:rPr>
              <a:t>sign</a:t>
            </a:r>
            <a:r>
              <a:rPr lang="he-IL" sz="2200" b="1" dirty="0"/>
              <a:t> ו </a:t>
            </a:r>
            <a:r>
              <a:rPr lang="he-IL" sz="2200" b="1" dirty="0">
                <a:solidFill>
                  <a:srgbClr val="C00000"/>
                </a:solidFill>
              </a:rPr>
              <a:t>11</a:t>
            </a:r>
            <a:r>
              <a:rPr lang="he-IL" sz="2200" b="1" dirty="0"/>
              <a:t> </a:t>
            </a:r>
            <a:r>
              <a:rPr lang="he-IL" sz="2200" dirty="0"/>
              <a:t>ביט</a:t>
            </a:r>
            <a:r>
              <a:rPr lang="he-IL" sz="2200" b="1" dirty="0"/>
              <a:t> 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exponent</a:t>
            </a:r>
            <a:r>
              <a:rPr lang="he-IL" sz="2200" b="1" dirty="0"/>
              <a:t>)</a:t>
            </a:r>
          </a:p>
          <a:p>
            <a:pPr lvl="1" algn="r" rtl="1"/>
            <a:r>
              <a:rPr lang="en-US" sz="2200" b="1" dirty="0">
                <a:solidFill>
                  <a:srgbClr val="7030A0"/>
                </a:solidFill>
              </a:rPr>
              <a:t>extended precision format</a:t>
            </a:r>
            <a:r>
              <a:rPr lang="he-IL" sz="2200" b="1" dirty="0"/>
              <a:t> (</a:t>
            </a:r>
            <a:r>
              <a:rPr lang="he-IL" sz="2200" b="1" dirty="0">
                <a:solidFill>
                  <a:srgbClr val="00B0F0"/>
                </a:solidFill>
              </a:rPr>
              <a:t>אינטל</a:t>
            </a:r>
            <a:r>
              <a:rPr lang="he-IL" sz="2200" b="1" dirty="0">
                <a:solidFill>
                  <a:schemeClr val="tx1"/>
                </a:solidFill>
              </a:rPr>
              <a:t> </a:t>
            </a:r>
            <a:r>
              <a:rPr lang="he-IL" sz="2200" dirty="0">
                <a:solidFill>
                  <a:schemeClr val="tx1"/>
                </a:solidFill>
              </a:rPr>
              <a:t>מימשה אותו בעזרת </a:t>
            </a:r>
            <a:r>
              <a:rPr lang="he-IL" sz="2200" b="1" dirty="0">
                <a:solidFill>
                  <a:srgbClr val="C00000"/>
                </a:solidFill>
              </a:rPr>
              <a:t>80</a:t>
            </a:r>
            <a:r>
              <a:rPr lang="he-IL" sz="2200" b="1" dirty="0">
                <a:solidFill>
                  <a:schemeClr val="tx1"/>
                </a:solidFill>
              </a:rPr>
              <a:t> </a:t>
            </a:r>
            <a:r>
              <a:rPr lang="he-IL" sz="2200" dirty="0">
                <a:solidFill>
                  <a:schemeClr val="tx1"/>
                </a:solidFill>
              </a:rPr>
              <a:t>ביטים : כאשר </a:t>
            </a:r>
            <a:r>
              <a:rPr lang="he-IL" sz="2200" b="1" dirty="0">
                <a:solidFill>
                  <a:srgbClr val="C00000"/>
                </a:solidFill>
              </a:rPr>
              <a:t>64</a:t>
            </a:r>
            <a:r>
              <a:rPr lang="he-IL" sz="2200" b="1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mantissa</a:t>
            </a:r>
            <a:r>
              <a:rPr lang="he-IL" sz="2200" b="1" dirty="0">
                <a:solidFill>
                  <a:srgbClr val="0070C0"/>
                </a:solidFill>
              </a:rPr>
              <a:t> </a:t>
            </a:r>
            <a:r>
              <a:rPr lang="he-IL" sz="2200" b="1" dirty="0">
                <a:solidFill>
                  <a:schemeClr val="tx1"/>
                </a:solidFill>
              </a:rPr>
              <a:t>, </a:t>
            </a:r>
            <a:r>
              <a:rPr lang="he-IL" sz="2200" dirty="0">
                <a:solidFill>
                  <a:schemeClr val="tx1"/>
                </a:solidFill>
              </a:rPr>
              <a:t>ביט </a:t>
            </a:r>
            <a:r>
              <a:rPr lang="he-IL" sz="2200" b="1" dirty="0">
                <a:solidFill>
                  <a:srgbClr val="C00000"/>
                </a:solidFill>
              </a:rPr>
              <a:t>אחד</a:t>
            </a:r>
            <a:r>
              <a:rPr lang="he-IL" sz="2200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rgbClr val="FFC000"/>
                </a:solidFill>
              </a:rPr>
              <a:t>sign</a:t>
            </a:r>
            <a:r>
              <a:rPr lang="he-IL" sz="2200" b="1" dirty="0">
                <a:solidFill>
                  <a:srgbClr val="0070C0"/>
                </a:solidFill>
              </a:rPr>
              <a:t> </a:t>
            </a:r>
            <a:r>
              <a:rPr lang="he-IL" sz="2200" dirty="0">
                <a:solidFill>
                  <a:schemeClr val="tx1"/>
                </a:solidFill>
              </a:rPr>
              <a:t>ו </a:t>
            </a:r>
            <a:r>
              <a:rPr lang="he-IL" sz="2200" b="1" dirty="0">
                <a:solidFill>
                  <a:srgbClr val="C00000"/>
                </a:solidFill>
              </a:rPr>
              <a:t>15</a:t>
            </a:r>
            <a:r>
              <a:rPr lang="he-IL" sz="2200" dirty="0">
                <a:solidFill>
                  <a:schemeClr val="tx1"/>
                </a:solidFill>
              </a:rPr>
              <a:t> ל </a:t>
            </a:r>
            <a:r>
              <a:rPr lang="en-US" sz="2200" b="1" dirty="0">
                <a:solidFill>
                  <a:srgbClr val="FF0000"/>
                </a:solidFill>
              </a:rPr>
              <a:t>exponent</a:t>
            </a:r>
            <a:r>
              <a:rPr lang="he-IL" sz="2200" b="1" dirty="0">
                <a:solidFill>
                  <a:srgbClr val="0070C0"/>
                </a:solidFill>
              </a:rPr>
              <a:t> </a:t>
            </a:r>
            <a:r>
              <a:rPr lang="he-IL" sz="2200" b="1" dirty="0"/>
              <a:t>)</a:t>
            </a:r>
            <a:r>
              <a:rPr lang="en-US" sz="2200" b="1" dirty="0"/>
              <a:t> </a:t>
            </a:r>
            <a:r>
              <a:rPr lang="he-IL" sz="2000" b="1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4D41A-AD75-4F5A-955B-D00D0BA8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0766A-4EB3-4DB6-8D91-371257A4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0108-8875-4040-A0EB-50158293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FCOM, FCOMP, and FCOMPP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694F-7A77-4E67-BCB8-B43A41B6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735" y="3287103"/>
            <a:ext cx="8915400" cy="37776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הפקודה משווה בין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/>
              <a:t> ומעדכנות את ה </a:t>
            </a:r>
            <a:r>
              <a:rPr lang="en-US" sz="2000" b="1" dirty="0">
                <a:solidFill>
                  <a:srgbClr val="C00000"/>
                </a:solidFill>
              </a:rPr>
              <a:t>status word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בהתאם.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הפקודה משווה בין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/>
              <a:t> ומעדכנות את ה </a:t>
            </a:r>
            <a:r>
              <a:rPr lang="en-US" sz="2000" b="1" dirty="0">
                <a:solidFill>
                  <a:srgbClr val="C00000"/>
                </a:solidFill>
              </a:rPr>
              <a:t>status word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בהתאם. </a:t>
            </a:r>
          </a:p>
          <a:p>
            <a:pPr marL="0" indent="0" algn="r" rtl="1">
              <a:buNone/>
            </a:pPr>
            <a:r>
              <a:rPr lang="he-IL" sz="2000" dirty="0"/>
              <a:t>	בסיום הפקודה , מתבצע 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 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</a:p>
          <a:p>
            <a:pPr marL="0" indent="0" algn="l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fcompp</a:t>
            </a:r>
            <a:endParaRPr lang="he-IL" sz="2000" b="1" dirty="0">
              <a:solidFill>
                <a:srgbClr val="7030A0"/>
              </a:solidFill>
            </a:endParaRPr>
          </a:p>
          <a:p>
            <a:pPr algn="r" rtl="1"/>
            <a:r>
              <a:rPr lang="he-IL" sz="2000" dirty="0"/>
              <a:t>הפקודה משווה בין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ו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ומעדכנות את ה </a:t>
            </a:r>
            <a:r>
              <a:rPr lang="en-US" sz="2000" b="1" dirty="0">
                <a:solidFill>
                  <a:srgbClr val="C00000"/>
                </a:solidFill>
              </a:rPr>
              <a:t>status word</a:t>
            </a:r>
            <a:r>
              <a:rPr lang="he-IL" sz="2000" b="1" dirty="0">
                <a:solidFill>
                  <a:srgbClr val="C00000"/>
                </a:solidFill>
              </a:rPr>
              <a:t> </a:t>
            </a:r>
            <a:r>
              <a:rPr lang="he-IL" sz="2000" dirty="0"/>
              <a:t>בהתאם. </a:t>
            </a:r>
          </a:p>
          <a:p>
            <a:pPr marL="0" indent="0" algn="r" rtl="1">
              <a:buNone/>
            </a:pPr>
            <a:r>
              <a:rPr lang="he-IL" sz="2000" dirty="0"/>
              <a:t>	בסיום הפקודה , מתבצע </a:t>
            </a:r>
            <a:r>
              <a:rPr lang="en-US" sz="2000" b="1" dirty="0">
                <a:solidFill>
                  <a:srgbClr val="00B050"/>
                </a:solidFill>
              </a:rPr>
              <a:t>pop</a:t>
            </a:r>
            <a:r>
              <a:rPr lang="he-IL" sz="2000" dirty="0"/>
              <a:t> ל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>
                <a:solidFill>
                  <a:srgbClr val="FFC000"/>
                </a:solidFill>
              </a:rPr>
              <a:t> </a:t>
            </a:r>
            <a:r>
              <a:rPr lang="he-IL" sz="2000" dirty="0"/>
              <a:t>ו </a:t>
            </a:r>
            <a:r>
              <a:rPr lang="en-US" sz="2000" b="1" dirty="0">
                <a:solidFill>
                  <a:srgbClr val="FFC000"/>
                </a:solidFill>
              </a:rPr>
              <a:t>ST(1)</a:t>
            </a:r>
            <a:endParaRPr lang="he-IL" sz="2000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5206-6543-4747-834E-6E40450A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CC93-4E47-45C7-B439-D2A9B254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A2CA9E-6134-40C6-9760-D9F3BB12F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66706"/>
              </p:ext>
            </p:extLst>
          </p:nvPr>
        </p:nvGraphicFramePr>
        <p:xfrm>
          <a:off x="5443183" y="1197860"/>
          <a:ext cx="476602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82">
                  <a:extLst>
                    <a:ext uri="{9D8B030D-6E8A-4147-A177-3AD203B41FA5}">
                      <a16:colId xmlns:a16="http://schemas.microsoft.com/office/drawing/2014/main" val="2798300255"/>
                    </a:ext>
                  </a:extLst>
                </a:gridCol>
                <a:gridCol w="468574">
                  <a:extLst>
                    <a:ext uri="{9D8B030D-6E8A-4147-A177-3AD203B41FA5}">
                      <a16:colId xmlns:a16="http://schemas.microsoft.com/office/drawing/2014/main" val="4000784893"/>
                    </a:ext>
                  </a:extLst>
                </a:gridCol>
                <a:gridCol w="509516">
                  <a:extLst>
                    <a:ext uri="{9D8B030D-6E8A-4147-A177-3AD203B41FA5}">
                      <a16:colId xmlns:a16="http://schemas.microsoft.com/office/drawing/2014/main" val="3310145878"/>
                    </a:ext>
                  </a:extLst>
                </a:gridCol>
                <a:gridCol w="473122">
                  <a:extLst>
                    <a:ext uri="{9D8B030D-6E8A-4147-A177-3AD203B41FA5}">
                      <a16:colId xmlns:a16="http://schemas.microsoft.com/office/drawing/2014/main" val="4004365926"/>
                    </a:ext>
                  </a:extLst>
                </a:gridCol>
                <a:gridCol w="509517">
                  <a:extLst>
                    <a:ext uri="{9D8B030D-6E8A-4147-A177-3AD203B41FA5}">
                      <a16:colId xmlns:a16="http://schemas.microsoft.com/office/drawing/2014/main" val="832796134"/>
                    </a:ext>
                  </a:extLst>
                </a:gridCol>
                <a:gridCol w="1476917">
                  <a:extLst>
                    <a:ext uri="{9D8B030D-6E8A-4147-A177-3AD203B41FA5}">
                      <a16:colId xmlns:a16="http://schemas.microsoft.com/office/drawing/2014/main" val="3602436322"/>
                    </a:ext>
                  </a:extLst>
                </a:gridCol>
              </a:tblGrid>
              <a:tr h="325318"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פקודות</a:t>
                      </a:r>
                      <a:endParaRPr lang="LID4096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ביטים</a:t>
                      </a:r>
                      <a:endParaRPr lang="LID4096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/>
                        <a:t>תנאי</a:t>
                      </a:r>
                      <a:endParaRPr lang="LID4096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99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2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</a:t>
                      </a:r>
                      <a:r>
                        <a:rPr lang="he-IL" sz="1600" b="1" dirty="0"/>
                        <a:t>3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78146"/>
                  </a:ext>
                </a:extLst>
              </a:tr>
              <a:tr h="269221">
                <a:tc rowSpan="4">
                  <a:txBody>
                    <a:bodyPr/>
                    <a:lstStyle/>
                    <a:p>
                      <a:r>
                        <a:rPr lang="pt-BR" sz="1600" b="1" dirty="0"/>
                        <a:t>fcom, fcomp, fcompp, 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&gt;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94905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&lt;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13592"/>
                  </a:ext>
                </a:extLst>
              </a:tr>
              <a:tr h="269221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0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 = source 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2676"/>
                  </a:ext>
                </a:extLst>
              </a:tr>
              <a:tr h="465018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sz="1600" b="1" dirty="0"/>
                        <a:t>1</a:t>
                      </a:r>
                      <a:endParaRPr lang="LID4096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ST or source undefined</a:t>
                      </a:r>
                      <a:endParaRPr lang="LID4096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3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CCA0-5AE1-44A6-9CA7-0167D156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FCOM</a:t>
            </a:r>
            <a:r>
              <a:rPr lang="he-IL" b="1" dirty="0"/>
              <a:t> </a:t>
            </a:r>
            <a:r>
              <a:rPr lang="en-US" b="1" dirty="0"/>
              <a:t>and FCOMP</a:t>
            </a:r>
            <a:r>
              <a:rPr lang="he-IL" b="1" dirty="0"/>
              <a:t> </a:t>
            </a:r>
            <a:r>
              <a:rPr lang="en-US" b="1" dirty="0"/>
              <a:t>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E113-4DAF-4827-9AC4-04E10317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fcom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endParaRPr lang="he-IL" sz="8000" b="1" dirty="0">
              <a:solidFill>
                <a:srgbClr val="FFC000"/>
              </a:solidFill>
            </a:endParaRPr>
          </a:p>
          <a:p>
            <a:pPr algn="r" rtl="1"/>
            <a:r>
              <a:rPr lang="he-IL" sz="8000" dirty="0"/>
              <a:t>הפקודה , משווה בין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FFC000"/>
                </a:solidFill>
              </a:rPr>
              <a:t>ST(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he-IL" sz="8000" dirty="0">
                <a:solidFill>
                  <a:srgbClr val="FFC000"/>
                </a:solidFill>
              </a:rPr>
              <a:t> </a:t>
            </a:r>
            <a:r>
              <a:rPr lang="he-IL" sz="8000" dirty="0"/>
              <a:t>ומעדכנות את ה </a:t>
            </a:r>
            <a:r>
              <a:rPr lang="en-US" sz="8000" b="1" dirty="0">
                <a:solidFill>
                  <a:srgbClr val="C00000"/>
                </a:solidFill>
              </a:rPr>
              <a:t>status word</a:t>
            </a:r>
            <a:r>
              <a:rPr lang="he-IL" sz="8000" b="1" dirty="0"/>
              <a:t> </a:t>
            </a:r>
            <a:r>
              <a:rPr lang="he-IL" sz="8000" dirty="0"/>
              <a:t>בהתאם.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fcomp</a:t>
            </a:r>
            <a:r>
              <a:rPr lang="en-US" sz="8000" b="1" dirty="0"/>
              <a:t> </a:t>
            </a:r>
            <a:r>
              <a:rPr lang="en-US" sz="8000" b="1" dirty="0" err="1">
                <a:solidFill>
                  <a:srgbClr val="FFC000"/>
                </a:solidFill>
              </a:rPr>
              <a:t>st</a:t>
            </a:r>
            <a:r>
              <a:rPr lang="en-US" sz="8000" b="1" dirty="0">
                <a:solidFill>
                  <a:srgbClr val="FFC000"/>
                </a:solidFill>
              </a:rPr>
              <a:t>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endParaRPr lang="he-IL" sz="8000" b="1" dirty="0">
              <a:solidFill>
                <a:srgbClr val="FFC000"/>
              </a:solidFill>
            </a:endParaRPr>
          </a:p>
          <a:p>
            <a:pPr algn="r" rtl="1"/>
            <a:r>
              <a:rPr lang="he-IL" sz="8000" dirty="0"/>
              <a:t>הפקודה , משווה בין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FFC000"/>
                </a:solidFill>
              </a:rPr>
              <a:t>ST(</a:t>
            </a:r>
            <a:r>
              <a:rPr lang="en-US" sz="8000" b="1" dirty="0" err="1">
                <a:solidFill>
                  <a:srgbClr val="FFC000"/>
                </a:solidFill>
              </a:rPr>
              <a:t>i</a:t>
            </a:r>
            <a:r>
              <a:rPr lang="en-US" sz="8000" b="1" dirty="0">
                <a:solidFill>
                  <a:srgbClr val="FFC000"/>
                </a:solidFill>
              </a:rPr>
              <a:t>)</a:t>
            </a:r>
            <a:r>
              <a:rPr lang="he-IL" sz="8000" dirty="0">
                <a:solidFill>
                  <a:srgbClr val="FFC000"/>
                </a:solidFill>
              </a:rPr>
              <a:t> </a:t>
            </a:r>
            <a:r>
              <a:rPr lang="he-IL" sz="8000" dirty="0"/>
              <a:t>ומעדכנות את ה </a:t>
            </a:r>
            <a:r>
              <a:rPr lang="en-US" sz="8000" b="1" dirty="0">
                <a:solidFill>
                  <a:srgbClr val="C00000"/>
                </a:solidFill>
              </a:rPr>
              <a:t>status word</a:t>
            </a:r>
            <a:r>
              <a:rPr lang="he-IL" sz="8000" b="1" dirty="0">
                <a:solidFill>
                  <a:srgbClr val="C00000"/>
                </a:solidFill>
              </a:rPr>
              <a:t> </a:t>
            </a:r>
            <a:r>
              <a:rPr lang="he-IL" sz="8000" dirty="0"/>
              <a:t>בהתאם.</a:t>
            </a:r>
          </a:p>
          <a:p>
            <a:pPr marL="0" indent="0" algn="r" rtl="1">
              <a:buNone/>
            </a:pPr>
            <a:r>
              <a:rPr lang="he-IL" sz="8000" dirty="0"/>
              <a:t>	בסיום הפקודה , מתבצע </a:t>
            </a:r>
            <a:r>
              <a:rPr lang="en-US" sz="8000" b="1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endParaRPr lang="en-US" sz="8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fcom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</a:t>
            </a:r>
            <a:endParaRPr lang="he-IL" sz="8000" b="1" dirty="0">
              <a:solidFill>
                <a:srgbClr val="0070C0"/>
              </a:solidFill>
            </a:endParaRPr>
          </a:p>
          <a:p>
            <a:pPr algn="r" rtl="1"/>
            <a:r>
              <a:rPr lang="he-IL" sz="8000" dirty="0"/>
              <a:t>הפקודה ממירה את ה </a:t>
            </a:r>
            <a:r>
              <a:rPr lang="en-US" sz="8000" dirty="0"/>
              <a:t>operand</a:t>
            </a:r>
            <a:r>
              <a:rPr lang="he-IL" sz="8000" dirty="0"/>
              <a:t> בגודל </a:t>
            </a:r>
            <a:r>
              <a:rPr lang="he-IL" sz="8000" b="1" dirty="0">
                <a:solidFill>
                  <a:srgbClr val="002060"/>
                </a:solidFill>
              </a:rPr>
              <a:t>32</a:t>
            </a:r>
            <a:r>
              <a:rPr lang="he-IL" sz="8000" dirty="0"/>
              <a:t> או </a:t>
            </a:r>
            <a:r>
              <a:rPr lang="he-IL" sz="8000" b="1" dirty="0">
                <a:solidFill>
                  <a:srgbClr val="002060"/>
                </a:solidFill>
              </a:rPr>
              <a:t>64</a:t>
            </a:r>
            <a:r>
              <a:rPr lang="he-IL" sz="8000" dirty="0"/>
              <a:t> ביט ל </a:t>
            </a:r>
            <a:r>
              <a:rPr lang="en-US" sz="8000" b="1" dirty="0">
                <a:solidFill>
                  <a:srgbClr val="00B050"/>
                </a:solidFill>
              </a:rPr>
              <a:t>extended precision</a:t>
            </a:r>
            <a:r>
              <a:rPr lang="he-IL" sz="8000" b="1" dirty="0">
                <a:solidFill>
                  <a:srgbClr val="00B050"/>
                </a:solidFill>
              </a:rPr>
              <a:t> </a:t>
            </a:r>
            <a:r>
              <a:rPr lang="he-IL" sz="8000" dirty="0"/>
              <a:t>בגודל </a:t>
            </a:r>
            <a:r>
              <a:rPr lang="he-IL" sz="8000" b="1" dirty="0">
                <a:solidFill>
                  <a:srgbClr val="002060"/>
                </a:solidFill>
              </a:rPr>
              <a:t>80</a:t>
            </a:r>
            <a:r>
              <a:rPr lang="he-IL" sz="8000" dirty="0"/>
              <a:t> ביט ואז משוואה בינו ל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dirty="0"/>
              <a:t> עם עדכון של </a:t>
            </a:r>
            <a:r>
              <a:rPr lang="en-US" sz="8000" b="1" dirty="0">
                <a:solidFill>
                  <a:srgbClr val="C00000"/>
                </a:solidFill>
              </a:rPr>
              <a:t>status word</a:t>
            </a:r>
            <a:r>
              <a:rPr lang="he-IL" sz="8000" b="1" dirty="0">
                <a:solidFill>
                  <a:srgbClr val="C00000"/>
                </a:solidFill>
              </a:rPr>
              <a:t> </a:t>
            </a:r>
            <a:r>
              <a:rPr lang="he-IL" sz="8000" dirty="0"/>
              <a:t>בהתאם.</a:t>
            </a:r>
          </a:p>
          <a:p>
            <a:pPr marL="0" indent="0">
              <a:buNone/>
            </a:pPr>
            <a:r>
              <a:rPr lang="en-US" sz="8000" b="1" dirty="0" err="1">
                <a:solidFill>
                  <a:srgbClr val="7030A0"/>
                </a:solidFill>
              </a:rPr>
              <a:t>fcomp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rgbClr val="0070C0"/>
                </a:solidFill>
              </a:rPr>
              <a:t>mem</a:t>
            </a:r>
            <a:endParaRPr lang="he-IL" sz="8000" b="1" dirty="0">
              <a:solidFill>
                <a:srgbClr val="0070C0"/>
              </a:solidFill>
            </a:endParaRPr>
          </a:p>
          <a:p>
            <a:pPr algn="r" rtl="1"/>
            <a:r>
              <a:rPr lang="he-IL" sz="8000" dirty="0"/>
              <a:t>הפקודה ממירה את ה </a:t>
            </a:r>
            <a:r>
              <a:rPr lang="en-US" sz="8000" dirty="0"/>
              <a:t>operand</a:t>
            </a:r>
            <a:r>
              <a:rPr lang="he-IL" sz="8000" dirty="0"/>
              <a:t> בגודל </a:t>
            </a:r>
            <a:r>
              <a:rPr lang="he-IL" sz="8000" b="1" dirty="0">
                <a:solidFill>
                  <a:srgbClr val="002060"/>
                </a:solidFill>
              </a:rPr>
              <a:t>32</a:t>
            </a:r>
            <a:r>
              <a:rPr lang="he-IL" sz="8000" dirty="0"/>
              <a:t> או </a:t>
            </a:r>
            <a:r>
              <a:rPr lang="he-IL" sz="8000" b="1" dirty="0">
                <a:solidFill>
                  <a:srgbClr val="002060"/>
                </a:solidFill>
              </a:rPr>
              <a:t>64</a:t>
            </a:r>
            <a:r>
              <a:rPr lang="he-IL" sz="8000" dirty="0"/>
              <a:t> ביט ל </a:t>
            </a:r>
            <a:r>
              <a:rPr lang="en-US" sz="8000" b="1" dirty="0">
                <a:solidFill>
                  <a:srgbClr val="00B050"/>
                </a:solidFill>
              </a:rPr>
              <a:t>extended precision</a:t>
            </a:r>
            <a:r>
              <a:rPr lang="he-IL" sz="8000" b="1" dirty="0">
                <a:solidFill>
                  <a:srgbClr val="00B050"/>
                </a:solidFill>
              </a:rPr>
              <a:t> </a:t>
            </a:r>
            <a:r>
              <a:rPr lang="he-IL" sz="8000" dirty="0"/>
              <a:t>בגודל </a:t>
            </a:r>
            <a:r>
              <a:rPr lang="he-IL" sz="8000" b="1" dirty="0">
                <a:solidFill>
                  <a:srgbClr val="002060"/>
                </a:solidFill>
              </a:rPr>
              <a:t>80</a:t>
            </a:r>
            <a:r>
              <a:rPr lang="he-IL" sz="8000" dirty="0"/>
              <a:t> ביט ואז משוואה בינו ל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dirty="0"/>
              <a:t> עם עדכון של </a:t>
            </a:r>
            <a:r>
              <a:rPr lang="en-US" sz="8000" b="1" dirty="0">
                <a:solidFill>
                  <a:srgbClr val="C00000"/>
                </a:solidFill>
              </a:rPr>
              <a:t>status word</a:t>
            </a:r>
            <a:r>
              <a:rPr lang="he-IL" sz="8000" b="1" dirty="0">
                <a:solidFill>
                  <a:srgbClr val="C00000"/>
                </a:solidFill>
              </a:rPr>
              <a:t> </a:t>
            </a:r>
            <a:r>
              <a:rPr lang="he-IL" sz="8000" dirty="0"/>
              <a:t>בהתאם.</a:t>
            </a:r>
          </a:p>
          <a:p>
            <a:pPr marL="0" indent="0" algn="r" rtl="1">
              <a:buNone/>
            </a:pPr>
            <a:r>
              <a:rPr lang="he-IL" sz="8000" dirty="0"/>
              <a:t>	 בסיום הפקודה , מתבצע </a:t>
            </a:r>
            <a:r>
              <a:rPr lang="en-US" sz="8000" b="1" dirty="0">
                <a:solidFill>
                  <a:schemeClr val="accent3">
                    <a:lumMod val="75000"/>
                  </a:schemeClr>
                </a:solidFill>
              </a:rPr>
              <a:t>pop</a:t>
            </a:r>
            <a:r>
              <a:rPr lang="he-IL" sz="8000" dirty="0"/>
              <a:t> ל </a:t>
            </a:r>
            <a:r>
              <a:rPr lang="en-US" sz="8000" b="1" dirty="0">
                <a:solidFill>
                  <a:srgbClr val="FFC000"/>
                </a:solidFill>
              </a:rPr>
              <a:t>ST(0)</a:t>
            </a:r>
            <a:r>
              <a:rPr lang="he-IL" sz="8000" b="1" dirty="0"/>
              <a:t>.</a:t>
            </a:r>
            <a:endParaRPr lang="he-IL" sz="8000" dirty="0"/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4398F-DBEF-4BC2-A482-9F3ED22E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BA599-091A-4700-BEB8-C3C3CAD3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47F6-831B-4BA2-8607-A93D8C5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FUCOM, FUCOMP, and FUCOMPP Instructions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D049-550D-4A3E-A8B4-CAB53C3D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הפקודות אלו , זהות ל פקודות </a:t>
            </a:r>
            <a:r>
              <a:rPr lang="en-US" sz="2000" b="1" dirty="0" err="1">
                <a:solidFill>
                  <a:srgbClr val="7030A0"/>
                </a:solidFill>
              </a:rPr>
              <a:t>fcom</a:t>
            </a:r>
            <a:r>
              <a:rPr lang="he-IL" sz="2000" dirty="0"/>
              <a:t> , 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fcomp</a:t>
            </a:r>
            <a:r>
              <a:rPr lang="he-IL" sz="2000" dirty="0"/>
              <a:t> ו </a:t>
            </a:r>
            <a:r>
              <a:rPr lang="en-US" sz="2000" b="1" dirty="0" err="1">
                <a:solidFill>
                  <a:srgbClr val="7030A0"/>
                </a:solidFill>
              </a:rPr>
              <a:t>fcompp</a:t>
            </a:r>
            <a:r>
              <a:rPr lang="he-IL" sz="2000" dirty="0"/>
              <a:t> , עם הבדל היחיד , שאין בדיקה של חריגה במקרה של השוואה בין 2 </a:t>
            </a:r>
            <a:r>
              <a:rPr lang="en-US" sz="2000" b="1" dirty="0" err="1">
                <a:solidFill>
                  <a:srgbClr val="FF0000"/>
                </a:solidFill>
              </a:rPr>
              <a:t>NaNs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הצורות היחידות שניתן להשתמש בפקודות אלו :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fucompp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fucomp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FFC000"/>
                </a:solidFill>
              </a:rPr>
              <a:t>st</a:t>
            </a:r>
            <a:r>
              <a:rPr lang="en-US" sz="2000" b="1" dirty="0">
                <a:solidFill>
                  <a:srgbClr val="FFC000"/>
                </a:solidFill>
              </a:rPr>
              <a:t>(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3625B-EB34-465D-806B-2EA242D7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B6073-7FAC-41AF-BD74-423D6E7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58DE-741F-419E-BA4F-0324A0A8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Integer Operations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1133-EF49-48BF-9D56-612D6E80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fiadd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fisub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fisubr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fimul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fidiv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fidivr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ficom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ficomp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endParaRPr lang="he-IL" sz="2000" b="1" dirty="0">
              <a:solidFill>
                <a:srgbClr val="0070C0"/>
              </a:solidFill>
            </a:endParaRPr>
          </a:p>
          <a:p>
            <a:pPr algn="r" rtl="1"/>
            <a:r>
              <a:rPr lang="he-IL" sz="2000" dirty="0"/>
              <a:t>הפקודות ממירות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he-IL" sz="2000" dirty="0"/>
              <a:t> בגודל  </a:t>
            </a:r>
            <a:r>
              <a:rPr lang="he-IL" sz="2000" b="1" dirty="0">
                <a:solidFill>
                  <a:srgbClr val="002060"/>
                </a:solidFill>
              </a:rPr>
              <a:t>16</a:t>
            </a:r>
            <a:r>
              <a:rPr lang="he-IL" sz="2000" dirty="0"/>
              <a:t> או </a:t>
            </a:r>
            <a:r>
              <a:rPr lang="he-IL" sz="2000" b="1" dirty="0">
                <a:solidFill>
                  <a:srgbClr val="002060"/>
                </a:solidFill>
              </a:rPr>
              <a:t>32</a:t>
            </a:r>
            <a:r>
              <a:rPr lang="he-IL" sz="2000" dirty="0"/>
              <a:t> ביט ל </a:t>
            </a:r>
            <a:r>
              <a:rPr lang="he-IL" sz="2000" b="1" dirty="0">
                <a:solidFill>
                  <a:srgbClr val="002060"/>
                </a:solidFill>
              </a:rPr>
              <a:t>80</a:t>
            </a:r>
            <a:r>
              <a:rPr lang="he-IL" sz="2000" dirty="0"/>
              <a:t> ביט לפי</a:t>
            </a:r>
            <a:r>
              <a:rPr lang="he-IL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extended</a:t>
            </a:r>
            <a:r>
              <a:rPr lang="he-IL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precision </a:t>
            </a:r>
            <a:r>
              <a:rPr lang="he-IL" sz="2000" dirty="0"/>
              <a:t> ומבצעות את הפעולה המבוקשת עם </a:t>
            </a:r>
            <a:r>
              <a:rPr lang="en-US" sz="2000" b="1" dirty="0">
                <a:solidFill>
                  <a:srgbClr val="FFC000"/>
                </a:solidFill>
              </a:rPr>
              <a:t>ST(0)</a:t>
            </a:r>
            <a:r>
              <a:rPr lang="he-IL" sz="2000" dirty="0"/>
              <a:t> שגם מתפקד כאוגר היעד.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5FDFD-4C8F-45CE-8DF1-0AB708AC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AF9F1-342E-4D7A-8DE7-121F7223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F3F1-4ED9-4DE7-88BA-76398F9D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63218"/>
            <a:ext cx="8911687" cy="1280890"/>
          </a:xfrm>
        </p:spPr>
        <p:txBody>
          <a:bodyPr/>
          <a:lstStyle/>
          <a:p>
            <a:pPr algn="r" rtl="1"/>
            <a:r>
              <a:rPr lang="he-IL" b="1" dirty="0"/>
              <a:t>השוואה בין 2 מספרי </a:t>
            </a:r>
            <a:r>
              <a:rPr lang="en-US" b="1" dirty="0"/>
              <a:t>float</a:t>
            </a:r>
            <a:r>
              <a:rPr lang="he-IL" b="1" dirty="0"/>
              <a:t> , בעזרת מסכות</a:t>
            </a:r>
            <a:endParaRPr lang="LID409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48207-D1E3-4818-949C-EC5D1291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78034-FABF-4210-9287-79613C3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AF616-F046-4BF5-A10E-27F934A98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0" y="1745331"/>
            <a:ext cx="3508096" cy="4272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E9C98-8450-41AC-96BB-DD0A64CE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364" y="1342884"/>
            <a:ext cx="4863172" cy="4847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852967-8DBA-40A8-A6CB-91D3BCD9C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728" y="3881358"/>
            <a:ext cx="4135272" cy="28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3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29A2-2E9C-464D-A05F-E85CE4DB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62554"/>
            <a:ext cx="8911687" cy="1280890"/>
          </a:xfrm>
        </p:spPr>
        <p:txBody>
          <a:bodyPr/>
          <a:lstStyle/>
          <a:p>
            <a:pPr algn="r" rtl="1"/>
            <a:r>
              <a:rPr lang="he-IL" b="1" dirty="0"/>
              <a:t>השוואה בין  2 מספרי </a:t>
            </a:r>
            <a:r>
              <a:rPr lang="en-US" b="1" dirty="0"/>
              <a:t>float</a:t>
            </a:r>
            <a:r>
              <a:rPr lang="he-IL" b="1" dirty="0"/>
              <a:t> , בעזרת אוגר הדגלים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E75BF-0DE2-43BF-896E-8FF41AC1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AC5CD-1CCB-404E-826B-10A393C1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2E628-FC4B-41ED-BB98-E85E706D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0" y="1260066"/>
            <a:ext cx="3562141" cy="4337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BDFD3-842A-4131-A8EB-8AE2DB0A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134" y="1104823"/>
            <a:ext cx="5264397" cy="5753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42ED9-6808-4C3F-975D-F55089927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66" y="3763108"/>
            <a:ext cx="4429134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453-18D8-43AB-B2F8-BE6964FD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Turbo debugger : numeric processor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A519-2B0C-445C-8A45-CB45357FE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8302B-523D-4A33-AF50-5D8B53A4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02A71-DF97-49AA-BC92-C83D21EB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275175-7581-4DB2-9337-CCA7FB91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1" y="1751853"/>
            <a:ext cx="4494504" cy="4482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68F1F-CD50-443B-8DB7-C5954BED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198" y="3176198"/>
            <a:ext cx="2916347" cy="1796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30D5A-F9AB-421E-B5E6-E8844ABE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40" y="2205505"/>
            <a:ext cx="5624700" cy="39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IEEE(Institute of Electrical and Electronics Engineers</a:t>
            </a:r>
            <a:r>
              <a:rPr lang="en-US" b="1" dirty="0"/>
              <a:t>) 754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/>
              <a:t>ה </a:t>
            </a:r>
            <a:r>
              <a:rPr lang="en-US" sz="2000" b="1" dirty="0">
                <a:solidFill>
                  <a:srgbClr val="00B0F0"/>
                </a:solidFill>
              </a:rPr>
              <a:t>IEEE Standard </a:t>
            </a:r>
            <a:r>
              <a:rPr lang="en-US" sz="2000" b="1" dirty="0"/>
              <a:t>for </a:t>
            </a:r>
            <a:r>
              <a:rPr lang="en-US" sz="2000" b="1" dirty="0">
                <a:solidFill>
                  <a:srgbClr val="7030A0"/>
                </a:solidFill>
              </a:rPr>
              <a:t>Floating-Point Arithmetic</a:t>
            </a:r>
            <a:r>
              <a:rPr lang="en-US" sz="2000" dirty="0"/>
              <a:t> (</a:t>
            </a:r>
            <a:r>
              <a:rPr lang="en-US" sz="2000" b="1" dirty="0">
                <a:solidFill>
                  <a:srgbClr val="00B0F0"/>
                </a:solidFill>
              </a:rPr>
              <a:t>IEEE 754</a:t>
            </a:r>
            <a:r>
              <a:rPr lang="en-US" sz="2000" dirty="0"/>
              <a:t>) 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00B0F0"/>
                </a:solidFill>
              </a:rPr>
              <a:t>סטנדרט</a:t>
            </a:r>
            <a:r>
              <a:rPr lang="he-IL" sz="2000" dirty="0"/>
              <a:t> לחישובי </a:t>
            </a:r>
            <a:r>
              <a:rPr lang="en-US" sz="2000" b="1" dirty="0">
                <a:solidFill>
                  <a:srgbClr val="7030A0"/>
                </a:solidFill>
              </a:rPr>
              <a:t>floating-point</a:t>
            </a:r>
            <a:r>
              <a:rPr lang="he-IL" sz="2000" b="1" dirty="0"/>
              <a:t> </a:t>
            </a:r>
            <a:r>
              <a:rPr lang="he-IL" sz="2000" dirty="0"/>
              <a:t>, נוצר ב </a:t>
            </a:r>
            <a:r>
              <a:rPr lang="he-IL" sz="2000" b="1" dirty="0">
                <a:solidFill>
                  <a:srgbClr val="FFC000"/>
                </a:solidFill>
              </a:rPr>
              <a:t>1985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הסטנדרט התיחס להרבה בעיות שנוצרו כתוצאה של מימושים עם "</a:t>
            </a:r>
            <a:r>
              <a:rPr lang="he-IL" sz="2000" b="1" dirty="0">
                <a:solidFill>
                  <a:srgbClr val="7030A0"/>
                </a:solidFill>
              </a:rPr>
              <a:t>נקודה צפה</a:t>
            </a:r>
            <a:r>
              <a:rPr lang="he-IL" sz="2000" dirty="0"/>
              <a:t>" , שיצרו קשיים לקבל תוצאות חישוב והעברה מדויקות.</a:t>
            </a:r>
          </a:p>
          <a:p>
            <a:pPr algn="r" rtl="1"/>
            <a:r>
              <a:rPr lang="he-IL" sz="2000" dirty="0"/>
              <a:t>כיום הרבה סוגי חומרה </a:t>
            </a:r>
            <a:r>
              <a:rPr lang="en-US" sz="2000" b="1" dirty="0">
                <a:solidFill>
                  <a:srgbClr val="7030A0"/>
                </a:solidFill>
              </a:rPr>
              <a:t>FPU</a:t>
            </a:r>
            <a:r>
              <a:rPr lang="he-IL" sz="2000" dirty="0"/>
              <a:t> (</a:t>
            </a:r>
            <a:r>
              <a:rPr lang="en-US" sz="2000" b="1" dirty="0">
                <a:solidFill>
                  <a:srgbClr val="7030A0"/>
                </a:solidFill>
              </a:rPr>
              <a:t>floating point units</a:t>
            </a:r>
            <a:r>
              <a:rPr lang="he-IL" sz="2000" dirty="0"/>
              <a:t>) משתמשים בסטנדרט </a:t>
            </a:r>
            <a:r>
              <a:rPr lang="en-US" sz="2000" b="1" dirty="0">
                <a:solidFill>
                  <a:srgbClr val="00B0F0"/>
                </a:solidFill>
              </a:rPr>
              <a:t>IEEE</a:t>
            </a:r>
            <a:r>
              <a:rPr lang="he-IL" sz="2000" b="1" dirty="0"/>
              <a:t> </a:t>
            </a:r>
            <a:r>
              <a:rPr lang="he-IL" sz="2000" b="1" dirty="0">
                <a:solidFill>
                  <a:srgbClr val="00B0F0"/>
                </a:solidFill>
              </a:rPr>
              <a:t>754</a:t>
            </a:r>
            <a:r>
              <a:rPr lang="he-IL" sz="2000" b="1" dirty="0"/>
              <a:t> ו </a:t>
            </a:r>
            <a:r>
              <a:rPr lang="en-US" sz="2000" b="1" dirty="0">
                <a:solidFill>
                  <a:srgbClr val="00B0F0"/>
                </a:solidFill>
              </a:rPr>
              <a:t>854</a:t>
            </a:r>
            <a:r>
              <a:rPr lang="he-IL" sz="2000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איליה זלדנר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84F4-8AC5-4C16-943A-A0796D3B387A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964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25283</TotalTime>
  <Words>5552</Words>
  <Application>Microsoft Office PowerPoint</Application>
  <PresentationFormat>Widescreen</PresentationFormat>
  <Paragraphs>955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Calibri</vt:lpstr>
      <vt:lpstr>Cambria Math</vt:lpstr>
      <vt:lpstr>Century Gothic</vt:lpstr>
      <vt:lpstr>inherit</vt:lpstr>
      <vt:lpstr>Wingdings 3</vt:lpstr>
      <vt:lpstr>Wisp</vt:lpstr>
      <vt:lpstr>Equation</vt:lpstr>
      <vt:lpstr>מעבדה מספר 11+12</vt:lpstr>
      <vt:lpstr>ייצוג מדעי של מספרים ממשיים</vt:lpstr>
      <vt:lpstr>דוגמא לתרגום מספר עשרוני לייצוג מדעי בינארי</vt:lpstr>
      <vt:lpstr>דוגמא לתרגום מספר עשרוני לייצוג מדעי בינארי</vt:lpstr>
      <vt:lpstr>פעולות אריתמטיות , על שני מספרים המיוצגים בשיטה המדעית</vt:lpstr>
      <vt:lpstr>פעולות אריתמטיות , על שני מספרים המיוצגים בשיטה המדעית</vt:lpstr>
      <vt:lpstr>The 80x87 Floating Point Coprocessors</vt:lpstr>
      <vt:lpstr>Precision format</vt:lpstr>
      <vt:lpstr>IEEE(Institute of Electrical and Electronics Engineers) 754</vt:lpstr>
      <vt:lpstr>IEEE(Institute of Electrical and Electronics Engineers) 754</vt:lpstr>
      <vt:lpstr>Floating Point Unit(NaN or Invalid Operation) </vt:lpstr>
      <vt:lpstr>Floating Point Unit(Zeroes or Underflow(</vt:lpstr>
      <vt:lpstr>Floating Point Unit(Infinites or Overflows) </vt:lpstr>
      <vt:lpstr>Floating Point Unit(Special values) </vt:lpstr>
      <vt:lpstr>Extended precision format</vt:lpstr>
      <vt:lpstr>Relationship Between the Integer Unit and the FPU</vt:lpstr>
      <vt:lpstr>FPU Registers</vt:lpstr>
      <vt:lpstr>FPU Execution Environment</vt:lpstr>
      <vt:lpstr>The FPU Data Registers</vt:lpstr>
      <vt:lpstr>Return value</vt:lpstr>
      <vt:lpstr>Tag word register</vt:lpstr>
      <vt:lpstr>Tag word register</vt:lpstr>
      <vt:lpstr>The FPU Control Register</vt:lpstr>
      <vt:lpstr>The FPU Control Register</vt:lpstr>
      <vt:lpstr>The FPU Control Register</vt:lpstr>
      <vt:lpstr>The FPU Control Register</vt:lpstr>
      <vt:lpstr>The FPU Control Register</vt:lpstr>
      <vt:lpstr>The FPU Control Register</vt:lpstr>
      <vt:lpstr>The FPU Status Register</vt:lpstr>
      <vt:lpstr>The FPU Status Register</vt:lpstr>
      <vt:lpstr>The FPU Status Register</vt:lpstr>
      <vt:lpstr>The FPU Status Register</vt:lpstr>
      <vt:lpstr>The FPU Instruction Set</vt:lpstr>
      <vt:lpstr>FPU Data Movement Instructions</vt:lpstr>
      <vt:lpstr>The FLD Instruction</vt:lpstr>
      <vt:lpstr>The FLD Instruction</vt:lpstr>
      <vt:lpstr>The FST and FSTP Instructions</vt:lpstr>
      <vt:lpstr>The FSTP and FLD Instructions</vt:lpstr>
      <vt:lpstr>Conversions</vt:lpstr>
      <vt:lpstr>The FILD Instruction</vt:lpstr>
      <vt:lpstr>The FIST and FISTP Instructions</vt:lpstr>
      <vt:lpstr>The FBLD and FBSTP Instructions</vt:lpstr>
      <vt:lpstr>The FRNDINT Instruction</vt:lpstr>
      <vt:lpstr>Arithmetic Instructions</vt:lpstr>
      <vt:lpstr>The FADD and FADDP Instructions</vt:lpstr>
      <vt:lpstr>The FADD and FADDP Instructions</vt:lpstr>
      <vt:lpstr>The FSUB, FSUBP, FSUBR, and FSUBRP Instructions</vt:lpstr>
      <vt:lpstr>The FXCH Instruction</vt:lpstr>
      <vt:lpstr>The FSUB, FSUBP, FSUBR, and FSUBRP Instructions</vt:lpstr>
      <vt:lpstr>The FSUB, FSUBP, FSUBR, and FSUBRP Instructions</vt:lpstr>
      <vt:lpstr>The FMUL and FMULP Instructions</vt:lpstr>
      <vt:lpstr>The FMUL and FMULP Instructions</vt:lpstr>
      <vt:lpstr>The FDIV, FDIVP, FDIVR, and FDIVRP Instructions</vt:lpstr>
      <vt:lpstr>The FDIV, FDIVP, FDIVR, and FDIVRP Instructions</vt:lpstr>
      <vt:lpstr>The FSQRT Instruction</vt:lpstr>
      <vt:lpstr>The FSCALE Instruction</vt:lpstr>
      <vt:lpstr>The FPREM and FPREM1 Instructions</vt:lpstr>
      <vt:lpstr>The FPREM and FPREM1 Instructions</vt:lpstr>
      <vt:lpstr>The FXTRACT Instruction</vt:lpstr>
      <vt:lpstr>The FABS Instruction</vt:lpstr>
      <vt:lpstr>The FCHS Instruction</vt:lpstr>
      <vt:lpstr>The F2XM1 Instruction</vt:lpstr>
      <vt:lpstr>The FSIN, FCOS, and FSINCOS Instructions</vt:lpstr>
      <vt:lpstr>The FPTAN and FPATAN Instructions</vt:lpstr>
      <vt:lpstr>The FYL2X and FYL2XP1 Instructions</vt:lpstr>
      <vt:lpstr>Miscellaneous instructions</vt:lpstr>
      <vt:lpstr>The FWAIT Instruction</vt:lpstr>
      <vt:lpstr>The FINIT and FNINIT Instructions</vt:lpstr>
      <vt:lpstr>The FCLEX and FNCLEX Instructions</vt:lpstr>
      <vt:lpstr>The FLDCW and FSTCW Instructions</vt:lpstr>
      <vt:lpstr>The FSTSW and FNSTSW Instructions</vt:lpstr>
      <vt:lpstr>The SAHF instruction</vt:lpstr>
      <vt:lpstr>The FINCSTP and FDECSTP Instructions</vt:lpstr>
      <vt:lpstr>The FFREE Instruction</vt:lpstr>
      <vt:lpstr>Constant Instructions</vt:lpstr>
      <vt:lpstr>Comparison Instructions</vt:lpstr>
      <vt:lpstr>הקשר בין הפקודות  השוואה ל  condition   codes מ status register</vt:lpstr>
      <vt:lpstr>The FXAM Instruction</vt:lpstr>
      <vt:lpstr>The FTST Instruction</vt:lpstr>
      <vt:lpstr>The FCOM, FCOMP, and FCOMPP Instructions</vt:lpstr>
      <vt:lpstr>The FCOM and FCOMP instructions</vt:lpstr>
      <vt:lpstr>The FUCOM, FUCOMP, and FUCOMPP Instructions</vt:lpstr>
      <vt:lpstr>Integer Operations</vt:lpstr>
      <vt:lpstr>השוואה בין 2 מספרי float , בעזרת מסכות</vt:lpstr>
      <vt:lpstr>השוואה בין  2 מספרי float , בעזרת אוגר הדגלים</vt:lpstr>
      <vt:lpstr>Turbo debugger : numeric 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מספר 5</dc:title>
  <dc:creator>איליה זלדנר</dc:creator>
  <cp:lastModifiedBy>איליה זלדנר</cp:lastModifiedBy>
  <cp:revision>572</cp:revision>
  <dcterms:created xsi:type="dcterms:W3CDTF">2018-12-03T15:47:00Z</dcterms:created>
  <dcterms:modified xsi:type="dcterms:W3CDTF">2019-01-16T08:31:07Z</dcterms:modified>
</cp:coreProperties>
</file>