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4B7B0-2576-4ED8-8453-A6D0279FE9D1}" type="datetimeFigureOut">
              <a:rPr lang="LID4096" smtClean="0"/>
              <a:t>12/30/2018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92D9-0C4E-4976-B9AF-18F2BB2704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3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10-9BAF-474E-B943-372255FC8638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7F3-742E-4502-B18E-A1EDE6B2DC7B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DFC4-DE9E-434D-9EA3-E285B78B3B1E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422F-A64D-4A26-85A4-0BF5F415370F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6487-2F49-413C-9CC6-7971D47DA27B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CC3C-512E-4554-8269-319D5BCADB87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CC6-57EA-4230-8503-6C11730ACC9E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F1CB-37E4-4AE9-A743-F44A8104DFBE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216A-91F6-4B1E-BAE7-CEB38A422CB3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E41-085D-48F0-86AC-8CB0792E2145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C9-9F99-4902-8509-7F360C3644E1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2897-5A16-4158-B168-6CE503921FD9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BCC2-478B-40F4-91A9-7142C4380182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64A-185F-4826-B54A-3B5B19251133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381A-DF44-421E-8275-1C1400B22C04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00F8-62FB-48FA-85AB-7F74BE924ED6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DC34-46AA-4B40-BD42-5AE360E178AD}" type="datetime1">
              <a:rPr lang="en-US" smtClean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383-E792-47E3-9078-01826731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מעבדה מספר 10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5D21-DF11-4096-A1CB-DFFFDDAF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איליה זלדנר – מצביע לפונקציה</a:t>
            </a:r>
            <a:r>
              <a:rPr lang="en-US" dirty="0"/>
              <a:t> </a:t>
            </a:r>
            <a:r>
              <a:rPr lang="he-IL" dirty="0"/>
              <a:t>, </a:t>
            </a:r>
            <a:r>
              <a:rPr lang="en-US" dirty="0"/>
              <a:t>void *</a:t>
            </a:r>
            <a:r>
              <a:rPr lang="he-IL" dirty="0"/>
              <a:t> ופונקציות גנריות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8C770-F84C-4C6F-BAFB-D5E2406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CA3CB-AEB6-4EB0-A064-B0B7C40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FF57-4F01-487A-8570-BB69FD13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מימוש באסמבלר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5A67-0FE8-4994-97CB-973FA4A9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נניח , </a:t>
            </a:r>
            <a:r>
              <a:rPr lang="en-US" b="1" dirty="0"/>
              <a:t>prototype</a:t>
            </a:r>
            <a:r>
              <a:rPr lang="en-US" dirty="0"/>
              <a:t> </a:t>
            </a:r>
            <a:r>
              <a:rPr lang="he-IL" dirty="0"/>
              <a:t>  של הפונקציה </a:t>
            </a:r>
            <a:r>
              <a:rPr lang="en-US" b="1" dirty="0"/>
              <a:t>vectorized</a:t>
            </a:r>
            <a:r>
              <a:rPr lang="he-IL" dirty="0"/>
              <a:t> הכללית ב </a:t>
            </a:r>
            <a:r>
              <a:rPr lang="en-US" b="1" dirty="0"/>
              <a:t>c</a:t>
            </a:r>
            <a:r>
              <a:rPr lang="he-IL" dirty="0"/>
              <a:t> יהיה :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אשר מקבלת : </a:t>
            </a:r>
          </a:p>
          <a:p>
            <a:pPr lvl="1" algn="r" rtl="1"/>
            <a:r>
              <a:rPr lang="he-IL" dirty="0"/>
              <a:t>מצביע לפונקציה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b="1" dirty="0"/>
              <a:t>op</a:t>
            </a:r>
            <a:r>
              <a:rPr lang="he-IL" dirty="0"/>
              <a:t> אשר מקבלת </a:t>
            </a:r>
            <a:r>
              <a:rPr lang="he-IL" b="1" dirty="0"/>
              <a:t>2</a:t>
            </a:r>
            <a:r>
              <a:rPr lang="he-IL" dirty="0"/>
              <a:t> פרמטרים מסוג </a:t>
            </a:r>
            <a:r>
              <a:rPr lang="en-US" b="1" dirty="0"/>
              <a:t>int</a:t>
            </a:r>
            <a:r>
              <a:rPr lang="he-IL" dirty="0"/>
              <a:t>  </a:t>
            </a:r>
          </a:p>
          <a:p>
            <a:pPr lvl="1" algn="r" rtl="1"/>
            <a:r>
              <a:rPr lang="he-IL" dirty="0"/>
              <a:t>מערך </a:t>
            </a:r>
            <a:r>
              <a:rPr lang="en-US" b="1" dirty="0"/>
              <a:t>avec</a:t>
            </a:r>
            <a:r>
              <a:rPr lang="he-IL" dirty="0"/>
              <a:t> מסוג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גודל המערך </a:t>
            </a:r>
            <a:r>
              <a:rPr lang="en-US" b="1" dirty="0"/>
              <a:t>range</a:t>
            </a:r>
            <a:r>
              <a:rPr lang="he-IL" dirty="0"/>
              <a:t> מסוג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he-IL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1BBB7-9657-45E3-A3CE-B3CB6AC3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E9424-EFD4-4D54-9F42-FE61EDB5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A8966-232B-4D03-9919-B4C48B0386E5}"/>
              </a:ext>
            </a:extLst>
          </p:cNvPr>
          <p:cNvSpPr/>
          <p:nvPr/>
        </p:nvSpPr>
        <p:spPr>
          <a:xfrm>
            <a:off x="2911523" y="2515136"/>
            <a:ext cx="8361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vectorize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fr-FR" b="1" dirty="0">
                <a:solidFill>
                  <a:srgbClr val="808080"/>
                </a:solidFill>
                <a:latin typeface="Consolas" panose="020B0609020204030204" pitchFamily="49" charset="0"/>
              </a:rPr>
              <a:t>op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onsolas" panose="020B0609020204030204" pitchFamily="49" charset="0"/>
              </a:rPr>
              <a:t>avec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51769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60D2-7D65-4DEA-A09F-43F31B6E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מצביע לפונקציה ב </a:t>
            </a:r>
            <a:r>
              <a:rPr lang="en-US" b="1" dirty="0"/>
              <a:t>model small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4CE1-660A-4EA7-9978-90644F704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כזכור , ב </a:t>
            </a:r>
            <a:r>
              <a:rPr lang="en-US" b="1" dirty="0">
                <a:solidFill>
                  <a:srgbClr val="7030A0"/>
                </a:solidFill>
              </a:rPr>
              <a:t>model small</a:t>
            </a:r>
            <a:r>
              <a:rPr lang="he-IL" b="1" dirty="0">
                <a:solidFill>
                  <a:srgbClr val="7030A0"/>
                </a:solidFill>
              </a:rPr>
              <a:t> </a:t>
            </a:r>
            <a:r>
              <a:rPr lang="he-IL" dirty="0"/>
              <a:t>, בקריאה , המחסנית נראית כך : </a:t>
            </a:r>
            <a:endParaRPr lang="en-US" dirty="0"/>
          </a:p>
          <a:p>
            <a:pPr algn="r" rtl="1"/>
            <a:r>
              <a:rPr lang="he-IL" dirty="0"/>
              <a:t>לכן בתוך הפונקציה </a:t>
            </a:r>
            <a:r>
              <a:rPr lang="en-US" b="1" dirty="0"/>
              <a:t>vectorized</a:t>
            </a:r>
            <a:r>
              <a:rPr lang="he-IL" b="1" dirty="0"/>
              <a:t> </a:t>
            </a:r>
            <a:r>
              <a:rPr lang="he-IL" dirty="0"/>
              <a:t>אחרי השורות : 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המחסנית נראית כך :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he-IL" dirty="0"/>
              <a:t>לכן , אם נרצה לקרוא מתוך </a:t>
            </a:r>
            <a:r>
              <a:rPr lang="en-US" b="1" dirty="0"/>
              <a:t>vectorized</a:t>
            </a:r>
            <a:r>
              <a:rPr lang="he-IL" b="1" dirty="0"/>
              <a:t> </a:t>
            </a:r>
            <a:r>
              <a:rPr lang="he-IL" dirty="0"/>
              <a:t>לפונקציה </a:t>
            </a:r>
            <a:r>
              <a:rPr lang="en-US" b="1" dirty="0"/>
              <a:t>op</a:t>
            </a:r>
            <a:r>
              <a:rPr lang="he-IL" dirty="0"/>
              <a:t> עם פרמטרים </a:t>
            </a:r>
            <a:r>
              <a:rPr lang="en-US" b="1" dirty="0"/>
              <a:t>dx</a:t>
            </a:r>
            <a:r>
              <a:rPr lang="en-US" dirty="0"/>
              <a:t> </a:t>
            </a:r>
            <a:r>
              <a:rPr lang="he-IL" dirty="0"/>
              <a:t> ו </a:t>
            </a:r>
            <a:r>
              <a:rPr lang="en-US" b="1" dirty="0"/>
              <a:t>bx</a:t>
            </a:r>
            <a:r>
              <a:rPr lang="he-IL" dirty="0"/>
              <a:t> נרשום : 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דחפנו מימין לשמאל את 2 הפרמטרים ל </a:t>
            </a:r>
            <a:r>
              <a:rPr lang="en-US" b="1" dirty="0"/>
              <a:t>op</a:t>
            </a:r>
            <a:r>
              <a:rPr lang="he-IL" dirty="0"/>
              <a:t> וביצענו קריאה בגודל </a:t>
            </a:r>
            <a:r>
              <a:rPr lang="en-US" b="1" dirty="0"/>
              <a:t>word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נגדיל את </a:t>
            </a:r>
            <a:r>
              <a:rPr lang="en-US" b="1" dirty="0" err="1"/>
              <a:t>sp</a:t>
            </a:r>
            <a:r>
              <a:rPr lang="he-IL" dirty="0"/>
              <a:t> ב 4  על מנת לשחרר מחסנית מהפרמטרים שדחפנו.</a:t>
            </a:r>
          </a:p>
          <a:p>
            <a:pPr algn="r" rtl="1"/>
            <a:r>
              <a:rPr lang="he-IL" dirty="0"/>
              <a:t>הערך המוחזר מ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b="1" dirty="0"/>
              <a:t>op</a:t>
            </a:r>
            <a:r>
              <a:rPr lang="he-IL" dirty="0"/>
              <a:t> בגודל וורד , ולכן נמצא ב </a:t>
            </a:r>
            <a:r>
              <a:rPr lang="en-US" b="1" dirty="0"/>
              <a:t>ax</a:t>
            </a:r>
            <a:r>
              <a:rPr lang="he-IL" dirty="0"/>
              <a:t>. </a:t>
            </a:r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LID4096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DCB3C-453C-483C-8EC2-D8E40AF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475D7-C0B1-4210-BFF4-288DB9FF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DC8AE-611D-463F-8622-9484124A864A}"/>
              </a:ext>
            </a:extLst>
          </p:cNvPr>
          <p:cNvSpPr/>
          <p:nvPr/>
        </p:nvSpPr>
        <p:spPr>
          <a:xfrm>
            <a:off x="6355310" y="236298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PUSH BP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MOV BP,SP</a:t>
            </a:r>
            <a:endParaRPr lang="LID4096" sz="1400" b="1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B8720E-FD09-4BE4-8795-F95F4593930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29268" y="1454563"/>
          <a:ext cx="1239855" cy="87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295280" imgH="914400" progId="Equation.DSMT4">
                  <p:embed/>
                </p:oleObj>
              </mc:Choice>
              <mc:Fallback>
                <p:oleObj name="Equation" r:id="rId3" imgW="1295280" imgH="914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5B8720E-FD09-4BE4-8795-F95F45939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9268" y="1454563"/>
                        <a:ext cx="1239855" cy="87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2703CA7-4C03-4AB6-9C59-DA71E5965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390723"/>
              </p:ext>
            </p:extLst>
          </p:nvPr>
        </p:nvGraphicFramePr>
        <p:xfrm>
          <a:off x="8165911" y="2679183"/>
          <a:ext cx="1174560" cy="104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1307880" imgH="1168200" progId="Equation.DSMT4">
                  <p:embed/>
                </p:oleObj>
              </mc:Choice>
              <mc:Fallback>
                <p:oleObj name="Equation" r:id="rId5" imgW="1307880" imgH="1168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2703CA7-4C03-4AB6-9C59-DA71E59655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65911" y="2679183"/>
                        <a:ext cx="1174560" cy="1048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6571F1B-1B82-4D6E-B7E0-B783CCB8EA53}"/>
              </a:ext>
            </a:extLst>
          </p:cNvPr>
          <p:cNvSpPr/>
          <p:nvPr/>
        </p:nvSpPr>
        <p:spPr>
          <a:xfrm>
            <a:off x="438316" y="3429000"/>
            <a:ext cx="609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push dx ; push parameters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push ax ; push parameters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call word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[bp+4] ; call (*op)()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, 4             ; free parameters</a:t>
            </a:r>
            <a:endParaRPr lang="he-IL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mov value , ax         ; return value from op</a:t>
            </a:r>
            <a:endParaRPr lang="LID4096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3E2AD-1C17-4583-AC2E-AB76AC45D97C}"/>
              </a:ext>
            </a:extLst>
          </p:cNvPr>
          <p:cNvSpPr/>
          <p:nvPr/>
        </p:nvSpPr>
        <p:spPr>
          <a:xfrm>
            <a:off x="3184478" y="53083"/>
            <a:ext cx="8716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vectorize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fr-FR" b="1" dirty="0">
                <a:solidFill>
                  <a:srgbClr val="808080"/>
                </a:solidFill>
                <a:latin typeface="Consolas" panose="020B0609020204030204" pitchFamily="49" charset="0"/>
              </a:rPr>
              <a:t>op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onsolas" panose="020B0609020204030204" pitchFamily="49" charset="0"/>
              </a:rPr>
              <a:t>avec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18246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60D2-7D65-4DEA-A09F-43F31B6E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מצביע לפונקציה ב </a:t>
            </a:r>
            <a:r>
              <a:rPr lang="en-US" b="1" dirty="0"/>
              <a:t>model large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4CE1-660A-4EA7-9978-90644F704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כזכור , ב </a:t>
            </a:r>
            <a:r>
              <a:rPr lang="en-US" b="1" dirty="0">
                <a:solidFill>
                  <a:srgbClr val="7030A0"/>
                </a:solidFill>
              </a:rPr>
              <a:t>model large</a:t>
            </a:r>
            <a:r>
              <a:rPr lang="he-IL" b="1" dirty="0">
                <a:solidFill>
                  <a:srgbClr val="7030A0"/>
                </a:solidFill>
              </a:rPr>
              <a:t> </a:t>
            </a:r>
            <a:r>
              <a:rPr lang="he-IL" dirty="0"/>
              <a:t>, בקריאה , המחסנית נראית כך : </a:t>
            </a:r>
            <a:endParaRPr lang="en-US" dirty="0"/>
          </a:p>
          <a:p>
            <a:pPr algn="r" rtl="1"/>
            <a:r>
              <a:rPr lang="he-IL" dirty="0"/>
              <a:t>לכן בתוך הפונקציה </a:t>
            </a:r>
            <a:r>
              <a:rPr lang="en-US" b="1" dirty="0"/>
              <a:t>vectorized</a:t>
            </a:r>
            <a:r>
              <a:rPr lang="he-IL" b="1" dirty="0"/>
              <a:t> </a:t>
            </a:r>
            <a:r>
              <a:rPr lang="he-IL" dirty="0"/>
              <a:t>אחרי השורות : 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המחסנית נראית כך :</a:t>
            </a:r>
            <a:endParaRPr lang="en-US" dirty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לכן , אם נרצה לקרוא מתוך </a:t>
            </a:r>
            <a:r>
              <a:rPr lang="en-US" b="1" dirty="0"/>
              <a:t>vectorized</a:t>
            </a:r>
            <a:r>
              <a:rPr lang="he-IL" b="1" dirty="0"/>
              <a:t> </a:t>
            </a:r>
            <a:r>
              <a:rPr lang="he-IL" dirty="0"/>
              <a:t>לפונקציה </a:t>
            </a:r>
            <a:r>
              <a:rPr lang="en-US" b="1" dirty="0"/>
              <a:t>op</a:t>
            </a:r>
            <a:r>
              <a:rPr lang="he-IL" dirty="0"/>
              <a:t> עם פרמטרים </a:t>
            </a:r>
            <a:r>
              <a:rPr lang="en-US" b="1" dirty="0"/>
              <a:t>dx</a:t>
            </a:r>
            <a:r>
              <a:rPr lang="en-US" dirty="0"/>
              <a:t> </a:t>
            </a:r>
            <a:r>
              <a:rPr lang="he-IL" dirty="0"/>
              <a:t> ו </a:t>
            </a:r>
            <a:r>
              <a:rPr lang="en-US" b="1" dirty="0"/>
              <a:t>bx</a:t>
            </a:r>
            <a:r>
              <a:rPr lang="he-IL" dirty="0"/>
              <a:t> נרשום : </a:t>
            </a:r>
            <a:endParaRPr lang="en-US" dirty="0"/>
          </a:p>
          <a:p>
            <a:pPr algn="r" rtl="1"/>
            <a:r>
              <a:rPr lang="he-IL" dirty="0"/>
              <a:t>דחפנו מימין לשמאל את 2 הפרמטרים ל </a:t>
            </a:r>
            <a:r>
              <a:rPr lang="en-US" b="1" dirty="0"/>
              <a:t>op</a:t>
            </a:r>
            <a:r>
              <a:rPr lang="he-IL" dirty="0"/>
              <a:t> וביצענו קריאה בגודל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b="1" dirty="0"/>
              <a:t>word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נגדיל את </a:t>
            </a:r>
            <a:r>
              <a:rPr lang="en-US" b="1" dirty="0" err="1"/>
              <a:t>sp</a:t>
            </a:r>
            <a:r>
              <a:rPr lang="he-IL" dirty="0"/>
              <a:t> ב </a:t>
            </a:r>
            <a:r>
              <a:rPr lang="he-IL" b="1" dirty="0"/>
              <a:t>4</a:t>
            </a:r>
            <a:r>
              <a:rPr lang="he-IL" dirty="0"/>
              <a:t>  על מנת לשחרר מחסנית מהפרמטרים שדחפנו.</a:t>
            </a:r>
          </a:p>
          <a:p>
            <a:pPr algn="r" rtl="1"/>
            <a:r>
              <a:rPr lang="he-IL" dirty="0"/>
              <a:t>הערך המוחזר מ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b="1" dirty="0"/>
              <a:t>op</a:t>
            </a:r>
            <a:r>
              <a:rPr lang="he-IL" dirty="0"/>
              <a:t> בגודל </a:t>
            </a:r>
            <a:r>
              <a:rPr lang="en-US" b="1" dirty="0"/>
              <a:t>word</a:t>
            </a:r>
            <a:r>
              <a:rPr lang="he-IL" dirty="0"/>
              <a:t> , ולכן נמצא ב </a:t>
            </a:r>
            <a:r>
              <a:rPr lang="en-US" b="1" dirty="0"/>
              <a:t>ax</a:t>
            </a:r>
            <a:r>
              <a:rPr lang="he-IL"/>
              <a:t>. 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DCB3C-453C-483C-8EC2-D8E40AF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475D7-C0B1-4210-BFF4-288DB9FF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DC8AE-611D-463F-8622-9484124A864A}"/>
              </a:ext>
            </a:extLst>
          </p:cNvPr>
          <p:cNvSpPr/>
          <p:nvPr/>
        </p:nvSpPr>
        <p:spPr>
          <a:xfrm>
            <a:off x="5999114" y="236842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PUSH BP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MOV BP,SP</a:t>
            </a:r>
            <a:endParaRPr lang="LID4096" sz="1200" b="1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B8720E-FD09-4BE4-8795-F95F45939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941617"/>
              </p:ext>
            </p:extLst>
          </p:nvPr>
        </p:nvGraphicFramePr>
        <p:xfrm>
          <a:off x="4537992" y="1264555"/>
          <a:ext cx="1587229" cy="13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1358640" imgH="1143000" progId="Equation.DSMT4">
                  <p:embed/>
                </p:oleObj>
              </mc:Choice>
              <mc:Fallback>
                <p:oleObj name="Equation" r:id="rId3" imgW="1358640" imgH="11430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9929C16-8F16-4994-B324-18F7566B1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7992" y="1264555"/>
                        <a:ext cx="1587229" cy="133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2703CA7-4C03-4AB6-9C59-DA71E5965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28664"/>
              </p:ext>
            </p:extLst>
          </p:nvPr>
        </p:nvGraphicFramePr>
        <p:xfrm>
          <a:off x="7362281" y="2776376"/>
          <a:ext cx="1657525" cy="1659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5" imgW="1371600" imgH="1371600" progId="Equation.DSMT4">
                  <p:embed/>
                </p:oleObj>
              </mc:Choice>
              <mc:Fallback>
                <p:oleObj name="Equation" r:id="rId5" imgW="1371600" imgH="1371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991498F-EB41-49FB-B14D-4132B4A44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62281" y="2776376"/>
                        <a:ext cx="1657525" cy="1659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6571F1B-1B82-4D6E-B7E0-B783CCB8EA53}"/>
              </a:ext>
            </a:extLst>
          </p:cNvPr>
          <p:cNvSpPr/>
          <p:nvPr/>
        </p:nvSpPr>
        <p:spPr>
          <a:xfrm>
            <a:off x="1093409" y="4853964"/>
            <a:ext cx="609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 PUSH dx ; Push parameters</a:t>
            </a:r>
          </a:p>
          <a:p>
            <a:r>
              <a:rPr lang="en-US" sz="1400" b="1" dirty="0"/>
              <a:t> PUSH bx</a:t>
            </a:r>
          </a:p>
          <a:p>
            <a:r>
              <a:rPr lang="en-US" sz="1400" b="1" dirty="0"/>
              <a:t> CALL </a:t>
            </a:r>
            <a:r>
              <a:rPr lang="en-US" sz="1400" b="1" dirty="0" err="1"/>
              <a:t>dword</a:t>
            </a:r>
            <a:r>
              <a:rPr lang="en-US" sz="1400" b="1" dirty="0"/>
              <a:t> </a:t>
            </a:r>
            <a:r>
              <a:rPr lang="en-US" sz="1400" b="1" dirty="0" err="1"/>
              <a:t>ptr</a:t>
            </a:r>
            <a:r>
              <a:rPr lang="en-US" sz="1400" b="1" dirty="0"/>
              <a:t> [bp+6] ; Call (*op)()</a:t>
            </a:r>
          </a:p>
          <a:p>
            <a:r>
              <a:rPr lang="en-US" sz="1400" b="1" dirty="0"/>
              <a:t> ADD SP,4             ; free parameters</a:t>
            </a:r>
          </a:p>
          <a:p>
            <a:r>
              <a:rPr lang="en-US" sz="1400" b="1" dirty="0"/>
              <a:t> MOV </a:t>
            </a:r>
            <a:r>
              <a:rPr lang="en-US" sz="1400" b="1" dirty="0" err="1"/>
              <a:t>Return_value,AX</a:t>
            </a:r>
            <a:endParaRPr lang="LID4096" sz="11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3E2AD-1C17-4583-AC2E-AB76AC45D97C}"/>
              </a:ext>
            </a:extLst>
          </p:cNvPr>
          <p:cNvSpPr/>
          <p:nvPr/>
        </p:nvSpPr>
        <p:spPr>
          <a:xfrm>
            <a:off x="3184477" y="81312"/>
            <a:ext cx="8407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vectorize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fr-FR" b="1" dirty="0">
                <a:solidFill>
                  <a:srgbClr val="808080"/>
                </a:solidFill>
                <a:latin typeface="Consolas" panose="020B0609020204030204" pitchFamily="49" charset="0"/>
              </a:rPr>
              <a:t>op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onsolas" panose="020B0609020204030204" pitchFamily="49" charset="0"/>
              </a:rPr>
              <a:t>avec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onsolas" panose="020B0609020204030204" pitchFamily="49" charset="0"/>
              </a:rPr>
              <a:t>range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42628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C9AB-6E94-4052-9F25-00AAA511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מצביע לפונקציה(</a:t>
            </a:r>
            <a:r>
              <a:rPr lang="en-US" b="1" dirty="0"/>
              <a:t>Function Pointer</a:t>
            </a:r>
            <a:r>
              <a:rPr lang="he-IL" b="1" dirty="0"/>
              <a:t>)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8D38-1B90-42A6-86AD-FD06451C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מצביעים לפונקציה , מאפשרים לנו טכניקת תכנות מאוד מעניינת אלגנטית  ויעילה.</a:t>
            </a:r>
          </a:p>
          <a:p>
            <a:pPr algn="r" rtl="1"/>
            <a:r>
              <a:rPr lang="he-IL" dirty="0"/>
              <a:t>נוכל לנצל אותם , על מנת : </a:t>
            </a:r>
          </a:p>
          <a:p>
            <a:pPr lvl="1" algn="r" rtl="1"/>
            <a:r>
              <a:rPr lang="he-IL" dirty="0"/>
              <a:t>להחליף משפטי  </a:t>
            </a:r>
            <a:r>
              <a:rPr lang="en-US" b="1" dirty="0">
                <a:solidFill>
                  <a:srgbClr val="0070C0"/>
                </a:solidFill>
              </a:rPr>
              <a:t>switch/if</a:t>
            </a:r>
            <a:r>
              <a:rPr lang="he-IL" b="1" dirty="0">
                <a:solidFill>
                  <a:srgbClr val="0070C0"/>
                </a:solidFill>
              </a:rPr>
              <a:t> </a:t>
            </a:r>
          </a:p>
          <a:p>
            <a:pPr lvl="1" algn="r" rtl="1"/>
            <a:r>
              <a:rPr lang="he-IL" dirty="0"/>
              <a:t>ליצור קשרים בשלב </a:t>
            </a:r>
            <a:r>
              <a:rPr lang="he-IL" b="1" dirty="0"/>
              <a:t>מאוחר יותר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 כאשר מדובר בקשרים בשלב מאוחר , הכוונה </a:t>
            </a:r>
            <a:r>
              <a:rPr lang="he-IL" b="1" dirty="0"/>
              <a:t>לזמן ריצה </a:t>
            </a:r>
            <a:r>
              <a:rPr lang="he-IL" dirty="0"/>
              <a:t>ולא </a:t>
            </a:r>
            <a:r>
              <a:rPr lang="he-IL" b="1" dirty="0"/>
              <a:t>לשלב הקומפילציה </a:t>
            </a:r>
            <a:r>
              <a:rPr lang="he-IL" dirty="0"/>
              <a:t>, כמו שהתרגלנו עד עכשיו. </a:t>
            </a:r>
          </a:p>
          <a:p>
            <a:pPr algn="r" rtl="1"/>
            <a:r>
              <a:rPr lang="he-IL" dirty="0"/>
              <a:t>יש להם חסרונות  משמעותיים , כגון סינטקס יותר מורכב וקושי אמיתי , לזהות שגיאות מראש. </a:t>
            </a:r>
          </a:p>
          <a:p>
            <a:pPr algn="r" rtl="1"/>
            <a:r>
              <a:rPr lang="he-IL" dirty="0"/>
              <a:t>בהבדל למצביע רגיל , </a:t>
            </a:r>
            <a:r>
              <a:rPr lang="he-IL" b="1" dirty="0"/>
              <a:t>לא ניתן </a:t>
            </a:r>
            <a:r>
              <a:rPr lang="he-IL" dirty="0"/>
              <a:t>לבצע איתם הקצאות ושחרורי זיכרון דינמיים.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14DAF-B0EF-4A61-BABC-C959ED5D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B7137-6BF1-4C20-A5FB-0E42B9E6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DDD1-F465-4F97-9CC1-C6A414B3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מה זה מצביע לפונקציה ?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6F3B-A0B3-463E-B295-80011EBB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מצביע לפונקציה , הוא מצביע על כתובת של פונקציה (</a:t>
            </a:r>
            <a:r>
              <a:rPr lang="en-US" dirty="0"/>
              <a:t> </a:t>
            </a:r>
            <a:r>
              <a:rPr lang="he-IL" dirty="0"/>
              <a:t>נשמע פשוט )</a:t>
            </a:r>
            <a:r>
              <a:rPr lang="en-US" dirty="0"/>
              <a:t> 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תכנית , בזמן ריצה , מקבלת שטח בזיכרון הראשי. </a:t>
            </a:r>
          </a:p>
          <a:p>
            <a:pPr algn="r" rtl="1"/>
            <a:r>
              <a:rPr lang="he-IL" dirty="0"/>
              <a:t>בתוך שטח הזיכרון הזה , אכסנו תוכנות שקומפלו ומשתנים שבשימוש נוכחי.</a:t>
            </a:r>
          </a:p>
          <a:p>
            <a:pPr algn="r" rtl="1"/>
            <a:r>
              <a:rPr lang="he-IL" dirty="0"/>
              <a:t>מצביע לפונקציה שומר כתובת לשטח המתאים בזיכרון.</a:t>
            </a:r>
          </a:p>
          <a:p>
            <a:pPr algn="r" rtl="1"/>
            <a:r>
              <a:rPr lang="he-IL" dirty="0"/>
              <a:t>פונקציה , יכולה לקבל פרמטרים רבים , כולל מצביעים לפונקציות אחרות. </a:t>
            </a:r>
          </a:p>
          <a:p>
            <a:pPr algn="r" rtl="1"/>
            <a:r>
              <a:rPr lang="he-IL" dirty="0"/>
              <a:t>מדובר בפתרון אלגנטי ממש , שמקשר פעולות לאלגוריתמים רצויים בזמן ריצה.</a:t>
            </a:r>
          </a:p>
          <a:p>
            <a:pPr algn="r" rtl="1"/>
            <a:r>
              <a:rPr lang="he-IL" dirty="0"/>
              <a:t>לדוגמה : </a:t>
            </a:r>
          </a:p>
          <a:p>
            <a:pPr lvl="1" algn="r" rtl="1"/>
            <a:r>
              <a:rPr lang="he-IL" dirty="0"/>
              <a:t>נניח שנרצה לממש </a:t>
            </a:r>
            <a:r>
              <a:rPr lang="he-IL" b="1" dirty="0"/>
              <a:t>אלגוריתם למיון </a:t>
            </a:r>
            <a:r>
              <a:rPr lang="he-IL" dirty="0"/>
              <a:t>. </a:t>
            </a:r>
          </a:p>
          <a:p>
            <a:pPr lvl="1" algn="r" rtl="1"/>
            <a:r>
              <a:rPr lang="he-IL" b="1" dirty="0"/>
              <a:t>רק בזמן ריצה , </a:t>
            </a:r>
            <a:r>
              <a:rPr lang="he-IL" dirty="0"/>
              <a:t>נבחר את האלגוריתם המתאים , בתלות לגודל הקלט.</a:t>
            </a:r>
          </a:p>
          <a:p>
            <a:pPr lvl="1" algn="r" rtl="1"/>
            <a:r>
              <a:rPr lang="he-IL" dirty="0"/>
              <a:t>למשל עם גודל הקלט </a:t>
            </a:r>
            <a:r>
              <a:rPr lang="he-IL" b="1" dirty="0"/>
              <a:t>קטן מ 100 </a:t>
            </a:r>
            <a:r>
              <a:rPr lang="he-IL" dirty="0"/>
              <a:t>, נשתמש ב </a:t>
            </a:r>
            <a:r>
              <a:rPr lang="en-US" b="1" dirty="0">
                <a:solidFill>
                  <a:srgbClr val="7030A0"/>
                </a:solidFill>
              </a:rPr>
              <a:t>insertion sort</a:t>
            </a:r>
            <a:r>
              <a:rPr lang="he-IL" dirty="0">
                <a:solidFill>
                  <a:srgbClr val="7030A0"/>
                </a:solidFill>
              </a:rPr>
              <a:t> </a:t>
            </a:r>
            <a:r>
              <a:rPr lang="he-IL" dirty="0"/>
              <a:t>, אחרת ב </a:t>
            </a:r>
            <a:r>
              <a:rPr lang="en-US" b="1" dirty="0">
                <a:solidFill>
                  <a:srgbClr val="00B050"/>
                </a:solidFill>
              </a:rPr>
              <a:t>merge sort</a:t>
            </a:r>
            <a:r>
              <a:rPr lang="he-IL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3A9AE-D337-4655-A5A3-1E23C1E8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66320-9E00-4F0B-BBE5-58A5B960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5483-4DD2-4D0E-847B-CED46256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הגדרה של מצביע לפונקציה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6C91-622E-46B8-8CB4-B29CEB605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הגדרה של מצביע לפונקציה : </a:t>
            </a:r>
          </a:p>
          <a:p>
            <a:pPr algn="r" rtl="1"/>
            <a:r>
              <a:rPr lang="he-IL" dirty="0"/>
              <a:t>בהגדרה יהיה </a:t>
            </a:r>
          </a:p>
          <a:p>
            <a:pPr lvl="1" algn="r" rtl="1"/>
            <a:r>
              <a:rPr lang="he-IL" dirty="0"/>
              <a:t>שם מצביע לפונקציה (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fpointer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פרמטרים לפונקציה שמצביע עליה (</a:t>
            </a:r>
            <a:r>
              <a:rPr lang="en-US" b="1" dirty="0">
                <a:solidFill>
                  <a:srgbClr val="7030A0"/>
                </a:solidFill>
              </a:rPr>
              <a:t>argument list</a:t>
            </a:r>
            <a:r>
              <a:rPr lang="he-IL" dirty="0"/>
              <a:t>)</a:t>
            </a:r>
          </a:p>
          <a:p>
            <a:pPr lvl="1" algn="r" rtl="1"/>
            <a:r>
              <a:rPr lang="he-IL" dirty="0"/>
              <a:t>וערך מוחזר מהפונקציה שמצביע עליה (</a:t>
            </a:r>
            <a:r>
              <a:rPr lang="en-US" b="1" dirty="0">
                <a:solidFill>
                  <a:srgbClr val="FF0000"/>
                </a:solidFill>
              </a:rPr>
              <a:t>return type</a:t>
            </a:r>
            <a:r>
              <a:rPr lang="he-IL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C4AF7-643B-4D61-956D-FED590FC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6CF73-2D97-4EA0-9B93-0F9333B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19F1E4-BE8F-4C0E-BEF1-7129A6F6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17" y="2006220"/>
            <a:ext cx="3345195" cy="6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5C4F-1FD8-4797-A238-DE14E93E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מימוש של מצביע לפונקציה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7135-BFE2-4D58-B3E3-80BA52C2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נגדיר מצביע לפונקציה </a:t>
            </a:r>
            <a:r>
              <a:rPr lang="en-US" b="1" dirty="0" err="1">
                <a:solidFill>
                  <a:srgbClr val="7030A0"/>
                </a:solidFill>
              </a:rPr>
              <a:t>fn</a:t>
            </a:r>
            <a:r>
              <a:rPr lang="he-IL" dirty="0"/>
              <a:t> 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ניתן לאתחל אותו לכל פונקציה , אשר מקבלת 2 פרמטרים מסוג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he-IL" dirty="0"/>
              <a:t> ומחזירה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לדוגמה 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על מנת לאתחל את </a:t>
            </a:r>
            <a:r>
              <a:rPr lang="en-US" b="1" dirty="0" err="1">
                <a:solidFill>
                  <a:srgbClr val="7030A0"/>
                </a:solidFill>
              </a:rPr>
              <a:t>fn</a:t>
            </a:r>
            <a:r>
              <a:rPr lang="he-IL" dirty="0"/>
              <a:t> לכתובת של </a:t>
            </a:r>
            <a:r>
              <a:rPr lang="en-US" b="1" dirty="0">
                <a:solidFill>
                  <a:srgbClr val="00B050"/>
                </a:solidFill>
              </a:rPr>
              <a:t>sum</a:t>
            </a:r>
            <a:r>
              <a:rPr lang="he-IL" dirty="0"/>
              <a:t> , נוכל לעשות את : </a:t>
            </a:r>
            <a:r>
              <a:rPr lang="en-US" b="1" dirty="0" err="1">
                <a:solidFill>
                  <a:srgbClr val="7030A0"/>
                </a:solidFill>
              </a:rPr>
              <a:t>fn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sum</a:t>
            </a:r>
            <a:r>
              <a:rPr lang="he-IL" b="1" dirty="0"/>
              <a:t> </a:t>
            </a:r>
            <a:r>
              <a:rPr lang="he-IL" dirty="0"/>
              <a:t>(כדוגמת , שם המערך הוא כתובת המערך , כך שם הפונקציה , הוא כתובת הפונקציה). </a:t>
            </a:r>
          </a:p>
          <a:p>
            <a:pPr algn="r" rtl="1"/>
            <a:r>
              <a:rPr lang="he-IL" dirty="0"/>
              <a:t>אחרי האתחול , נוכל לבצע קריאה ל </a:t>
            </a:r>
            <a:r>
              <a:rPr lang="en-US" b="1" dirty="0">
                <a:solidFill>
                  <a:srgbClr val="00B050"/>
                </a:solidFill>
              </a:rPr>
              <a:t>sum</a:t>
            </a:r>
            <a:r>
              <a:rPr lang="he-IL" dirty="0"/>
              <a:t> ב 2 דרכים : </a:t>
            </a:r>
          </a:p>
          <a:p>
            <a:pPr algn="r" rtl="1"/>
            <a:endParaRPr lang="he-IL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A9A8D-A123-427A-984C-72DD4F12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220E9-AE26-4A94-B650-C204A53A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34A60-5BC6-4CB6-AD10-A8ECC1DB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34" y="1705895"/>
            <a:ext cx="2158533" cy="1169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47F0A5-0C82-4D10-960D-35AECBF5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747" y="3429001"/>
            <a:ext cx="2542934" cy="933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656A5-9518-417A-8002-3FF3F3A0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39" y="5152457"/>
            <a:ext cx="2732675" cy="14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7000-6CB9-4CD9-8FE8-4728D19B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מצביע כפרמטר לפונקציה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2014-270B-4888-B0F5-DC9E31A3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נגדיר למשל פונקציה </a:t>
            </a:r>
            <a:r>
              <a:rPr lang="en-US" b="1" dirty="0">
                <a:solidFill>
                  <a:srgbClr val="7030A0"/>
                </a:solidFill>
              </a:rPr>
              <a:t>calc</a:t>
            </a:r>
            <a:r>
              <a:rPr lang="he-IL" dirty="0"/>
              <a:t> , אשר מקבלת 3 פרמטרים : </a:t>
            </a:r>
          </a:p>
          <a:p>
            <a:pPr lvl="1" algn="r" rtl="1"/>
            <a:r>
              <a:rPr lang="he-IL" dirty="0"/>
              <a:t>2 משתנים מסוג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he-IL" dirty="0"/>
              <a:t> (</a:t>
            </a:r>
            <a:r>
              <a:rPr lang="en-US" b="1" dirty="0" err="1">
                <a:solidFill>
                  <a:srgbClr val="00B050"/>
                </a:solidFill>
              </a:rPr>
              <a:t>a,b</a:t>
            </a:r>
            <a:r>
              <a:rPr lang="he-IL" dirty="0"/>
              <a:t>).</a:t>
            </a:r>
          </a:p>
          <a:p>
            <a:pPr lvl="1" algn="r" rtl="1"/>
            <a:r>
              <a:rPr lang="he-IL" dirty="0"/>
              <a:t>מצביע לפונקציה , אשר מקבל 2 פרמטרים מסוג </a:t>
            </a:r>
            <a:r>
              <a:rPr lang="en-US" dirty="0"/>
              <a:t>int</a:t>
            </a:r>
            <a:r>
              <a:rPr lang="he-IL" dirty="0"/>
              <a:t> ומחזיר משתנה מסוג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he-IL" dirty="0"/>
              <a:t> (</a:t>
            </a:r>
            <a:r>
              <a:rPr lang="en-US" b="1" dirty="0" err="1">
                <a:solidFill>
                  <a:srgbClr val="FF0000"/>
                </a:solidFill>
              </a:rPr>
              <a:t>fn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המצביע לפונקציה </a:t>
            </a:r>
            <a:r>
              <a:rPr lang="en-US" b="1" dirty="0" err="1">
                <a:solidFill>
                  <a:srgbClr val="FF0000"/>
                </a:solidFill>
              </a:rPr>
              <a:t>fn</a:t>
            </a:r>
            <a:r>
              <a:rPr lang="he-IL" dirty="0"/>
              <a:t> , יקבע ל </a:t>
            </a:r>
            <a:r>
              <a:rPr lang="en-US" b="1" dirty="0">
                <a:solidFill>
                  <a:srgbClr val="7030A0"/>
                </a:solidFill>
              </a:rPr>
              <a:t>calc</a:t>
            </a:r>
            <a:r>
              <a:rPr lang="he-IL" dirty="0"/>
              <a:t> , איזה פעולה אריתמטית צריך לבצע.</a:t>
            </a:r>
          </a:p>
          <a:p>
            <a:pPr algn="r" rtl="1"/>
            <a:r>
              <a:rPr lang="he-IL" dirty="0"/>
              <a:t>נניח שקיימות 2 פונקציות אריתמטיות הבאות : 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נוכל לקרוא , לפונקציה </a:t>
            </a:r>
            <a:r>
              <a:rPr lang="en-US" b="1" dirty="0">
                <a:solidFill>
                  <a:srgbClr val="7030A0"/>
                </a:solidFill>
              </a:rPr>
              <a:t>calc</a:t>
            </a:r>
            <a:r>
              <a:rPr lang="he-IL" dirty="0"/>
              <a:t> , עם </a:t>
            </a:r>
            <a:r>
              <a:rPr lang="en-US" b="1" dirty="0">
                <a:solidFill>
                  <a:srgbClr val="FFC000"/>
                </a:solidFill>
              </a:rPr>
              <a:t>sum</a:t>
            </a:r>
            <a:r>
              <a:rPr lang="he-IL" dirty="0"/>
              <a:t> או </a:t>
            </a:r>
            <a:r>
              <a:rPr lang="en-US" b="1" dirty="0">
                <a:solidFill>
                  <a:srgbClr val="C00000"/>
                </a:solidFill>
              </a:rPr>
              <a:t>sub</a:t>
            </a:r>
            <a:r>
              <a:rPr lang="he-IL" dirty="0"/>
              <a:t> כפרמטר 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A8D99-1745-4AF5-A1C7-8A833F0B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C1D81-881D-498B-BBF1-073A1899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4B156-AFE2-4E38-8B9C-919DC7B9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21" y="1731829"/>
            <a:ext cx="3152491" cy="1106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67E06-0A9F-4825-A7B5-6D731940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176" y="3610971"/>
            <a:ext cx="2865058" cy="1052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7148B-55C0-417E-9CCD-75232DAB6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52" y="3610971"/>
            <a:ext cx="2865059" cy="1052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F32D4F-8763-4291-8653-C1F40AB66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261" y="4811174"/>
            <a:ext cx="3709967" cy="11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5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D2B3-6576-46F8-BD61-B6280E65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הגדרת מצביע פונקציה , כסוג משתנה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762D-A26C-40DB-8034-4923854A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סינטקס , של מצביע לפונקציה יכול להיות מסורבל ומבלבל. </a:t>
            </a:r>
          </a:p>
          <a:p>
            <a:pPr algn="r" rtl="1"/>
            <a:r>
              <a:rPr lang="he-IL" dirty="0"/>
              <a:t>לכן נשתמש ב </a:t>
            </a:r>
            <a:r>
              <a:rPr lang="en-US" b="1" dirty="0">
                <a:solidFill>
                  <a:srgbClr val="0070C0"/>
                </a:solidFill>
              </a:rPr>
              <a:t>typedef</a:t>
            </a:r>
            <a:r>
              <a:rPr lang="he-IL" dirty="0"/>
              <a:t> על מנת לפשט את העניין :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נוכל , למשל להגדיר משתנה מסוג </a:t>
            </a:r>
            <a:r>
              <a:rPr lang="en-US" b="1" dirty="0" err="1">
                <a:solidFill>
                  <a:srgbClr val="7030A0"/>
                </a:solidFill>
              </a:rPr>
              <a:t>fpointer</a:t>
            </a:r>
            <a:r>
              <a:rPr lang="he-IL" dirty="0"/>
              <a:t> בצורה הבאה 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נוכל אפילו להחזיר מצביע לפונקציה ב 2 דרכים 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בדוגמה הזאת , הפונקציה </a:t>
            </a:r>
            <a:r>
              <a:rPr lang="en-US" b="1" dirty="0">
                <a:solidFill>
                  <a:srgbClr val="00B050"/>
                </a:solidFill>
              </a:rPr>
              <a:t>op</a:t>
            </a:r>
            <a:r>
              <a:rPr lang="he-IL" dirty="0"/>
              <a:t> מקבלת תו (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  <a:r>
              <a:rPr lang="he-IL" dirty="0"/>
              <a:t>) , ועל פי הפעולה המתאימה , מחזירה מצביע לפונקציה המתאימה , מסוג שהגדרנו מקודם (</a:t>
            </a:r>
            <a:r>
              <a:rPr lang="en-US" b="1" dirty="0" err="1">
                <a:solidFill>
                  <a:srgbClr val="FFC000"/>
                </a:solidFill>
              </a:rPr>
              <a:t>Ptr</a:t>
            </a:r>
            <a:r>
              <a:rPr lang="he-IL" dirty="0"/>
              <a:t>). </a:t>
            </a:r>
            <a:endParaRPr lang="en-US" dirty="0"/>
          </a:p>
          <a:p>
            <a:pPr algn="r" rtl="1"/>
            <a:r>
              <a:rPr lang="he-IL" dirty="0"/>
              <a:t>נוכל למשל , להשתמש ב </a:t>
            </a:r>
            <a:r>
              <a:rPr lang="en-US" b="1" dirty="0">
                <a:solidFill>
                  <a:srgbClr val="00B050"/>
                </a:solidFill>
              </a:rPr>
              <a:t>op</a:t>
            </a:r>
            <a:r>
              <a:rPr lang="en-US" dirty="0"/>
              <a:t> </a:t>
            </a:r>
            <a:r>
              <a:rPr lang="he-IL" dirty="0"/>
              <a:t> כך :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A530D-33F2-4F97-94BD-55A69FD5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8A0D9-1277-4F73-8E40-6C77CCDE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102A5-9731-4301-BF4B-122C2688F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42" y="2389063"/>
            <a:ext cx="4481409" cy="656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1BC391-2CD3-4EE3-9447-C19E059AA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784" y="3022038"/>
            <a:ext cx="2363479" cy="631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57E05-97C9-421D-966F-BA17F7098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458" y="3667033"/>
            <a:ext cx="2756492" cy="1115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1EFD02-9983-472C-92E5-7F42AF966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984" y="3667032"/>
            <a:ext cx="2756492" cy="111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433BC-81F8-4D34-B488-E49D6AF91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603" y="5349124"/>
            <a:ext cx="2292694" cy="11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B1DB-E35D-4474-AD97-321E5AA8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מצביע </a:t>
            </a:r>
            <a:r>
              <a:rPr lang="en-US" b="1" dirty="0"/>
              <a:t>void </a:t>
            </a:r>
            <a:r>
              <a:rPr lang="he-IL" b="1" dirty="0"/>
              <a:t> ( </a:t>
            </a:r>
            <a:r>
              <a:rPr lang="en-US" b="1" dirty="0"/>
              <a:t>void *</a:t>
            </a:r>
            <a:r>
              <a:rPr lang="he-IL" b="1" dirty="0"/>
              <a:t> ) </a:t>
            </a: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EF88-6D42-4D65-9751-C1ECD96E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כמו שכבר למדנו בקורס , כל המצביעים באותו הגודל (</a:t>
            </a:r>
            <a:r>
              <a:rPr lang="en-US" dirty="0"/>
              <a:t> </a:t>
            </a:r>
            <a:r>
              <a:rPr lang="he-IL" b="1" dirty="0"/>
              <a:t>2</a:t>
            </a:r>
            <a:r>
              <a:rPr lang="he-IL" dirty="0"/>
              <a:t> בתים ב </a:t>
            </a:r>
            <a:r>
              <a:rPr lang="en-US" b="1" dirty="0">
                <a:solidFill>
                  <a:srgbClr val="7030A0"/>
                </a:solidFill>
              </a:rPr>
              <a:t>model small</a:t>
            </a:r>
            <a:r>
              <a:rPr lang="he-IL" b="1" dirty="0">
                <a:solidFill>
                  <a:srgbClr val="7030A0"/>
                </a:solidFill>
              </a:rPr>
              <a:t> </a:t>
            </a:r>
            <a:r>
              <a:rPr lang="he-IL" dirty="0"/>
              <a:t>ו </a:t>
            </a:r>
            <a:r>
              <a:rPr lang="he-IL" b="1" dirty="0"/>
              <a:t>4</a:t>
            </a:r>
            <a:r>
              <a:rPr lang="he-IL" dirty="0"/>
              <a:t> בתים ב </a:t>
            </a:r>
            <a:r>
              <a:rPr lang="en-US" b="1" dirty="0">
                <a:solidFill>
                  <a:srgbClr val="FF0000"/>
                </a:solidFill>
              </a:rPr>
              <a:t>model large</a:t>
            </a:r>
            <a:r>
              <a:rPr lang="he-IL" b="1" dirty="0">
                <a:solidFill>
                  <a:srgbClr val="FF0000"/>
                </a:solidFill>
              </a:rPr>
              <a:t> </a:t>
            </a:r>
            <a:r>
              <a:rPr lang="he-IL" dirty="0"/>
              <a:t>) .</a:t>
            </a:r>
          </a:p>
          <a:p>
            <a:pPr algn="r" rtl="1"/>
            <a:r>
              <a:rPr lang="he-IL" dirty="0"/>
              <a:t>אחד מהמצביעים הללו הוא מצביע 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he-IL" dirty="0"/>
              <a:t> .</a:t>
            </a:r>
            <a:endParaRPr lang="en-US" dirty="0"/>
          </a:p>
          <a:p>
            <a:pPr algn="r" rtl="1"/>
            <a:r>
              <a:rPr lang="he-IL" dirty="0"/>
              <a:t>מצביע 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he-IL" dirty="0"/>
              <a:t> , איננו משויך עם מבנה נתונים כלשהו. </a:t>
            </a:r>
          </a:p>
          <a:p>
            <a:pPr algn="r" rtl="1"/>
            <a:r>
              <a:rPr lang="he-IL" dirty="0"/>
              <a:t>מצביע ריק יכול להכיל כתובת מכל סוג שהיא , ויכול לבצע </a:t>
            </a:r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he-IL" dirty="0"/>
              <a:t> ל כל סוג שהוא.</a:t>
            </a:r>
          </a:p>
          <a:p>
            <a:pPr algn="r" rtl="1"/>
            <a:r>
              <a:rPr lang="he-IL" dirty="0"/>
              <a:t>לדוגמה : </a:t>
            </a:r>
            <a:endParaRPr lang="en-US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782B8-6C3D-498E-A5EC-7356EE0E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C5067-0C91-469A-8AEA-192C7574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6C502-42D2-4A3F-AB94-09A249DF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6" y="3429000"/>
            <a:ext cx="3641464" cy="804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0EAF9-32C5-4013-BDA2-29FB8BE9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89" y="3971591"/>
            <a:ext cx="3253622" cy="27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7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03DC-509C-42A7-AFDF-07B9ED05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פונקציה כללית (</a:t>
            </a:r>
            <a:r>
              <a:rPr lang="en-US" b="1" dirty="0"/>
              <a:t>generic functions</a:t>
            </a:r>
            <a:r>
              <a:rPr lang="he-IL" b="1" dirty="0"/>
              <a:t>)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70B1-0895-4AD7-AE6E-A5A484341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אחד היתרונות , של מצביע לפונקציה , שנוכל להעביר אותן כפרמטר ל</a:t>
            </a:r>
            <a:r>
              <a:rPr lang="he-IL" b="1" dirty="0"/>
              <a:t>פונקציות כלליות        </a:t>
            </a:r>
            <a:r>
              <a:rPr lang="he-IL" dirty="0"/>
              <a:t>( </a:t>
            </a:r>
            <a:r>
              <a:rPr lang="he-IL" b="1" dirty="0"/>
              <a:t>גנריות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, אשר : </a:t>
            </a:r>
          </a:p>
          <a:p>
            <a:pPr lvl="1" algn="r" rtl="1"/>
            <a:r>
              <a:rPr lang="he-IL" dirty="0"/>
              <a:t>אינן תלויות ב</a:t>
            </a:r>
            <a:r>
              <a:rPr lang="he-IL" b="1" dirty="0"/>
              <a:t>סוג משתנה </a:t>
            </a:r>
          </a:p>
          <a:p>
            <a:pPr lvl="1" algn="r" rtl="1"/>
            <a:r>
              <a:rPr lang="he-IL" dirty="0"/>
              <a:t>או ב</a:t>
            </a:r>
            <a:r>
              <a:rPr lang="he-IL" b="1" dirty="0"/>
              <a:t>סוג פעולה </a:t>
            </a:r>
          </a:p>
          <a:p>
            <a:pPr lvl="1" algn="r" rtl="1"/>
            <a:r>
              <a:rPr lang="he-IL" dirty="0"/>
              <a:t>או גם ב</a:t>
            </a:r>
            <a:r>
              <a:rPr lang="he-IL" b="1" dirty="0"/>
              <a:t>סוג פעולה </a:t>
            </a:r>
            <a:r>
              <a:rPr lang="he-IL" dirty="0"/>
              <a:t>ו</a:t>
            </a:r>
            <a:r>
              <a:rPr lang="he-IL" b="1" dirty="0"/>
              <a:t>סוג משתנה</a:t>
            </a:r>
            <a:endParaRPr lang="en-US" b="1" dirty="0"/>
          </a:p>
          <a:p>
            <a:pPr algn="r" rtl="1"/>
            <a:r>
              <a:rPr lang="he-IL" dirty="0"/>
              <a:t>לדוגמה : </a:t>
            </a:r>
          </a:p>
          <a:p>
            <a:pPr algn="r" rtl="1"/>
            <a:r>
              <a:rPr lang="he-IL" dirty="0"/>
              <a:t>נניח יש לנו מצביע לפונקציה  </a:t>
            </a:r>
            <a:r>
              <a:rPr lang="en-US" b="1" dirty="0" err="1">
                <a:solidFill>
                  <a:srgbClr val="7030A0"/>
                </a:solidFill>
              </a:rPr>
              <a:t>fn</a:t>
            </a:r>
            <a:r>
              <a:rPr lang="he-IL" dirty="0"/>
              <a:t> :</a:t>
            </a:r>
          </a:p>
          <a:p>
            <a:pPr lvl="1" algn="r" rtl="1"/>
            <a:r>
              <a:rPr lang="he-IL" dirty="0"/>
              <a:t> אשר מקבלת מצביע למערך מסוג לא ידוע ואינדקס  </a:t>
            </a:r>
          </a:p>
          <a:p>
            <a:pPr lvl="1" algn="r" rtl="1"/>
            <a:r>
              <a:rPr lang="he-IL" dirty="0"/>
              <a:t>ומחזירה </a:t>
            </a:r>
            <a:r>
              <a:rPr lang="he-IL" b="1" dirty="0"/>
              <a:t>1</a:t>
            </a:r>
            <a:r>
              <a:rPr lang="he-IL" dirty="0"/>
              <a:t> , אם האינדקס חוקי , אחרת מחזירה </a:t>
            </a:r>
            <a:r>
              <a:rPr lang="he-IL" b="1" dirty="0"/>
              <a:t>0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נוכל לנצל אותו בפונקציה כללית (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arraylen</a:t>
            </a:r>
            <a:r>
              <a:rPr lang="he-IL" dirty="0"/>
              <a:t> )</a:t>
            </a:r>
            <a:r>
              <a:rPr lang="en-US" dirty="0"/>
              <a:t> </a:t>
            </a:r>
            <a:r>
              <a:rPr lang="he-IL" dirty="0"/>
              <a:t> על מנת לגלות מה אורך המערך :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3817D-E4FB-4DB0-8481-33F1F22C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09DEF-FAA4-4DDF-ABB2-EB6B36B2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DC66D-1897-40BE-A5C8-A0614481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1" y="4617016"/>
            <a:ext cx="3568980" cy="15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16467</TotalTime>
  <Words>994</Words>
  <Application>Microsoft Office PowerPoint</Application>
  <PresentationFormat>Widescreen</PresentationFormat>
  <Paragraphs>147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Wingdings 3</vt:lpstr>
      <vt:lpstr>Wisp</vt:lpstr>
      <vt:lpstr>MathType 6.0 Equation</vt:lpstr>
      <vt:lpstr>Equation</vt:lpstr>
      <vt:lpstr>מעבדה מספר 10</vt:lpstr>
      <vt:lpstr>מצביע לפונקציה(Function Pointer)</vt:lpstr>
      <vt:lpstr>מה זה מצביע לפונקציה ?</vt:lpstr>
      <vt:lpstr>הגדרה של מצביע לפונקציה</vt:lpstr>
      <vt:lpstr>מימוש של מצביע לפונקציה</vt:lpstr>
      <vt:lpstr>מצביע כפרמטר לפונקציה</vt:lpstr>
      <vt:lpstr>הגדרת מצביע פונקציה , כסוג משתנה</vt:lpstr>
      <vt:lpstr>מצביע void  ( void * )  </vt:lpstr>
      <vt:lpstr>פונקציה כללית (generic functions)</vt:lpstr>
      <vt:lpstr>מימוש באסמבלר</vt:lpstr>
      <vt:lpstr>מצביע לפונקציה ב model small</vt:lpstr>
      <vt:lpstr>מצביע לפונקציה ב model large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מספר 5</dc:title>
  <dc:creator>איליה זלדנר</dc:creator>
  <cp:lastModifiedBy>איליה זלדנר</cp:lastModifiedBy>
  <cp:revision>204</cp:revision>
  <dcterms:created xsi:type="dcterms:W3CDTF">2018-12-03T15:47:00Z</dcterms:created>
  <dcterms:modified xsi:type="dcterms:W3CDTF">2018-12-30T14:37:57Z</dcterms:modified>
</cp:coreProperties>
</file>