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76" r:id="rId4"/>
    <p:sldId id="278" r:id="rId5"/>
    <p:sldId id="277" r:id="rId6"/>
    <p:sldId id="266" r:id="rId7"/>
    <p:sldId id="279" r:id="rId8"/>
    <p:sldId id="280" r:id="rId9"/>
    <p:sldId id="281" r:id="rId10"/>
    <p:sldId id="269" r:id="rId11"/>
    <p:sldId id="270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10-9BAF-474E-B943-372255FC8638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7F3-742E-4502-B18E-A1EDE6B2DC7B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DFC4-DE9E-434D-9EA3-E285B78B3B1E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422F-A64D-4A26-85A4-0BF5F415370F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6487-2F49-413C-9CC6-7971D47DA27B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CC3C-512E-4554-8269-319D5BCADB87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CC6-57EA-4230-8503-6C11730ACC9E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F1CB-37E4-4AE9-A743-F44A8104DFBE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216A-91F6-4B1E-BAE7-CEB38A422CB3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E41-085D-48F0-86AC-8CB0792E2145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C9-9F99-4902-8509-7F360C3644E1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2897-5A16-4158-B168-6CE503921FD9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BCC2-478B-40F4-91A9-7142C4380182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64A-185F-4826-B54A-3B5B19251133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381A-DF44-421E-8275-1C1400B22C04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00F8-62FB-48FA-85AB-7F74BE924ED6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DC34-46AA-4B40-BD42-5AE360E178AD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9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– מודלים , מצביע , למצביע </a:t>
            </a:r>
            <a:r>
              <a:rPr lang="he-IL" dirty="0" err="1"/>
              <a:t>למצביע</a:t>
            </a:r>
            <a:r>
              <a:rPr lang="he-IL" dirty="0"/>
              <a:t>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CA3CB-AEB6-4EB0-A064-B0B7C40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B5A8-CCA3-4926-B33C-19D17F25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לסיכום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6AD2-B0B5-42AD-A967-D8EEF8CE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72" y="1359975"/>
            <a:ext cx="9794378" cy="5384418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למשל בדוגמה שלנו</a:t>
            </a:r>
            <a:r>
              <a:rPr lang="en-US" b="1" dirty="0"/>
              <a:t> </a:t>
            </a:r>
            <a:r>
              <a:rPr lang="he-IL" b="1" dirty="0">
                <a:solidFill>
                  <a:srgbClr val="FF0000"/>
                </a:solidFill>
              </a:rPr>
              <a:t>ההבדלים</a:t>
            </a:r>
            <a:r>
              <a:rPr lang="he-IL" b="1" dirty="0"/>
              <a:t> הם </a:t>
            </a:r>
            <a:r>
              <a:rPr lang="en-US" b="1" dirty="0"/>
              <a:t>: </a:t>
            </a:r>
            <a:endParaRPr lang="he-IL" b="1" dirty="0"/>
          </a:p>
          <a:p>
            <a:pPr algn="r" rtl="1"/>
            <a:r>
              <a:rPr lang="he-IL" b="1" dirty="0"/>
              <a:t>ההכרזה על מימוש חיצוני בקובץ </a:t>
            </a:r>
            <a:r>
              <a:rPr lang="en-US" b="1" dirty="0"/>
              <a:t>c</a:t>
            </a:r>
            <a:r>
              <a:rPr lang="he-IL" b="1" dirty="0"/>
              <a:t> : </a:t>
            </a:r>
          </a:p>
          <a:p>
            <a:pPr marL="457200" lvl="1" indent="0" algn="r" rtl="1">
              <a:buNone/>
            </a:pPr>
            <a:endParaRPr lang="he-IL" dirty="0"/>
          </a:p>
          <a:p>
            <a:pPr marL="457200" lvl="1" indent="0" algn="r" rtl="1">
              <a:buNone/>
            </a:pPr>
            <a:endParaRPr lang="he-IL" dirty="0"/>
          </a:p>
          <a:p>
            <a:pPr algn="r" rtl="1"/>
            <a:r>
              <a:rPr lang="he-IL" b="1" dirty="0"/>
              <a:t>בקובץ </a:t>
            </a:r>
            <a:r>
              <a:rPr lang="en-US" b="1" dirty="0" err="1"/>
              <a:t>asm</a:t>
            </a:r>
            <a:r>
              <a:rPr lang="he-IL" b="1" dirty="0"/>
              <a:t> : </a:t>
            </a:r>
          </a:p>
          <a:p>
            <a:pPr lvl="1" algn="r" rtl="1"/>
            <a:r>
              <a:rPr lang="he-IL" b="1" dirty="0"/>
              <a:t>הגדרת מודל : </a:t>
            </a:r>
          </a:p>
          <a:p>
            <a:pPr lvl="1" algn="r" rtl="1"/>
            <a:endParaRPr lang="en-US" dirty="0"/>
          </a:p>
          <a:p>
            <a:pPr lvl="1" algn="r" rtl="1"/>
            <a:r>
              <a:rPr lang="he-IL" b="1" dirty="0"/>
              <a:t>הכרזה על פרוצדורה : </a:t>
            </a:r>
          </a:p>
          <a:p>
            <a:pPr lvl="1" algn="r" rtl="1"/>
            <a:endParaRPr lang="en-US" dirty="0"/>
          </a:p>
          <a:p>
            <a:pPr lvl="1" algn="r" rtl="1"/>
            <a:endParaRPr lang="he-IL" dirty="0"/>
          </a:p>
          <a:p>
            <a:pPr lvl="1" algn="r" rtl="1"/>
            <a:r>
              <a:rPr lang="he-IL" b="1" dirty="0"/>
              <a:t>המחסנית : </a:t>
            </a:r>
          </a:p>
          <a:p>
            <a:pPr lvl="1" algn="r" rtl="1"/>
            <a:endParaRPr lang="he-IL" dirty="0"/>
          </a:p>
          <a:p>
            <a:pPr marL="0" indent="0" algn="r" rtl="1">
              <a:buNone/>
            </a:pPr>
            <a:r>
              <a:rPr lang="en-US" dirty="0"/>
              <a:t>	</a:t>
            </a:r>
            <a:endParaRPr lang="he-IL" dirty="0"/>
          </a:p>
          <a:p>
            <a:pPr lvl="1" algn="r" rtl="1"/>
            <a:r>
              <a:rPr lang="he-IL" b="1" dirty="0"/>
              <a:t>גישה לתוכן מצביע: </a:t>
            </a:r>
            <a:endParaRPr lang="he-IL" dirty="0"/>
          </a:p>
          <a:p>
            <a:pPr lvl="1" algn="r" rtl="1"/>
            <a:endParaRPr lang="he-IL" dirty="0"/>
          </a:p>
          <a:p>
            <a:pPr marL="457200" lvl="1" indent="0" algn="r" rtl="1">
              <a:buNone/>
            </a:pPr>
            <a:endParaRPr lang="he-IL" dirty="0"/>
          </a:p>
          <a:p>
            <a:pPr marL="457200" lvl="1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FBEAB-91BF-4E01-A3CB-D76DE55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8F624-AF41-4CB8-A156-796C9B9D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D42AE7-4ECC-48BE-ACDF-F377D18B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03" y="2088235"/>
            <a:ext cx="5940832" cy="399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E86B3F-1A58-4528-81BF-A61C5366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644" y="4565745"/>
            <a:ext cx="2215425" cy="1462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69ECD6-B6C0-4F3F-B296-5C7E6170DC2A}"/>
              </a:ext>
            </a:extLst>
          </p:cNvPr>
          <p:cNvSpPr/>
          <p:nvPr/>
        </p:nvSpPr>
        <p:spPr>
          <a:xfrm>
            <a:off x="4763527" y="3310025"/>
            <a:ext cx="457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400" dirty="0"/>
              <a:t>בקובץ </a:t>
            </a:r>
            <a:r>
              <a:rPr lang="en-US" sz="1400" b="1" dirty="0"/>
              <a:t>idiv_mo4.asm</a:t>
            </a:r>
            <a:r>
              <a:rPr lang="he-IL" sz="1400" b="1" dirty="0"/>
              <a:t> </a:t>
            </a:r>
            <a:r>
              <a:rPr lang="he-IL" sz="1400" dirty="0"/>
              <a:t>נגדיר </a:t>
            </a:r>
            <a:r>
              <a:rPr lang="en-US" sz="1400" b="1" dirty="0"/>
              <a:t>.MODEL SMALL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9E56CF-615A-481B-9A14-AD52FB67770B}"/>
              </a:ext>
            </a:extLst>
          </p:cNvPr>
          <p:cNvSpPr/>
          <p:nvPr/>
        </p:nvSpPr>
        <p:spPr>
          <a:xfrm>
            <a:off x="240895" y="3313788"/>
            <a:ext cx="47307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400" dirty="0"/>
              <a:t>בקובץ </a:t>
            </a:r>
            <a:r>
              <a:rPr lang="en-US" sz="1400" b="1" dirty="0"/>
              <a:t>idiv_mo10.asm</a:t>
            </a:r>
            <a:r>
              <a:rPr lang="he-IL" sz="1400" b="1" dirty="0"/>
              <a:t> </a:t>
            </a:r>
            <a:r>
              <a:rPr lang="he-IL" sz="1400" dirty="0"/>
              <a:t>נגדיר </a:t>
            </a:r>
            <a:r>
              <a:rPr lang="en-US" sz="1400" b="1" dirty="0"/>
              <a:t>.MODEL LARGE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0308D-18CF-41CA-BB25-FFC3CADB2A11}"/>
              </a:ext>
            </a:extLst>
          </p:cNvPr>
          <p:cNvSpPr/>
          <p:nvPr/>
        </p:nvSpPr>
        <p:spPr>
          <a:xfrm>
            <a:off x="1398809" y="385413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PUBLIC</a:t>
            </a:r>
            <a:r>
              <a:rPr lang="en-US" sz="1400" dirty="0"/>
              <a:t> _</a:t>
            </a:r>
            <a:r>
              <a:rPr lang="en-US" sz="1400" dirty="0" err="1"/>
              <a:t>idiv_mod</a:t>
            </a:r>
            <a:endParaRPr lang="en-US" sz="1400" dirty="0"/>
          </a:p>
          <a:p>
            <a:r>
              <a:rPr lang="en-US" sz="1400" dirty="0"/>
              <a:t>_</a:t>
            </a:r>
            <a:r>
              <a:rPr lang="en-US" sz="1400" dirty="0" err="1"/>
              <a:t>idiv_mod</a:t>
            </a:r>
            <a:r>
              <a:rPr lang="en-US" sz="1400" dirty="0"/>
              <a:t>  PROC </a:t>
            </a:r>
            <a:r>
              <a:rPr lang="en-US" sz="1400" b="1" dirty="0"/>
              <a:t>FAR</a:t>
            </a:r>
            <a:endParaRPr lang="he-IL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371A1-9D75-4B2C-A0BE-5EBA38B34476}"/>
              </a:ext>
            </a:extLst>
          </p:cNvPr>
          <p:cNvSpPr/>
          <p:nvPr/>
        </p:nvSpPr>
        <p:spPr>
          <a:xfrm>
            <a:off x="5850644" y="390642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PUBLIC</a:t>
            </a:r>
            <a:r>
              <a:rPr lang="en-US" sz="1400" dirty="0"/>
              <a:t> _</a:t>
            </a:r>
            <a:r>
              <a:rPr lang="en-US" sz="1400" dirty="0" err="1"/>
              <a:t>idiv_mod</a:t>
            </a:r>
            <a:endParaRPr lang="en-US" sz="1400" dirty="0"/>
          </a:p>
          <a:p>
            <a:r>
              <a:rPr lang="en-US" sz="1400" dirty="0"/>
              <a:t>_</a:t>
            </a:r>
            <a:r>
              <a:rPr lang="en-US" sz="1400" dirty="0" err="1"/>
              <a:t>idiv_mod</a:t>
            </a:r>
            <a:r>
              <a:rPr lang="en-US" sz="1400" dirty="0"/>
              <a:t>  PROC </a:t>
            </a:r>
            <a:r>
              <a:rPr lang="en-US" sz="1400" b="1" dirty="0"/>
              <a:t>NEAR</a:t>
            </a:r>
            <a:endParaRPr lang="he-IL" sz="1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C70203-7CD5-425B-8084-B6E77079B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2089896"/>
            <a:ext cx="4386527" cy="7389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F71CB2-24D5-4635-A08A-7677F0812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077" y="4527029"/>
            <a:ext cx="2616547" cy="15597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36ED7F-0C6C-468E-AC54-4A288F126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809" y="6156554"/>
            <a:ext cx="3198196" cy="612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FA7A1C-2257-4FDB-9CB0-40935C43E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385" y="6229676"/>
            <a:ext cx="3377259" cy="4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5D43-8E45-4946-B05E-A53AF9DD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נשאר רק לקמפל ולהריץ ...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DE95-1D26-477E-AB53-DA86C73C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>
                <a:solidFill>
                  <a:srgbClr val="FF0000"/>
                </a:solidFill>
              </a:rPr>
              <a:t>תשימו לב , שלא היה ניתן ליצור קובץ </a:t>
            </a:r>
          </a:p>
          <a:p>
            <a:pPr marL="0" indent="0" algn="r" rtl="1">
              <a:buNone/>
            </a:pPr>
            <a:r>
              <a:rPr lang="he-IL" b="1" dirty="0">
                <a:solidFill>
                  <a:srgbClr val="FF0000"/>
                </a:solidFill>
              </a:rPr>
              <a:t>	עם שם באורך 9 אותיות , לכן נוצר עם 8.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EAF3C-57AE-4DEC-B162-BDCACDAE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C53F-F234-4C53-8FDF-86F275B9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35A8A-9AB5-417F-9DD2-56A4ADF0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6" y="1758548"/>
            <a:ext cx="6264347" cy="43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E346-067F-48FD-8A9B-98365080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ביצוע קריאה ל </a:t>
            </a:r>
            <a:r>
              <a:rPr lang="en-US" b="1" dirty="0" err="1"/>
              <a:t>printf</a:t>
            </a:r>
            <a:r>
              <a:rPr lang="he-IL" b="1" dirty="0"/>
              <a:t> </a:t>
            </a:r>
            <a:r>
              <a:rPr lang="en-US" b="1" dirty="0"/>
              <a:t> </a:t>
            </a:r>
            <a:r>
              <a:rPr lang="he-IL" b="1" dirty="0"/>
              <a:t>ב </a:t>
            </a:r>
            <a:r>
              <a:rPr lang="en-US" b="1" dirty="0"/>
              <a:t>model large</a:t>
            </a:r>
            <a:r>
              <a:rPr lang="he-IL" b="1" dirty="0"/>
              <a:t> </a:t>
            </a:r>
            <a:r>
              <a:rPr lang="en-US" b="1" dirty="0"/>
              <a:t> </a:t>
            </a:r>
            <a:r>
              <a:rPr lang="he-IL" b="1" dirty="0"/>
              <a:t>מ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 </a:t>
            </a:r>
            <a:r>
              <a:rPr lang="he-IL" b="1" dirty="0"/>
              <a:t>ו </a:t>
            </a:r>
            <a:r>
              <a:rPr lang="en-US" b="1" dirty="0" err="1">
                <a:solidFill>
                  <a:srgbClr val="FF0000"/>
                </a:solidFill>
              </a:rPr>
              <a:t>asm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4CD10-EBEE-4A34-AE51-2FE179F8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B05F8-BDFF-4BA2-B65D-15273001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231BD-CFF3-40AC-A97B-8ACA33E9A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81" y="1264555"/>
            <a:ext cx="8844576" cy="55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5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8D83-5095-4637-BC7F-1AEE36D7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27" y="486950"/>
            <a:ext cx="9266830" cy="128089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 8086 model large</a:t>
            </a:r>
            <a:r>
              <a:rPr lang="he-IL" b="1" dirty="0"/>
              <a:t>דוגמה למצביע </a:t>
            </a:r>
            <a:r>
              <a:rPr lang="he-IL" b="1" dirty="0" err="1"/>
              <a:t>למצביע</a:t>
            </a:r>
            <a:r>
              <a:rPr lang="he-IL" b="1" dirty="0"/>
              <a:t> ב </a:t>
            </a:r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DE057-A58C-448A-BAE5-2CDBCA97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4CD30-9E5D-4274-848C-A778C0B2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A92FA-FACF-49F5-805E-39DFB422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42" y="1152907"/>
            <a:ext cx="9276543" cy="5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0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E6B6-ACA9-4AAF-8FC0-6202C66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/>
              <a:t>386 model large </a:t>
            </a:r>
            <a:r>
              <a:rPr lang="he-IL" b="1" dirty="0"/>
              <a:t>דוגמה למצביע </a:t>
            </a:r>
            <a:r>
              <a:rPr lang="he-IL" b="1" dirty="0" err="1"/>
              <a:t>למצביע</a:t>
            </a:r>
            <a:r>
              <a:rPr lang="he-IL" b="1" dirty="0"/>
              <a:t> ב</a:t>
            </a:r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490F2-ABF3-478C-BC50-815F160C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6508A-D08C-473B-9AF1-54B0D0F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91AFB1-2640-4FC5-8FFE-C22BFE89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971" y="1396620"/>
            <a:ext cx="8173001" cy="54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25E7-C19A-4644-A5AA-8315ACA7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dirty="0"/>
              <a:t>סגמנטציה(</a:t>
            </a:r>
            <a:r>
              <a:rPr lang="en-US" b="1" dirty="0"/>
              <a:t>Segmentation</a:t>
            </a:r>
            <a:r>
              <a:rPr lang="he-IL" b="1" dirty="0"/>
              <a:t>)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8993-04D5-44D9-AA64-ACAAAA5D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8086 , זה מעבד 16 ביט , עם אוגרים 16 ביט </a:t>
            </a:r>
            <a:r>
              <a:rPr lang="en-US" dirty="0"/>
              <a:t> </a:t>
            </a:r>
            <a:r>
              <a:rPr lang="he-IL" dirty="0"/>
              <a:t>והם מסוגלים לכסות  שטח זיכרון</a:t>
            </a:r>
            <a:r>
              <a:rPr lang="en-US" dirty="0"/>
              <a:t> </a:t>
            </a:r>
            <a:r>
              <a:rPr lang="he-IL" dirty="0"/>
              <a:t>של</a:t>
            </a:r>
            <a:r>
              <a:rPr lang="en-US" dirty="0"/>
              <a:t>   </a:t>
            </a:r>
          </a:p>
          <a:p>
            <a:pPr algn="r" rtl="1"/>
            <a:r>
              <a:rPr lang="he-IL" dirty="0"/>
              <a:t> אבל עם שימוש חכם של </a:t>
            </a:r>
            <a:r>
              <a:rPr lang="en-US" dirty="0"/>
              <a:t>segmentation</a:t>
            </a:r>
            <a:r>
              <a:rPr lang="he-IL" dirty="0"/>
              <a:t> , ניתן להגדיל את מרחב הכתובות ל  </a:t>
            </a:r>
            <a:endParaRPr lang="en-US" dirty="0"/>
          </a:p>
          <a:p>
            <a:pPr algn="r" rtl="1"/>
            <a:r>
              <a:rPr lang="he-IL" dirty="0"/>
              <a:t>למרות שכיום זה לא נשמע הרבה , בימים ההם , מדובר היה על הרבה זיכרון.</a:t>
            </a:r>
          </a:p>
          <a:p>
            <a:pPr algn="r" rtl="1"/>
            <a:r>
              <a:rPr lang="he-IL" dirty="0"/>
              <a:t>על מנת לחשב כתובת , נחזיק באוגרים </a:t>
            </a:r>
            <a:r>
              <a:rPr lang="en-US" dirty="0" err="1"/>
              <a:t>si</a:t>
            </a:r>
            <a:r>
              <a:rPr lang="en-US" dirty="0"/>
              <a:t> , di , bp </a:t>
            </a:r>
            <a:r>
              <a:rPr lang="he-IL" dirty="0"/>
              <a:t> ו </a:t>
            </a:r>
            <a:r>
              <a:rPr lang="en-US" dirty="0"/>
              <a:t>bx</a:t>
            </a:r>
            <a:r>
              <a:rPr lang="he-IL" dirty="0"/>
              <a:t> היסט (</a:t>
            </a:r>
            <a:r>
              <a:rPr lang="en-US" dirty="0"/>
              <a:t>offset</a:t>
            </a:r>
            <a:r>
              <a:rPr lang="he-IL" dirty="0"/>
              <a:t>) או כתובת אפקטיבית (</a:t>
            </a:r>
            <a:r>
              <a:rPr lang="en-US" dirty="0"/>
              <a:t>effective address(EA)</a:t>
            </a:r>
            <a:r>
              <a:rPr lang="he-IL" dirty="0"/>
              <a:t>). נשלב את החישוב עם האוגר סגמנט מתאים (</a:t>
            </a:r>
            <a:r>
              <a:rPr lang="en-US" dirty="0"/>
              <a:t>DS , ES , CS</a:t>
            </a:r>
            <a:r>
              <a:rPr lang="he-IL" dirty="0"/>
              <a:t> או </a:t>
            </a:r>
            <a:r>
              <a:rPr lang="en-US" dirty="0"/>
              <a:t>SS</a:t>
            </a:r>
            <a:r>
              <a:rPr lang="he-IL" dirty="0"/>
              <a:t>).</a:t>
            </a:r>
            <a:br>
              <a:rPr lang="en-US" dirty="0"/>
            </a:b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B99F0-FF9F-48C8-B8C3-0C8921D5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725B5-C845-4CA8-83A4-6C88CB92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3AFB42E-8808-4A75-9043-7D0CD9B50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125186"/>
              </p:ext>
            </p:extLst>
          </p:nvPr>
        </p:nvGraphicFramePr>
        <p:xfrm>
          <a:off x="1842709" y="2090097"/>
          <a:ext cx="18542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041120" imgH="228600" progId="Equation.DSMT4">
                  <p:embed/>
                </p:oleObj>
              </mc:Choice>
              <mc:Fallback>
                <p:oleObj name="Equation" r:id="rId3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2709" y="2090097"/>
                        <a:ext cx="1854200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123C7E6-F5A8-4CB6-8228-725D35227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966562"/>
              </p:ext>
            </p:extLst>
          </p:nvPr>
        </p:nvGraphicFramePr>
        <p:xfrm>
          <a:off x="2030413" y="2498725"/>
          <a:ext cx="1809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1015920" imgH="228600" progId="Equation.DSMT4">
                  <p:embed/>
                </p:oleObj>
              </mc:Choice>
              <mc:Fallback>
                <p:oleObj name="Equation" r:id="rId5" imgW="101592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3AFB42E-8808-4A75-9043-7D0CD9B50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0413" y="2498725"/>
                        <a:ext cx="1809750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17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3066-644E-4BDA-9A7A-BFFA8FF1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סגמנטציה(</a:t>
            </a:r>
            <a:r>
              <a:rPr lang="en-US" b="1" dirty="0"/>
              <a:t>Segmentation</a:t>
            </a:r>
            <a:r>
              <a:rPr lang="he-IL" b="1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6DE9-C7D3-4591-9C81-751EBE4A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מהנדסי תוכנה , מחלקים את התכנית לחלקים לוגיים בלתי תלויים (</a:t>
            </a:r>
            <a:r>
              <a:rPr lang="en-US" b="1" dirty="0"/>
              <a:t>logically</a:t>
            </a:r>
            <a:r>
              <a:rPr lang="en-US" dirty="0"/>
              <a:t> </a:t>
            </a:r>
            <a:r>
              <a:rPr lang="en-US" b="1" dirty="0"/>
              <a:t>independent modules</a:t>
            </a:r>
            <a:r>
              <a:rPr lang="he-IL" b="1" dirty="0"/>
              <a:t> 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בעזרת </a:t>
            </a:r>
            <a:r>
              <a:rPr lang="en-US" b="1" dirty="0"/>
              <a:t>segmentation</a:t>
            </a:r>
            <a:r>
              <a:rPr lang="he-IL" dirty="0"/>
              <a:t> , ניתן להחזיק את החלקים הלוגים של התכנית ושטחים בלתי תלויים של זיכרון .</a:t>
            </a:r>
          </a:p>
          <a:p>
            <a:pPr algn="r" rtl="1"/>
            <a:r>
              <a:rPr lang="he-IL" dirty="0"/>
              <a:t>החלקים הללו נקראים סגמנטים. </a:t>
            </a:r>
          </a:p>
          <a:p>
            <a:pPr algn="r" rtl="1"/>
            <a:r>
              <a:rPr lang="he-IL" dirty="0"/>
              <a:t>הגישה הזאת מאפשרת ל שתי תוכנות לשתף ביניהן זיכרון.</a:t>
            </a:r>
          </a:p>
          <a:p>
            <a:pPr algn="r" rtl="1"/>
            <a:r>
              <a:rPr lang="he-IL" dirty="0"/>
              <a:t>החלוקה של 1 מגה זיכרון( 20 ביטים ) , תהיה 16 ביט  של כתובת אפקטיבית ו 4 ביטים באוגר סגמנט.</a:t>
            </a:r>
          </a:p>
          <a:p>
            <a:pPr algn="r" rtl="1"/>
            <a:r>
              <a:rPr lang="he-IL" dirty="0"/>
              <a:t>לכן , כתובת ב 8086 נכתבת כ </a:t>
            </a:r>
            <a:r>
              <a:rPr lang="en-US" b="1" dirty="0" err="1"/>
              <a:t>segment:offset</a:t>
            </a:r>
            <a:r>
              <a:rPr lang="he-IL" b="1" dirty="0"/>
              <a:t> 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למרות שגם אוגר סגמנט בגודל 16 ביט , רובו לא מנוצל.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D5E84-78C8-4137-A919-AA799497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B0386-1BA2-4A99-8210-87797094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2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9F24-C22E-41E4-991B-AC141B40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סגמנטציה(</a:t>
            </a:r>
            <a:r>
              <a:rPr lang="en-US" b="1" dirty="0"/>
              <a:t>Segmentation</a:t>
            </a:r>
            <a:r>
              <a:rPr lang="he-IL" b="1" dirty="0"/>
              <a:t>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BA4B-90CE-4793-A892-E5E7B4AB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הסגמנטים בדרך כלל מחולקים את הזיכרון לסגמנטים עם שטח חופף , שכל סגמנט מתחיל במרחק 16 בתים ובגודל </a:t>
            </a:r>
            <a:r>
              <a:rPr lang="en-US" dirty="0"/>
              <a:t>64K</a:t>
            </a:r>
            <a:r>
              <a:rPr lang="he-IL" dirty="0"/>
              <a:t>.  </a:t>
            </a:r>
          </a:p>
          <a:p>
            <a:pPr algn="r" rtl="1"/>
            <a:r>
              <a:rPr lang="he-IL" dirty="0"/>
              <a:t>לכן בחישוב </a:t>
            </a:r>
            <a:r>
              <a:rPr lang="en-US" b="1" dirty="0" err="1"/>
              <a:t>segment:offset</a:t>
            </a:r>
            <a:r>
              <a:rPr lang="he-IL" b="1" dirty="0"/>
              <a:t>  = </a:t>
            </a:r>
            <a:r>
              <a:rPr lang="en-US" b="1" dirty="0"/>
              <a:t>segment</a:t>
            </a:r>
            <a:r>
              <a:rPr lang="he-IL" b="1" dirty="0"/>
              <a:t>*16+</a:t>
            </a:r>
            <a:r>
              <a:rPr lang="en-US" b="1" dirty="0"/>
              <a:t> offset</a:t>
            </a:r>
            <a:r>
              <a:rPr lang="he-IL" b="1" dirty="0"/>
              <a:t> </a:t>
            </a:r>
            <a:r>
              <a:rPr lang="he-IL" dirty="0"/>
              <a:t>(כמו שכבר ראינו בעבר בקורס.</a:t>
            </a:r>
          </a:p>
          <a:p>
            <a:pPr algn="r" rtl="1"/>
            <a:r>
              <a:rPr lang="he-IL" dirty="0"/>
              <a:t>אחת הסיבות ש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segmentation</a:t>
            </a:r>
            <a:r>
              <a:rPr lang="he-IL" dirty="0"/>
              <a:t> לא כל כך פופולרי בקרב מהנדסי תכנה , כי זה ממש קשה לגשת לשטח זיכרון גדול מ </a:t>
            </a:r>
            <a:r>
              <a:rPr lang="en-US" dirty="0"/>
              <a:t>256K</a:t>
            </a:r>
            <a:r>
              <a:rPr lang="he-IL" dirty="0"/>
              <a:t> בפעם אחת ( מגבלה של כמות סגמנטים)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EA767-41AF-48A2-9DDB-70ED3A42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05014-63A3-4707-A08E-FD6FA738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6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6A59-5074-4825-8D06-95E40C2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מודלים של זיכרון(</a:t>
            </a:r>
            <a:r>
              <a:rPr lang="en-US" b="1" dirty="0"/>
              <a:t>models</a:t>
            </a:r>
            <a:r>
              <a:rPr lang="he-IL" b="1" dirty="0"/>
              <a:t>)</a:t>
            </a:r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51EB0-288E-4CDD-8978-531CC3A4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05942-1D90-4266-A986-BCE659B1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EEDFE-6659-4AE0-B3B9-A7623B4C1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3601"/>
              </p:ext>
            </p:extLst>
          </p:nvPr>
        </p:nvGraphicFramePr>
        <p:xfrm>
          <a:off x="4201793" y="1253084"/>
          <a:ext cx="7221383" cy="5516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422">
                  <a:extLst>
                    <a:ext uri="{9D8B030D-6E8A-4147-A177-3AD203B41FA5}">
                      <a16:colId xmlns:a16="http://schemas.microsoft.com/office/drawing/2014/main" val="3250618267"/>
                    </a:ext>
                  </a:extLst>
                </a:gridCol>
                <a:gridCol w="5722961">
                  <a:extLst>
                    <a:ext uri="{9D8B030D-6E8A-4147-A177-3AD203B41FA5}">
                      <a16:colId xmlns:a16="http://schemas.microsoft.com/office/drawing/2014/main" val="773690722"/>
                    </a:ext>
                  </a:extLst>
                </a:gridCol>
              </a:tblGrid>
              <a:tr h="39289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memory-model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432035572"/>
                  </a:ext>
                </a:extLst>
              </a:tr>
              <a:tr h="59601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</a:rPr>
                        <a:t>TINY</a:t>
                      </a:r>
                      <a:endParaRPr lang="en-US" sz="105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effectLst/>
                        </a:rPr>
                        <a:t>One segment. Thus code and data together may not be greater than 64K</a:t>
                      </a:r>
                      <a:endParaRPr lang="en-US" sz="105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2215775962"/>
                  </a:ext>
                </a:extLst>
              </a:tr>
              <a:tr h="59601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SMALL</a:t>
                      </a:r>
                      <a:endParaRPr lang="en-US" sz="105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One code-segment. One data-segment. Thus neither code nor data may be greater than 64K </a:t>
                      </a:r>
                      <a:r>
                        <a:rPr lang="en-US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(All data and code are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</a:t>
                      </a:r>
                      <a:r>
                        <a:rPr lang="en-US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by default).</a:t>
                      </a: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3447715925"/>
                  </a:ext>
                </a:extLst>
              </a:tr>
              <a:tr h="59601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</a:rPr>
                        <a:t>MEDIUM</a:t>
                      </a:r>
                      <a:endParaRPr lang="en-US" sz="105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</a:rPr>
                        <a:t>More than one code-segment. One data-segment. Thus code may be greater than 64K</a:t>
                      </a:r>
                      <a:endParaRPr lang="en-US" sz="105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4266145048"/>
                  </a:ext>
                </a:extLst>
              </a:tr>
              <a:tr h="59601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COMPACT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One code-segment. More than one data-segment. Thus data may be greater than 64K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1364111027"/>
                  </a:ext>
                </a:extLst>
              </a:tr>
              <a:tr h="79673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LARGE</a:t>
                      </a:r>
                      <a:r>
                        <a:rPr lang="he-IL" sz="1400" b="1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endParaRPr lang="en-US" sz="105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More than one code-segment. More than one data-segment. No array larger than 64K. Thus both code and data may be greater than </a:t>
                      </a:r>
                      <a:r>
                        <a:rPr lang="en-US" sz="14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64K(All data and code are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</a:t>
                      </a:r>
                      <a:r>
                        <a:rPr lang="en-US" sz="14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by default).</a:t>
                      </a: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2422453517"/>
                  </a:ext>
                </a:extLst>
              </a:tr>
              <a:tr h="102659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</a:rPr>
                        <a:t>HUGE</a:t>
                      </a:r>
                      <a:endParaRPr lang="en-US" sz="105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</a:rPr>
                        <a:t>More than one code-segment. More than one data-segment. Arrays may be larger than 64K. Thus both code and data may be greater than 64K</a:t>
                      </a:r>
                      <a:endParaRPr lang="en-US" sz="105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288583066"/>
                  </a:ext>
                </a:extLst>
              </a:tr>
              <a:tr h="79913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FLAT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One segment up to 4GB. All data and code (including system resources) are in a single 32-bit segment.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86" marR="63886" marT="0" marB="0"/>
                </a:tc>
                <a:extLst>
                  <a:ext uri="{0D108BD9-81ED-4DB2-BD59-A6C34878D82A}">
                    <a16:rowId xmlns:a16="http://schemas.microsoft.com/office/drawing/2014/main" val="237860215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7D691CE-D5D1-4E16-9A66-A1F584BB452E}"/>
              </a:ext>
            </a:extLst>
          </p:cNvPr>
          <p:cNvSpPr/>
          <p:nvPr/>
        </p:nvSpPr>
        <p:spPr>
          <a:xfrm>
            <a:off x="1710935" y="1658939"/>
            <a:ext cx="251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1400" b="1" dirty="0">
                <a:solidFill>
                  <a:srgbClr val="0070C0"/>
                </a:solidFill>
              </a:rPr>
              <a:t>לכן גודל הכתובות </a:t>
            </a:r>
          </a:p>
          <a:p>
            <a:pPr algn="r" rtl="1"/>
            <a:r>
              <a:rPr lang="he-IL" sz="1400" b="1" dirty="0">
                <a:solidFill>
                  <a:srgbClr val="0070C0"/>
                </a:solidFill>
              </a:rPr>
              <a:t>של </a:t>
            </a:r>
            <a:r>
              <a:rPr lang="en-US" sz="1400" b="1" dirty="0">
                <a:solidFill>
                  <a:srgbClr val="FF0000"/>
                </a:solidFill>
              </a:rPr>
              <a:t>code</a:t>
            </a:r>
            <a:r>
              <a:rPr lang="he-IL" sz="1400" b="1" dirty="0">
                <a:solidFill>
                  <a:srgbClr val="0070C0"/>
                </a:solidFill>
              </a:rPr>
              <a:t> ו </a:t>
            </a:r>
            <a:r>
              <a:rPr lang="en-US" sz="1400" b="1" dirty="0">
                <a:solidFill>
                  <a:srgbClr val="FF0000"/>
                </a:solidFill>
              </a:rPr>
              <a:t>data</a:t>
            </a:r>
            <a:r>
              <a:rPr lang="he-IL" sz="1400" b="1" dirty="0">
                <a:solidFill>
                  <a:srgbClr val="0070C0"/>
                </a:solidFill>
              </a:rPr>
              <a:t> יהיו 2 בתים </a:t>
            </a:r>
            <a:endParaRPr lang="LID4096" sz="14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5F6EC-8205-4523-99C7-2E65F6BEC43A}"/>
              </a:ext>
            </a:extLst>
          </p:cNvPr>
          <p:cNvSpPr/>
          <p:nvPr/>
        </p:nvSpPr>
        <p:spPr>
          <a:xfrm>
            <a:off x="1710935" y="2354088"/>
            <a:ext cx="251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1400" b="1" dirty="0">
                <a:solidFill>
                  <a:srgbClr val="00B050"/>
                </a:solidFill>
              </a:rPr>
              <a:t>לכן גודל הכתובות </a:t>
            </a:r>
          </a:p>
          <a:p>
            <a:pPr algn="r" rtl="1"/>
            <a:r>
              <a:rPr lang="he-IL" sz="1400" b="1" dirty="0">
                <a:solidFill>
                  <a:srgbClr val="00B050"/>
                </a:solidFill>
              </a:rPr>
              <a:t>של </a:t>
            </a:r>
            <a:r>
              <a:rPr lang="en-US" sz="1400" b="1" dirty="0">
                <a:solidFill>
                  <a:srgbClr val="FF0000"/>
                </a:solidFill>
              </a:rPr>
              <a:t>code</a:t>
            </a:r>
            <a:r>
              <a:rPr lang="he-IL" sz="1400" b="1" dirty="0">
                <a:solidFill>
                  <a:srgbClr val="00B050"/>
                </a:solidFill>
              </a:rPr>
              <a:t> ו </a:t>
            </a:r>
            <a:r>
              <a:rPr lang="en-US" sz="1400" b="1" dirty="0">
                <a:solidFill>
                  <a:srgbClr val="FF0000"/>
                </a:solidFill>
              </a:rPr>
              <a:t>data</a:t>
            </a:r>
            <a:r>
              <a:rPr lang="he-IL" sz="1400" b="1" dirty="0">
                <a:solidFill>
                  <a:srgbClr val="00B050"/>
                </a:solidFill>
              </a:rPr>
              <a:t> יהיו 2 בתים </a:t>
            </a:r>
            <a:endParaRPr lang="LID4096" sz="1400" b="1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A5D461-6F05-46E2-B565-1D1A88A83440}"/>
              </a:ext>
            </a:extLst>
          </p:cNvPr>
          <p:cNvSpPr/>
          <p:nvPr/>
        </p:nvSpPr>
        <p:spPr>
          <a:xfrm>
            <a:off x="1013100" y="2980254"/>
            <a:ext cx="318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1400" b="1" dirty="0"/>
              <a:t>לכן גודל הכתובות </a:t>
            </a:r>
          </a:p>
          <a:p>
            <a:pPr algn="r" rtl="1"/>
            <a:r>
              <a:rPr lang="he-IL" sz="1400" b="1" dirty="0"/>
              <a:t>של 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code</a:t>
            </a:r>
            <a:r>
              <a:rPr lang="he-IL" sz="1400" b="1" dirty="0"/>
              <a:t>יהיו 4 בתים  ו </a:t>
            </a:r>
            <a:r>
              <a:rPr lang="en-US" sz="1400" b="1" dirty="0">
                <a:solidFill>
                  <a:srgbClr val="FF0000"/>
                </a:solidFill>
              </a:rPr>
              <a:t>data</a:t>
            </a:r>
            <a:r>
              <a:rPr lang="he-IL" sz="1400" b="1" dirty="0"/>
              <a:t> 2 בתים </a:t>
            </a:r>
            <a:endParaRPr lang="LID4096" sz="1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5B643A-03A1-4A0C-A9FE-927F08D61811}"/>
              </a:ext>
            </a:extLst>
          </p:cNvPr>
          <p:cNvSpPr/>
          <p:nvPr/>
        </p:nvSpPr>
        <p:spPr>
          <a:xfrm>
            <a:off x="1036072" y="3609228"/>
            <a:ext cx="318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1400" b="1" dirty="0">
                <a:solidFill>
                  <a:srgbClr val="FF0000"/>
                </a:solidFill>
              </a:rPr>
              <a:t>לכן גודל הכתובות </a:t>
            </a:r>
          </a:p>
          <a:p>
            <a:pPr algn="r" rtl="1"/>
            <a:r>
              <a:rPr lang="he-IL" sz="1400" b="1" dirty="0">
                <a:solidFill>
                  <a:srgbClr val="FF0000"/>
                </a:solidFill>
              </a:rPr>
              <a:t>של 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code</a:t>
            </a:r>
            <a:r>
              <a:rPr lang="he-IL" sz="1400" b="1" dirty="0">
                <a:solidFill>
                  <a:srgbClr val="FF0000"/>
                </a:solidFill>
              </a:rPr>
              <a:t>יהיו 2 בתים  ו </a:t>
            </a:r>
            <a:r>
              <a:rPr lang="en-US" sz="1400" b="1" dirty="0"/>
              <a:t>data</a:t>
            </a:r>
            <a:r>
              <a:rPr lang="he-IL" sz="1400" b="1" dirty="0">
                <a:solidFill>
                  <a:srgbClr val="FF0000"/>
                </a:solidFill>
              </a:rPr>
              <a:t> 4 בתים 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7D4F9-35CD-4383-9E93-CDC328D71355}"/>
              </a:ext>
            </a:extLst>
          </p:cNvPr>
          <p:cNvSpPr/>
          <p:nvPr/>
        </p:nvSpPr>
        <p:spPr>
          <a:xfrm>
            <a:off x="1687963" y="4301569"/>
            <a:ext cx="2513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1400" b="1" dirty="0">
                <a:solidFill>
                  <a:srgbClr val="7030A0"/>
                </a:solidFill>
              </a:rPr>
              <a:t>לכן גודל הכתובות </a:t>
            </a:r>
          </a:p>
          <a:p>
            <a:pPr algn="r" rtl="1"/>
            <a:r>
              <a:rPr lang="he-IL" sz="1400" b="1" dirty="0">
                <a:solidFill>
                  <a:srgbClr val="7030A0"/>
                </a:solidFill>
              </a:rPr>
              <a:t>של </a:t>
            </a:r>
            <a:r>
              <a:rPr lang="en-US" sz="1400" b="1" dirty="0">
                <a:solidFill>
                  <a:srgbClr val="FF0000"/>
                </a:solidFill>
              </a:rPr>
              <a:t>code</a:t>
            </a:r>
            <a:r>
              <a:rPr lang="he-IL" sz="1400" b="1" dirty="0">
                <a:solidFill>
                  <a:srgbClr val="7030A0"/>
                </a:solidFill>
              </a:rPr>
              <a:t> ו </a:t>
            </a:r>
            <a:r>
              <a:rPr lang="en-US" sz="1400" b="1" dirty="0">
                <a:solidFill>
                  <a:srgbClr val="FF0000"/>
                </a:solidFill>
              </a:rPr>
              <a:t>data</a:t>
            </a:r>
            <a:r>
              <a:rPr lang="he-IL" sz="1400" b="1" dirty="0">
                <a:solidFill>
                  <a:srgbClr val="7030A0"/>
                </a:solidFill>
              </a:rPr>
              <a:t> יהיו 4 בתים </a:t>
            </a:r>
            <a:endParaRPr lang="LID4096" sz="1400" b="1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514B95-69CD-4551-B73B-FCB52412BBAA}"/>
              </a:ext>
            </a:extLst>
          </p:cNvPr>
          <p:cNvSpPr/>
          <p:nvPr/>
        </p:nvSpPr>
        <p:spPr>
          <a:xfrm>
            <a:off x="259307" y="5151655"/>
            <a:ext cx="3942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400" b="1" dirty="0">
                <a:solidFill>
                  <a:srgbClr val="002060"/>
                </a:solidFill>
              </a:rPr>
              <a:t>לכן גם </a:t>
            </a:r>
            <a:r>
              <a:rPr lang="en-US" sz="1400" b="1" dirty="0">
                <a:solidFill>
                  <a:srgbClr val="FF0000"/>
                </a:solidFill>
              </a:rPr>
              <a:t>model Huge</a:t>
            </a:r>
            <a:r>
              <a:rPr lang="he-IL" sz="1400" b="1" dirty="0">
                <a:solidFill>
                  <a:srgbClr val="FF0000"/>
                </a:solidFill>
              </a:rPr>
              <a:t> </a:t>
            </a:r>
            <a:r>
              <a:rPr lang="he-IL" sz="1400" b="1" dirty="0">
                <a:solidFill>
                  <a:srgbClr val="002060"/>
                </a:solidFill>
              </a:rPr>
              <a:t>ו גם ב </a:t>
            </a:r>
            <a:r>
              <a:rPr lang="en-US" sz="1400" b="1" dirty="0">
                <a:solidFill>
                  <a:srgbClr val="FF0000"/>
                </a:solidFill>
              </a:rPr>
              <a:t>model Flat</a:t>
            </a:r>
            <a:endParaRPr lang="he-IL" sz="1400" b="1" dirty="0">
              <a:solidFill>
                <a:srgbClr val="FF0000"/>
              </a:solidFill>
            </a:endParaRPr>
          </a:p>
          <a:p>
            <a:pPr algn="r" rtl="1"/>
            <a:r>
              <a:rPr lang="he-IL" sz="1400" b="1" dirty="0">
                <a:solidFill>
                  <a:srgbClr val="002060"/>
                </a:solidFill>
              </a:rPr>
              <a:t>גודל הכתובות של </a:t>
            </a:r>
            <a:r>
              <a:rPr lang="en-US" sz="1400" b="1" dirty="0">
                <a:solidFill>
                  <a:srgbClr val="FF0000"/>
                </a:solidFill>
              </a:rPr>
              <a:t>code</a:t>
            </a:r>
            <a:r>
              <a:rPr lang="he-IL" sz="1400" b="1" dirty="0">
                <a:solidFill>
                  <a:srgbClr val="002060"/>
                </a:solidFill>
              </a:rPr>
              <a:t> ו </a:t>
            </a:r>
            <a:r>
              <a:rPr lang="en-US" sz="1400" b="1" dirty="0">
                <a:solidFill>
                  <a:srgbClr val="FF0000"/>
                </a:solidFill>
              </a:rPr>
              <a:t>data</a:t>
            </a:r>
            <a:r>
              <a:rPr lang="he-IL" sz="1400" b="1" dirty="0">
                <a:solidFill>
                  <a:srgbClr val="002060"/>
                </a:solidFill>
              </a:rPr>
              <a:t> </a:t>
            </a:r>
          </a:p>
          <a:p>
            <a:pPr algn="r" rtl="1"/>
            <a:r>
              <a:rPr lang="he-IL" sz="1400" b="1" dirty="0">
                <a:solidFill>
                  <a:srgbClr val="002060"/>
                </a:solidFill>
              </a:rPr>
              <a:t>יהיו 4 בתים , </a:t>
            </a:r>
          </a:p>
          <a:p>
            <a:pPr algn="r" rtl="1"/>
            <a:r>
              <a:rPr lang="he-IL" sz="1400" b="1" dirty="0">
                <a:solidFill>
                  <a:srgbClr val="002060"/>
                </a:solidFill>
              </a:rPr>
              <a:t>אבל בצורה שונה מ איך שזה נשמר </a:t>
            </a:r>
          </a:p>
          <a:p>
            <a:pPr algn="r" rtl="1"/>
            <a:r>
              <a:rPr lang="he-IL" sz="1400" b="1" dirty="0">
                <a:solidFill>
                  <a:srgbClr val="002060"/>
                </a:solidFill>
              </a:rPr>
              <a:t>ב </a:t>
            </a:r>
            <a:r>
              <a:rPr lang="en-US" sz="1400" b="1" dirty="0">
                <a:solidFill>
                  <a:srgbClr val="FF0000"/>
                </a:solidFill>
              </a:rPr>
              <a:t>Large model</a:t>
            </a:r>
            <a:r>
              <a:rPr lang="he-IL" sz="1400" b="1" dirty="0">
                <a:solidFill>
                  <a:srgbClr val="002060"/>
                </a:solidFill>
              </a:rPr>
              <a:t>.</a:t>
            </a:r>
          </a:p>
          <a:p>
            <a:pPr algn="r" rtl="1"/>
            <a:r>
              <a:rPr lang="he-IL" sz="1400" b="1" dirty="0">
                <a:solidFill>
                  <a:srgbClr val="0070C0"/>
                </a:solidFill>
              </a:rPr>
              <a:t>( נדבר על זה בקורס המשך )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he-IL" sz="1400" b="1" dirty="0">
                <a:solidFill>
                  <a:srgbClr val="0070C0"/>
                </a:solidFill>
              </a:rPr>
              <a:t> </a:t>
            </a:r>
            <a:endParaRPr lang="LID4096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2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360A-8CD3-4C63-BFE3-6111F655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/>
              <a:t>options </a:t>
            </a:r>
            <a:r>
              <a:rPr lang="he-IL" b="1" dirty="0"/>
              <a:t> : אפשרויות של </a:t>
            </a:r>
            <a:r>
              <a:rPr lang="en-US" b="1" dirty="0" err="1"/>
              <a:t>tcc</a:t>
            </a:r>
            <a:r>
              <a:rPr lang="he-IL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0ADF-17F7-4578-8516-F0531185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-m</a:t>
            </a:r>
            <a:r>
              <a:rPr lang="he-IL" b="1" dirty="0"/>
              <a:t> :</a:t>
            </a:r>
            <a:endParaRPr lang="en-US" b="1" dirty="0"/>
          </a:p>
          <a:p>
            <a:pPr algn="r" rtl="1"/>
            <a:r>
              <a:rPr lang="he-IL" b="1" dirty="0"/>
              <a:t>לכן , אם נרצה לקמפל תחת</a:t>
            </a:r>
            <a:r>
              <a:rPr lang="en-US" b="1" dirty="0"/>
              <a:t>large </a:t>
            </a:r>
            <a:r>
              <a:rPr lang="he-IL" b="1" dirty="0"/>
              <a:t> </a:t>
            </a:r>
            <a:r>
              <a:rPr lang="en-US" b="1" dirty="0"/>
              <a:t>model</a:t>
            </a:r>
            <a:r>
              <a:rPr lang="he-IL" b="1" dirty="0"/>
              <a:t> , נרשום :</a:t>
            </a:r>
          </a:p>
          <a:p>
            <a:pPr marL="0" indent="0" algn="r" rtl="1">
              <a:buNone/>
            </a:pPr>
            <a:r>
              <a:rPr lang="he-IL" b="1" dirty="0"/>
              <a:t>	</a:t>
            </a:r>
            <a:r>
              <a:rPr lang="en-US" b="1" dirty="0" err="1"/>
              <a:t>Tcc</a:t>
            </a:r>
            <a:r>
              <a:rPr lang="en-US" b="1" dirty="0"/>
              <a:t> –ml </a:t>
            </a:r>
            <a:endParaRPr lang="he-IL" b="1" dirty="0"/>
          </a:p>
          <a:p>
            <a:pPr algn="r" rtl="1"/>
            <a:r>
              <a:rPr lang="he-IL" b="1" dirty="0"/>
              <a:t>אם לא נבחר מודל כלשהו </a:t>
            </a:r>
            <a:r>
              <a:rPr lang="he-IL" b="1" dirty="0" err="1"/>
              <a:t>בקימפול</a:t>
            </a:r>
            <a:r>
              <a:rPr lang="he-IL" b="1" dirty="0"/>
              <a:t>, </a:t>
            </a:r>
          </a:p>
          <a:p>
            <a:pPr marL="0" indent="0" algn="r" rtl="1">
              <a:buNone/>
            </a:pPr>
            <a:r>
              <a:rPr lang="he-IL" b="1" dirty="0"/>
              <a:t>	יבחר </a:t>
            </a:r>
            <a:r>
              <a:rPr lang="en-US" b="1" dirty="0"/>
              <a:t>model small</a:t>
            </a:r>
            <a:r>
              <a:rPr lang="he-IL" b="1" dirty="0"/>
              <a:t>.</a:t>
            </a:r>
          </a:p>
          <a:p>
            <a:pPr algn="r" rtl="1"/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A1A12-6F1A-45D4-A78E-F467A9D5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5E57B-C6C0-4C12-A8E9-C6079A97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D88D7-4556-4652-B3D2-3A1D2219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9" y="2991727"/>
            <a:ext cx="6876715" cy="35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6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491-15EA-4FD0-933A-67579581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Model small </a:t>
            </a:r>
            <a:r>
              <a:rPr lang="en-US" b="1" dirty="0"/>
              <a:t>vs </a:t>
            </a:r>
            <a:r>
              <a:rPr lang="en-US" b="1" dirty="0">
                <a:solidFill>
                  <a:srgbClr val="7030A0"/>
                </a:solidFill>
              </a:rPr>
              <a:t>Model Large</a:t>
            </a:r>
            <a:endParaRPr lang="LID4096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52E5-9C9A-417E-BE79-3699759D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הגדרה של </a:t>
            </a:r>
            <a:r>
              <a:rPr lang="en-US" b="1" dirty="0"/>
              <a:t>model</a:t>
            </a:r>
            <a:r>
              <a:rPr lang="he-IL" dirty="0"/>
              <a:t> בקוד :</a:t>
            </a:r>
          </a:p>
          <a:p>
            <a:pPr marL="0" indent="0" algn="l">
              <a:buNone/>
            </a:pPr>
            <a:r>
              <a:rPr lang="LID4096" altLang="LID4096" b="1" dirty="0">
                <a:solidFill>
                  <a:srgbClr val="0070C0"/>
                </a:solidFill>
                <a:latin typeface="Arial Unicode MS"/>
              </a:rPr>
              <a:t>.MODEL small </a:t>
            </a:r>
            <a:r>
              <a:rPr lang="LID4096" altLang="LID4096" dirty="0">
                <a:solidFill>
                  <a:srgbClr val="000000"/>
                </a:solidFill>
                <a:latin typeface="Arial Unicode MS"/>
              </a:rPr>
              <a:t>; Small memory model </a:t>
            </a:r>
            <a:endParaRPr lang="he-IL" altLang="LID4096" dirty="0">
              <a:solidFill>
                <a:srgbClr val="000000"/>
              </a:solidFill>
              <a:latin typeface="Arial Unicode MS"/>
            </a:endParaRPr>
          </a:p>
          <a:p>
            <a:pPr marL="0" indent="0" algn="l">
              <a:buNone/>
            </a:pPr>
            <a:r>
              <a:rPr lang="LID4096" altLang="LID4096" b="1" dirty="0">
                <a:solidFill>
                  <a:srgbClr val="7030A0"/>
                </a:solidFill>
                <a:latin typeface="Arial Unicode MS"/>
              </a:rPr>
              <a:t>.MODEL large</a:t>
            </a:r>
            <a:r>
              <a:rPr lang="en-US" altLang="LID4096" b="1" dirty="0">
                <a:solidFill>
                  <a:srgbClr val="7030A0"/>
                </a:solidFill>
                <a:latin typeface="Arial Unicode MS"/>
              </a:rPr>
              <a:t>  </a:t>
            </a:r>
            <a:r>
              <a:rPr lang="en-US" altLang="LID4096" dirty="0">
                <a:solidFill>
                  <a:srgbClr val="000000"/>
                </a:solidFill>
                <a:latin typeface="Arial Unicode MS"/>
              </a:rPr>
              <a:t>;</a:t>
            </a:r>
            <a:r>
              <a:rPr lang="LID4096" altLang="LID4096" dirty="0">
                <a:solidFill>
                  <a:srgbClr val="000000"/>
                </a:solidFill>
                <a:latin typeface="Arial Unicode MS"/>
              </a:rPr>
              <a:t> Large memory model</a:t>
            </a:r>
            <a:r>
              <a:rPr lang="en-US" altLang="LID4096" dirty="0">
                <a:solidFill>
                  <a:srgbClr val="000000"/>
                </a:solidFill>
                <a:latin typeface="Arial Unicode MS"/>
              </a:rPr>
              <a:t> vs </a:t>
            </a:r>
            <a:r>
              <a:rPr lang="LID4096" altLang="LID4096" dirty="0">
                <a:solidFill>
                  <a:srgbClr val="000000"/>
                </a:solidFill>
                <a:latin typeface="Arial Unicode MS"/>
              </a:rPr>
              <a:t>separate stack</a:t>
            </a:r>
            <a:r>
              <a:rPr lang="LID4096" altLang="LID4096" sz="800" dirty="0">
                <a:solidFill>
                  <a:schemeClr val="tx1"/>
                </a:solidFill>
              </a:rPr>
              <a:t> </a:t>
            </a:r>
            <a:endParaRPr lang="LID4096" altLang="LID4096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r" rtl="1"/>
            <a:r>
              <a:rPr lang="he-IL" dirty="0"/>
              <a:t> בזמן </a:t>
            </a:r>
            <a:r>
              <a:rPr lang="en-US" b="1" dirty="0"/>
              <a:t>call</a:t>
            </a:r>
            <a:r>
              <a:rPr lang="he-IL" b="1" dirty="0"/>
              <a:t> </a:t>
            </a:r>
            <a:r>
              <a:rPr lang="he-IL" dirty="0"/>
              <a:t>לפרוצדורה  : </a:t>
            </a:r>
          </a:p>
          <a:p>
            <a:pPr lvl="1" algn="r" rtl="1"/>
            <a:r>
              <a:rPr lang="he-IL" dirty="0"/>
              <a:t>ב </a:t>
            </a:r>
            <a:r>
              <a:rPr lang="en-US" b="1" dirty="0">
                <a:solidFill>
                  <a:srgbClr val="0070C0"/>
                </a:solidFill>
              </a:rPr>
              <a:t>model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small</a:t>
            </a:r>
            <a:r>
              <a:rPr lang="he-IL" dirty="0">
                <a:solidFill>
                  <a:srgbClr val="0070C0"/>
                </a:solidFill>
              </a:rPr>
              <a:t> </a:t>
            </a:r>
            <a:r>
              <a:rPr lang="he-IL" dirty="0"/>
              <a:t>נדחפת כתובת פקודה הבאה לביצוע בגודל 2 בתים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he-IL" dirty="0"/>
              <a:t> </a:t>
            </a:r>
            <a:r>
              <a:rPr lang="en-US" dirty="0"/>
              <a:t>:</a:t>
            </a:r>
            <a:endParaRPr lang="he-IL" dirty="0"/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  <a:p>
            <a:pPr lvl="1" algn="r" rtl="1"/>
            <a:r>
              <a:rPr lang="he-IL" dirty="0"/>
              <a:t>ב </a:t>
            </a:r>
            <a:r>
              <a:rPr lang="en-US" b="1" dirty="0">
                <a:solidFill>
                  <a:srgbClr val="7030A0"/>
                </a:solidFill>
              </a:rPr>
              <a:t>model large</a:t>
            </a:r>
            <a:r>
              <a:rPr lang="he-IL" b="1" dirty="0">
                <a:solidFill>
                  <a:srgbClr val="7030A0"/>
                </a:solidFill>
              </a:rPr>
              <a:t> </a:t>
            </a:r>
            <a:r>
              <a:rPr lang="he-IL" dirty="0"/>
              <a:t>נדחפת כתובת פקודה הבאה לביצוע בגודל 4 בתים </a:t>
            </a:r>
            <a:r>
              <a:rPr lang="en-US" b="1" dirty="0"/>
              <a:t>cs</a:t>
            </a:r>
            <a:r>
              <a:rPr lang="he-IL" dirty="0"/>
              <a:t> ואחרי זה </a:t>
            </a:r>
            <a:r>
              <a:rPr lang="en-US" b="1" dirty="0" err="1"/>
              <a:t>ip</a:t>
            </a:r>
            <a:r>
              <a:rPr lang="he-IL" dirty="0"/>
              <a:t> :</a:t>
            </a:r>
          </a:p>
          <a:p>
            <a:pPr lvl="1" algn="r" rtl="1"/>
            <a:endParaRPr lang="he-IL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96B20-6764-4ED3-A113-E4426548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AEE25-B78D-4D35-B461-170FE494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76FCE7-C360-4E35-8DC7-82F6D8E1F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13862"/>
              </p:ext>
            </p:extLst>
          </p:nvPr>
        </p:nvGraphicFramePr>
        <p:xfrm>
          <a:off x="3252716" y="3429000"/>
          <a:ext cx="1433868" cy="68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952200" imgH="457200" progId="Equation.DSMT4">
                  <p:embed/>
                </p:oleObj>
              </mc:Choice>
              <mc:Fallback>
                <p:oleObj name="Equation" r:id="rId3" imgW="952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2716" y="3429000"/>
                        <a:ext cx="1433868" cy="688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7ECD583-9A5A-4035-91FD-57FED05FA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057014"/>
              </p:ext>
            </p:extLst>
          </p:nvPr>
        </p:nvGraphicFramePr>
        <p:xfrm>
          <a:off x="2409304" y="4117257"/>
          <a:ext cx="14335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952200" imgH="711000" progId="Equation.DSMT4">
                  <p:embed/>
                </p:oleObj>
              </mc:Choice>
              <mc:Fallback>
                <p:oleObj name="Equation" r:id="rId5" imgW="952200" imgH="711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F76FCE7-C360-4E35-8DC7-82F6D8E1FD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9304" y="4117257"/>
                        <a:ext cx="1433513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8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601F-7DEA-4AE8-8B4B-F0AD74FC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Model small </a:t>
            </a:r>
            <a:r>
              <a:rPr lang="en-US" b="1" dirty="0"/>
              <a:t>vs </a:t>
            </a:r>
            <a:r>
              <a:rPr lang="en-US" b="1" dirty="0">
                <a:solidFill>
                  <a:srgbClr val="7030A0"/>
                </a:solidFill>
              </a:rPr>
              <a:t>Model Large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21FE-DBB3-4358-8B0C-A72DD3D05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בסיום פרוצדורה בביצוע </a:t>
            </a:r>
            <a:r>
              <a:rPr lang="en-US" b="1" dirty="0"/>
              <a:t>ret</a:t>
            </a:r>
            <a:r>
              <a:rPr lang="he-IL" dirty="0"/>
              <a:t> :</a:t>
            </a:r>
          </a:p>
          <a:p>
            <a:pPr lvl="1" algn="r" rtl="1"/>
            <a:r>
              <a:rPr lang="he-IL" dirty="0"/>
              <a:t>אם היא הוגדרה </a:t>
            </a:r>
            <a:r>
              <a:rPr lang="en-US" b="1" dirty="0">
                <a:solidFill>
                  <a:srgbClr val="0070C0"/>
                </a:solidFill>
              </a:rPr>
              <a:t>near</a:t>
            </a:r>
            <a:r>
              <a:rPr lang="he-IL" dirty="0"/>
              <a:t> , מתבצעת קפיצה לכתובת חזרה , בגודל 2 בתים בראש , אשר נמצאת בראש המחסנית , ו </a:t>
            </a:r>
            <a:r>
              <a:rPr lang="en-US" b="1" dirty="0" err="1"/>
              <a:t>sp</a:t>
            </a:r>
            <a:r>
              <a:rPr lang="he-IL" dirty="0"/>
              <a:t> גדל ב 2 : </a:t>
            </a:r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lvl="1" algn="r" rtl="1"/>
            <a:r>
              <a:rPr lang="he-IL" dirty="0"/>
              <a:t>אם היא הוגדרה </a:t>
            </a:r>
            <a:r>
              <a:rPr lang="en-US" b="1" dirty="0">
                <a:solidFill>
                  <a:srgbClr val="7030A0"/>
                </a:solidFill>
              </a:rPr>
              <a:t>far</a:t>
            </a:r>
            <a:r>
              <a:rPr lang="he-IL" dirty="0"/>
              <a:t> , מתבצעת קפיצה לכתובת חזרה ,  בגודל </a:t>
            </a:r>
            <a:r>
              <a:rPr lang="en-US" dirty="0"/>
              <a:t>4</a:t>
            </a:r>
            <a:r>
              <a:rPr lang="he-IL" dirty="0"/>
              <a:t> בתים</a:t>
            </a:r>
            <a:r>
              <a:rPr lang="en-US" dirty="0"/>
              <a:t> </a:t>
            </a:r>
            <a:r>
              <a:rPr lang="he-IL" dirty="0"/>
              <a:t>, אשר נמצאת בראש המחסנית , ו </a:t>
            </a:r>
            <a:r>
              <a:rPr lang="en-US" b="1" dirty="0" err="1"/>
              <a:t>sp</a:t>
            </a:r>
            <a:r>
              <a:rPr lang="he-IL" dirty="0"/>
              <a:t> גדל ב 4 : </a:t>
            </a:r>
          </a:p>
          <a:p>
            <a:pPr lvl="1"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FC50-B46E-45D1-95C2-BC00B3BE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8306D-0606-4481-91E0-478B7997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D758C2-F07C-4AFC-B87B-9A7406FA0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369296"/>
              </p:ext>
            </p:extLst>
          </p:nvPr>
        </p:nvGraphicFramePr>
        <p:xfrm>
          <a:off x="7196918" y="2802822"/>
          <a:ext cx="1433868" cy="68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952200" imgH="457200" progId="Equation.DSMT4">
                  <p:embed/>
                </p:oleObj>
              </mc:Choice>
              <mc:Fallback>
                <p:oleObj name="Equation" r:id="rId3" imgW="95220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F76FCE7-C360-4E35-8DC7-82F6D8E1FD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6918" y="2802822"/>
                        <a:ext cx="1433868" cy="688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1DD087E-5F6E-4DE3-A64E-91382BFEE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06485"/>
              </p:ext>
            </p:extLst>
          </p:nvPr>
        </p:nvGraphicFramePr>
        <p:xfrm>
          <a:off x="7196918" y="4160301"/>
          <a:ext cx="14335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952200" imgH="711000" progId="Equation.DSMT4">
                  <p:embed/>
                </p:oleObj>
              </mc:Choice>
              <mc:Fallback>
                <p:oleObj name="Equation" r:id="rId5" imgW="952200" imgH="7110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7ECD583-9A5A-4035-91FD-57FED05FA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6918" y="4160301"/>
                        <a:ext cx="1433513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35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4D86-5195-42B0-BFC6-45B3FA85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Model small </a:t>
            </a:r>
            <a:r>
              <a:rPr lang="en-US" b="1" dirty="0"/>
              <a:t>vs </a:t>
            </a:r>
            <a:r>
              <a:rPr lang="en-US" b="1" dirty="0">
                <a:solidFill>
                  <a:srgbClr val="7030A0"/>
                </a:solidFill>
              </a:rPr>
              <a:t>Model Large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E5CF-DEC9-4197-815B-BF7829AF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גישה לתוכן </a:t>
            </a:r>
            <a:r>
              <a:rPr lang="he-IL" b="1" dirty="0"/>
              <a:t>מצביע</a:t>
            </a:r>
            <a:r>
              <a:rPr lang="he-IL" dirty="0"/>
              <a:t>: </a:t>
            </a:r>
          </a:p>
          <a:p>
            <a:pPr lvl="1" algn="r" rtl="1"/>
            <a:r>
              <a:rPr lang="he-IL" dirty="0"/>
              <a:t>תחת </a:t>
            </a:r>
            <a:r>
              <a:rPr lang="en-US" b="1" dirty="0">
                <a:solidFill>
                  <a:srgbClr val="0070C0"/>
                </a:solidFill>
              </a:rPr>
              <a:t>model small </a:t>
            </a:r>
            <a:r>
              <a:rPr lang="he-IL" b="1" dirty="0">
                <a:solidFill>
                  <a:srgbClr val="0070C0"/>
                </a:solidFill>
              </a:rPr>
              <a:t> </a:t>
            </a:r>
            <a:r>
              <a:rPr lang="he-IL" dirty="0"/>
              <a:t>, הסגמנט לא משתנה ולכן דרשת רק כתובת אפקטיבית בגודל 2 בתים : </a:t>
            </a:r>
            <a:r>
              <a:rPr lang="en-US" b="1" dirty="0"/>
              <a:t>[</a:t>
            </a:r>
            <a:r>
              <a:rPr lang="en-US" b="1" dirty="0" err="1"/>
              <a:t>si</a:t>
            </a:r>
            <a:r>
              <a:rPr lang="en-US" b="1" dirty="0"/>
              <a:t>]</a:t>
            </a:r>
            <a:r>
              <a:rPr lang="he-IL" b="1" dirty="0"/>
              <a:t> , </a:t>
            </a:r>
            <a:r>
              <a:rPr lang="en-US" b="1" dirty="0"/>
              <a:t>[di]</a:t>
            </a:r>
            <a:r>
              <a:rPr lang="he-IL" b="1" dirty="0"/>
              <a:t> ,</a:t>
            </a:r>
            <a:r>
              <a:rPr lang="en-US" b="1" dirty="0"/>
              <a:t>[bx] </a:t>
            </a:r>
            <a:r>
              <a:rPr lang="he-IL" b="1" dirty="0"/>
              <a:t> </a:t>
            </a:r>
            <a:r>
              <a:rPr lang="he-IL" dirty="0"/>
              <a:t>וכו' .</a:t>
            </a:r>
          </a:p>
          <a:p>
            <a:pPr lvl="1" algn="r" rtl="1"/>
            <a:r>
              <a:rPr lang="he-IL" dirty="0"/>
              <a:t>תחת </a:t>
            </a:r>
            <a:r>
              <a:rPr lang="en-US" b="1" dirty="0">
                <a:solidFill>
                  <a:srgbClr val="7030A0"/>
                </a:solidFill>
              </a:rPr>
              <a:t>model large</a:t>
            </a:r>
            <a:r>
              <a:rPr lang="en-US" dirty="0"/>
              <a:t> </a:t>
            </a:r>
            <a:r>
              <a:rPr lang="he-IL" dirty="0"/>
              <a:t> , הסגמנט יכול להשתנות ולכן נדרשת כתובת אפקטיבית בגודל 2 בתים והסגמנט בגודל 2 בתים  : </a:t>
            </a:r>
            <a:r>
              <a:rPr lang="en-US" b="1" dirty="0"/>
              <a:t>ds:[</a:t>
            </a:r>
            <a:r>
              <a:rPr lang="en-US" b="1" dirty="0" err="1"/>
              <a:t>si</a:t>
            </a:r>
            <a:r>
              <a:rPr lang="en-US" b="1" dirty="0"/>
              <a:t>]</a:t>
            </a:r>
            <a:r>
              <a:rPr lang="he-IL" b="1" dirty="0"/>
              <a:t> , </a:t>
            </a:r>
            <a:r>
              <a:rPr lang="en-US" b="1" dirty="0"/>
              <a:t>ds:[di]</a:t>
            </a:r>
            <a:r>
              <a:rPr lang="he-IL" b="1" dirty="0"/>
              <a:t> ,</a:t>
            </a:r>
            <a:r>
              <a:rPr lang="en-US" b="1" dirty="0"/>
              <a:t>cs:[bx] </a:t>
            </a:r>
            <a:r>
              <a:rPr lang="he-IL" b="1" dirty="0"/>
              <a:t> </a:t>
            </a:r>
            <a:r>
              <a:rPr lang="he-IL" dirty="0"/>
              <a:t>וכו’ .</a:t>
            </a:r>
            <a:r>
              <a:rPr lang="en-US" dirty="0"/>
              <a:t> </a:t>
            </a:r>
            <a:endParaRPr lang="he-IL" dirty="0"/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1367E-3DBE-471F-9406-11AFBDC9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976AA-DB99-410F-9E95-6895E55A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749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16198</TotalTime>
  <Words>893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Century Gothic</vt:lpstr>
      <vt:lpstr>Wingdings 3</vt:lpstr>
      <vt:lpstr>Wisp</vt:lpstr>
      <vt:lpstr>MathType 6.0 Equation</vt:lpstr>
      <vt:lpstr>מעבדה מספר 9</vt:lpstr>
      <vt:lpstr>סגמנטציה(Segmentation)</vt:lpstr>
      <vt:lpstr>סגמנטציה(Segmentation)</vt:lpstr>
      <vt:lpstr>סגמנטציה(Segmentation)</vt:lpstr>
      <vt:lpstr>מודלים של זיכרון(models)</vt:lpstr>
      <vt:lpstr>options  : אפשרויות של tcc </vt:lpstr>
      <vt:lpstr>Model small vs Model Large</vt:lpstr>
      <vt:lpstr>Model small vs Model Large</vt:lpstr>
      <vt:lpstr>Model small vs Model Large</vt:lpstr>
      <vt:lpstr>לסיכום</vt:lpstr>
      <vt:lpstr>נשאר רק לקמפל ולהריץ ...</vt:lpstr>
      <vt:lpstr>ביצוע קריאה ל printf  ב model large  מ c ו asm</vt:lpstr>
      <vt:lpstr> 8086 model largeדוגמה למצביע למצביע ב </vt:lpstr>
      <vt:lpstr>386 model large דוגמה למצביע למצביע 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5</dc:title>
  <dc:creator>איליה זלדנר</dc:creator>
  <cp:lastModifiedBy>איליה זלדנר</cp:lastModifiedBy>
  <cp:revision>154</cp:revision>
  <dcterms:created xsi:type="dcterms:W3CDTF">2018-12-03T15:47:00Z</dcterms:created>
  <dcterms:modified xsi:type="dcterms:W3CDTF">2018-12-22T14:30:15Z</dcterms:modified>
</cp:coreProperties>
</file>