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7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62" r:id="rId17"/>
    <p:sldId id="260" r:id="rId18"/>
    <p:sldId id="261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12/08/2018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10-9BAF-474E-B943-372255FC8638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7F3-742E-4502-B18E-A1EDE6B2DC7B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DFC4-DE9E-434D-9EA3-E285B78B3B1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422F-A64D-4A26-85A4-0BF5F415370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6487-2F49-413C-9CC6-7971D47DA27B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CC3C-512E-4554-8269-319D5BCADB87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CC6-57EA-4230-8503-6C11730ACC9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F1CB-37E4-4AE9-A743-F44A8104DFB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216A-91F6-4B1E-BAE7-CEB38A422CB3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E41-085D-48F0-86AC-8CB0792E2145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C9-9F99-4902-8509-7F360C3644E1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2897-5A16-4158-B168-6CE503921FD9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BCC2-478B-40F4-91A9-7142C4380182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64A-185F-4826-B54A-3B5B19251133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81A-DF44-421E-8275-1C1400B22C04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00F8-62FB-48FA-85AB-7F74BE924ED6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DC34-46AA-4B40-BD42-5AE360E178AD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5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פקודות על מחרוזות ,</a:t>
            </a:r>
            <a:r>
              <a:rPr lang="en-US"/>
              <a:t> bit </a:t>
            </a:r>
            <a:r>
              <a:rPr lang="en-US" dirty="0"/>
              <a:t>manipulation</a:t>
            </a:r>
            <a:r>
              <a:rPr lang="he-IL" dirty="0"/>
              <a:t>,לולאות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A3CB-AEB6-4EB0-A064-B0B7C40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RCL </a:t>
            </a:r>
            <a:r>
              <a:rPr lang="en-US" b="1" dirty="0" err="1">
                <a:solidFill>
                  <a:srgbClr val="FF0000"/>
                </a:solidFill>
              </a:rPr>
              <a:t>dest,cl</a:t>
            </a:r>
            <a:r>
              <a:rPr lang="en-US" b="1" dirty="0">
                <a:solidFill>
                  <a:srgbClr val="FF0000"/>
                </a:solidFill>
              </a:rPr>
              <a:t>(8086)/immed8(386)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הזזה של כל הביטים ב </a:t>
            </a:r>
            <a:r>
              <a:rPr lang="en-US" b="1" dirty="0" err="1"/>
              <a:t>dest</a:t>
            </a:r>
            <a:r>
              <a:rPr lang="he-IL" dirty="0"/>
              <a:t> מספר פעמים  (המספר נקבע על פי אופרנד השני ) שמאלה בצורה מעגלית דרך הביט </a:t>
            </a:r>
            <a:r>
              <a:rPr lang="en-US" dirty="0"/>
              <a:t>carry</a:t>
            </a:r>
            <a:r>
              <a:rPr lang="he-IL" dirty="0"/>
              <a:t>  , כאשר כל תזוזה , הביט הכי ימני ב </a:t>
            </a:r>
            <a:r>
              <a:rPr lang="en-US" b="1" dirty="0" err="1"/>
              <a:t>dest</a:t>
            </a:r>
            <a:r>
              <a:rPr lang="he-IL" dirty="0"/>
              <a:t> נדרס עם ביט </a:t>
            </a:r>
            <a:r>
              <a:rPr lang="en-US" b="1" dirty="0"/>
              <a:t>carry</a:t>
            </a:r>
            <a:r>
              <a:rPr lang="en-US" dirty="0"/>
              <a:t> </a:t>
            </a:r>
            <a:r>
              <a:rPr lang="he-IL" dirty="0"/>
              <a:t> ו</a:t>
            </a:r>
            <a:r>
              <a:rPr lang="en-US" dirty="0"/>
              <a:t> </a:t>
            </a:r>
            <a:r>
              <a:rPr lang="he-IL" dirty="0"/>
              <a:t>ביט </a:t>
            </a:r>
            <a:r>
              <a:rPr lang="en-US" b="1" dirty="0"/>
              <a:t>carry</a:t>
            </a:r>
            <a:r>
              <a:rPr lang="en-US" dirty="0"/>
              <a:t> </a:t>
            </a:r>
            <a:r>
              <a:rPr lang="he-IL" dirty="0"/>
              <a:t> נדרס עם הביט הכי שמאלי ב </a:t>
            </a:r>
            <a:r>
              <a:rPr lang="en-US" b="1" dirty="0" err="1"/>
              <a:t>dest</a:t>
            </a:r>
            <a:r>
              <a:rPr lang="he-IL" dirty="0"/>
              <a:t> . </a:t>
            </a:r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</a:t>
            </a:r>
            <a:endParaRPr lang="he-IL" b="1" dirty="0"/>
          </a:p>
          <a:p>
            <a:pPr marL="0" indent="0">
              <a:buNone/>
            </a:pPr>
            <a:br>
              <a:rPr lang="en-US" dirty="0"/>
            </a:br>
            <a:endParaRPr lang="he-IL" dirty="0"/>
          </a:p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E580D-F1E9-4C64-8A3B-1EBF3C46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90" y="3101284"/>
            <a:ext cx="3418859" cy="7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6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RCR </a:t>
            </a:r>
            <a:r>
              <a:rPr lang="en-US" b="1" dirty="0" err="1">
                <a:solidFill>
                  <a:srgbClr val="FF0000"/>
                </a:solidFill>
              </a:rPr>
              <a:t>dest,cl</a:t>
            </a:r>
            <a:r>
              <a:rPr lang="en-US" b="1" dirty="0">
                <a:solidFill>
                  <a:srgbClr val="FF0000"/>
                </a:solidFill>
              </a:rPr>
              <a:t>(8086)/immed8(386)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הזזה של כל הביטים ב </a:t>
            </a:r>
            <a:r>
              <a:rPr lang="en-US" b="1" dirty="0" err="1"/>
              <a:t>dest</a:t>
            </a:r>
            <a:r>
              <a:rPr lang="he-IL" dirty="0"/>
              <a:t> מספר פעמים  (המספר נקבע על פי אופרנד השני ) ימינה בצורה מעגלית דרך הביט </a:t>
            </a:r>
            <a:r>
              <a:rPr lang="en-US" dirty="0"/>
              <a:t>carry</a:t>
            </a:r>
            <a:r>
              <a:rPr lang="he-IL" dirty="0"/>
              <a:t>  , כאשר כל תזוזה , הביט הכי שמאלי ב </a:t>
            </a:r>
            <a:r>
              <a:rPr lang="en-US" b="1" dirty="0" err="1"/>
              <a:t>dest</a:t>
            </a:r>
            <a:r>
              <a:rPr lang="he-IL" dirty="0"/>
              <a:t> נדרס עם ביט </a:t>
            </a:r>
            <a:r>
              <a:rPr lang="en-US" b="1" dirty="0"/>
              <a:t>carry</a:t>
            </a:r>
            <a:r>
              <a:rPr lang="en-US" dirty="0"/>
              <a:t> </a:t>
            </a:r>
            <a:r>
              <a:rPr lang="he-IL" dirty="0"/>
              <a:t> ו</a:t>
            </a:r>
            <a:r>
              <a:rPr lang="en-US" dirty="0"/>
              <a:t> </a:t>
            </a:r>
            <a:r>
              <a:rPr lang="he-IL" dirty="0"/>
              <a:t>ביט </a:t>
            </a:r>
            <a:r>
              <a:rPr lang="en-US" b="1" dirty="0"/>
              <a:t>carry</a:t>
            </a:r>
            <a:r>
              <a:rPr lang="en-US" dirty="0"/>
              <a:t> </a:t>
            </a:r>
            <a:r>
              <a:rPr lang="he-IL" dirty="0"/>
              <a:t> נדרס עם הביט הכי ימני ב </a:t>
            </a:r>
            <a:r>
              <a:rPr lang="en-US" b="1" dirty="0" err="1"/>
              <a:t>dest</a:t>
            </a:r>
            <a:r>
              <a:rPr lang="he-IL" dirty="0"/>
              <a:t> . </a:t>
            </a:r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</a:t>
            </a:r>
            <a:endParaRPr lang="he-IL" b="1" dirty="0"/>
          </a:p>
          <a:p>
            <a:pPr marL="0" indent="0">
              <a:buNone/>
            </a:pPr>
            <a:br>
              <a:rPr lang="en-US" dirty="0"/>
            </a:br>
            <a:endParaRPr lang="he-IL" dirty="0"/>
          </a:p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92D31-C08E-4DDE-9ECF-3DE23DA3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25" y="3133616"/>
            <a:ext cx="3280350" cy="7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7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ROL </a:t>
            </a:r>
            <a:r>
              <a:rPr lang="en-US" b="1" dirty="0" err="1">
                <a:solidFill>
                  <a:srgbClr val="FF0000"/>
                </a:solidFill>
              </a:rPr>
              <a:t>dest,cl</a:t>
            </a:r>
            <a:r>
              <a:rPr lang="en-US" b="1" dirty="0">
                <a:solidFill>
                  <a:srgbClr val="FF0000"/>
                </a:solidFill>
              </a:rPr>
              <a:t>(8086)/immed8(386)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הזזה של כל הביטים ב </a:t>
            </a:r>
            <a:r>
              <a:rPr lang="en-US" b="1" dirty="0" err="1"/>
              <a:t>dest</a:t>
            </a:r>
            <a:r>
              <a:rPr lang="he-IL" dirty="0"/>
              <a:t> מספר פעמים  (המספר נקבע על פי אופרנד השני ) שמאלה בצורה מעגלית  , כאשר כל תזוזה , ביט </a:t>
            </a:r>
            <a:r>
              <a:rPr lang="en-US" b="1" dirty="0"/>
              <a:t>carry</a:t>
            </a:r>
            <a:r>
              <a:rPr lang="en-US" dirty="0"/>
              <a:t> </a:t>
            </a:r>
            <a:r>
              <a:rPr lang="he-IL" dirty="0"/>
              <a:t> נדרס עם הביט הכי שמאלי ב </a:t>
            </a:r>
            <a:r>
              <a:rPr lang="en-US" b="1" dirty="0" err="1"/>
              <a:t>dest</a:t>
            </a:r>
            <a:r>
              <a:rPr lang="he-IL" dirty="0"/>
              <a:t> ו הביט הכי ימני ב </a:t>
            </a:r>
            <a:r>
              <a:rPr lang="en-US" b="1" dirty="0" err="1"/>
              <a:t>dest</a:t>
            </a:r>
            <a:r>
              <a:rPr lang="he-IL" dirty="0"/>
              <a:t> נדרס עם ביט הכי שמאלי . </a:t>
            </a:r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</a:t>
            </a:r>
            <a:endParaRPr lang="he-IL" b="1" dirty="0"/>
          </a:p>
          <a:p>
            <a:pPr marL="0" indent="0">
              <a:buNone/>
            </a:pPr>
            <a:br>
              <a:rPr lang="en-US" dirty="0"/>
            </a:br>
            <a:endParaRPr lang="he-IL" dirty="0"/>
          </a:p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BD6C6-1EFC-4B42-AB8D-68E2CC2C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82" y="3090992"/>
            <a:ext cx="3395347" cy="8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ROR </a:t>
            </a:r>
            <a:r>
              <a:rPr lang="en-US" b="1" dirty="0" err="1">
                <a:solidFill>
                  <a:srgbClr val="FF0000"/>
                </a:solidFill>
              </a:rPr>
              <a:t>dest,cl</a:t>
            </a:r>
            <a:r>
              <a:rPr lang="en-US" b="1" dirty="0">
                <a:solidFill>
                  <a:srgbClr val="FF0000"/>
                </a:solidFill>
              </a:rPr>
              <a:t>(8086)/immed8(386)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הזזה של כל הביטים ב </a:t>
            </a:r>
            <a:r>
              <a:rPr lang="en-US" b="1" dirty="0" err="1"/>
              <a:t>dest</a:t>
            </a:r>
            <a:r>
              <a:rPr lang="he-IL" dirty="0"/>
              <a:t> מספר פעמים  (המספר נקבע על פי אופרנד השני ) ימינה  בצורה מעגלית  , כאשר כל תזוזה , ביט </a:t>
            </a:r>
            <a:r>
              <a:rPr lang="en-US" b="1" dirty="0"/>
              <a:t>carry</a:t>
            </a:r>
            <a:r>
              <a:rPr lang="en-US" dirty="0"/>
              <a:t> </a:t>
            </a:r>
            <a:r>
              <a:rPr lang="he-IL" dirty="0"/>
              <a:t> נדרס עם הביט הכי ימני ב </a:t>
            </a:r>
            <a:r>
              <a:rPr lang="en-US" b="1" dirty="0" err="1"/>
              <a:t>dest</a:t>
            </a:r>
            <a:r>
              <a:rPr lang="he-IL" dirty="0"/>
              <a:t> ו הביט הכי שמאלי ב </a:t>
            </a:r>
            <a:r>
              <a:rPr lang="en-US" b="1" dirty="0" err="1"/>
              <a:t>dest</a:t>
            </a:r>
            <a:r>
              <a:rPr lang="he-IL" dirty="0"/>
              <a:t> נדרס עם הביט הכי ימני. </a:t>
            </a:r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</a:t>
            </a:r>
            <a:endParaRPr lang="he-IL" b="1" dirty="0"/>
          </a:p>
          <a:p>
            <a:pPr marL="0" indent="0">
              <a:buNone/>
            </a:pPr>
            <a:br>
              <a:rPr lang="en-US" dirty="0"/>
            </a:br>
            <a:endParaRPr lang="he-IL" dirty="0"/>
          </a:p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2458D-5B00-4627-A49E-718BF3DC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70" y="3092391"/>
            <a:ext cx="2990788" cy="8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SHL </a:t>
            </a:r>
            <a:r>
              <a:rPr lang="en-US" b="1" dirty="0" err="1">
                <a:solidFill>
                  <a:srgbClr val="FF0000"/>
                </a:solidFill>
              </a:rPr>
              <a:t>dest,cl</a:t>
            </a:r>
            <a:r>
              <a:rPr lang="en-US" b="1" dirty="0">
                <a:solidFill>
                  <a:srgbClr val="FF0000"/>
                </a:solidFill>
              </a:rPr>
              <a:t>(8086)/immed8(386)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הזזה של כל הביטים ב </a:t>
            </a:r>
            <a:r>
              <a:rPr lang="en-US" b="1" dirty="0" err="1"/>
              <a:t>dest</a:t>
            </a:r>
            <a:r>
              <a:rPr lang="he-IL" dirty="0"/>
              <a:t> מספר פעמים  (המספר נקבע על פי אופרנד השני ) שמאלה, כאשר כל תזוזה , ביט </a:t>
            </a:r>
            <a:r>
              <a:rPr lang="en-US" b="1" dirty="0"/>
              <a:t>carry</a:t>
            </a:r>
            <a:r>
              <a:rPr lang="en-US" dirty="0"/>
              <a:t> </a:t>
            </a:r>
            <a:r>
              <a:rPr lang="he-IL" dirty="0"/>
              <a:t> נדרס עם הביט הכי שמאלי ב </a:t>
            </a:r>
            <a:r>
              <a:rPr lang="en-US" b="1" dirty="0" err="1"/>
              <a:t>dest</a:t>
            </a:r>
            <a:r>
              <a:rPr lang="he-IL" dirty="0"/>
              <a:t> ו הביט הכי ימני ב </a:t>
            </a:r>
            <a:r>
              <a:rPr lang="en-US" b="1" dirty="0" err="1"/>
              <a:t>dest</a:t>
            </a:r>
            <a:r>
              <a:rPr lang="he-IL" dirty="0"/>
              <a:t> נדרס עם 0. </a:t>
            </a:r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 PF SF ZF</a:t>
            </a:r>
          </a:p>
          <a:p>
            <a:pPr algn="r" rtl="1"/>
            <a:r>
              <a:rPr lang="he-IL" b="1" dirty="0"/>
              <a:t>הפעולה שקולה ל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b="1" dirty="0"/>
              <a:t>.data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dest</a:t>
            </a:r>
            <a:r>
              <a:rPr lang="en-US" b="1" dirty="0"/>
              <a:t> </a:t>
            </a:r>
            <a:r>
              <a:rPr lang="en-US" b="1" dirty="0" err="1"/>
              <a:t>db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b="1" dirty="0"/>
              <a:t>mov </a:t>
            </a:r>
            <a:r>
              <a:rPr lang="en-US" b="1" dirty="0" err="1"/>
              <a:t>dest</a:t>
            </a:r>
            <a:r>
              <a:rPr lang="en-US" b="1" dirty="0"/>
              <a:t> , immed8</a:t>
            </a:r>
          </a:p>
          <a:p>
            <a:pPr marL="0" indent="0">
              <a:buNone/>
            </a:pPr>
            <a:r>
              <a:rPr lang="en-US" b="1" dirty="0"/>
              <a:t>mov al, 2 </a:t>
            </a:r>
          </a:p>
          <a:p>
            <a:pPr marL="0" indent="0">
              <a:buNone/>
            </a:pPr>
            <a:r>
              <a:rPr lang="en-US" b="1" dirty="0" err="1"/>
              <a:t>mul</a:t>
            </a:r>
            <a:r>
              <a:rPr lang="en-US" b="1" dirty="0"/>
              <a:t> </a:t>
            </a:r>
            <a:r>
              <a:rPr lang="en-US" b="1" dirty="0" err="1"/>
              <a:t>dest</a:t>
            </a:r>
            <a:endParaRPr lang="en-US" b="1" dirty="0"/>
          </a:p>
          <a:p>
            <a:pPr algn="r" rtl="1"/>
            <a:r>
              <a:rPr lang="he-IL" b="1" dirty="0">
                <a:solidFill>
                  <a:srgbClr val="FF0000"/>
                </a:solidFill>
              </a:rPr>
              <a:t>אבל פעולה </a:t>
            </a:r>
            <a:r>
              <a:rPr lang="en-US" b="1" dirty="0" err="1">
                <a:solidFill>
                  <a:srgbClr val="FF0000"/>
                </a:solidFill>
              </a:rPr>
              <a:t>shl</a:t>
            </a:r>
            <a:r>
              <a:rPr lang="he-IL" b="1" dirty="0">
                <a:solidFill>
                  <a:srgbClr val="FF0000"/>
                </a:solidFill>
              </a:rPr>
              <a:t> "הרבה" יותר מהירה מ </a:t>
            </a:r>
            <a:r>
              <a:rPr lang="en-US" b="1" dirty="0" err="1">
                <a:solidFill>
                  <a:srgbClr val="FF0000"/>
                </a:solidFill>
              </a:rPr>
              <a:t>mul</a:t>
            </a:r>
            <a:r>
              <a:rPr lang="he-IL" b="1" dirty="0">
                <a:solidFill>
                  <a:srgbClr val="FF0000"/>
                </a:solidFill>
              </a:rPr>
              <a:t> ותמיד עדיפה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2F64F-529A-4AB2-B27D-57156593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758" y="2689899"/>
            <a:ext cx="2731428" cy="4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2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SHR </a:t>
            </a:r>
            <a:r>
              <a:rPr lang="en-US" b="1" dirty="0" err="1">
                <a:solidFill>
                  <a:srgbClr val="FF0000"/>
                </a:solidFill>
              </a:rPr>
              <a:t>dest,cl</a:t>
            </a:r>
            <a:r>
              <a:rPr lang="en-US" b="1" dirty="0">
                <a:solidFill>
                  <a:srgbClr val="FF0000"/>
                </a:solidFill>
              </a:rPr>
              <a:t>(8086)/immed8(386)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הזזה של כל הביטים ב </a:t>
            </a:r>
            <a:r>
              <a:rPr lang="en-US" b="1" dirty="0" err="1"/>
              <a:t>dest</a:t>
            </a:r>
            <a:r>
              <a:rPr lang="he-IL" dirty="0"/>
              <a:t> מספר פעמים  (המספר נקבע על פי אופרנד השני ) ימינה, כאשר כל תזוזה , ביט </a:t>
            </a:r>
            <a:r>
              <a:rPr lang="en-US" b="1" dirty="0"/>
              <a:t>carry</a:t>
            </a:r>
            <a:r>
              <a:rPr lang="en-US" dirty="0"/>
              <a:t> </a:t>
            </a:r>
            <a:r>
              <a:rPr lang="he-IL" dirty="0"/>
              <a:t> נדרס עם הביט הכי ימני ב </a:t>
            </a:r>
            <a:r>
              <a:rPr lang="en-US" b="1" dirty="0" err="1"/>
              <a:t>dest</a:t>
            </a:r>
            <a:r>
              <a:rPr lang="he-IL" dirty="0"/>
              <a:t> ו הביט הכי שמאלי ב </a:t>
            </a:r>
            <a:r>
              <a:rPr lang="en-US" b="1" dirty="0" err="1"/>
              <a:t>dest</a:t>
            </a:r>
            <a:r>
              <a:rPr lang="he-IL" dirty="0"/>
              <a:t> נדרס עם 0. </a:t>
            </a:r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 PF SF ZF</a:t>
            </a:r>
            <a:endParaRPr lang="he-IL" b="1" dirty="0"/>
          </a:p>
          <a:p>
            <a:pPr algn="r" rtl="1"/>
            <a:r>
              <a:rPr lang="he-IL" b="1" dirty="0"/>
              <a:t>הפעולה שקולה ל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b="1" dirty="0"/>
              <a:t>.data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dest</a:t>
            </a:r>
            <a:r>
              <a:rPr lang="en-US" b="1" dirty="0"/>
              <a:t> </a:t>
            </a:r>
            <a:r>
              <a:rPr lang="en-US" b="1" dirty="0" err="1"/>
              <a:t>dw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b="1" dirty="0"/>
              <a:t>mov </a:t>
            </a:r>
            <a:r>
              <a:rPr lang="en-US" b="1" dirty="0" err="1"/>
              <a:t>dest</a:t>
            </a:r>
            <a:r>
              <a:rPr lang="en-US" b="1" dirty="0"/>
              <a:t> , immed8</a:t>
            </a:r>
          </a:p>
          <a:p>
            <a:pPr marL="0" indent="0">
              <a:buNone/>
            </a:pPr>
            <a:r>
              <a:rPr lang="en-US" b="1" dirty="0"/>
              <a:t>mov ax, </a:t>
            </a:r>
            <a:r>
              <a:rPr lang="en-US" b="1" dirty="0" err="1"/>
              <a:t>dest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mov cl , 2 </a:t>
            </a:r>
          </a:p>
          <a:p>
            <a:pPr marL="0" indent="0">
              <a:buNone/>
            </a:pPr>
            <a:r>
              <a:rPr lang="en-US" b="1" dirty="0"/>
              <a:t>div cl</a:t>
            </a:r>
          </a:p>
          <a:p>
            <a:pPr algn="r" rtl="1"/>
            <a:r>
              <a:rPr lang="he-IL" b="1" dirty="0">
                <a:solidFill>
                  <a:srgbClr val="FF0000"/>
                </a:solidFill>
              </a:rPr>
              <a:t>אבל פעולה </a:t>
            </a:r>
            <a:r>
              <a:rPr lang="en-US" b="1" dirty="0" err="1">
                <a:solidFill>
                  <a:srgbClr val="FF0000"/>
                </a:solidFill>
              </a:rPr>
              <a:t>shr</a:t>
            </a:r>
            <a:r>
              <a:rPr lang="he-IL" b="1" dirty="0">
                <a:solidFill>
                  <a:srgbClr val="FF0000"/>
                </a:solidFill>
              </a:rPr>
              <a:t> "הרבה" יותר מהירה מ </a:t>
            </a:r>
            <a:r>
              <a:rPr lang="en-US" b="1" dirty="0">
                <a:solidFill>
                  <a:srgbClr val="FF0000"/>
                </a:solidFill>
              </a:rPr>
              <a:t>div</a:t>
            </a:r>
            <a:r>
              <a:rPr lang="he-IL" b="1" dirty="0">
                <a:solidFill>
                  <a:srgbClr val="FF0000"/>
                </a:solidFill>
              </a:rPr>
              <a:t> ותמיד עדיפה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he-IL" b="1" dirty="0">
                <a:solidFill>
                  <a:srgbClr val="FF0000"/>
                </a:solidFill>
              </a:rPr>
              <a:t> , למרות שאם פקודה </a:t>
            </a:r>
            <a:r>
              <a:rPr lang="en-US" b="1" dirty="0" err="1">
                <a:solidFill>
                  <a:srgbClr val="FF0000"/>
                </a:solidFill>
              </a:rPr>
              <a:t>shr</a:t>
            </a:r>
            <a:r>
              <a:rPr lang="he-IL" b="1" dirty="0">
                <a:solidFill>
                  <a:srgbClr val="FF0000"/>
                </a:solidFill>
              </a:rPr>
              <a:t> , אנחנו מאבדים את השארית החלוקה.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2F64F-529A-4AB2-B27D-57156593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10" y="2675687"/>
            <a:ext cx="3506788" cy="5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0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8334-2D8E-467F-A74A-2DEA9F07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JCXZ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E80F-39AA-4561-925A-E7B1DC6A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הקפיצה מתבצעת , אם </a:t>
            </a:r>
            <a:r>
              <a:rPr lang="en-US" b="1" dirty="0"/>
              <a:t>cx</a:t>
            </a:r>
            <a:r>
              <a:rPr lang="he-IL" dirty="0"/>
              <a:t> שווה ל 0 , ל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b="1" dirty="0"/>
              <a:t>label</a:t>
            </a:r>
            <a:r>
              <a:rPr lang="he-IL" dirty="0"/>
              <a:t> (במרחק בית ) נתונה. הבדיקה משווא לא מסומנים. </a:t>
            </a:r>
          </a:p>
          <a:p>
            <a:pPr algn="r" rtl="1"/>
            <a:r>
              <a:rPr lang="he-IL" dirty="0"/>
              <a:t>כלי נחמד לבדוק מקרי קצה , לפני שנכנסים ללולאה. </a:t>
            </a:r>
          </a:p>
          <a:p>
            <a:r>
              <a:rPr lang="en-US" b="1" dirty="0"/>
              <a:t>JCXZ Label</a:t>
            </a:r>
          </a:p>
          <a:p>
            <a:r>
              <a:rPr lang="en-US" b="1" dirty="0"/>
              <a:t>JECXZ Label (386+)</a:t>
            </a:r>
          </a:p>
          <a:p>
            <a:pPr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BAC9C-506F-472E-8437-1BAD1BD4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E672-9E20-4521-876D-342416C1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1E2F-DB34-48B1-9D66-F5954C18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5B01-DDF1-44D5-B3CB-ABEFF6BE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תוכן </a:t>
            </a:r>
            <a:r>
              <a:rPr lang="en-US" b="1" dirty="0"/>
              <a:t>cx</a:t>
            </a:r>
            <a:r>
              <a:rPr lang="he-IL" dirty="0"/>
              <a:t> קטן ב 1 וישר אחרי זה , אם האוגר שונה מ 0 ,מתבצעת קפיצה ל </a:t>
            </a:r>
            <a:r>
              <a:rPr lang="en-US" b="1" dirty="0"/>
              <a:t>label</a:t>
            </a:r>
            <a:r>
              <a:rPr lang="he-IL" dirty="0"/>
              <a:t>(במרחק בית ). </a:t>
            </a:r>
          </a:p>
          <a:p>
            <a:pPr marL="0" indent="0">
              <a:buNone/>
            </a:pPr>
            <a:r>
              <a:rPr lang="en-US" b="1" dirty="0"/>
              <a:t>LOOP</a:t>
            </a:r>
            <a:r>
              <a:rPr lang="he-IL" b="1" dirty="0"/>
              <a:t> </a:t>
            </a:r>
            <a:r>
              <a:rPr lang="en-US" b="1" dirty="0"/>
              <a:t> label</a:t>
            </a:r>
          </a:p>
          <a:p>
            <a:pPr marL="0" indent="0" algn="r" rtl="1">
              <a:buNone/>
            </a:pPr>
            <a:r>
              <a:rPr lang="he-IL" b="1" dirty="0">
                <a:solidFill>
                  <a:srgbClr val="FF0000"/>
                </a:solidFill>
              </a:rPr>
              <a:t>לפקודה אין השפעה על אוגר הדגלים</a:t>
            </a:r>
          </a:p>
          <a:p>
            <a:pPr marL="0" indent="0" algn="r" rtl="1">
              <a:buNone/>
            </a:pPr>
            <a:r>
              <a:rPr lang="he-IL" b="1" dirty="0">
                <a:solidFill>
                  <a:srgbClr val="FF0000"/>
                </a:solidFill>
              </a:rPr>
              <a:t>לדוגמה : 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  <a:latin typeface="Arial Unicode MS"/>
                <a:cs typeface="Courier New" panose="02070309020205020404" pitchFamily="49" charset="0"/>
              </a:rPr>
              <a:t>mov cx , n</a:t>
            </a:r>
            <a:endParaRPr lang="he-IL" b="1" dirty="0">
              <a:solidFill>
                <a:schemeClr val="tx1"/>
              </a:solidFill>
              <a:latin typeface="Arial Unicode MS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do1:                   	</a:t>
            </a:r>
            <a:endParaRPr lang="he-IL" altLang="LID4096" b="1" dirty="0">
              <a:solidFill>
                <a:schemeClr val="tx1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he-IL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mov </a:t>
            </a:r>
            <a:r>
              <a:rPr lang="en-US" altLang="LID4096" b="1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eax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LID4096" b="1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ebx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he-IL" altLang="LID4096" b="1" dirty="0">
              <a:solidFill>
                <a:schemeClr val="tx1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he-IL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add </a:t>
            </a:r>
            <a:r>
              <a:rPr lang="en-US" altLang="LID4096" b="1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eax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, </a:t>
            </a:r>
            <a:r>
              <a:rPr lang="en-US" altLang="LID4096" b="1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edx</a:t>
            </a:r>
            <a:endParaRPr lang="he-IL" altLang="LID4096" b="1" dirty="0">
              <a:solidFill>
                <a:schemeClr val="tx1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he-IL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mov </a:t>
            </a:r>
            <a:r>
              <a:rPr lang="en-US" altLang="LID4096" b="1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edx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LID4096" b="1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ebx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he-IL" altLang="LID4096" b="1" dirty="0">
              <a:solidFill>
                <a:schemeClr val="tx1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he-IL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mov </a:t>
            </a:r>
            <a:r>
              <a:rPr lang="en-US" altLang="LID4096" b="1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ebx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, </a:t>
            </a:r>
            <a:r>
              <a:rPr lang="en-US" altLang="LID4096" b="1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eax</a:t>
            </a:r>
            <a:endParaRPr lang="he-IL" altLang="LID4096" b="1" dirty="0">
              <a:solidFill>
                <a:schemeClr val="tx1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while1:                   	</a:t>
            </a:r>
            <a:endParaRPr lang="he-IL" altLang="LID4096" b="1" dirty="0">
              <a:solidFill>
                <a:schemeClr val="tx1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he-IL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LID4096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LOOP do1        </a:t>
            </a:r>
            <a:endParaRPr lang="en-US" altLang="LID4096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E78C2-CE1C-4FFB-84C3-EF884A36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CEDB42-60F5-4081-96F7-53217ED6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6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C811-D0F7-42E1-908E-4200587C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LOOPE/LOOPZ</a:t>
            </a:r>
            <a:br>
              <a:rPr lang="en-US" b="1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04DC-4132-4CB5-827E-FC8A34A2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תוכן של </a:t>
            </a:r>
            <a:r>
              <a:rPr lang="en-US" b="1" dirty="0"/>
              <a:t>cx</a:t>
            </a:r>
            <a:r>
              <a:rPr lang="he-IL" dirty="0"/>
              <a:t> קטן ב 1  וישר אחרי , אם תוכן האוגר </a:t>
            </a:r>
            <a:r>
              <a:rPr lang="en-US" b="1" dirty="0"/>
              <a:t>cx</a:t>
            </a:r>
            <a:r>
              <a:rPr lang="he-IL" dirty="0"/>
              <a:t> שונה מ 0 וגם </a:t>
            </a:r>
            <a:r>
              <a:rPr lang="en-US" b="1" dirty="0" err="1"/>
              <a:t>zf</a:t>
            </a:r>
            <a:r>
              <a:rPr lang="he-IL" dirty="0"/>
              <a:t> דולק , מתבצעת קפיצה ל </a:t>
            </a:r>
            <a:r>
              <a:rPr lang="en-US" dirty="0"/>
              <a:t>label</a:t>
            </a:r>
            <a:r>
              <a:rPr lang="he-IL" dirty="0"/>
              <a:t> (במרחק בית ) </a:t>
            </a:r>
          </a:p>
          <a:p>
            <a:pPr marL="0" indent="0">
              <a:buNone/>
            </a:pPr>
            <a:r>
              <a:rPr lang="en-US" b="1" dirty="0"/>
              <a:t>LOOPE</a:t>
            </a:r>
            <a:r>
              <a:rPr lang="he-IL" b="1" dirty="0"/>
              <a:t> </a:t>
            </a:r>
            <a:r>
              <a:rPr lang="en-US" b="1" dirty="0"/>
              <a:t> label</a:t>
            </a:r>
            <a:endParaRPr lang="he-IL" b="1" dirty="0"/>
          </a:p>
          <a:p>
            <a:pPr marL="0" indent="0">
              <a:buNone/>
            </a:pPr>
            <a:r>
              <a:rPr lang="en-US" b="1" dirty="0"/>
              <a:t>LOOPZ</a:t>
            </a:r>
            <a:r>
              <a:rPr lang="he-IL" b="1" dirty="0"/>
              <a:t> </a:t>
            </a:r>
            <a:r>
              <a:rPr lang="en-US" b="1" dirty="0"/>
              <a:t> label</a:t>
            </a:r>
          </a:p>
          <a:p>
            <a:pPr marL="0" indent="0" algn="r" rtl="1">
              <a:buNone/>
            </a:pPr>
            <a:r>
              <a:rPr lang="he-IL" b="1" dirty="0">
                <a:solidFill>
                  <a:srgbClr val="FF0000"/>
                </a:solidFill>
              </a:rPr>
              <a:t>לפקודה אין השפעה על אוגר הדגלים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0AAEB-D495-4622-9131-701346CE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CCE24-9B6A-40BC-A654-09FE1F7B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3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C811-D0F7-42E1-908E-4200587C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LOOPNE/LOOPNZ</a:t>
            </a:r>
            <a:br>
              <a:rPr lang="en-US" b="1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04DC-4132-4CB5-827E-FC8A34A2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תוכן של </a:t>
            </a:r>
            <a:r>
              <a:rPr lang="en-US" b="1" dirty="0"/>
              <a:t>cx</a:t>
            </a:r>
            <a:r>
              <a:rPr lang="he-IL" dirty="0"/>
              <a:t> קטן ב 1  וישר אחרי , אם תוכן האוגר </a:t>
            </a:r>
            <a:r>
              <a:rPr lang="en-US" b="1" dirty="0"/>
              <a:t>cx</a:t>
            </a:r>
            <a:r>
              <a:rPr lang="he-IL" dirty="0"/>
              <a:t> שונה מ 0 וגם </a:t>
            </a:r>
            <a:r>
              <a:rPr lang="en-US" b="1" dirty="0" err="1"/>
              <a:t>zf</a:t>
            </a:r>
            <a:r>
              <a:rPr lang="he-IL" dirty="0"/>
              <a:t> מכובה , מתבצעת קפיצה ל </a:t>
            </a:r>
            <a:r>
              <a:rPr lang="en-US" dirty="0"/>
              <a:t>label</a:t>
            </a:r>
            <a:r>
              <a:rPr lang="he-IL" dirty="0"/>
              <a:t> (במרחק בית ) </a:t>
            </a:r>
          </a:p>
          <a:p>
            <a:pPr marL="0" indent="0">
              <a:buNone/>
            </a:pPr>
            <a:r>
              <a:rPr lang="en-US" b="1" dirty="0"/>
              <a:t>LOOPNE</a:t>
            </a:r>
            <a:r>
              <a:rPr lang="he-IL" b="1" dirty="0"/>
              <a:t> </a:t>
            </a:r>
            <a:r>
              <a:rPr lang="en-US" b="1" dirty="0"/>
              <a:t> label</a:t>
            </a:r>
            <a:endParaRPr lang="he-IL" b="1" dirty="0"/>
          </a:p>
          <a:p>
            <a:pPr marL="0" indent="0">
              <a:buNone/>
            </a:pPr>
            <a:r>
              <a:rPr lang="en-US" b="1" dirty="0"/>
              <a:t>LOOPNZ</a:t>
            </a:r>
            <a:r>
              <a:rPr lang="he-IL" b="1" dirty="0"/>
              <a:t> </a:t>
            </a:r>
            <a:r>
              <a:rPr lang="en-US" b="1" dirty="0"/>
              <a:t> label</a:t>
            </a:r>
          </a:p>
          <a:p>
            <a:pPr marL="0" indent="0" algn="r" rtl="1">
              <a:buNone/>
            </a:pPr>
            <a:r>
              <a:rPr lang="he-IL" b="1" dirty="0">
                <a:solidFill>
                  <a:srgbClr val="FF0000"/>
                </a:solidFill>
              </a:rPr>
              <a:t>לפקודה אין השפעה על אוגר הדגלים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0AAEB-D495-4622-9131-701346CE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39D04-46BE-48E9-B0E0-45BEBBB7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8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575-F1AC-4D0B-9C44-DF48B98B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XCHG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69E4-B5E5-4035-93D7-00FD8820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b="1" dirty="0" err="1"/>
              <a:t>xchg</a:t>
            </a:r>
            <a:r>
              <a:rPr lang="he-IL" dirty="0"/>
              <a:t> </a:t>
            </a:r>
            <a:r>
              <a:rPr lang="en-US" dirty="0"/>
              <a:t>(</a:t>
            </a:r>
            <a:r>
              <a:rPr lang="en-US" b="1" dirty="0"/>
              <a:t>exchange</a:t>
            </a:r>
            <a:r>
              <a:rPr lang="en-US" dirty="0"/>
              <a:t>)</a:t>
            </a:r>
            <a:r>
              <a:rPr lang="he-IL" dirty="0"/>
              <a:t> , מחליפה בין אופרנד המקור</a:t>
            </a:r>
            <a:r>
              <a:rPr lang="en-US" dirty="0"/>
              <a:t>(</a:t>
            </a:r>
            <a:r>
              <a:rPr lang="en-US" b="1" dirty="0" err="1"/>
              <a:t>src</a:t>
            </a:r>
            <a:r>
              <a:rPr lang="en-US" dirty="0"/>
              <a:t>)</a:t>
            </a:r>
            <a:r>
              <a:rPr lang="he-IL" dirty="0"/>
              <a:t> עם אופרנד היעד </a:t>
            </a:r>
            <a:r>
              <a:rPr lang="en-US" dirty="0"/>
              <a:t>(</a:t>
            </a:r>
            <a:r>
              <a:rPr lang="en-US" b="1" dirty="0" err="1"/>
              <a:t>dest</a:t>
            </a:r>
            <a:r>
              <a:rPr lang="en-US" dirty="0"/>
              <a:t>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למעשה הפקודה מבצעת 3 שלבים : מיעד מעבירה לאוגר זמני , ממקור מעתיקה ליעד למקור    (בגלל הפעולה הזו , עדיין לא ניתן להשתמש ב 2 זיכרונות במקביל ורק אחד מהם יכול להיות בזיכרון ) ומאוגר הזמני .</a:t>
            </a:r>
          </a:p>
          <a:p>
            <a:pPr algn="r" rtl="1"/>
            <a:r>
              <a:rPr lang="he-IL" dirty="0"/>
              <a:t>פורמט הפקודה : 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XCHG </a:t>
            </a:r>
            <a:r>
              <a:rPr lang="en-US" b="1" dirty="0" err="1"/>
              <a:t>dest</a:t>
            </a:r>
            <a:r>
              <a:rPr lang="en-US" b="1" dirty="0"/>
              <a:t>, </a:t>
            </a:r>
            <a:r>
              <a:rPr lang="en-US" b="1" dirty="0" err="1"/>
              <a:t>src</a:t>
            </a:r>
            <a:endParaRPr lang="he-IL" b="1" dirty="0"/>
          </a:p>
          <a:p>
            <a:pPr algn="r" rtl="1"/>
            <a:r>
              <a:rPr lang="he-IL" dirty="0"/>
              <a:t>לדוגמה : </a:t>
            </a:r>
          </a:p>
          <a:p>
            <a:pPr marL="0" indent="0">
              <a:buNone/>
            </a:pPr>
            <a:r>
              <a:rPr lang="en-US" b="1" dirty="0"/>
              <a:t>	XCHG AX, r16 ; Exchange r16 with AX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XCHG r/m32, r32 ; Exchange r32 with doubleword from r/m32</a:t>
            </a:r>
            <a:endParaRPr lang="en-US" dirty="0"/>
          </a:p>
          <a:p>
            <a:pPr algn="l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A9710-D26C-4661-B29B-7A1C3C8E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853C6-050E-44FF-AA96-245FD1C4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88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E257-B1C9-4A2F-ADE7-3853AFA3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r" rtl="1"/>
            <a:r>
              <a:rPr lang="he-IL" b="1" dirty="0"/>
              <a:t>סיכום</a:t>
            </a:r>
            <a:br>
              <a:rPr lang="he-IL" b="1" dirty="0"/>
            </a:br>
            <a:r>
              <a:rPr lang="he-IL" b="1" dirty="0"/>
              <a:t>לולאות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3D28-2537-4DA3-BD85-CF94CAB36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96DCB-E193-4D65-93F2-588FF1C6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0AD19-46FA-4647-AB28-7D249022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03" y="71331"/>
            <a:ext cx="6190416" cy="67866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1345-70C9-4990-815B-031400C4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2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6281-08BE-4F31-B778-E231D997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פעולות על מחרוזות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9268-CB6A-40EF-8B6A-E6F8A411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200" b="1" dirty="0">
                <a:solidFill>
                  <a:srgbClr val="FF0000"/>
                </a:solidFill>
              </a:rPr>
              <a:t>MOVSB/MOVSW</a:t>
            </a:r>
            <a:r>
              <a:rPr lang="he-IL" sz="2200" b="1" dirty="0"/>
              <a:t> </a:t>
            </a:r>
          </a:p>
          <a:p>
            <a:pPr algn="r" rtl="1"/>
            <a:r>
              <a:rPr lang="he-IL" sz="2300" dirty="0"/>
              <a:t>הפקודה מעתיקה בית\וורד ממקור שנמצא בזיכרון </a:t>
            </a:r>
            <a:r>
              <a:rPr lang="en-US" sz="2300" b="1" dirty="0"/>
              <a:t>[</a:t>
            </a:r>
            <a:r>
              <a:rPr lang="en-US" sz="2300" b="1" dirty="0" err="1"/>
              <a:t>ds:si</a:t>
            </a:r>
            <a:r>
              <a:rPr lang="en-US" sz="2300" b="1" dirty="0"/>
              <a:t>]</a:t>
            </a:r>
            <a:r>
              <a:rPr lang="he-IL" sz="2300" b="1" dirty="0"/>
              <a:t> </a:t>
            </a:r>
            <a:r>
              <a:rPr lang="he-IL" sz="2300" dirty="0"/>
              <a:t>ליעד אשר נמצא בזיכרון </a:t>
            </a:r>
            <a:r>
              <a:rPr lang="en-US" sz="2300" b="1" dirty="0"/>
              <a:t>[</a:t>
            </a:r>
            <a:r>
              <a:rPr lang="en-US" sz="2300" b="1" dirty="0" err="1"/>
              <a:t>es:di</a:t>
            </a:r>
            <a:r>
              <a:rPr lang="en-US" sz="2300" b="1" dirty="0"/>
              <a:t>]</a:t>
            </a:r>
            <a:r>
              <a:rPr lang="he-IL" sz="2300" b="1" dirty="0"/>
              <a:t> </a:t>
            </a:r>
            <a:r>
              <a:rPr lang="he-IL" sz="2300" dirty="0"/>
              <a:t>( תשימו לב שזאת פעם ראשונה , שאנחנו רואים פקודה מורכבת בין זיכרון לזיכרון ).</a:t>
            </a:r>
          </a:p>
          <a:p>
            <a:pPr algn="r" rtl="1"/>
            <a:r>
              <a:rPr lang="he-IL" sz="2300" dirty="0"/>
              <a:t>אחרי ביצוע הפעולה , </a:t>
            </a:r>
            <a:r>
              <a:rPr lang="he-IL" sz="2300" dirty="0" err="1"/>
              <a:t>ההיסטים</a:t>
            </a:r>
            <a:r>
              <a:rPr lang="he-IL" sz="2300" dirty="0"/>
              <a:t> </a:t>
            </a:r>
            <a:r>
              <a:rPr lang="en-US" sz="2300" b="1" dirty="0" err="1"/>
              <a:t>si</a:t>
            </a:r>
            <a:r>
              <a:rPr lang="he-IL" sz="2300" dirty="0"/>
              <a:t> ו </a:t>
            </a:r>
            <a:r>
              <a:rPr lang="en-US" sz="2300" dirty="0"/>
              <a:t> </a:t>
            </a:r>
            <a:r>
              <a:rPr lang="en-US" sz="2300" b="1" dirty="0"/>
              <a:t>di</a:t>
            </a:r>
            <a:r>
              <a:rPr lang="en-US" sz="2300" dirty="0"/>
              <a:t> </a:t>
            </a:r>
            <a:r>
              <a:rPr lang="he-IL" sz="2300" dirty="0"/>
              <a:t> מקודמים למקור ויעד הבא.</a:t>
            </a:r>
          </a:p>
          <a:p>
            <a:pPr algn="r" rtl="1"/>
            <a:r>
              <a:rPr lang="en-US" sz="2300" b="1" dirty="0"/>
              <a:t>Direction Flag (DF)</a:t>
            </a:r>
            <a:r>
              <a:rPr lang="he-IL" sz="2300" b="1" dirty="0"/>
              <a:t> </a:t>
            </a:r>
            <a:r>
              <a:rPr lang="he-IL" sz="2300" dirty="0"/>
              <a:t>: דגל באוגר הדגלים , אשר קובע אם אחרי ביצוע של הפקודה </a:t>
            </a:r>
            <a:r>
              <a:rPr lang="en-US" sz="2300" dirty="0" err="1"/>
              <a:t>movsb</a:t>
            </a:r>
            <a:r>
              <a:rPr lang="en-US" sz="2300" dirty="0"/>
              <a:t>/</a:t>
            </a:r>
            <a:r>
              <a:rPr lang="en-US" sz="2300" dirty="0" err="1"/>
              <a:t>movsw</a:t>
            </a:r>
            <a:r>
              <a:rPr lang="he-IL" sz="2300" dirty="0"/>
              <a:t> , ה </a:t>
            </a:r>
            <a:r>
              <a:rPr lang="en-US" sz="2300" b="1" dirty="0" err="1"/>
              <a:t>si</a:t>
            </a:r>
            <a:r>
              <a:rPr lang="en-US" sz="2300" dirty="0"/>
              <a:t> </a:t>
            </a:r>
            <a:r>
              <a:rPr lang="he-IL" sz="2300" dirty="0"/>
              <a:t> ו </a:t>
            </a:r>
            <a:r>
              <a:rPr lang="en-US" sz="2300" b="1" dirty="0"/>
              <a:t>di</a:t>
            </a:r>
            <a:r>
              <a:rPr lang="he-IL" sz="2300" dirty="0"/>
              <a:t> יגדלו ב בית\וורד (</a:t>
            </a:r>
            <a:r>
              <a:rPr lang="en-US" sz="2300" b="1" dirty="0"/>
              <a:t>df == 0</a:t>
            </a:r>
            <a:r>
              <a:rPr lang="he-IL" sz="2300" dirty="0"/>
              <a:t>)</a:t>
            </a:r>
            <a:r>
              <a:rPr lang="en-US" sz="2300" dirty="0"/>
              <a:t> </a:t>
            </a:r>
            <a:r>
              <a:rPr lang="he-IL" sz="2300" dirty="0"/>
              <a:t> , או יקטנו ב בית\וורד (</a:t>
            </a:r>
            <a:r>
              <a:rPr lang="en-US" sz="2300" b="1" dirty="0"/>
              <a:t>df == 1</a:t>
            </a:r>
            <a:r>
              <a:rPr lang="he-IL" sz="2300" b="1" dirty="0"/>
              <a:t> </a:t>
            </a:r>
            <a:r>
              <a:rPr lang="he-IL" sz="2300" dirty="0"/>
              <a:t>).</a:t>
            </a:r>
          </a:p>
          <a:p>
            <a:pPr algn="r" rtl="1"/>
            <a:r>
              <a:rPr lang="he-IL" sz="2300" dirty="0"/>
              <a:t>פקודת </a:t>
            </a:r>
            <a:r>
              <a:rPr lang="en-US" sz="2300" b="1" dirty="0" err="1"/>
              <a:t>movsb</a:t>
            </a:r>
            <a:r>
              <a:rPr lang="he-IL" sz="2300" dirty="0"/>
              <a:t> אומרת שההעתקה וההתקדמות תהיה בגדלים של בית.</a:t>
            </a:r>
          </a:p>
          <a:p>
            <a:pPr algn="r" rtl="1"/>
            <a:r>
              <a:rPr lang="he-IL" sz="2300" dirty="0"/>
              <a:t>פקודת </a:t>
            </a:r>
            <a:r>
              <a:rPr lang="en-US" sz="2300" b="1" dirty="0" err="1"/>
              <a:t>movsw</a:t>
            </a:r>
            <a:r>
              <a:rPr lang="he-IL" sz="2300" dirty="0"/>
              <a:t> אומרת שההעתקה וההתקדמות תהיה בגדלים של וורד.</a:t>
            </a:r>
          </a:p>
          <a:p>
            <a:pPr algn="r" rtl="1"/>
            <a:r>
              <a:rPr lang="he-IL" sz="2300" dirty="0"/>
              <a:t>לדוגמה : 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SI, OFFSET</a:t>
            </a:r>
            <a:r>
              <a:rPr lang="he-IL" b="1" dirty="0"/>
              <a:t> </a:t>
            </a:r>
            <a:r>
              <a:rPr lang="en-US" b="1" dirty="0"/>
              <a:t>SRC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DI, OFFSET</a:t>
            </a:r>
            <a:r>
              <a:rPr lang="he-IL" b="1" dirty="0"/>
              <a:t> </a:t>
            </a:r>
            <a:r>
              <a:rPr lang="en-US" b="1" dirty="0"/>
              <a:t>DST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CLD; Clear the direction flag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MOVSB</a:t>
            </a:r>
            <a:br>
              <a:rPr lang="en-US" dirty="0"/>
            </a:br>
            <a:endParaRPr lang="en-US" dirty="0"/>
          </a:p>
          <a:p>
            <a:pPr algn="r" rtl="1"/>
            <a:endParaRPr lang="en-US" b="1" dirty="0"/>
          </a:p>
          <a:p>
            <a:pPr algn="r" rtl="1"/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87B85-DE58-4405-9769-C2E92CA2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3B4E-0502-4C99-9B1F-C98AD62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3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533E-F8B6-4835-91FB-CAFD9910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פעולות על מחרוזות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229C-4CA3-47D4-8BE3-EF2A5703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REP</a:t>
            </a:r>
            <a:endParaRPr lang="he-IL" sz="1600" b="1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הפקודה תהיה תחילית </a:t>
            </a:r>
            <a:r>
              <a:rPr lang="en-US" dirty="0"/>
              <a:t>(</a:t>
            </a:r>
            <a:r>
              <a:rPr lang="en-US" b="1" dirty="0"/>
              <a:t>prefix</a:t>
            </a:r>
            <a:r>
              <a:rPr lang="en-US" dirty="0"/>
              <a:t>)</a:t>
            </a:r>
            <a:r>
              <a:rPr lang="he-IL" dirty="0"/>
              <a:t> לפני פקודת מחרוזות כלשהי.</a:t>
            </a:r>
          </a:p>
          <a:p>
            <a:pPr algn="r" rtl="1"/>
            <a:r>
              <a:rPr lang="he-IL" dirty="0"/>
              <a:t>הפקודה מבצעת חזרה , על הפקודה שרשומה לידה , מספר פעמים </a:t>
            </a:r>
            <a:r>
              <a:rPr lang="en-US" dirty="0"/>
              <a:t>(</a:t>
            </a:r>
            <a:r>
              <a:rPr lang="en-US" b="1" dirty="0"/>
              <a:t>count</a:t>
            </a:r>
            <a:r>
              <a:rPr lang="en-US" dirty="0"/>
              <a:t>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ערך ה </a:t>
            </a:r>
            <a:r>
              <a:rPr lang="en-US" dirty="0"/>
              <a:t>count</a:t>
            </a:r>
            <a:r>
              <a:rPr lang="he-IL" dirty="0"/>
              <a:t> נשמר באוגר </a:t>
            </a:r>
            <a:r>
              <a:rPr lang="en-US" b="1" dirty="0"/>
              <a:t>CX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כל פעם , הפקודה מבצעת את פקודת המחרוזות שרשומה לידה , בהנחה ו </a:t>
            </a:r>
            <a:r>
              <a:rPr lang="en-US" b="1" dirty="0"/>
              <a:t>CX</a:t>
            </a:r>
            <a:r>
              <a:rPr lang="he-IL" dirty="0"/>
              <a:t> שונה מ 0.</a:t>
            </a:r>
          </a:p>
          <a:p>
            <a:pPr algn="r" rtl="1"/>
            <a:r>
              <a:rPr lang="he-IL" dirty="0"/>
              <a:t>אחרי כל </a:t>
            </a:r>
            <a:r>
              <a:rPr lang="he-IL" dirty="0" err="1"/>
              <a:t>איטרציה</a:t>
            </a:r>
            <a:r>
              <a:rPr lang="he-IL" dirty="0"/>
              <a:t> , ערך ה </a:t>
            </a:r>
            <a:r>
              <a:rPr lang="en-US" b="1" dirty="0"/>
              <a:t>CX</a:t>
            </a:r>
            <a:r>
              <a:rPr lang="he-IL" dirty="0"/>
              <a:t> קטן ב</a:t>
            </a:r>
            <a:r>
              <a:rPr lang="en-US" dirty="0"/>
              <a:t> </a:t>
            </a:r>
            <a:r>
              <a:rPr lang="he-IL" dirty="0"/>
              <a:t> 1 ואוגר האפס </a:t>
            </a:r>
            <a:r>
              <a:rPr lang="en-US" dirty="0"/>
              <a:t>(</a:t>
            </a:r>
            <a:r>
              <a:rPr lang="en-US" b="1" dirty="0" err="1"/>
              <a:t>zf</a:t>
            </a:r>
            <a:r>
              <a:rPr lang="en-US" dirty="0"/>
              <a:t>)</a:t>
            </a:r>
            <a:r>
              <a:rPr lang="he-IL" dirty="0"/>
              <a:t> נבדק.</a:t>
            </a:r>
          </a:p>
          <a:p>
            <a:pPr algn="r" rtl="1"/>
            <a:r>
              <a:rPr lang="he-IL" dirty="0"/>
              <a:t>לדוגמה : 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SI, OFFSET</a:t>
            </a:r>
            <a:r>
              <a:rPr lang="he-IL" b="1" dirty="0"/>
              <a:t> </a:t>
            </a:r>
            <a:r>
              <a:rPr lang="en-US" b="1" dirty="0"/>
              <a:t>SRC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DI, OFFSET</a:t>
            </a:r>
            <a:r>
              <a:rPr lang="he-IL" b="1" dirty="0"/>
              <a:t> </a:t>
            </a:r>
            <a:r>
              <a:rPr lang="en-US" b="1" dirty="0"/>
              <a:t>DST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</a:t>
            </a:r>
            <a:r>
              <a:rPr lang="he-IL" b="1" dirty="0"/>
              <a:t> </a:t>
            </a:r>
            <a:r>
              <a:rPr lang="en-US" b="1" dirty="0"/>
              <a:t>CX</a:t>
            </a:r>
            <a:r>
              <a:rPr lang="he-IL" b="1" dirty="0"/>
              <a:t> </a:t>
            </a:r>
            <a:r>
              <a:rPr lang="en-US" b="1" dirty="0"/>
              <a:t>, 6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CLD; Clear the direction flag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REP MOVSB ; copy 6 bytes , from SRC to DST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796B7-96E9-4CB2-A645-94F5C5F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59D79-A901-456E-A7B6-77BA1D81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3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AND </a:t>
            </a:r>
            <a:r>
              <a:rPr lang="en-US" b="1" dirty="0" err="1">
                <a:solidFill>
                  <a:srgbClr val="FF0000"/>
                </a:solidFill>
              </a:rPr>
              <a:t>dest,src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פעולה לוגית </a:t>
            </a:r>
            <a:r>
              <a:rPr lang="en-US" b="1" dirty="0"/>
              <a:t>AND</a:t>
            </a:r>
            <a:r>
              <a:rPr lang="he-IL" dirty="0"/>
              <a:t> על 2 אופרנדים , כאשר </a:t>
            </a:r>
            <a:r>
              <a:rPr lang="en-US" b="1" dirty="0" err="1"/>
              <a:t>dest</a:t>
            </a:r>
            <a:r>
              <a:rPr lang="he-IL" dirty="0"/>
              <a:t> נדרס עם תוצאה (הפקודה לא עובדת על אוגרי סגמנט)</a:t>
            </a:r>
          </a:p>
          <a:p>
            <a:pPr marL="0" indent="0">
              <a:buNone/>
            </a:pPr>
            <a:r>
              <a:rPr lang="en-US" b="1" dirty="0" err="1"/>
              <a:t>dest</a:t>
            </a:r>
            <a:r>
              <a:rPr lang="en-US" b="1" dirty="0"/>
              <a:t>-mem/reg</a:t>
            </a:r>
            <a:br>
              <a:rPr lang="en-US" b="1" dirty="0"/>
            </a:br>
            <a:r>
              <a:rPr lang="en-US" b="1" dirty="0" err="1"/>
              <a:t>src-imm</a:t>
            </a:r>
            <a:r>
              <a:rPr lang="en-US" b="1" dirty="0"/>
              <a:t>/reg/mem</a:t>
            </a:r>
            <a:endParaRPr lang="he-IL" b="1" dirty="0"/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 PF SF ZF</a:t>
            </a:r>
            <a:endParaRPr lang="he-IL" b="1" dirty="0"/>
          </a:p>
          <a:p>
            <a:pPr marL="0" indent="0">
              <a:buNone/>
            </a:pPr>
            <a:br>
              <a:rPr lang="en-US" dirty="0"/>
            </a:br>
            <a:endParaRPr lang="he-IL" dirty="0"/>
          </a:p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780B3-F1A4-4854-91C8-FFFB5694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51015"/>
              </p:ext>
            </p:extLst>
          </p:nvPr>
        </p:nvGraphicFramePr>
        <p:xfrm>
          <a:off x="2689167" y="3780300"/>
          <a:ext cx="36168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26">
                  <a:extLst>
                    <a:ext uri="{9D8B030D-6E8A-4147-A177-3AD203B41FA5}">
                      <a16:colId xmlns:a16="http://schemas.microsoft.com/office/drawing/2014/main" val="1656752139"/>
                    </a:ext>
                  </a:extLst>
                </a:gridCol>
                <a:gridCol w="1205626">
                  <a:extLst>
                    <a:ext uri="{9D8B030D-6E8A-4147-A177-3AD203B41FA5}">
                      <a16:colId xmlns:a16="http://schemas.microsoft.com/office/drawing/2014/main" val="811902790"/>
                    </a:ext>
                  </a:extLst>
                </a:gridCol>
                <a:gridCol w="1205626">
                  <a:extLst>
                    <a:ext uri="{9D8B030D-6E8A-4147-A177-3AD203B41FA5}">
                      <a16:colId xmlns:a16="http://schemas.microsoft.com/office/drawing/2014/main" val="2758412988"/>
                    </a:ext>
                  </a:extLst>
                </a:gridCol>
              </a:tblGrid>
              <a:tr h="3175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AND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1458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3399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4139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11818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0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3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TEST </a:t>
            </a:r>
            <a:r>
              <a:rPr lang="en-US" b="1" dirty="0" err="1">
                <a:solidFill>
                  <a:srgbClr val="FF0000"/>
                </a:solidFill>
              </a:rPr>
              <a:t>dest,src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פעולה לוגית </a:t>
            </a:r>
            <a:r>
              <a:rPr lang="en-US" b="1" dirty="0"/>
              <a:t>AND</a:t>
            </a:r>
            <a:r>
              <a:rPr lang="he-IL" dirty="0"/>
              <a:t> על 2 אופרנדים , </a:t>
            </a:r>
            <a:r>
              <a:rPr lang="he-IL" b="1" dirty="0">
                <a:solidFill>
                  <a:srgbClr val="FF0000"/>
                </a:solidFill>
              </a:rPr>
              <a:t>מבלי</a:t>
            </a:r>
            <a:r>
              <a:rPr lang="he-IL" dirty="0"/>
              <a:t> ש </a:t>
            </a:r>
            <a:r>
              <a:rPr lang="en-US" b="1" dirty="0" err="1"/>
              <a:t>dest</a:t>
            </a:r>
            <a:r>
              <a:rPr lang="he-IL" dirty="0"/>
              <a:t> נדרס עם התוצאה (הפקודה לא עובדת על אוגרי סגמנט). </a:t>
            </a:r>
          </a:p>
          <a:p>
            <a:pPr algn="r" rtl="1"/>
            <a:r>
              <a:rPr lang="he-IL" b="1" dirty="0">
                <a:solidFill>
                  <a:srgbClr val="FF0000"/>
                </a:solidFill>
              </a:rPr>
              <a:t>המטרה רק להשפיע על אוגר הדגלים.</a:t>
            </a:r>
          </a:p>
          <a:p>
            <a:pPr marL="0" indent="0">
              <a:buNone/>
            </a:pPr>
            <a:r>
              <a:rPr lang="en-US" b="1" dirty="0" err="1"/>
              <a:t>dest</a:t>
            </a:r>
            <a:r>
              <a:rPr lang="en-US" b="1" dirty="0"/>
              <a:t>-mem/reg</a:t>
            </a:r>
            <a:br>
              <a:rPr lang="en-US" b="1" dirty="0"/>
            </a:br>
            <a:r>
              <a:rPr lang="en-US" b="1" dirty="0" err="1"/>
              <a:t>src-imm</a:t>
            </a:r>
            <a:r>
              <a:rPr lang="en-US" b="1" dirty="0"/>
              <a:t>/reg/mem</a:t>
            </a:r>
            <a:endParaRPr lang="he-IL" b="1" dirty="0"/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 PF SF ZF</a:t>
            </a:r>
            <a:endParaRPr lang="he-IL" b="1" dirty="0"/>
          </a:p>
          <a:p>
            <a:pPr marL="0" indent="0">
              <a:buNone/>
            </a:pPr>
            <a:br>
              <a:rPr lang="en-US" dirty="0"/>
            </a:br>
            <a:endParaRPr lang="he-IL" dirty="0"/>
          </a:p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780B3-F1A4-4854-91C8-FFFB5694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81576"/>
              </p:ext>
            </p:extLst>
          </p:nvPr>
        </p:nvGraphicFramePr>
        <p:xfrm>
          <a:off x="2703380" y="3946124"/>
          <a:ext cx="36168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26">
                  <a:extLst>
                    <a:ext uri="{9D8B030D-6E8A-4147-A177-3AD203B41FA5}">
                      <a16:colId xmlns:a16="http://schemas.microsoft.com/office/drawing/2014/main" val="1656752139"/>
                    </a:ext>
                  </a:extLst>
                </a:gridCol>
                <a:gridCol w="1205626">
                  <a:extLst>
                    <a:ext uri="{9D8B030D-6E8A-4147-A177-3AD203B41FA5}">
                      <a16:colId xmlns:a16="http://schemas.microsoft.com/office/drawing/2014/main" val="811902790"/>
                    </a:ext>
                  </a:extLst>
                </a:gridCol>
                <a:gridCol w="1205626">
                  <a:extLst>
                    <a:ext uri="{9D8B030D-6E8A-4147-A177-3AD203B41FA5}">
                      <a16:colId xmlns:a16="http://schemas.microsoft.com/office/drawing/2014/main" val="2758412988"/>
                    </a:ext>
                  </a:extLst>
                </a:gridCol>
              </a:tblGrid>
              <a:tr h="3175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AND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1458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3399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4139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11818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0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OR </a:t>
            </a:r>
            <a:r>
              <a:rPr lang="en-US" b="1" dirty="0" err="1">
                <a:solidFill>
                  <a:srgbClr val="FF0000"/>
                </a:solidFill>
              </a:rPr>
              <a:t>dest,src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פעולה לוגית </a:t>
            </a:r>
            <a:r>
              <a:rPr lang="en-US" b="1" dirty="0"/>
              <a:t>OR</a:t>
            </a:r>
            <a:r>
              <a:rPr lang="he-IL" dirty="0"/>
              <a:t> על 2 אופרנדים , כאשר </a:t>
            </a:r>
            <a:r>
              <a:rPr lang="en-US" b="1" dirty="0" err="1"/>
              <a:t>dest</a:t>
            </a:r>
            <a:r>
              <a:rPr lang="he-IL" dirty="0"/>
              <a:t> נדרס עם תוצאה (הפקודה לא עובדת על אוגרי סגמנט)</a:t>
            </a:r>
          </a:p>
          <a:p>
            <a:pPr marL="0" indent="0">
              <a:buNone/>
            </a:pPr>
            <a:r>
              <a:rPr lang="en-US" b="1" dirty="0" err="1"/>
              <a:t>dest</a:t>
            </a:r>
            <a:r>
              <a:rPr lang="en-US" b="1" dirty="0"/>
              <a:t>-mem/reg</a:t>
            </a:r>
            <a:br>
              <a:rPr lang="en-US" b="1" dirty="0"/>
            </a:br>
            <a:r>
              <a:rPr lang="en-US" b="1" dirty="0" err="1"/>
              <a:t>src-imm</a:t>
            </a:r>
            <a:r>
              <a:rPr lang="en-US" b="1" dirty="0"/>
              <a:t>/reg/mem</a:t>
            </a:r>
            <a:endParaRPr lang="he-IL" b="1" dirty="0"/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 PF SF ZF</a:t>
            </a:r>
            <a:endParaRPr lang="he-IL" b="1" dirty="0"/>
          </a:p>
          <a:p>
            <a:pPr marL="0" indent="0">
              <a:buNone/>
            </a:pPr>
            <a:br>
              <a:rPr lang="en-US" dirty="0"/>
            </a:br>
            <a:endParaRPr lang="he-IL" dirty="0"/>
          </a:p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780B3-F1A4-4854-91C8-FFFB5694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54116"/>
              </p:ext>
            </p:extLst>
          </p:nvPr>
        </p:nvGraphicFramePr>
        <p:xfrm>
          <a:off x="2689167" y="3780300"/>
          <a:ext cx="36168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26">
                  <a:extLst>
                    <a:ext uri="{9D8B030D-6E8A-4147-A177-3AD203B41FA5}">
                      <a16:colId xmlns:a16="http://schemas.microsoft.com/office/drawing/2014/main" val="1656752139"/>
                    </a:ext>
                  </a:extLst>
                </a:gridCol>
                <a:gridCol w="1205626">
                  <a:extLst>
                    <a:ext uri="{9D8B030D-6E8A-4147-A177-3AD203B41FA5}">
                      <a16:colId xmlns:a16="http://schemas.microsoft.com/office/drawing/2014/main" val="811902790"/>
                    </a:ext>
                  </a:extLst>
                </a:gridCol>
                <a:gridCol w="1205626">
                  <a:extLst>
                    <a:ext uri="{9D8B030D-6E8A-4147-A177-3AD203B41FA5}">
                      <a16:colId xmlns:a16="http://schemas.microsoft.com/office/drawing/2014/main" val="2758412988"/>
                    </a:ext>
                  </a:extLst>
                </a:gridCol>
              </a:tblGrid>
              <a:tr h="3175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OR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1458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3399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4139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11818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0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5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XOR </a:t>
            </a:r>
            <a:r>
              <a:rPr lang="en-US" b="1" dirty="0" err="1">
                <a:solidFill>
                  <a:srgbClr val="FF0000"/>
                </a:solidFill>
              </a:rPr>
              <a:t>dest,src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פעולה לוגית </a:t>
            </a:r>
            <a:r>
              <a:rPr lang="en-US" b="1" dirty="0"/>
              <a:t>XOR</a:t>
            </a:r>
            <a:r>
              <a:rPr lang="he-IL" dirty="0"/>
              <a:t> על 2 אופרנדים , כאשר </a:t>
            </a:r>
            <a:r>
              <a:rPr lang="en-US" b="1" dirty="0" err="1"/>
              <a:t>dest</a:t>
            </a:r>
            <a:r>
              <a:rPr lang="he-IL" dirty="0"/>
              <a:t> נדרס עם תוצאה (הפקודה לא עובדת על אוגרי סגמנט)</a:t>
            </a:r>
          </a:p>
          <a:p>
            <a:pPr marL="0" indent="0">
              <a:buNone/>
            </a:pPr>
            <a:r>
              <a:rPr lang="en-US" b="1" dirty="0" err="1"/>
              <a:t>dest</a:t>
            </a:r>
            <a:r>
              <a:rPr lang="en-US" b="1" dirty="0"/>
              <a:t>-mem/reg</a:t>
            </a:r>
            <a:br>
              <a:rPr lang="en-US" b="1" dirty="0"/>
            </a:br>
            <a:r>
              <a:rPr lang="en-US" b="1" dirty="0" err="1"/>
              <a:t>src-imm</a:t>
            </a:r>
            <a:r>
              <a:rPr lang="en-US" b="1" dirty="0"/>
              <a:t>/reg/mem</a:t>
            </a:r>
            <a:endParaRPr lang="he-IL" b="1" dirty="0"/>
          </a:p>
          <a:p>
            <a:pPr algn="r" rtl="1"/>
            <a:r>
              <a:rPr lang="he-IL" b="1" dirty="0"/>
              <a:t>השפעה על אוגר הדגלים : </a:t>
            </a:r>
            <a:r>
              <a:rPr lang="en-US" b="1" dirty="0"/>
              <a:t>CF OF PF SF ZF</a:t>
            </a:r>
            <a:endParaRPr lang="he-IL" b="1" dirty="0"/>
          </a:p>
          <a:p>
            <a:pPr marL="457200" lvl="1" indent="0" algn="r" rtl="1">
              <a:buNone/>
            </a:pPr>
            <a:r>
              <a:rPr lang="he-IL" b="1" dirty="0">
                <a:solidFill>
                  <a:srgbClr val="FF0000"/>
                </a:solidFill>
              </a:rPr>
              <a:t>תמיד נעדיף לאפס עם </a:t>
            </a:r>
            <a:r>
              <a:rPr lang="en-US" b="1" dirty="0" err="1">
                <a:solidFill>
                  <a:srgbClr val="FF0000"/>
                </a:solidFill>
              </a:rPr>
              <a:t>xor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dest</a:t>
            </a:r>
            <a:r>
              <a:rPr lang="en-US" b="1" dirty="0">
                <a:solidFill>
                  <a:srgbClr val="FF0000"/>
                </a:solidFill>
              </a:rPr>
              <a:t> , </a:t>
            </a:r>
            <a:r>
              <a:rPr lang="en-US" b="1" dirty="0" err="1">
                <a:solidFill>
                  <a:srgbClr val="FF0000"/>
                </a:solidFill>
              </a:rPr>
              <a:t>dest</a:t>
            </a:r>
            <a:r>
              <a:rPr lang="he-IL" b="1" dirty="0">
                <a:solidFill>
                  <a:srgbClr val="FF0000"/>
                </a:solidFill>
              </a:rPr>
              <a:t> </a:t>
            </a:r>
          </a:p>
          <a:p>
            <a:pPr marL="0" indent="0" algn="r" rtl="1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he-IL" b="1" dirty="0">
                <a:solidFill>
                  <a:srgbClr val="FF0000"/>
                </a:solidFill>
              </a:rPr>
              <a:t>מאשר עם </a:t>
            </a:r>
            <a:r>
              <a:rPr lang="en-US" b="1" dirty="0">
                <a:solidFill>
                  <a:srgbClr val="FF0000"/>
                </a:solidFill>
              </a:rPr>
              <a:t>mov </a:t>
            </a:r>
            <a:r>
              <a:rPr lang="en-US" b="1" dirty="0" err="1">
                <a:solidFill>
                  <a:srgbClr val="FF0000"/>
                </a:solidFill>
              </a:rPr>
              <a:t>dest</a:t>
            </a:r>
            <a:r>
              <a:rPr lang="en-US" b="1" dirty="0">
                <a:solidFill>
                  <a:srgbClr val="FF0000"/>
                </a:solidFill>
              </a:rPr>
              <a:t> , 0 </a:t>
            </a:r>
            <a:endParaRPr lang="he-IL" b="1" dirty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he-IL" b="1" dirty="0">
                <a:solidFill>
                  <a:srgbClr val="FF0000"/>
                </a:solidFill>
              </a:rPr>
              <a:t>כי פעולת </a:t>
            </a:r>
            <a:r>
              <a:rPr lang="en-US" b="1" dirty="0" err="1">
                <a:solidFill>
                  <a:srgbClr val="FF0000"/>
                </a:solidFill>
              </a:rPr>
              <a:t>xor</a:t>
            </a:r>
            <a:r>
              <a:rPr lang="he-IL" b="1" dirty="0">
                <a:solidFill>
                  <a:srgbClr val="FF0000"/>
                </a:solidFill>
              </a:rPr>
              <a:t> הרבה יותר מהירה מ </a:t>
            </a:r>
            <a:r>
              <a:rPr lang="en-US" b="1" dirty="0">
                <a:solidFill>
                  <a:srgbClr val="FF0000"/>
                </a:solidFill>
              </a:rPr>
              <a:t>mov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780B3-F1A4-4854-91C8-FFFB5694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2664"/>
              </p:ext>
            </p:extLst>
          </p:nvPr>
        </p:nvGraphicFramePr>
        <p:xfrm>
          <a:off x="2689167" y="3780300"/>
          <a:ext cx="36168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26">
                  <a:extLst>
                    <a:ext uri="{9D8B030D-6E8A-4147-A177-3AD203B41FA5}">
                      <a16:colId xmlns:a16="http://schemas.microsoft.com/office/drawing/2014/main" val="1656752139"/>
                    </a:ext>
                  </a:extLst>
                </a:gridCol>
                <a:gridCol w="1205626">
                  <a:extLst>
                    <a:ext uri="{9D8B030D-6E8A-4147-A177-3AD203B41FA5}">
                      <a16:colId xmlns:a16="http://schemas.microsoft.com/office/drawing/2014/main" val="811902790"/>
                    </a:ext>
                  </a:extLst>
                </a:gridCol>
                <a:gridCol w="1205626">
                  <a:extLst>
                    <a:ext uri="{9D8B030D-6E8A-4147-A177-3AD203B41FA5}">
                      <a16:colId xmlns:a16="http://schemas.microsoft.com/office/drawing/2014/main" val="2758412988"/>
                    </a:ext>
                  </a:extLst>
                </a:gridCol>
              </a:tblGrid>
              <a:tr h="3175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XOR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1458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3399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4139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11818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0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33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31A9-2118-402A-B836-083CB4B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Manipulation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E55-7E1A-46E1-8DC2-8C078755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US" b="1" dirty="0" err="1">
                <a:solidFill>
                  <a:srgbClr val="FF0000"/>
                </a:solidFill>
              </a:rPr>
              <a:t>dest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b="1" dirty="0"/>
              <a:t>: </a:t>
            </a:r>
            <a:r>
              <a:rPr lang="he-IL" dirty="0"/>
              <a:t>מבצעת פעולה לוגית </a:t>
            </a:r>
            <a:r>
              <a:rPr lang="en-US" b="1" dirty="0"/>
              <a:t>NOT</a:t>
            </a:r>
            <a:r>
              <a:rPr lang="he-IL" dirty="0"/>
              <a:t> על אופרנד  , כאשר </a:t>
            </a:r>
            <a:r>
              <a:rPr lang="en-US" b="1" dirty="0" err="1"/>
              <a:t>dest</a:t>
            </a:r>
            <a:r>
              <a:rPr lang="he-IL" dirty="0"/>
              <a:t> נדרס עם תוצאה (הפקודה לא עובדת על אוגרי סגמנט ולא משנה את אוגר הדגלים)</a:t>
            </a:r>
          </a:p>
          <a:p>
            <a:pPr marL="0" indent="0">
              <a:buNone/>
            </a:pPr>
            <a:r>
              <a:rPr lang="en-US" b="1" dirty="0" err="1"/>
              <a:t>dest</a:t>
            </a:r>
            <a:r>
              <a:rPr lang="en-US" b="1" dirty="0"/>
              <a:t>-mem/reg</a:t>
            </a:r>
            <a:br>
              <a:rPr lang="en-US" b="1" dirty="0"/>
            </a:br>
            <a:br>
              <a:rPr lang="en-US" dirty="0"/>
            </a:br>
            <a:endParaRPr lang="he-IL" dirty="0"/>
          </a:p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FBC-5D49-43A6-A15E-5B92F9E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A4E3-0DAE-4600-9011-C810D30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780B3-F1A4-4854-91C8-FFFB5694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73899"/>
              </p:ext>
            </p:extLst>
          </p:nvPr>
        </p:nvGraphicFramePr>
        <p:xfrm>
          <a:off x="2641789" y="3358634"/>
          <a:ext cx="24112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26">
                  <a:extLst>
                    <a:ext uri="{9D8B030D-6E8A-4147-A177-3AD203B41FA5}">
                      <a16:colId xmlns:a16="http://schemas.microsoft.com/office/drawing/2014/main" val="1656752139"/>
                    </a:ext>
                  </a:extLst>
                </a:gridCol>
                <a:gridCol w="1205626">
                  <a:extLst>
                    <a:ext uri="{9D8B030D-6E8A-4147-A177-3AD203B41FA5}">
                      <a16:colId xmlns:a16="http://schemas.microsoft.com/office/drawing/2014/main" val="2758412988"/>
                    </a:ext>
                  </a:extLst>
                </a:gridCol>
              </a:tblGrid>
              <a:tr h="3175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1458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3399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0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381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1123</Words>
  <Application>Microsoft Office PowerPoint</Application>
  <PresentationFormat>Widescreen</PresentationFormat>
  <Paragraphs>243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Calibri</vt:lpstr>
      <vt:lpstr>Century Gothic</vt:lpstr>
      <vt:lpstr>Wingdings 3</vt:lpstr>
      <vt:lpstr>Wisp</vt:lpstr>
      <vt:lpstr>מעבדה מספר 5</vt:lpstr>
      <vt:lpstr>XCHG</vt:lpstr>
      <vt:lpstr>פעולות על מחרוזות</vt:lpstr>
      <vt:lpstr>פעולות על מחרוזות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JCXZ</vt:lpstr>
      <vt:lpstr>LOOP</vt:lpstr>
      <vt:lpstr>LOOPE/LOOPZ </vt:lpstr>
      <vt:lpstr>LOOPNE/LOOPNZ </vt:lpstr>
      <vt:lpstr>סיכום לולאות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5</dc:title>
  <dc:creator>איליה זלדנר</dc:creator>
  <cp:lastModifiedBy>איליה זלדנר</cp:lastModifiedBy>
  <cp:revision>17</cp:revision>
  <dcterms:created xsi:type="dcterms:W3CDTF">2018-12-03T15:47:00Z</dcterms:created>
  <dcterms:modified xsi:type="dcterms:W3CDTF">2018-12-08T06:47:19Z</dcterms:modified>
</cp:coreProperties>
</file>