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70" r:id="rId14"/>
    <p:sldId id="269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>
        <p:scale>
          <a:sx n="101" d="100"/>
          <a:sy n="101" d="100"/>
        </p:scale>
        <p:origin x="69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4B7B0-2576-4ED8-8453-A6D0279FE9D1}" type="datetimeFigureOut">
              <a:rPr lang="LID4096" smtClean="0"/>
              <a:t>12/08/2018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A92D9-0C4E-4976-B9AF-18F2BB2704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334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610-9BAF-474E-B943-372255FC8638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C7F3-742E-4502-B18E-A1EDE6B2DC7B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DFC4-DE9E-434D-9EA3-E285B78B3B1E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422F-A64D-4A26-85A4-0BF5F415370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6487-2F49-413C-9CC6-7971D47DA27B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CC3C-512E-4554-8269-319D5BCADB87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ACC6-57EA-4230-8503-6C11730ACC9E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F1CB-37E4-4AE9-A743-F44A8104DFBE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216A-91F6-4B1E-BAE7-CEB38A422CB3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E41-085D-48F0-86AC-8CB0792E2145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D6C9-9F99-4902-8509-7F360C3644E1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2897-5A16-4158-B168-6CE503921FD9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BCC2-478B-40F4-91A9-7142C4380182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64A-185F-4826-B54A-3B5B19251133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381A-DF44-421E-8275-1C1400B22C04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00F8-62FB-48FA-85AB-7F74BE924ED6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DC34-46AA-4B40-BD42-5AE360E178AD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C383-E792-47E3-9078-018267310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מעבדה מספר 7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25D21-DF11-4096-A1CB-DFFFDDAFF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איליה זלדנר – פרוצדורות 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8C770-F84C-4C6F-BAFB-D5E24069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CA3CB-AEB6-4EB0-A064-B0B7C406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8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F683-E4B2-4365-9126-5D698AC8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העברת פרמטרים מ ולפרוצדורה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D9508-78E0-400D-AC27-FC12A44A9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="1" dirty="0"/>
              <a:t>דרך רגיסטרים : </a:t>
            </a:r>
          </a:p>
          <a:p>
            <a:pPr lvl="1" algn="r" rtl="1"/>
            <a:r>
              <a:rPr lang="he-IL" dirty="0"/>
              <a:t>כאשר נקראת פרוצדורה , ניתן לשמור את הפרמטרים באוגרים , על מנת שבתוך פרוצדורה יהיה ניתן לגשת אליהם.</a:t>
            </a:r>
          </a:p>
          <a:p>
            <a:pPr lvl="1" algn="r" rtl="1"/>
            <a:r>
              <a:rPr lang="he-IL" dirty="0"/>
              <a:t>בדרך כלל נהוג להשתמש באוגרים קבועים לערך מוחזר. הפרוצדורה מחזירה ערך בגודל </a:t>
            </a:r>
            <a:r>
              <a:rPr lang="en-US" b="1" dirty="0"/>
              <a:t>word</a:t>
            </a:r>
            <a:r>
              <a:rPr lang="he-IL" b="1" dirty="0"/>
              <a:t> , </a:t>
            </a:r>
            <a:r>
              <a:rPr lang="he-IL" dirty="0"/>
              <a:t>דרך אוגר </a:t>
            </a:r>
            <a:r>
              <a:rPr lang="en-US" b="1" dirty="0"/>
              <a:t>ax</a:t>
            </a:r>
            <a:r>
              <a:rPr lang="he-IL" b="1" dirty="0"/>
              <a:t> </a:t>
            </a:r>
            <a:r>
              <a:rPr lang="he-IL" dirty="0"/>
              <a:t>ו ערך בגודל </a:t>
            </a:r>
            <a:r>
              <a:rPr lang="en-US" b="1" dirty="0"/>
              <a:t>double word</a:t>
            </a:r>
            <a:r>
              <a:rPr lang="he-IL" b="1" dirty="0"/>
              <a:t> </a:t>
            </a:r>
            <a:r>
              <a:rPr lang="he-IL" dirty="0"/>
              <a:t>דרך האוגרים </a:t>
            </a:r>
            <a:r>
              <a:rPr lang="en-US" b="1" dirty="0"/>
              <a:t>dx::ax</a:t>
            </a:r>
            <a:r>
              <a:rPr lang="he-IL" b="1" dirty="0"/>
              <a:t>.</a:t>
            </a:r>
          </a:p>
          <a:p>
            <a:pPr algn="r" rtl="1"/>
            <a:r>
              <a:rPr lang="he-IL" b="1" dirty="0"/>
              <a:t>דרך זיכרון משותף : </a:t>
            </a:r>
          </a:p>
          <a:p>
            <a:pPr lvl="1" algn="r" rtl="1"/>
            <a:r>
              <a:rPr lang="he-IL" dirty="0"/>
              <a:t>כאשר נקראת פרוצדורה , ניתן לשמור את הפרמטרים בזיכרון משותף , על מנת שבתוך פרוצדורה יהיה ניתן לגשת אליהם.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30C33-758E-4103-96DA-B136B587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C60FA-551B-40BC-9695-7E54AC1F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598A-5A80-4CD2-A48A-97C7F505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העברת פרמטרים מ ולפרוצדורה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3BAF-0993-4236-8A1A-2AAC1C83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דרך מצביעים שמועברים באוגרים : </a:t>
            </a:r>
          </a:p>
          <a:p>
            <a:pPr lvl="1" algn="r" rtl="1"/>
            <a:r>
              <a:rPr lang="he-IL" dirty="0"/>
              <a:t>במקום להעביר ערכים , מועברים כתובות של הערכים הללו. ה </a:t>
            </a:r>
            <a:r>
              <a:rPr lang="en-US" b="1" dirty="0"/>
              <a:t>offset</a:t>
            </a:r>
            <a:r>
              <a:rPr lang="he-IL" dirty="0"/>
              <a:t> לכתובות נשמרים באוגרים </a:t>
            </a:r>
            <a:r>
              <a:rPr lang="en-US" b="1" dirty="0"/>
              <a:t>SI</a:t>
            </a:r>
            <a:r>
              <a:rPr lang="he-IL" b="1" dirty="0"/>
              <a:t> , </a:t>
            </a:r>
            <a:r>
              <a:rPr lang="en-US" b="1" dirty="0"/>
              <a:t>DI</a:t>
            </a:r>
            <a:r>
              <a:rPr lang="he-IL" b="1" dirty="0"/>
              <a:t> ו </a:t>
            </a:r>
            <a:r>
              <a:rPr lang="en-US" b="1" dirty="0"/>
              <a:t>BX</a:t>
            </a:r>
            <a:r>
              <a:rPr lang="he-IL" b="1" dirty="0"/>
              <a:t>.</a:t>
            </a:r>
          </a:p>
          <a:p>
            <a:pPr algn="r" rtl="1"/>
            <a:r>
              <a:rPr lang="he-IL" b="1" dirty="0"/>
              <a:t>דרך המחסנית : </a:t>
            </a:r>
          </a:p>
          <a:p>
            <a:pPr lvl="1" algn="r" rtl="1"/>
            <a:r>
              <a:rPr lang="he-IL" dirty="0"/>
              <a:t>על מנת להעביר פרמטרים לפרוצדורה , הפרמטרים נדחפים</a:t>
            </a:r>
            <a:r>
              <a:rPr lang="en-US" dirty="0"/>
              <a:t> </a:t>
            </a:r>
            <a:r>
              <a:rPr lang="he-IL" dirty="0"/>
              <a:t>למחסנית לפני ביצוע קריאת </a:t>
            </a:r>
            <a:r>
              <a:rPr lang="en-US" b="1" dirty="0"/>
              <a:t>call</a:t>
            </a:r>
            <a:r>
              <a:rPr lang="en-US" dirty="0"/>
              <a:t> </a:t>
            </a:r>
            <a:r>
              <a:rPr lang="he-IL" dirty="0"/>
              <a:t> . בפרוצדורה , על מנת לגשת לפרמטרים , נשמרת כתובת יחסית למיקום הפרמטרים במחסנית.</a:t>
            </a:r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F37CF-6446-437D-8BCE-F03DFEC7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4B0F2-EBD0-4EC5-AE83-55B97BDB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9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2368-93B5-4AF8-B6A7-BD864642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דוגמה לערך מוחזר דרך אוגר </a:t>
            </a:r>
            <a:r>
              <a:rPr lang="en-US" b="1" dirty="0"/>
              <a:t>AX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EB9D-3623-4EB8-B226-30EF1ED8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ADDITION PROC NEAR ;Procedure to add two numbers </a:t>
            </a:r>
          </a:p>
          <a:p>
            <a:pPr marL="0" indent="0">
              <a:buNone/>
            </a:pPr>
            <a:r>
              <a:rPr lang="en-US" b="1" dirty="0"/>
              <a:t>	MOV AX,BX ;First parameter in BX </a:t>
            </a:r>
          </a:p>
          <a:p>
            <a:pPr marL="0" indent="0">
              <a:buNone/>
            </a:pPr>
            <a:r>
              <a:rPr lang="en-US" b="1" dirty="0"/>
              <a:t>	ADD AX,CX ;Add second parameter in CX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00B050"/>
                </a:solidFill>
              </a:rPr>
              <a:t>RET ;Return ( result in AX 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ADDITION ENDP ;End of procedure definition </a:t>
            </a:r>
          </a:p>
          <a:p>
            <a:pPr marL="0" indent="0">
              <a:buNone/>
            </a:pPr>
            <a:r>
              <a:rPr lang="en-US" b="1" dirty="0"/>
              <a:t>… </a:t>
            </a:r>
          </a:p>
          <a:p>
            <a:pPr marL="0" indent="0">
              <a:buNone/>
            </a:pPr>
            <a:r>
              <a:rPr lang="en-US" b="1" dirty="0"/>
              <a:t>MOV BX,4 ;Assign first parameter </a:t>
            </a:r>
          </a:p>
          <a:p>
            <a:pPr marL="0" indent="0">
              <a:buNone/>
            </a:pPr>
            <a:r>
              <a:rPr lang="en-US" b="1" dirty="0"/>
              <a:t>MOV CX,7 ;Assign second parameter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CALL ADDITION ;Call their addition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MOV [RES],AX ;Store the result returned</a:t>
            </a:r>
            <a:endParaRPr lang="LID4096" b="1" dirty="0">
              <a:solidFill>
                <a:srgbClr val="00B05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84767-4265-4319-BA2E-75AE7063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33B2B-ECEB-4479-A3BD-FCDFDED2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1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BD5F-A5E4-41F2-B48F-6221BD92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העברת פרמטרים דרך מחסנית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801A-2B58-418C-8475-3DF9C3BD8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הפרמטרים נדחפים לפני ביצוע </a:t>
            </a:r>
            <a:r>
              <a:rPr lang="en-US" b="1" dirty="0"/>
              <a:t>call</a:t>
            </a:r>
            <a:r>
              <a:rPr lang="he-IL" b="1" dirty="0"/>
              <a:t>.</a:t>
            </a:r>
          </a:p>
          <a:p>
            <a:pPr algn="r" rtl="1"/>
            <a:r>
              <a:rPr lang="he-IL" dirty="0"/>
              <a:t>אחרי חזרה בסיום ביצוע הפרוצדורה  , על מנת למחוק ( להתעלם ) פרמטרים שכבר לא נחוצים ( היו נחוצים לפרוצדורה בלבד )</a:t>
            </a:r>
            <a:r>
              <a:rPr lang="en-US" dirty="0"/>
              <a:t> </a:t>
            </a:r>
            <a:r>
              <a:rPr lang="he-IL" dirty="0"/>
              <a:t>, מעלים ( מגדילים )</a:t>
            </a:r>
            <a:r>
              <a:rPr lang="en-US" dirty="0"/>
              <a:t> </a:t>
            </a:r>
            <a:r>
              <a:rPr lang="he-IL" dirty="0"/>
              <a:t>את אוגר ה </a:t>
            </a:r>
            <a:r>
              <a:rPr lang="en-US" b="1" dirty="0" err="1"/>
              <a:t>sp</a:t>
            </a:r>
            <a:r>
              <a:rPr lang="he-IL" dirty="0"/>
              <a:t> מעליהם , על מנת להתייחס לפרמטרים ,  כשטח פנוי לניצול המחסנית.</a:t>
            </a:r>
          </a:p>
          <a:p>
            <a:pPr algn="r" rtl="1"/>
            <a:r>
              <a:rPr lang="he-IL" dirty="0"/>
              <a:t>לדוגמה : 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0070C0"/>
                </a:solidFill>
              </a:rPr>
              <a:t>push ax ; parameter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push word </a:t>
            </a:r>
            <a:r>
              <a:rPr lang="en-US" b="1" dirty="0" err="1">
                <a:solidFill>
                  <a:srgbClr val="0070C0"/>
                </a:solidFill>
              </a:rPr>
              <a:t>ptr</a:t>
            </a:r>
            <a:r>
              <a:rPr lang="en-US" b="1" dirty="0">
                <a:solidFill>
                  <a:srgbClr val="0070C0"/>
                </a:solidFill>
              </a:rPr>
              <a:t> [</a:t>
            </a:r>
            <a:r>
              <a:rPr lang="en-US" b="1" dirty="0" err="1">
                <a:solidFill>
                  <a:srgbClr val="0070C0"/>
                </a:solidFill>
              </a:rPr>
              <a:t>si</a:t>
            </a:r>
            <a:r>
              <a:rPr lang="en-US" b="1" dirty="0">
                <a:solidFill>
                  <a:srgbClr val="0070C0"/>
                </a:solidFill>
              </a:rPr>
              <a:t>] ; parameter</a:t>
            </a:r>
          </a:p>
          <a:p>
            <a:pPr marL="0" indent="0" algn="l">
              <a:buNone/>
            </a:pPr>
            <a:r>
              <a:rPr lang="en-US" b="1" dirty="0"/>
              <a:t>call </a:t>
            </a:r>
            <a:r>
              <a:rPr lang="en-US" b="1" dirty="0" err="1"/>
              <a:t>testF</a:t>
            </a:r>
            <a:endParaRPr lang="en-US" b="1" dirty="0"/>
          </a:p>
          <a:p>
            <a:pPr marL="0" indent="0" algn="l">
              <a:buNone/>
            </a:pPr>
            <a:r>
              <a:rPr lang="en-US" b="1" dirty="0">
                <a:solidFill>
                  <a:srgbClr val="00B050"/>
                </a:solidFill>
              </a:rPr>
              <a:t>add </a:t>
            </a:r>
            <a:r>
              <a:rPr lang="en-US" b="1" dirty="0" err="1">
                <a:solidFill>
                  <a:srgbClr val="00B050"/>
                </a:solidFill>
              </a:rPr>
              <a:t>sp</a:t>
            </a:r>
            <a:r>
              <a:rPr lang="en-US" b="1" dirty="0">
                <a:solidFill>
                  <a:srgbClr val="00B050"/>
                </a:solidFill>
              </a:rPr>
              <a:t> , 4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  <a:r>
              <a:rPr lang="he-IL" b="1" dirty="0">
                <a:solidFill>
                  <a:srgbClr val="FF0000"/>
                </a:solidFill>
              </a:rPr>
              <a:t>|</a:t>
            </a:r>
            <a:r>
              <a:rPr lang="en-US" b="1" dirty="0">
                <a:solidFill>
                  <a:srgbClr val="FF0000"/>
                </a:solidFill>
              </a:rPr>
              <a:t>ax</a:t>
            </a:r>
            <a:r>
              <a:rPr lang="he-IL" b="1" dirty="0">
                <a:solidFill>
                  <a:srgbClr val="FF0000"/>
                </a:solidFill>
              </a:rPr>
              <a:t>|</a:t>
            </a:r>
            <a:r>
              <a:rPr lang="en-US" b="1" dirty="0">
                <a:solidFill>
                  <a:srgbClr val="FF0000"/>
                </a:solidFill>
              </a:rPr>
              <a:t> + |[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]| = 2 + 2 = 4 bytes</a:t>
            </a:r>
          </a:p>
          <a:p>
            <a:pPr marL="0" indent="0" algn="l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9AD89-E5C0-4B3A-82F8-81A07C22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CF5EE-11D2-47F8-B097-91CA76B4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9E740-2B1A-4F04-A861-4B3F7C267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051" y="3500069"/>
            <a:ext cx="3204539" cy="31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6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82F3-CBB0-453A-AF24-E3C05565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חילוץ פרמטרים בפרוצדורה , מתוך המחסנית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7AFB-D0C9-43B7-8A1C-BDCCE4FF1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נעשה בעזרת אוגר </a:t>
            </a:r>
            <a:r>
              <a:rPr lang="en-US" b="1" dirty="0"/>
              <a:t>BP</a:t>
            </a:r>
            <a:r>
              <a:rPr lang="he-IL" dirty="0"/>
              <a:t> :</a:t>
            </a:r>
          </a:p>
          <a:p>
            <a:pPr algn="r" rtl="1"/>
            <a:r>
              <a:rPr lang="he-IL" dirty="0"/>
              <a:t>לדוגמה : </a:t>
            </a:r>
          </a:p>
          <a:p>
            <a:pPr marL="0" indent="0" algn="l">
              <a:buNone/>
            </a:pPr>
            <a:r>
              <a:rPr lang="en-US" b="1" dirty="0"/>
              <a:t>push bp</a:t>
            </a:r>
          </a:p>
          <a:p>
            <a:pPr marL="0" indent="0" algn="l">
              <a:buNone/>
            </a:pPr>
            <a:r>
              <a:rPr lang="en-US" b="1" dirty="0"/>
              <a:t>mov bp , </a:t>
            </a:r>
            <a:r>
              <a:rPr lang="en-US" b="1" dirty="0" err="1"/>
              <a:t>sp</a:t>
            </a:r>
            <a:r>
              <a:rPr lang="en-US" b="1" dirty="0"/>
              <a:t> 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0070C0"/>
                </a:solidFill>
              </a:rPr>
              <a:t>mov ax , [bp+2] ; parameter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mov bx , [bp+4] ; parameter</a:t>
            </a:r>
          </a:p>
          <a:p>
            <a:pPr marL="0" indent="0" algn="l">
              <a:buNone/>
            </a:pPr>
            <a:r>
              <a:rPr lang="en-US" b="1" dirty="0"/>
              <a:t>…</a:t>
            </a:r>
          </a:p>
          <a:p>
            <a:pPr marL="0" indent="0" algn="l">
              <a:buNone/>
            </a:pPr>
            <a:r>
              <a:rPr lang="he-IL" dirty="0"/>
              <a:t> 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D984B-CC3A-4F02-8764-923BB0A1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39BDE-6081-435E-8B53-4CBA490F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D9D35-2E12-479D-A4DE-9CEA7C25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552" y="2601515"/>
            <a:ext cx="4336659" cy="377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6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1FEA-A2D3-4F90-ABD5-FCCC5E16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חילוץ משתנים לוקלים בפרוצדורה , מתוך המחסנית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1CA1-61DD-4241-9899-31ECF8BB0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נעשה בעזרת אוגר </a:t>
            </a:r>
            <a:r>
              <a:rPr lang="en-US" b="1" dirty="0"/>
              <a:t>BP</a:t>
            </a:r>
            <a:r>
              <a:rPr lang="he-IL" dirty="0"/>
              <a:t> :</a:t>
            </a:r>
          </a:p>
          <a:p>
            <a:pPr algn="r" rtl="1"/>
            <a:r>
              <a:rPr lang="he-IL" dirty="0"/>
              <a:t>לדוגמה : </a:t>
            </a:r>
          </a:p>
          <a:p>
            <a:pPr marL="0" indent="0">
              <a:buNone/>
            </a:pPr>
            <a:r>
              <a:rPr lang="en-US" b="1" dirty="0"/>
              <a:t>push bp</a:t>
            </a:r>
          </a:p>
          <a:p>
            <a:pPr marL="0" indent="0">
              <a:buNone/>
            </a:pPr>
            <a:r>
              <a:rPr lang="en-US" b="1" dirty="0"/>
              <a:t>mov bp , </a:t>
            </a:r>
            <a:r>
              <a:rPr lang="en-US" b="1" dirty="0" err="1"/>
              <a:t>sp</a:t>
            </a:r>
            <a:r>
              <a:rPr lang="en-US" b="1" dirty="0"/>
              <a:t> </a:t>
            </a:r>
          </a:p>
          <a:p>
            <a:pPr marL="0" indent="0" algn="l">
              <a:buNone/>
            </a:pPr>
            <a:r>
              <a:rPr lang="en-US" b="1" dirty="0"/>
              <a:t>push word </a:t>
            </a:r>
            <a:r>
              <a:rPr lang="en-US" b="1" dirty="0" err="1"/>
              <a:t>ptr</a:t>
            </a:r>
            <a:r>
              <a:rPr lang="en-US" b="1" dirty="0"/>
              <a:t> [</a:t>
            </a:r>
            <a:r>
              <a:rPr lang="en-US" b="1" dirty="0" err="1"/>
              <a:t>si</a:t>
            </a:r>
            <a:r>
              <a:rPr lang="en-US" b="1" dirty="0"/>
              <a:t>]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0070C0"/>
                </a:solidFill>
              </a:rPr>
              <a:t>mov ax , [bp – 2] ; local variable </a:t>
            </a:r>
            <a:endParaRPr lang="he-IL" b="1" dirty="0">
              <a:solidFill>
                <a:srgbClr val="0070C0"/>
              </a:solidFill>
            </a:endParaRPr>
          </a:p>
          <a:p>
            <a:pPr marL="0" indent="0" algn="l">
              <a:buNone/>
            </a:pPr>
            <a:r>
              <a:rPr lang="en-US" b="1" dirty="0"/>
              <a:t>…</a:t>
            </a:r>
          </a:p>
          <a:p>
            <a:pPr marL="0" indent="0" algn="l">
              <a:buNone/>
            </a:pP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ECBAA-2F43-4E7A-A046-CD5EA27B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122B4-05EC-4041-A3EC-D1E9B917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BE01F-F576-4653-B866-7325A7057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684" y="2503310"/>
            <a:ext cx="3786697" cy="368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08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D2F9-E017-4EC0-89A5-0833F76D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מחיקת פרמטרים , בסיום הפונקציה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53DD-74B1-4A7C-BB2A-2A73773BA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עוד דרך (חוץ מהדרך של מחיקת פרמטרים אחרי קריאה לפונקציה כמו שראינו </a:t>
            </a:r>
            <a:r>
              <a:rPr lang="he-IL" b="1" dirty="0"/>
              <a:t>בשקף 13</a:t>
            </a:r>
            <a:r>
              <a:rPr lang="he-IL" dirty="0"/>
              <a:t> היותר נפוצה , גם בקורס שלנו ) , היא לבטל אותם בסיום הפרוצדורה , בעזרת הוספת מספר בתים של פרמטרים שרוצים למחוק (להתעלם ) לפקודה </a:t>
            </a:r>
            <a:r>
              <a:rPr lang="en-US" b="1" dirty="0"/>
              <a:t>ret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לדוגמה : </a:t>
            </a:r>
            <a:r>
              <a:rPr lang="en-US" b="1" dirty="0"/>
              <a:t>ret 6 </a:t>
            </a:r>
            <a:r>
              <a:rPr lang="he-IL" b="1" dirty="0"/>
              <a:t> </a:t>
            </a:r>
            <a:r>
              <a:rPr lang="he-IL" dirty="0"/>
              <a:t>מוציא את הכתובת חזרה (</a:t>
            </a:r>
            <a:r>
              <a:rPr lang="en-US" dirty="0"/>
              <a:t> </a:t>
            </a:r>
            <a:r>
              <a:rPr lang="he-IL" dirty="0"/>
              <a:t>כמו ב </a:t>
            </a:r>
            <a:r>
              <a:rPr lang="en-US" b="1" dirty="0"/>
              <a:t>ret</a:t>
            </a:r>
            <a:r>
              <a:rPr lang="he-IL" dirty="0"/>
              <a:t> רגיל ללא מספר )</a:t>
            </a:r>
            <a:r>
              <a:rPr lang="he-IL" b="1" dirty="0"/>
              <a:t> </a:t>
            </a:r>
            <a:r>
              <a:rPr lang="he-IL" dirty="0"/>
              <a:t>ובנוסף </a:t>
            </a:r>
            <a:r>
              <a:rPr lang="he-IL" b="1" dirty="0"/>
              <a:t>6 בתים </a:t>
            </a:r>
            <a:r>
              <a:rPr lang="he-IL" dirty="0"/>
              <a:t>של פרמטרים לפרוצדורה.</a:t>
            </a:r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E6A22-E047-4354-B78F-F5AD844E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6A325-AE7D-478B-AB1F-C73B1A9A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767A2-29A8-4AA3-BF54-C6F2568E9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659" y="3476378"/>
            <a:ext cx="4003982" cy="334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4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4575-F1AC-4D0B-9C44-DF48B98B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פרוצדורות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569E4-B5E5-4035-93D7-00FD8820F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בזמן כתיבת תכנית , יכול להיות שיש צורך לבצע רצף מסוים של פקודות מספר פעמים. אפילו יכול להיות שכל פעם משתנים נתוני התחלה , אבל לא הרצף הפקודות עצמם.</a:t>
            </a:r>
          </a:p>
          <a:p>
            <a:pPr algn="r" rtl="1"/>
            <a:r>
              <a:rPr lang="he-IL" dirty="0"/>
              <a:t> על מנת להימנע , משכפול קוד מספר פעמים , ניתן לרשום את הרצף הפקודות בחלק נפרד ב תת תכנית קטנה (</a:t>
            </a:r>
            <a:r>
              <a:rPr lang="en-US" b="1" dirty="0"/>
              <a:t>subprogram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 שנקראת </a:t>
            </a:r>
            <a:r>
              <a:rPr lang="en-US" b="1" dirty="0"/>
              <a:t>procedure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כל פעם שיהיה צורך לבצע את רצף הפקודות הללו , ניתן יהיה לעשות זאת , על ידי קריאה של </a:t>
            </a:r>
            <a:r>
              <a:rPr lang="en-US" b="1" dirty="0"/>
              <a:t>call</a:t>
            </a:r>
            <a:r>
              <a:rPr lang="he-IL" dirty="0"/>
              <a:t> לפרוצדורה זו.</a:t>
            </a:r>
          </a:p>
          <a:p>
            <a:pPr algn="r" rtl="1"/>
            <a:r>
              <a:rPr lang="he-IL" dirty="0"/>
              <a:t>הפקודה </a:t>
            </a:r>
            <a:r>
              <a:rPr lang="en-US" b="1" dirty="0"/>
              <a:t>call</a:t>
            </a:r>
            <a:r>
              <a:rPr lang="he-IL" dirty="0"/>
              <a:t> , מעבירה את השליטה לפרוצדורה.</a:t>
            </a:r>
          </a:p>
          <a:p>
            <a:pPr algn="r" rtl="1"/>
            <a:r>
              <a:rPr lang="he-IL" dirty="0"/>
              <a:t>בפרוצדורה , פקודה </a:t>
            </a:r>
            <a:r>
              <a:rPr lang="en-US" dirty="0"/>
              <a:t>ret</a:t>
            </a:r>
            <a:r>
              <a:rPr lang="he-IL" dirty="0"/>
              <a:t> מסיימת את ה </a:t>
            </a:r>
            <a:r>
              <a:rPr lang="en-US" b="1" dirty="0"/>
              <a:t>procedure</a:t>
            </a:r>
            <a:r>
              <a:rPr lang="he-IL" dirty="0"/>
              <a:t> ומחזירה את הביצוע לתכנית שקראה לה.</a:t>
            </a:r>
          </a:p>
          <a:p>
            <a:pPr algn="r" rtl="1"/>
            <a:r>
              <a:rPr lang="he-IL" dirty="0"/>
              <a:t>לרב , נרצה לפצל תכנית גדולה , למספר משימות בלתי תלויות , אשר ממש קל לתכנון ולממש.</a:t>
            </a:r>
          </a:p>
          <a:p>
            <a:pPr algn="r" rtl="1"/>
            <a:r>
              <a:rPr lang="he-IL" dirty="0"/>
              <a:t>זה נקרא , תכנית מודולרית ( </a:t>
            </a:r>
            <a:r>
              <a:rPr lang="en-US" b="1" dirty="0"/>
              <a:t>modular programming</a:t>
            </a:r>
            <a:r>
              <a:rPr lang="he-IL" b="1" dirty="0"/>
              <a:t> </a:t>
            </a:r>
            <a:r>
              <a:rPr lang="he-IL" dirty="0"/>
              <a:t>)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A9710-D26C-4661-B29B-7A1C3C8E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853C6-050E-44FF-AA96-245FD1C4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8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CB25-5A01-489E-8FEC-239936FF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פרוצדורות - יתרונות</a:t>
            </a:r>
            <a:br>
              <a:rPr lang="he-IL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AF3E2-9DDE-4BD2-9637-72B13B6C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מפשט משמעותית את התהליך כתיבת הקוד.</a:t>
            </a:r>
          </a:p>
          <a:p>
            <a:pPr algn="r" rtl="1"/>
            <a:r>
              <a:rPr lang="he-IL" dirty="0"/>
              <a:t>מקטין את זמן פיתוח הקוד.</a:t>
            </a:r>
          </a:p>
          <a:p>
            <a:pPr algn="r" rtl="1"/>
            <a:r>
              <a:rPr lang="he-IL" dirty="0"/>
              <a:t>ניתן לפצל מימוש של כל מודול למהנדס תכנה אחר.</a:t>
            </a:r>
          </a:p>
          <a:p>
            <a:pPr algn="r" rtl="1"/>
            <a:r>
              <a:rPr lang="he-IL" dirty="0"/>
              <a:t>הרבה יותר פשוט </a:t>
            </a:r>
            <a:r>
              <a:rPr lang="he-IL" dirty="0" err="1"/>
              <a:t>לדבאג</a:t>
            </a:r>
            <a:r>
              <a:rPr lang="he-IL" dirty="0"/>
              <a:t> , תכניות יותר קטנות.</a:t>
            </a:r>
          </a:p>
          <a:p>
            <a:pPr algn="r" rtl="1"/>
            <a:r>
              <a:rPr lang="he-IL" dirty="0"/>
              <a:t>ניתן להשתמש בפרוצדורה מספר פעמים , לפי הצורך , מחלקי קוד שונים.</a:t>
            </a:r>
          </a:p>
          <a:p>
            <a:pPr algn="r" rtl="1"/>
            <a:r>
              <a:rPr lang="he-IL" dirty="0"/>
              <a:t>ניתן ליצור ספריה שמכילה את הפרוצדורות ולהפיץ.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1BE27-9BF6-42F2-A255-B88139A1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1ED45-37D7-40EB-ADE6-FCE99EC4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2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100F-8D74-449B-92F3-F994CF01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פרוצדורות - חסרונות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AC0F3-7524-4BAD-9E40-F721AFA34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לרב , נדרש עוד קוד , על מנת לקשר בין חלקי הקוד לפרוצדורות.</a:t>
            </a:r>
          </a:p>
          <a:p>
            <a:pPr algn="r" rtl="1"/>
            <a:r>
              <a:rPr lang="he-IL" dirty="0"/>
              <a:t>לרב , נדרש עוד זיכרון , על מנת להעביר נתונים ל ו מהפרוצדורות.</a:t>
            </a:r>
          </a:p>
          <a:p>
            <a:pPr algn="r" rtl="1"/>
            <a:r>
              <a:rPr lang="he-IL" dirty="0"/>
              <a:t>מעבד נדרש לשמור כתובת מתאימה, על מנת לחזור בסיום  הפרוצדורה שנקראה ,לפקודה המתאימה , אצל הפרוצדורה שהפעילה אותה.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4D011-C2B3-4DB1-93F7-3991CC7A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BE355-C0FB-4451-B4FD-B2121820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0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9479-98F2-46D8-9C82-B8D6DEAB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הגדרת פרוצדורה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0F4C-FDDF-47AB-8DBE-91F8ADA63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הפקודות </a:t>
            </a:r>
            <a:r>
              <a:rPr lang="en-US" b="1" dirty="0"/>
              <a:t>PROC</a:t>
            </a:r>
            <a:r>
              <a:rPr lang="he-IL" dirty="0"/>
              <a:t> ו </a:t>
            </a:r>
            <a:r>
              <a:rPr lang="en-US" b="1" dirty="0"/>
              <a:t>ENDP</a:t>
            </a:r>
            <a:r>
              <a:rPr lang="he-IL" dirty="0"/>
              <a:t> מגדירות פרוצדורה.</a:t>
            </a:r>
          </a:p>
          <a:p>
            <a:pPr algn="r" rtl="1"/>
            <a:r>
              <a:rPr lang="en-US" b="1" dirty="0"/>
              <a:t>PROC</a:t>
            </a:r>
            <a:r>
              <a:rPr lang="he-IL" dirty="0"/>
              <a:t> מסמן את ההתחלה : </a:t>
            </a:r>
            <a:r>
              <a:rPr lang="en-US" b="1" dirty="0" err="1"/>
              <a:t>Procedure_name</a:t>
            </a:r>
            <a:r>
              <a:rPr lang="en-US" b="1" dirty="0"/>
              <a:t> PROC [NEAR|FAR]</a:t>
            </a:r>
            <a:endParaRPr lang="he-IL" b="1" dirty="0"/>
          </a:p>
          <a:p>
            <a:pPr algn="r" rtl="1"/>
            <a:r>
              <a:rPr lang="en-US" b="1" dirty="0"/>
              <a:t>NEAR | FAR</a:t>
            </a:r>
            <a:r>
              <a:rPr lang="he-IL" dirty="0"/>
              <a:t> : אפשרות אופציונלית להגדרת סוג הפרוצדורה. אם לא רושמים את אחד מהם , </a:t>
            </a:r>
            <a:r>
              <a:rPr lang="en-US" dirty="0"/>
              <a:t>assembler</a:t>
            </a:r>
            <a:r>
              <a:rPr lang="he-IL" dirty="0"/>
              <a:t> מניח שמדובר ב </a:t>
            </a:r>
            <a:r>
              <a:rPr lang="en-US" b="1" dirty="0"/>
              <a:t>near</a:t>
            </a:r>
            <a:r>
              <a:rPr lang="he-IL" dirty="0"/>
              <a:t> ( נדבר על זה לעומק , בהמשך)</a:t>
            </a:r>
            <a:r>
              <a:rPr lang="en-US" dirty="0"/>
              <a:t> 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כל הפרוצדורות מוגדרות ב </a:t>
            </a:r>
            <a:r>
              <a:rPr lang="en-US" b="1" dirty="0"/>
              <a:t>code segment</a:t>
            </a:r>
            <a:r>
              <a:rPr lang="he-IL" dirty="0"/>
              <a:t>.</a:t>
            </a:r>
          </a:p>
          <a:p>
            <a:pPr algn="r" rtl="1"/>
            <a:r>
              <a:rPr lang="en-US" b="1" dirty="0"/>
              <a:t>ENDP</a:t>
            </a:r>
            <a:r>
              <a:rPr lang="he-IL" dirty="0"/>
              <a:t> מסמן את סיום פרוצדורה : </a:t>
            </a:r>
            <a:r>
              <a:rPr lang="en-US" b="1" dirty="0" err="1"/>
              <a:t>Procedure_name</a:t>
            </a:r>
            <a:r>
              <a:rPr lang="en-US" b="1" dirty="0"/>
              <a:t> ENDP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לדוגמה : </a:t>
            </a:r>
          </a:p>
          <a:p>
            <a:pPr marL="0" indent="0">
              <a:buNone/>
            </a:pPr>
            <a:r>
              <a:rPr lang="en-US" b="1" dirty="0" err="1"/>
              <a:t>Procedure_name</a:t>
            </a: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PROC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NEAR</a:t>
            </a:r>
            <a:endParaRPr lang="he-IL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. . .</a:t>
            </a:r>
            <a:endParaRPr lang="he-IL" b="1" dirty="0"/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. . .</a:t>
            </a:r>
            <a:endParaRPr lang="he-IL" b="1" dirty="0"/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/>
              <a:t>. . .</a:t>
            </a:r>
            <a:endParaRPr lang="he-IL" b="1" dirty="0"/>
          </a:p>
          <a:p>
            <a:pPr marL="0" indent="0">
              <a:buNone/>
            </a:pPr>
            <a:r>
              <a:rPr lang="en-US" b="1" dirty="0" err="1"/>
              <a:t>Procedure_name</a:t>
            </a: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ENDP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5BCC8-03D4-4B8C-B9AB-ABB9328F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4DC19-4971-44F9-AC78-5C84778F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2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8B54-A46B-40C3-A267-FE762D28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7E793-EFE1-4505-B83A-858FE9B58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פקודת </a:t>
            </a:r>
            <a:r>
              <a:rPr lang="en-US" b="1" dirty="0"/>
              <a:t>CALL</a:t>
            </a:r>
            <a:r>
              <a:rPr lang="he-IL" dirty="0"/>
              <a:t> : משמשת לקריאה של פרוצדורה מתאימה ( למעשה ביצוע של פרוצדורה זו ) .</a:t>
            </a:r>
          </a:p>
          <a:p>
            <a:pPr algn="r" rtl="1"/>
            <a:r>
              <a:rPr lang="he-IL" dirty="0"/>
              <a:t>לפני שהפרוצדורה נקראת , פקודת </a:t>
            </a:r>
            <a:r>
              <a:rPr lang="en-US" b="1" dirty="0"/>
              <a:t>call</a:t>
            </a:r>
            <a:r>
              <a:rPr lang="he-IL" dirty="0"/>
              <a:t> משמרת את הכתובת של הפקודה שאחרי ה </a:t>
            </a:r>
            <a:r>
              <a:rPr lang="en-US" b="1" dirty="0"/>
              <a:t>call</a:t>
            </a:r>
            <a:r>
              <a:rPr lang="he-IL" dirty="0"/>
              <a:t> , במחסנית.</a:t>
            </a:r>
          </a:p>
          <a:p>
            <a:pPr algn="r" rtl="1"/>
            <a:r>
              <a:rPr lang="he-IL" dirty="0"/>
              <a:t>קיימים 4 סוגי </a:t>
            </a:r>
            <a:r>
              <a:rPr lang="en-US" b="1" dirty="0"/>
              <a:t>call</a:t>
            </a:r>
            <a:r>
              <a:rPr lang="he-IL" dirty="0"/>
              <a:t> : </a:t>
            </a:r>
          </a:p>
          <a:p>
            <a:pPr lvl="1" algn="r" rtl="1"/>
            <a:r>
              <a:rPr lang="en-US" b="1" dirty="0"/>
              <a:t>near call</a:t>
            </a:r>
            <a:r>
              <a:rPr lang="he-IL" b="1" dirty="0"/>
              <a:t> </a:t>
            </a:r>
            <a:r>
              <a:rPr lang="he-IL" dirty="0"/>
              <a:t>: הפקודה משמשת לקריאת פרוצדורה באותו הסגמנט קוד.</a:t>
            </a:r>
          </a:p>
          <a:p>
            <a:pPr lvl="1" algn="r" rtl="1"/>
            <a:r>
              <a:rPr lang="en-US" b="1" dirty="0"/>
              <a:t>far call</a:t>
            </a:r>
            <a:r>
              <a:rPr lang="he-IL" dirty="0"/>
              <a:t> : הפקודה משמשת לקריאת פרוצדורה בסגמנט קוד אחר (נלמד על ה </a:t>
            </a:r>
            <a:r>
              <a:rPr lang="en-US" b="1" dirty="0"/>
              <a:t>call</a:t>
            </a:r>
            <a:r>
              <a:rPr lang="he-IL" dirty="0"/>
              <a:t> הזה בהמשך הקורס)</a:t>
            </a:r>
            <a:r>
              <a:rPr lang="en-US" dirty="0"/>
              <a:t> </a:t>
            </a:r>
            <a:endParaRPr lang="he-IL" dirty="0"/>
          </a:p>
          <a:p>
            <a:pPr lvl="1" algn="r" rtl="1"/>
            <a:r>
              <a:rPr lang="en-US" b="1" dirty="0"/>
              <a:t>inter-privilege-level far call</a:t>
            </a:r>
            <a:r>
              <a:rPr lang="he-IL" b="1" dirty="0"/>
              <a:t> : </a:t>
            </a:r>
            <a:r>
              <a:rPr lang="he-IL" dirty="0"/>
              <a:t>הפקודה משמשת לקריאת פרוצדורה בסגמנט קוד אחר עם רמת </a:t>
            </a:r>
            <a:r>
              <a:rPr lang="he-IL" dirty="0" err="1"/>
              <a:t>פרבילגיה</a:t>
            </a:r>
            <a:r>
              <a:rPr lang="he-IL" dirty="0"/>
              <a:t> שונה ( הקריאה הזאת מתבצעת רק במצב מוגן . נלמד על זה בהמשך התואר )</a:t>
            </a:r>
            <a:r>
              <a:rPr lang="en-US" dirty="0"/>
              <a:t> </a:t>
            </a:r>
            <a:r>
              <a:rPr lang="he-IL" dirty="0"/>
              <a:t> </a:t>
            </a:r>
          </a:p>
          <a:p>
            <a:pPr lvl="1" algn="r" rtl="1"/>
            <a:r>
              <a:rPr lang="en-US" b="1" dirty="0"/>
              <a:t>task switch</a:t>
            </a:r>
            <a:r>
              <a:rPr lang="he-IL" b="1" dirty="0"/>
              <a:t> : </a:t>
            </a:r>
            <a:r>
              <a:rPr lang="he-IL" dirty="0"/>
              <a:t>הקריאה מפעילה </a:t>
            </a:r>
            <a:r>
              <a:rPr lang="en-US" dirty="0"/>
              <a:t>task</a:t>
            </a:r>
            <a:r>
              <a:rPr lang="he-IL" dirty="0"/>
              <a:t> שונה ( הקריאה הזאת מתבצעת רק במצב מוגן . נלמד על זה בהמשך התואר )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B66E-7377-4718-AF25-F66558A1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0A149-E41F-43B3-9554-F5B1ECDC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1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829F-169A-430A-9AED-8FD8574F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Near Call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FA88-A7BD-474A-9C85-AC633ED2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בזמן ביצוע </a:t>
            </a:r>
            <a:r>
              <a:rPr lang="en-US" b="1" dirty="0"/>
              <a:t>near call</a:t>
            </a:r>
            <a:r>
              <a:rPr lang="he-IL" b="1" dirty="0"/>
              <a:t> </a:t>
            </a:r>
            <a:r>
              <a:rPr lang="he-IL" dirty="0"/>
              <a:t>:  </a:t>
            </a:r>
            <a:r>
              <a:rPr lang="en-US" b="1" dirty="0"/>
              <a:t>call</a:t>
            </a:r>
            <a:r>
              <a:rPr lang="en-US" dirty="0"/>
              <a:t> </a:t>
            </a:r>
            <a:r>
              <a:rPr lang="en-US" b="1" dirty="0" err="1"/>
              <a:t>procedure_name</a:t>
            </a:r>
            <a:r>
              <a:rPr lang="en-US" dirty="0"/>
              <a:t> </a:t>
            </a:r>
            <a:endParaRPr lang="he-IL" dirty="0"/>
          </a:p>
          <a:p>
            <a:pPr lvl="1" algn="r" rtl="1"/>
            <a:r>
              <a:rPr lang="he-IL" dirty="0"/>
              <a:t>המעבד דוחף את הערך </a:t>
            </a:r>
            <a:r>
              <a:rPr lang="en-US" dirty="0"/>
              <a:t>IP</a:t>
            </a:r>
            <a:r>
              <a:rPr lang="he-IL" dirty="0"/>
              <a:t> ב 8086 או </a:t>
            </a:r>
            <a:r>
              <a:rPr lang="en-US" dirty="0"/>
              <a:t>EIP</a:t>
            </a:r>
            <a:r>
              <a:rPr lang="he-IL" dirty="0"/>
              <a:t> ב 386 (</a:t>
            </a:r>
            <a:r>
              <a:rPr lang="en-US" dirty="0"/>
              <a:t> </a:t>
            </a:r>
            <a:r>
              <a:rPr lang="he-IL" dirty="0"/>
              <a:t>אשר מכיל את הכתובת פקודה הבאה לביצוע אחרי </a:t>
            </a:r>
            <a:r>
              <a:rPr lang="en-US" dirty="0"/>
              <a:t>call</a:t>
            </a:r>
            <a:r>
              <a:rPr lang="he-IL" dirty="0"/>
              <a:t> )</a:t>
            </a:r>
            <a:r>
              <a:rPr lang="en-US" dirty="0"/>
              <a:t> </a:t>
            </a:r>
            <a:r>
              <a:rPr lang="he-IL" dirty="0"/>
              <a:t>למחסנית ( על מנת לדעת לאיזה כתובת לחזור בסיום הפרוצדורה ) . </a:t>
            </a:r>
          </a:p>
          <a:p>
            <a:pPr lvl="1" algn="r" rtl="1"/>
            <a:r>
              <a:rPr lang="he-IL" dirty="0"/>
              <a:t>המעבד מבצע קפיצה (</a:t>
            </a:r>
            <a:r>
              <a:rPr lang="en-US" dirty="0"/>
              <a:t>branches</a:t>
            </a:r>
            <a:r>
              <a:rPr lang="he-IL" dirty="0"/>
              <a:t>) ל</a:t>
            </a:r>
            <a:r>
              <a:rPr lang="he-IL" b="1" dirty="0"/>
              <a:t>כתובת היעד </a:t>
            </a:r>
            <a:r>
              <a:rPr lang="he-IL" dirty="0"/>
              <a:t>הרצויה </a:t>
            </a:r>
            <a:endParaRPr lang="en-US" dirty="0"/>
          </a:p>
          <a:p>
            <a:pPr marL="457200" lvl="1" indent="0" algn="r" rtl="1">
              <a:buNone/>
            </a:pPr>
            <a:r>
              <a:rPr lang="en-US" dirty="0"/>
              <a:t>	</a:t>
            </a:r>
            <a:r>
              <a:rPr lang="he-IL" dirty="0"/>
              <a:t>בסגמנט הקוד הנוכחי לפקודה הרצויה (</a:t>
            </a:r>
            <a:r>
              <a:rPr lang="en-US" dirty="0"/>
              <a:t> </a:t>
            </a:r>
            <a:r>
              <a:rPr lang="he-IL" dirty="0"/>
              <a:t>פקודה ראשונה של הפרוצדורה )</a:t>
            </a:r>
            <a:r>
              <a:rPr lang="en-US" dirty="0"/>
              <a:t> </a:t>
            </a:r>
            <a:r>
              <a:rPr lang="he-IL" dirty="0"/>
              <a:t>.</a:t>
            </a:r>
          </a:p>
          <a:p>
            <a:pPr lvl="1" algn="r" rtl="1"/>
            <a:r>
              <a:rPr lang="he-IL" b="1" dirty="0"/>
              <a:t>הכתובת היעד </a:t>
            </a:r>
            <a:r>
              <a:rPr lang="he-IL" dirty="0"/>
              <a:t>מחושבת , או ככתובת היסט מתחילת הסגמנט , </a:t>
            </a:r>
            <a:endParaRPr lang="en-US" dirty="0"/>
          </a:p>
          <a:p>
            <a:pPr marL="457200" lvl="1" indent="0" algn="r" rtl="1">
              <a:buNone/>
            </a:pPr>
            <a:r>
              <a:rPr lang="en-US" dirty="0"/>
              <a:t>	</a:t>
            </a:r>
            <a:r>
              <a:rPr lang="he-IL" dirty="0"/>
              <a:t>או בחישוב יחסי למיקום שממנו התבצע קריאה בעזרת אוגר </a:t>
            </a:r>
            <a:r>
              <a:rPr lang="en-US" dirty="0"/>
              <a:t>EIP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תוכן הרגיסטר </a:t>
            </a:r>
            <a:r>
              <a:rPr lang="en-US" b="1" dirty="0"/>
              <a:t>CS</a:t>
            </a:r>
            <a:r>
              <a:rPr lang="he-IL" dirty="0"/>
              <a:t> אינו משתנה בזמן </a:t>
            </a:r>
            <a:r>
              <a:rPr lang="en-US" b="1" dirty="0"/>
              <a:t>near call</a:t>
            </a:r>
            <a:r>
              <a:rPr lang="he-IL" b="1" dirty="0"/>
              <a:t> </a:t>
            </a:r>
            <a:r>
              <a:rPr lang="he-IL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AC6CA-9166-414A-9A42-BE6BCED3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6873E-9A43-4BF4-824F-92C1CF6A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1DF88-2D49-4AC5-8998-F35B4B1C1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27" y="3110424"/>
            <a:ext cx="4065052" cy="310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0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899B-F8E5-44A4-8398-EA9C14C5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RET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3018-72C5-4505-AC9B-31C6BD7F7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הפקודה </a:t>
            </a:r>
            <a:r>
              <a:rPr lang="en-US" b="1" dirty="0"/>
              <a:t>ret</a:t>
            </a:r>
            <a:r>
              <a:rPr lang="he-IL" dirty="0"/>
              <a:t> : מוציאה מהמחסנית </a:t>
            </a:r>
            <a:r>
              <a:rPr lang="he-IL" b="1" dirty="0"/>
              <a:t>כתובת חזרה </a:t>
            </a:r>
            <a:r>
              <a:rPr lang="he-IL" dirty="0"/>
              <a:t>, ומעבירה את הביצוע של התוכנית , מפרוצדורה חזרה לתכנית שהפעילה אותה.</a:t>
            </a:r>
          </a:p>
          <a:p>
            <a:pPr algn="r" rtl="1"/>
            <a:r>
              <a:rPr lang="he-IL" dirty="0"/>
              <a:t>הביצוע של הפקודה משתנה , על פי סוג </a:t>
            </a:r>
            <a:r>
              <a:rPr lang="en-US" b="1" dirty="0"/>
              <a:t>call</a:t>
            </a:r>
            <a:r>
              <a:rPr lang="he-IL" dirty="0"/>
              <a:t> : </a:t>
            </a:r>
          </a:p>
          <a:p>
            <a:pPr lvl="1" algn="r" rtl="1"/>
            <a:r>
              <a:rPr lang="en-US" b="1" dirty="0"/>
              <a:t>near ret</a:t>
            </a:r>
            <a:r>
              <a:rPr lang="he-IL" b="1" dirty="0"/>
              <a:t> </a:t>
            </a:r>
            <a:r>
              <a:rPr lang="he-IL" dirty="0"/>
              <a:t>: מעתיקה 2 בתים עליונים של המחסנית ל </a:t>
            </a:r>
            <a:r>
              <a:rPr lang="en-US" b="1" dirty="0" err="1"/>
              <a:t>ip</a:t>
            </a:r>
            <a:r>
              <a:rPr lang="he-IL" dirty="0"/>
              <a:t> </a:t>
            </a:r>
            <a:endParaRPr lang="en-US" dirty="0"/>
          </a:p>
          <a:p>
            <a:pPr lvl="1" algn="r" rtl="1"/>
            <a:r>
              <a:rPr lang="en-US" b="1" dirty="0"/>
              <a:t>far ret</a:t>
            </a:r>
            <a:r>
              <a:rPr lang="he-IL" dirty="0"/>
              <a:t> : נלמד בהמשך הקורס</a:t>
            </a:r>
            <a:endParaRPr lang="en-US" dirty="0"/>
          </a:p>
          <a:p>
            <a:pPr algn="r" rtl="1"/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E7E33-229C-4F7B-8724-1979789E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78292-AC7C-4D66-B1AC-8027F5EF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3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858C-B430-416D-8D8F-4F4BA24F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שימור אוגרים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90CC3-84E7-494A-B6E8-7228EBA7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r" rtl="1"/>
            <a:r>
              <a:rPr lang="he-IL" dirty="0"/>
              <a:t>הפרוצדורה מחויבת לשמר אוגרים שבהם היא מבצעת שינויים , על מנת לא לפגוע בפרוצדורות אחרות.</a:t>
            </a:r>
          </a:p>
          <a:p>
            <a:pPr algn="r" rtl="1"/>
            <a:r>
              <a:rPr lang="he-IL" dirty="0"/>
              <a:t>למרות </a:t>
            </a:r>
            <a:r>
              <a:rPr lang="he-IL" b="1" dirty="0"/>
              <a:t>שעדיף</a:t>
            </a:r>
            <a:r>
              <a:rPr lang="he-IL" dirty="0"/>
              <a:t> לשמר כל מה שהפרוצדורה הורסת , בקורס </a:t>
            </a:r>
            <a:r>
              <a:rPr lang="he-IL" dirty="0" err="1"/>
              <a:t>את"מ</a:t>
            </a:r>
            <a:r>
              <a:rPr lang="he-IL" dirty="0"/>
              <a:t> יש חובה לשמר את כל האוגרים , </a:t>
            </a:r>
            <a:r>
              <a:rPr lang="he-IL" b="1" dirty="0"/>
              <a:t>חוץ</a:t>
            </a:r>
            <a:r>
              <a:rPr lang="he-IL" dirty="0"/>
              <a:t> מהאוגרים :  </a:t>
            </a:r>
            <a:r>
              <a:rPr lang="en-US" b="1" dirty="0"/>
              <a:t>AX BX CX DX</a:t>
            </a:r>
            <a:r>
              <a:rPr lang="he-IL" b="1" dirty="0"/>
              <a:t> .</a:t>
            </a:r>
            <a:endParaRPr lang="en-US" b="1" dirty="0"/>
          </a:p>
          <a:p>
            <a:pPr algn="r" rtl="1"/>
            <a:r>
              <a:rPr lang="he-IL" b="1" dirty="0"/>
              <a:t>לדוגמה</a:t>
            </a:r>
            <a:r>
              <a:rPr lang="he-IL" dirty="0"/>
              <a:t> : 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testF</a:t>
            </a:r>
            <a:r>
              <a:rPr lang="en-US" b="1" dirty="0">
                <a:solidFill>
                  <a:srgbClr val="0070C0"/>
                </a:solidFill>
              </a:rPr>
              <a:t> PROC  NEAR</a:t>
            </a:r>
            <a:endParaRPr lang="he-IL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>
                <a:solidFill>
                  <a:srgbClr val="00B050"/>
                </a:solidFill>
              </a:rPr>
              <a:t>push </a:t>
            </a:r>
            <a:r>
              <a:rPr lang="en-US" b="1" dirty="0" err="1">
                <a:solidFill>
                  <a:srgbClr val="00B050"/>
                </a:solidFill>
              </a:rPr>
              <a:t>esi</a:t>
            </a:r>
            <a:r>
              <a:rPr lang="en-US" b="1" dirty="0">
                <a:solidFill>
                  <a:srgbClr val="00B050"/>
                </a:solidFill>
              </a:rPr>
              <a:t>  ; Preserve service register</a:t>
            </a:r>
            <a:endParaRPr lang="he-IL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push </a:t>
            </a:r>
            <a:r>
              <a:rPr lang="en-US" b="1" dirty="0" err="1">
                <a:solidFill>
                  <a:srgbClr val="FF0000"/>
                </a:solidFill>
              </a:rPr>
              <a:t>ecx</a:t>
            </a:r>
            <a:r>
              <a:rPr lang="en-US" b="1" dirty="0">
                <a:solidFill>
                  <a:srgbClr val="FF0000"/>
                </a:solidFill>
              </a:rPr>
              <a:t>  ;  Preserve service register</a:t>
            </a:r>
            <a:endParaRPr lang="he-IL" b="1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he-IL" dirty="0"/>
              <a:t>	</a:t>
            </a:r>
            <a:r>
              <a:rPr lang="en-US" dirty="0"/>
              <a:t>mov eax,0 </a:t>
            </a:r>
            <a:endParaRPr lang="he-IL" dirty="0"/>
          </a:p>
          <a:p>
            <a:pPr marL="0" indent="0" algn="l">
              <a:buNone/>
            </a:pPr>
            <a:r>
              <a:rPr lang="en-US" dirty="0"/>
              <a:t>AS1: add </a:t>
            </a:r>
            <a:r>
              <a:rPr lang="en-US" dirty="0" err="1"/>
              <a:t>eax</a:t>
            </a:r>
            <a:r>
              <a:rPr lang="en-US" dirty="0"/>
              <a:t>,[</a:t>
            </a:r>
            <a:r>
              <a:rPr lang="en-US" dirty="0" err="1"/>
              <a:t>esi</a:t>
            </a:r>
            <a:r>
              <a:rPr lang="en-US" dirty="0"/>
              <a:t>] </a:t>
            </a:r>
            <a:endParaRPr lang="he-IL" dirty="0"/>
          </a:p>
          <a:p>
            <a:pPr marL="0" indent="0" algn="l">
              <a:buNone/>
            </a:pPr>
            <a:r>
              <a:rPr lang="he-IL" dirty="0"/>
              <a:t>	</a:t>
            </a:r>
            <a:r>
              <a:rPr lang="en-US" dirty="0"/>
              <a:t>add esi,4 </a:t>
            </a:r>
            <a:endParaRPr lang="he-IL" dirty="0"/>
          </a:p>
          <a:p>
            <a:pPr marL="0" indent="0" algn="l">
              <a:buNone/>
            </a:pPr>
            <a:r>
              <a:rPr lang="he-IL" dirty="0"/>
              <a:t>	</a:t>
            </a:r>
            <a:r>
              <a:rPr lang="en-US" dirty="0"/>
              <a:t>loop AS1 </a:t>
            </a:r>
            <a:endParaRPr lang="he-IL" dirty="0"/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pop </a:t>
            </a:r>
            <a:r>
              <a:rPr lang="en-US" b="1" dirty="0" err="1">
                <a:solidFill>
                  <a:srgbClr val="FF0000"/>
                </a:solidFill>
              </a:rPr>
              <a:t>ecx</a:t>
            </a:r>
            <a:r>
              <a:rPr lang="en-US" b="1" dirty="0">
                <a:solidFill>
                  <a:srgbClr val="FF0000"/>
                </a:solidFill>
              </a:rPr>
              <a:t> ; Restore service register</a:t>
            </a:r>
            <a:endParaRPr lang="he-IL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he-IL" b="1" dirty="0"/>
              <a:t>	</a:t>
            </a:r>
            <a:r>
              <a:rPr lang="en-US" b="1" dirty="0">
                <a:solidFill>
                  <a:srgbClr val="00B050"/>
                </a:solidFill>
              </a:rPr>
              <a:t>pop </a:t>
            </a:r>
            <a:r>
              <a:rPr lang="en-US" b="1" dirty="0" err="1">
                <a:solidFill>
                  <a:srgbClr val="00B050"/>
                </a:solidFill>
              </a:rPr>
              <a:t>esi</a:t>
            </a:r>
            <a:r>
              <a:rPr lang="en-US" b="1" dirty="0">
                <a:solidFill>
                  <a:srgbClr val="00B050"/>
                </a:solidFill>
              </a:rPr>
              <a:t> ; Restore service register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RET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testF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ENDP</a:t>
            </a:r>
            <a:endParaRPr lang="LID4096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42518-9BF3-4BA1-A815-F0DB1D4C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D4BA7-5E7E-41C7-865F-C0512A33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306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982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מעבדה מספר 7</vt:lpstr>
      <vt:lpstr>פרוצדורות</vt:lpstr>
      <vt:lpstr>פרוצדורות - יתרונות </vt:lpstr>
      <vt:lpstr>פרוצדורות - חסרונות</vt:lpstr>
      <vt:lpstr>הגדרת פרוצדורה</vt:lpstr>
      <vt:lpstr>CALL</vt:lpstr>
      <vt:lpstr>Near Call</vt:lpstr>
      <vt:lpstr>RET</vt:lpstr>
      <vt:lpstr>שימור אוגרים</vt:lpstr>
      <vt:lpstr>העברת פרמטרים מ ולפרוצדורה</vt:lpstr>
      <vt:lpstr>העברת פרמטרים מ ולפרוצדורה</vt:lpstr>
      <vt:lpstr>דוגמה לערך מוחזר דרך אוגר AX</vt:lpstr>
      <vt:lpstr>העברת פרמטרים דרך מחסנית</vt:lpstr>
      <vt:lpstr>חילוץ פרמטרים בפרוצדורה , מתוך המחסנית</vt:lpstr>
      <vt:lpstr>חילוץ משתנים לוקלים בפרוצדורה , מתוך המחסנית</vt:lpstr>
      <vt:lpstr>מחיקת פרמטרים , בסיום הפונקציה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מעבדה מספר 5</dc:title>
  <dc:creator>איליה זלדנר</dc:creator>
  <cp:lastModifiedBy>איליה זלדנר</cp:lastModifiedBy>
  <cp:revision>86</cp:revision>
  <dcterms:created xsi:type="dcterms:W3CDTF">2018-12-03T15:47:00Z</dcterms:created>
  <dcterms:modified xsi:type="dcterms:W3CDTF">2018-12-08T18:49:47Z</dcterms:modified>
</cp:coreProperties>
</file>