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12/22/2018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8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פרוצדורות , </a:t>
            </a:r>
            <a:r>
              <a:rPr lang="en-US" dirty="0"/>
              <a:t>C</a:t>
            </a:r>
            <a:r>
              <a:rPr lang="he-IL" dirty="0"/>
              <a:t> + </a:t>
            </a:r>
            <a:r>
              <a:rPr lang="en-US" dirty="0"/>
              <a:t> ASM</a:t>
            </a:r>
            <a:r>
              <a:rPr lang="he-IL" dirty="0"/>
              <a:t> ורקורסיה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60A-8CD3-4C63-BFE3-6111F655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ADF-17F7-4578-8516-F0531185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-I</a:t>
            </a:r>
            <a:r>
              <a:rPr lang="he-IL" b="1" dirty="0"/>
              <a:t> : 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en-US" b="1" dirty="0"/>
          </a:p>
          <a:p>
            <a:pPr algn="r" rtl="1"/>
            <a:r>
              <a:rPr lang="en-US" b="1" dirty="0"/>
              <a:t>-m</a:t>
            </a:r>
            <a:r>
              <a:rPr lang="he-IL" b="1" dirty="0"/>
              <a:t> (</a:t>
            </a:r>
            <a:r>
              <a:rPr lang="en-US" b="1" dirty="0"/>
              <a:t> </a:t>
            </a:r>
            <a:r>
              <a:rPr lang="he-IL" b="1" dirty="0"/>
              <a:t>נלמד על זה בהמשך הקורס)</a:t>
            </a:r>
            <a:r>
              <a:rPr lang="en-US" b="1" dirty="0"/>
              <a:t> </a:t>
            </a:r>
            <a:r>
              <a:rPr lang="he-IL" b="1" dirty="0"/>
              <a:t> : </a:t>
            </a:r>
          </a:p>
          <a:p>
            <a:pPr algn="r" rtl="1"/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A1A12-6F1A-45D4-A78E-F467A9D5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5E57B-C6C0-4C12-A8E9-C6079A9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6EEC5-FE91-48DB-8486-D1191E0B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927" y="1854043"/>
            <a:ext cx="584835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D88D7-4556-4652-B3D2-3A1D2219D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75" y="3099065"/>
            <a:ext cx="6016527" cy="31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9ADA-8922-439A-9763-765B178A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8517-4D8F-41F8-9896-13CDD0C9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-n</a:t>
            </a:r>
            <a:r>
              <a:rPr lang="he-IL" b="1" dirty="0"/>
              <a:t> : 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-O</a:t>
            </a:r>
            <a:r>
              <a:rPr lang="he-IL" b="1" dirty="0"/>
              <a:t> : 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-r</a:t>
            </a:r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63691-292C-4812-9B42-797BC515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2FDD-C9A0-49AD-9B68-CE2CB55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899BF-2751-496C-803F-D5DC9FEE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62" y="1905000"/>
            <a:ext cx="587692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0B174-D5EF-471B-9A0C-8AF01843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62" y="3185890"/>
            <a:ext cx="408622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44302-8C60-4D90-BD91-99C2110C3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0" y="4482471"/>
            <a:ext cx="6185967" cy="23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6F8-4E72-4EFD-806F-BFAA3E22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4E30-C419-4BBB-B36A-DFC69080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-u</a:t>
            </a:r>
            <a:r>
              <a:rPr lang="he-IL" b="1" dirty="0"/>
              <a:t> : </a:t>
            </a:r>
            <a:endParaRPr lang="en-US" b="1" dirty="0"/>
          </a:p>
          <a:p>
            <a:pPr algn="r" rtl="1"/>
            <a:endParaRPr lang="en-US" b="1" dirty="0"/>
          </a:p>
          <a:p>
            <a:pPr algn="r" rtl="1"/>
            <a:endParaRPr lang="en-US" b="1" dirty="0"/>
          </a:p>
          <a:p>
            <a:pPr algn="r" rtl="1"/>
            <a:endParaRPr lang="en-US" b="1" dirty="0"/>
          </a:p>
          <a:p>
            <a:pPr algn="r" rtl="1"/>
            <a:endParaRPr lang="en-US" b="1" dirty="0"/>
          </a:p>
          <a:p>
            <a:pPr algn="r" rtl="1"/>
            <a:endParaRPr lang="en-US" b="1" dirty="0"/>
          </a:p>
          <a:p>
            <a:pPr algn="r" rtl="1"/>
            <a:endParaRPr lang="en-US" b="1" dirty="0"/>
          </a:p>
          <a:p>
            <a:pPr algn="r" rtl="1"/>
            <a:r>
              <a:rPr lang="en-US" b="1" dirty="0"/>
              <a:t>-v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699E0-4CD3-48E1-AF1C-18F1038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AAA25-7116-4781-AC41-C011B8FE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62577-BF8A-4609-B7FD-41EC330C7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29" y="1396109"/>
            <a:ext cx="589597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0EFCF-382F-449B-8F7A-1702E0A2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29" y="4232186"/>
            <a:ext cx="5781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B5A8-CCA3-4926-B33C-19D17F25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לסיכום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6AD2-B0B5-42AD-A967-D8EEF8CE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72" y="1359975"/>
            <a:ext cx="9794378" cy="538441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למשל בדוגמה שלנו</a:t>
            </a:r>
            <a:r>
              <a:rPr lang="en-US" dirty="0"/>
              <a:t> : </a:t>
            </a:r>
          </a:p>
          <a:p>
            <a:pPr algn="r" rtl="1"/>
            <a:r>
              <a:rPr lang="he-IL" dirty="0"/>
              <a:t>בקובץ </a:t>
            </a:r>
            <a:r>
              <a:rPr lang="en-US" b="1" dirty="0"/>
              <a:t>call_id1.c</a:t>
            </a:r>
            <a:r>
              <a:rPr lang="he-IL" dirty="0"/>
              <a:t> נגדיר </a:t>
            </a:r>
          </a:p>
          <a:p>
            <a:pPr lvl="1" algn="r" rtl="1"/>
            <a:r>
              <a:rPr lang="he-IL" dirty="0"/>
              <a:t>מימוש חיצוני ל </a:t>
            </a:r>
            <a:r>
              <a:rPr lang="en-US" b="1" dirty="0" err="1"/>
              <a:t>idiv_mod</a:t>
            </a:r>
            <a:endParaRPr lang="en-US" b="1" dirty="0"/>
          </a:p>
          <a:p>
            <a:pPr algn="r" rtl="1"/>
            <a:r>
              <a:rPr lang="he-IL" dirty="0"/>
              <a:t>בקובץ </a:t>
            </a:r>
            <a:r>
              <a:rPr lang="en-US" b="1" dirty="0"/>
              <a:t>idiv_mo4.asm</a:t>
            </a:r>
            <a:r>
              <a:rPr lang="he-IL" b="1" dirty="0"/>
              <a:t> </a:t>
            </a:r>
            <a:r>
              <a:rPr lang="he-IL" dirty="0"/>
              <a:t>נגדיר : </a:t>
            </a:r>
          </a:p>
          <a:p>
            <a:pPr lvl="1" algn="r" rtl="1"/>
            <a:r>
              <a:rPr lang="he-IL" dirty="0"/>
              <a:t>קו תחתון לפני השם וגישה </a:t>
            </a:r>
            <a:r>
              <a:rPr lang="he-IL" dirty="0" err="1"/>
              <a:t>ללינקר</a:t>
            </a:r>
            <a:r>
              <a:rPr lang="he-IL" dirty="0"/>
              <a:t> עם </a:t>
            </a:r>
            <a:r>
              <a:rPr lang="en-US" b="1" dirty="0"/>
              <a:t>public</a:t>
            </a:r>
            <a:r>
              <a:rPr lang="he-IL" dirty="0"/>
              <a:t> : </a:t>
            </a:r>
          </a:p>
          <a:p>
            <a:pPr lvl="1" algn="r" rtl="1"/>
            <a:r>
              <a:rPr lang="he-IL" dirty="0"/>
              <a:t>דחיפת אוגר </a:t>
            </a:r>
            <a:r>
              <a:rPr lang="en-US" b="1" dirty="0"/>
              <a:t>bp</a:t>
            </a:r>
            <a:r>
              <a:rPr lang="he-IL" dirty="0"/>
              <a:t> לשימור ושימוש בו לנקודת יחוס </a:t>
            </a:r>
            <a:r>
              <a:rPr lang="he-IL" b="1" dirty="0"/>
              <a:t>במחסנית</a:t>
            </a:r>
            <a:r>
              <a:rPr lang="he-IL" dirty="0"/>
              <a:t> :</a:t>
            </a:r>
          </a:p>
          <a:p>
            <a:pPr lvl="1" algn="r" rtl="1"/>
            <a:r>
              <a:rPr lang="he-IL" b="1" dirty="0">
                <a:solidFill>
                  <a:srgbClr val="FF0000"/>
                </a:solidFill>
              </a:rPr>
              <a:t>שימור אוגרים שהורסים בפונקציה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he-IL" b="1" dirty="0">
                <a:solidFill>
                  <a:srgbClr val="FF0000"/>
                </a:solidFill>
              </a:rPr>
              <a:t>חובה לשמר כל אוגר שהורסים , חוץ מאוגרים </a:t>
            </a:r>
            <a:r>
              <a:rPr lang="en-US" b="1" dirty="0">
                <a:solidFill>
                  <a:srgbClr val="FF0000"/>
                </a:solidFill>
              </a:rPr>
              <a:t>ax , bx , cx </a:t>
            </a:r>
            <a:r>
              <a:rPr lang="he-IL" b="1" dirty="0">
                <a:solidFill>
                  <a:srgbClr val="FF0000"/>
                </a:solidFill>
              </a:rPr>
              <a:t> ו </a:t>
            </a:r>
            <a:r>
              <a:rPr lang="en-US" b="1" dirty="0">
                <a:solidFill>
                  <a:srgbClr val="FF0000"/>
                </a:solidFill>
              </a:rPr>
              <a:t>dx</a:t>
            </a:r>
            <a:r>
              <a:rPr lang="he-IL" b="1" dirty="0">
                <a:solidFill>
                  <a:srgbClr val="FF0000"/>
                </a:solidFill>
              </a:rPr>
              <a:t>)</a:t>
            </a:r>
          </a:p>
          <a:p>
            <a:pPr lvl="1" algn="r" rtl="1"/>
            <a:r>
              <a:rPr lang="he-IL" b="1" dirty="0"/>
              <a:t>המחסנית</a:t>
            </a:r>
            <a:r>
              <a:rPr lang="he-IL" dirty="0"/>
              <a:t> תראה כך : </a:t>
            </a:r>
          </a:p>
          <a:p>
            <a:pPr lvl="1" algn="r" rtl="1"/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lvl="1" algn="r" rtl="1"/>
            <a:r>
              <a:rPr lang="he-IL" dirty="0"/>
              <a:t>ערך מוחזר בגודל </a:t>
            </a:r>
            <a:r>
              <a:rPr lang="en-US" b="1" dirty="0"/>
              <a:t>word</a:t>
            </a:r>
            <a:r>
              <a:rPr lang="en-US" dirty="0"/>
              <a:t> </a:t>
            </a:r>
            <a:r>
              <a:rPr lang="he-IL" dirty="0"/>
              <a:t> לכן נחזיר באוגר </a:t>
            </a:r>
            <a:r>
              <a:rPr lang="en-US" dirty="0"/>
              <a:t>  </a:t>
            </a:r>
            <a:r>
              <a:rPr lang="en-US" b="1" dirty="0"/>
              <a:t>ax</a:t>
            </a:r>
            <a:r>
              <a:rPr lang="he-IL" dirty="0"/>
              <a:t>( כמובן שלפני זה נשחזר את האוגרים ששימרנו)</a:t>
            </a:r>
            <a:r>
              <a:rPr lang="en-US" dirty="0"/>
              <a:t> </a:t>
            </a:r>
            <a:r>
              <a:rPr lang="he-IL" dirty="0"/>
              <a:t> :</a:t>
            </a:r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FBEAB-91BF-4E01-A3CB-D76DE55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8F624-AF41-4CB8-A156-796C9B9D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42AE7-4ECC-48BE-ACDF-F377D18B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88" y="2131579"/>
            <a:ext cx="6407816" cy="431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ED3C6F-B232-4118-9B42-0766F04E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97" y="2845806"/>
            <a:ext cx="2097144" cy="398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7AD25-3211-4372-A161-23F7E260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66" y="3298998"/>
            <a:ext cx="4571064" cy="4313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86B3F-1A58-4528-81BF-A61C53660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206" y="4036578"/>
            <a:ext cx="2135004" cy="1408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A99C1-B6DF-41CD-BCAE-962BB6AAA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205" y="5909229"/>
            <a:ext cx="4017406" cy="7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D43-8E45-4946-B05E-A53AF9DD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נשאר רק לקמפל ולהריץ ...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DE95-1D26-477E-AB53-DA86C73C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EAF3C-57AE-4DEC-B162-BDCACDAE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C53F-F234-4C53-8FDF-86F275B9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11B7-50DB-4984-B31E-B9C431D1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29586"/>
            <a:ext cx="6741308" cy="41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F3FD-157B-493D-BE04-FFA082E3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רקורסיה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909-5996-4AA0-BDAD-71462C11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/>
              <a:t>Recursion</a:t>
            </a:r>
            <a:r>
              <a:rPr lang="he-IL" b="1" dirty="0"/>
              <a:t> : </a:t>
            </a:r>
            <a:r>
              <a:rPr lang="he-IL" altLang="LID4096" dirty="0"/>
              <a:t>אלגוריתם רקורסיבי הפותר בעיה מפעיל את עצמו על מופע פשוט יותר של הבעיה  עד שהיא ניתנת לפתרון באופן ישיר.</a:t>
            </a:r>
            <a:r>
              <a:rPr lang="he-IL" dirty="0"/>
              <a:t>.</a:t>
            </a:r>
          </a:p>
          <a:p>
            <a:pPr algn="r" rtl="1"/>
            <a:r>
              <a:rPr lang="he-IL" b="1" dirty="0"/>
              <a:t>הרקורסיה</a:t>
            </a:r>
            <a:r>
              <a:rPr lang="he-IL" dirty="0"/>
              <a:t> הכי נפוצה , כאשר </a:t>
            </a:r>
            <a:r>
              <a:rPr lang="he-IL" b="1" dirty="0"/>
              <a:t>הפונקציה</a:t>
            </a:r>
            <a:r>
              <a:rPr lang="he-IL" dirty="0"/>
              <a:t> מוגדרת בעזרת קריאות לאותה </a:t>
            </a:r>
            <a:r>
              <a:rPr lang="he-IL" b="1" dirty="0"/>
              <a:t>הפונקציה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רקורסיה בהגדרה מכילה 2 תכונות :</a:t>
            </a:r>
          </a:p>
          <a:p>
            <a:pPr lvl="1" algn="r" rtl="1"/>
            <a:r>
              <a:rPr lang="he-IL" b="1" dirty="0"/>
              <a:t>מקרה בסיסי </a:t>
            </a:r>
            <a:r>
              <a:rPr lang="he-IL" dirty="0"/>
              <a:t>(</a:t>
            </a:r>
            <a:r>
              <a:rPr lang="en-US" b="1" dirty="0"/>
              <a:t>base case</a:t>
            </a:r>
            <a:r>
              <a:rPr lang="he-IL" b="1" dirty="0"/>
              <a:t> </a:t>
            </a:r>
            <a:r>
              <a:rPr lang="he-IL" dirty="0"/>
              <a:t>) או מקרים בסיסיים  : תרחיש סופי שמסתיים בצורה </a:t>
            </a:r>
            <a:r>
              <a:rPr lang="he-IL" b="1" dirty="0"/>
              <a:t>לא רקורסיבית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חוקים שבקריאות רקורסיביות מקרבות את התוכנית </a:t>
            </a:r>
            <a:r>
              <a:rPr lang="he-IL" b="1" dirty="0"/>
              <a:t>למקרה בסיסי</a:t>
            </a:r>
            <a:r>
              <a:rPr lang="he-IL" dirty="0"/>
              <a:t>.</a:t>
            </a:r>
            <a:endParaRPr lang="en-US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7B806-5C9C-4F0D-A033-1013DD8D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8BB43-45E6-45D1-BD6F-3952BCB0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E747-DEF3-40E9-B8FB-4075FEB8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סוגי </a:t>
            </a:r>
            <a:r>
              <a:rPr lang="he-IL" b="1" dirty="0" err="1"/>
              <a:t>רקורסיות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6C47-88A9-4727-82BE-C8175CC6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קיימות הרבה סוגי </a:t>
            </a:r>
            <a:r>
              <a:rPr lang="he-IL" dirty="0" err="1"/>
              <a:t>רקורסיות</a:t>
            </a:r>
            <a:r>
              <a:rPr lang="he-IL" dirty="0"/>
              <a:t> , למשל  : </a:t>
            </a:r>
          </a:p>
          <a:p>
            <a:pPr lvl="1" algn="r" rtl="1"/>
            <a:r>
              <a:rPr lang="he-IL" b="1" dirty="0" err="1"/>
              <a:t>רקורסיית</a:t>
            </a:r>
            <a:r>
              <a:rPr lang="he-IL" b="1" dirty="0"/>
              <a:t> זנב </a:t>
            </a:r>
            <a:r>
              <a:rPr lang="he-IL" dirty="0"/>
              <a:t>(החישוב מתבצע עד שהגענו למקרה בסיסי)</a:t>
            </a:r>
            <a:r>
              <a:rPr lang="en-US" dirty="0"/>
              <a:t> </a:t>
            </a:r>
            <a:r>
              <a:rPr lang="he-IL" dirty="0"/>
              <a:t> </a:t>
            </a:r>
          </a:p>
          <a:p>
            <a:pPr lvl="1" algn="r" rtl="1"/>
            <a:r>
              <a:rPr lang="he-IL" b="1" dirty="0" err="1"/>
              <a:t>רקורסיית</a:t>
            </a:r>
            <a:r>
              <a:rPr lang="he-IL" b="1" dirty="0"/>
              <a:t> "הלוך חזור" </a:t>
            </a:r>
            <a:r>
              <a:rPr lang="he-IL" dirty="0"/>
              <a:t>(החישוב מתבצע עד שהגענו למקרה בסיסי , הערך שחושב , מוחזר לשלב קודם וכן הלאה ...</a:t>
            </a:r>
            <a:r>
              <a:rPr lang="en-US" dirty="0"/>
              <a:t> </a:t>
            </a:r>
            <a:r>
              <a:rPr lang="he-IL" dirty="0"/>
              <a:t>)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r>
              <a:rPr lang="he-IL" b="1" dirty="0"/>
              <a:t>רקורסיה כפולה </a:t>
            </a:r>
            <a:r>
              <a:rPr lang="he-IL" dirty="0"/>
              <a:t>( מספר קריאות רקורסיביות בכל שלב של רקורסיה )</a:t>
            </a:r>
            <a:r>
              <a:rPr lang="en-US" dirty="0"/>
              <a:t> </a:t>
            </a:r>
            <a:endParaRPr lang="he-IL" dirty="0"/>
          </a:p>
          <a:p>
            <a:pPr lvl="1" algn="r" rtl="1"/>
            <a:endParaRPr lang="he-IL" dirty="0"/>
          </a:p>
          <a:p>
            <a:pPr lvl="1" algn="r" rtl="1"/>
            <a:endParaRPr lang="he-IL" dirty="0"/>
          </a:p>
          <a:p>
            <a:pPr lvl="1" algn="r" rtl="1"/>
            <a:r>
              <a:rPr lang="he-IL" b="1" dirty="0"/>
              <a:t>רקורסיה הדדית </a:t>
            </a:r>
            <a:r>
              <a:rPr lang="he-IL" dirty="0"/>
              <a:t>(</a:t>
            </a:r>
            <a:r>
              <a:rPr lang="en-US" dirty="0"/>
              <a:t> </a:t>
            </a:r>
            <a:r>
              <a:rPr lang="he-IL" dirty="0"/>
              <a:t>פעולה </a:t>
            </a:r>
            <a:r>
              <a:rPr lang="en-US" dirty="0"/>
              <a:t>A</a:t>
            </a:r>
            <a:r>
              <a:rPr lang="he-IL" dirty="0"/>
              <a:t> מזמנת את הפעולה </a:t>
            </a:r>
            <a:r>
              <a:rPr lang="en-US" dirty="0"/>
              <a:t>B</a:t>
            </a:r>
            <a:r>
              <a:rPr lang="he-IL" dirty="0"/>
              <a:t> ופעולה </a:t>
            </a:r>
            <a:r>
              <a:rPr lang="en-US" dirty="0"/>
              <a:t>B</a:t>
            </a:r>
            <a:r>
              <a:rPr lang="he-IL" dirty="0"/>
              <a:t> מזמנת את הפעולה </a:t>
            </a:r>
            <a:r>
              <a:rPr lang="en-US" dirty="0"/>
              <a:t>A</a:t>
            </a:r>
            <a:r>
              <a:rPr lang="he-IL" dirty="0"/>
              <a:t>).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6110-07BA-48AB-B4D2-ACBCB461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93BA8-B048-48A8-8492-80564E3B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27BC5-E578-4D97-A268-F3D84DFA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163" y="4955840"/>
            <a:ext cx="2727625" cy="1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34AE4-599A-49F1-91DD-9F45AFC9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604" y="1123047"/>
            <a:ext cx="3526415" cy="1802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124DC-9F0B-4F6D-82DD-060D82E3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07" y="3269297"/>
            <a:ext cx="3990108" cy="14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0829-E9D1-42AC-9318-A664D46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מימוש</a:t>
            </a:r>
            <a:r>
              <a:rPr lang="en-US" b="1" dirty="0"/>
              <a:t> </a:t>
            </a:r>
            <a:r>
              <a:rPr lang="he-IL" b="1" dirty="0"/>
              <a:t>רקורסיה ב </a:t>
            </a:r>
            <a:r>
              <a:rPr lang="en-US" b="1" dirty="0"/>
              <a:t>c</a:t>
            </a:r>
            <a:r>
              <a:rPr lang="he-IL" b="1" dirty="0"/>
              <a:t> 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F485-6DB1-43B4-8409-3EA7D23A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נניח נרצה לכתוב פונקציה רקורסיבית ,  אשר מדפיסה מספר משמאל לימין.</a:t>
            </a:r>
          </a:p>
          <a:p>
            <a:pPr algn="r" rtl="1"/>
            <a:r>
              <a:rPr lang="he-IL" dirty="0"/>
              <a:t>ב </a:t>
            </a:r>
            <a:r>
              <a:rPr lang="en-US" b="1" dirty="0"/>
              <a:t>c</a:t>
            </a:r>
            <a:r>
              <a:rPr lang="he-IL" dirty="0"/>
              <a:t> , זה היה נראה כך : 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88E55-8C88-4EB6-B99E-D7F17FAA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7260B-6109-44E4-AF97-6F60BFD3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38B4D-9F1D-4DC2-8CAD-6E1FFB80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211" y="2599115"/>
            <a:ext cx="3506059" cy="25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FD5A-2AC5-4957-A661-10CE8EA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מימוש</a:t>
            </a:r>
            <a:r>
              <a:rPr lang="en-US" b="1" dirty="0"/>
              <a:t> </a:t>
            </a:r>
            <a:r>
              <a:rPr lang="he-IL" b="1" dirty="0"/>
              <a:t>רקורסיה ב </a:t>
            </a:r>
            <a:r>
              <a:rPr lang="en-US" b="1" dirty="0"/>
              <a:t>assembler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1912-9E3E-4441-909C-8BF04BAF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 </a:t>
            </a:r>
            <a:r>
              <a:rPr lang="en-US" b="1" dirty="0"/>
              <a:t>assembler</a:t>
            </a:r>
            <a:r>
              <a:rPr lang="he-IL" dirty="0"/>
              <a:t> זה היה נראה כך : </a:t>
            </a:r>
          </a:p>
          <a:p>
            <a:pPr lvl="1" algn="r" rtl="1"/>
            <a:r>
              <a:rPr lang="he-IL" dirty="0"/>
              <a:t>נניח שהפונקציה </a:t>
            </a:r>
            <a:r>
              <a:rPr lang="he-IL" dirty="0" err="1"/>
              <a:t>שמשמשתמשת</a:t>
            </a:r>
            <a:r>
              <a:rPr lang="he-IL" dirty="0"/>
              <a:t> ב </a:t>
            </a:r>
            <a:r>
              <a:rPr lang="en-US" b="1" dirty="0" err="1"/>
              <a:t>rPrintNum</a:t>
            </a:r>
            <a:r>
              <a:rPr lang="he-IL" dirty="0"/>
              <a:t> מבצעת :</a:t>
            </a:r>
          </a:p>
          <a:p>
            <a:pPr marL="457200" lvl="1" indent="0" algn="r" rtl="1">
              <a:buNone/>
            </a:pPr>
            <a:endParaRPr lang="he-IL" dirty="0"/>
          </a:p>
          <a:p>
            <a:pPr marL="457200" lvl="1" indent="0" algn="r" rtl="1">
              <a:buNone/>
            </a:pPr>
            <a:endParaRPr lang="he-IL" dirty="0"/>
          </a:p>
          <a:p>
            <a:pPr lvl="1" algn="r" rtl="1"/>
            <a:r>
              <a:rPr lang="he-IL" dirty="0"/>
              <a:t>הפונקציה הרקורסיבית הייתה נראית כך :  </a:t>
            </a:r>
            <a:endParaRPr lang="en-US" dirty="0"/>
          </a:p>
          <a:p>
            <a:pPr algn="r" rtl="1"/>
            <a:r>
              <a:rPr lang="he-IL" dirty="0"/>
              <a:t>המחסנית , עד לעומק הרקורסיה תראה כך: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FF7FE-7ABA-4A05-A9AA-0CE8818A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B5A7A-C6FE-4D09-AAC9-56846C4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5DC44-CEFE-4BF1-A3AE-73F4F0DA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9" y="1132077"/>
            <a:ext cx="5896051" cy="4754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DADC-DCB9-412E-9A37-F68978A6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689" y="2862630"/>
            <a:ext cx="1460309" cy="71741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44F2DA-E57D-4DFC-A683-19A01A57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67945"/>
              </p:ext>
            </p:extLst>
          </p:nvPr>
        </p:nvGraphicFramePr>
        <p:xfrm>
          <a:off x="5957022" y="3509452"/>
          <a:ext cx="1223750" cy="314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5">
                  <a:extLst>
                    <a:ext uri="{9D8B030D-6E8A-4147-A177-3AD203B41FA5}">
                      <a16:colId xmlns:a16="http://schemas.microsoft.com/office/drawing/2014/main" val="3383012965"/>
                    </a:ext>
                  </a:extLst>
                </a:gridCol>
                <a:gridCol w="611875">
                  <a:extLst>
                    <a:ext uri="{9D8B030D-6E8A-4147-A177-3AD203B41FA5}">
                      <a16:colId xmlns:a16="http://schemas.microsoft.com/office/drawing/2014/main" val="2836010982"/>
                    </a:ext>
                  </a:extLst>
                </a:gridCol>
              </a:tblGrid>
              <a:tr h="478787">
                <a:tc>
                  <a:txBody>
                    <a:bodyPr/>
                    <a:lstStyle/>
                    <a:p>
                      <a:r>
                        <a:rPr lang="he-IL" sz="800" b="1" dirty="0"/>
                        <a:t>תוכן</a:t>
                      </a:r>
                      <a:endParaRPr lang="LID4096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800" b="1" dirty="0"/>
                        <a:t>בכתובת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91207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r>
                        <a:rPr lang="he-IL" sz="800" b="1" dirty="0">
                          <a:solidFill>
                            <a:srgbClr val="0070C0"/>
                          </a:solidFill>
                        </a:rPr>
                        <a:t>123</a:t>
                      </a:r>
                      <a:endParaRPr lang="LID4096" sz="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800" b="1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bp</a:t>
                      </a:r>
                      <a:r>
                        <a:rPr lang="he-IL" sz="8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sz="800" b="1" dirty="0"/>
                        <a:t>+4</a:t>
                      </a:r>
                      <a:r>
                        <a:rPr lang="he-IL" sz="800" b="1" dirty="0"/>
                        <a:t>[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9132"/>
                  </a:ext>
                </a:extLst>
              </a:tr>
              <a:tr h="294504">
                <a:tc>
                  <a:txBody>
                    <a:bodyPr/>
                    <a:lstStyle/>
                    <a:p>
                      <a:r>
                        <a:rPr lang="en-US" sz="800" b="1" dirty="0"/>
                        <a:t>Ip1</a:t>
                      </a:r>
                      <a:endParaRPr lang="LID4096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800" b="1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bp</a:t>
                      </a:r>
                      <a:r>
                        <a:rPr lang="he-IL" sz="8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sz="800" b="1" dirty="0"/>
                        <a:t>+2</a:t>
                      </a:r>
                      <a:r>
                        <a:rPr lang="he-IL" sz="800" b="1" dirty="0"/>
                        <a:t>[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79283"/>
                  </a:ext>
                </a:extLst>
              </a:tr>
              <a:tr h="3923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FF00"/>
                          </a:solidFill>
                        </a:rPr>
                        <a:t>bp1</a:t>
                      </a:r>
                      <a:endParaRPr lang="LID4096" sz="800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bp</a:t>
                      </a:r>
                      <a:r>
                        <a:rPr lang="he-IL" sz="8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sz="800" b="1" dirty="0"/>
                        <a:t>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30708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LID4096" sz="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[</a:t>
                      </a:r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bp3</a:t>
                      </a:r>
                      <a:r>
                        <a:rPr lang="en-US" sz="800" b="1" dirty="0"/>
                        <a:t>+4]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1454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/>
                        <a:t>ip2</a:t>
                      </a:r>
                      <a:endParaRPr lang="LID4096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[</a:t>
                      </a:r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bp3</a:t>
                      </a:r>
                      <a:r>
                        <a:rPr lang="en-US" sz="800" b="1" dirty="0"/>
                        <a:t>+2]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85131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7030A0"/>
                          </a:solidFill>
                        </a:rPr>
                        <a:t>bp2</a:t>
                      </a:r>
                      <a:endParaRPr lang="LID4096" sz="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[</a:t>
                      </a:r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bp3</a:t>
                      </a:r>
                      <a:r>
                        <a:rPr lang="en-US" sz="800" b="1" dirty="0"/>
                        <a:t>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34579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LID4096" sz="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[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bp4</a:t>
                      </a:r>
                      <a:r>
                        <a:rPr lang="en-US" sz="800" b="1" dirty="0"/>
                        <a:t>+4]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1748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/>
                        <a:t>ip3</a:t>
                      </a:r>
                      <a:endParaRPr lang="LID4096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[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bp4</a:t>
                      </a:r>
                      <a:r>
                        <a:rPr lang="en-US" sz="800" b="1" dirty="0"/>
                        <a:t>+2]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65508"/>
                  </a:ext>
                </a:extLst>
              </a:tr>
              <a:tr h="28164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B050"/>
                          </a:solidFill>
                        </a:rPr>
                        <a:t>bp3</a:t>
                      </a:r>
                      <a:endParaRPr lang="LID4096" sz="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800" b="1" dirty="0"/>
                        <a:t>]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bp4</a:t>
                      </a:r>
                      <a:r>
                        <a:rPr lang="he-IL" sz="800" b="1" dirty="0"/>
                        <a:t>[</a:t>
                      </a:r>
                      <a:endParaRPr lang="LID4096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6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8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82F3-06BE-417A-B6CF-50D99C71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EXTRN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24A5-2216-43B5-9165-D77C4AE0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הפקודה </a:t>
            </a:r>
            <a:r>
              <a:rPr lang="en-US" b="1" dirty="0"/>
              <a:t>EXTRN</a:t>
            </a:r>
            <a:r>
              <a:rPr lang="he-IL" dirty="0"/>
              <a:t> אומרת ל </a:t>
            </a:r>
            <a:r>
              <a:rPr lang="en-US" b="1" dirty="0"/>
              <a:t>assembler</a:t>
            </a:r>
            <a:r>
              <a:rPr lang="he-IL" dirty="0"/>
              <a:t> , ששם (</a:t>
            </a:r>
            <a:r>
              <a:rPr lang="en-US" dirty="0"/>
              <a:t> </a:t>
            </a:r>
            <a:r>
              <a:rPr lang="he-IL" dirty="0"/>
              <a:t>או רשימת שמות וטבלאות )</a:t>
            </a:r>
            <a:r>
              <a:rPr lang="en-US" dirty="0"/>
              <a:t> </a:t>
            </a:r>
            <a:r>
              <a:rPr lang="he-IL" dirty="0"/>
              <a:t>ליד הפקודה , נמצאים (</a:t>
            </a:r>
            <a:r>
              <a:rPr lang="en-US" dirty="0"/>
              <a:t> </a:t>
            </a:r>
            <a:r>
              <a:rPr lang="he-IL" dirty="0"/>
              <a:t>מומשו )</a:t>
            </a:r>
            <a:r>
              <a:rPr lang="en-US" dirty="0"/>
              <a:t> </a:t>
            </a:r>
            <a:r>
              <a:rPr lang="he-IL" dirty="0"/>
              <a:t>ב </a:t>
            </a:r>
            <a:r>
              <a:rPr lang="en-US" dirty="0"/>
              <a:t>assembly module</a:t>
            </a:r>
            <a:r>
              <a:rPr lang="he-IL" dirty="0"/>
              <a:t> אחר.</a:t>
            </a:r>
          </a:p>
          <a:p>
            <a:pPr lvl="1" algn="r" rtl="1"/>
            <a:r>
              <a:rPr lang="he-IL" dirty="0"/>
              <a:t>נניח , שקוד ביצועי , רוצה לקרוא לפרוצדורה , אשר נמצאת ב </a:t>
            </a:r>
            <a:r>
              <a:rPr lang="en-US" b="1" dirty="0"/>
              <a:t>assembly module </a:t>
            </a:r>
            <a:r>
              <a:rPr lang="he-IL" b="1" dirty="0"/>
              <a:t> </a:t>
            </a:r>
            <a:r>
              <a:rPr lang="he-IL" dirty="0"/>
              <a:t>אחר. </a:t>
            </a:r>
          </a:p>
          <a:p>
            <a:pPr lvl="1" algn="r" rtl="1"/>
            <a:r>
              <a:rPr lang="he-IL" dirty="0"/>
              <a:t>אזי , התכנית חייבת לפני להגדיר את הפרוצדורה כחיצונית (</a:t>
            </a:r>
            <a:r>
              <a:rPr lang="en-US" b="1" dirty="0"/>
              <a:t>external</a:t>
            </a:r>
            <a:r>
              <a:rPr lang="he-IL" dirty="0"/>
              <a:t>).</a:t>
            </a:r>
          </a:p>
          <a:p>
            <a:pPr lvl="1" algn="r" rtl="1"/>
            <a:r>
              <a:rPr lang="he-IL" dirty="0"/>
              <a:t>התכנית תשמור את המידע ב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b="1" dirty="0"/>
              <a:t>object code file</a:t>
            </a:r>
            <a:r>
              <a:rPr lang="he-IL" b="1" dirty="0"/>
              <a:t> </a:t>
            </a:r>
            <a:r>
              <a:rPr lang="he-IL" dirty="0"/>
              <a:t>על מנת ש</a:t>
            </a:r>
            <a:r>
              <a:rPr lang="en-US" b="1" dirty="0"/>
              <a:t>linker</a:t>
            </a:r>
            <a:r>
              <a:rPr lang="en-US" dirty="0"/>
              <a:t> </a:t>
            </a:r>
            <a:r>
              <a:rPr lang="he-IL" dirty="0"/>
              <a:t> יוכל לקשר את 2 המודולים ביחד.</a:t>
            </a:r>
          </a:p>
          <a:p>
            <a:pPr algn="r" rtl="1"/>
            <a:r>
              <a:rPr lang="he-IL" dirty="0"/>
              <a:t>ההפניה למשתנה חיצוני </a:t>
            </a:r>
            <a:r>
              <a:rPr lang="en-US" b="1" dirty="0"/>
              <a:t>NUM</a:t>
            </a:r>
            <a:r>
              <a:rPr lang="he-IL" dirty="0"/>
              <a:t> בגודל </a:t>
            </a:r>
            <a:r>
              <a:rPr lang="en-US" dirty="0"/>
              <a:t>word</a:t>
            </a:r>
            <a:r>
              <a:rPr lang="he-IL" dirty="0"/>
              <a:t> (</a:t>
            </a:r>
            <a:r>
              <a:rPr lang="en-US" dirty="0"/>
              <a:t> </a:t>
            </a:r>
            <a:r>
              <a:rPr lang="he-IL" dirty="0"/>
              <a:t>למשל )</a:t>
            </a:r>
            <a:r>
              <a:rPr lang="en-US" dirty="0"/>
              <a:t> </a:t>
            </a:r>
            <a:r>
              <a:rPr lang="he-IL" dirty="0"/>
              <a:t>מוגדרת כך : </a:t>
            </a:r>
          </a:p>
          <a:p>
            <a:pPr marL="0" indent="0" algn="l">
              <a:buNone/>
            </a:pPr>
            <a:r>
              <a:rPr lang="en-US" b="1" dirty="0"/>
              <a:t>EXTRN NUM : WORD</a:t>
            </a:r>
            <a:endParaRPr lang="he-IL" b="1" dirty="0"/>
          </a:p>
          <a:p>
            <a:pPr algn="r" rtl="1"/>
            <a:r>
              <a:rPr lang="he-IL" dirty="0"/>
              <a:t>הפניה ל </a:t>
            </a:r>
            <a:r>
              <a:rPr lang="en-US" b="1" dirty="0"/>
              <a:t>label</a:t>
            </a:r>
            <a:r>
              <a:rPr lang="he-IL" dirty="0"/>
              <a:t> חייבת גם הגדרה של מרחק </a:t>
            </a:r>
          </a:p>
          <a:p>
            <a:pPr lvl="1" algn="r" rtl="1"/>
            <a:r>
              <a:rPr lang="en-US" dirty="0"/>
              <a:t> </a:t>
            </a:r>
            <a:r>
              <a:rPr lang="en-US" b="1" dirty="0"/>
              <a:t>near</a:t>
            </a:r>
            <a:r>
              <a:rPr lang="he-IL" dirty="0"/>
              <a:t> : אם נמצא באותו סגמנט קוד. </a:t>
            </a:r>
          </a:p>
          <a:p>
            <a:pPr lvl="1" algn="r" rtl="1"/>
            <a:r>
              <a:rPr lang="he-IL" dirty="0"/>
              <a:t> </a:t>
            </a:r>
            <a:r>
              <a:rPr lang="en-US" b="1" dirty="0"/>
              <a:t>far</a:t>
            </a:r>
            <a:r>
              <a:rPr lang="he-IL" dirty="0"/>
              <a:t> : אם נמצא בסגמנט קוד אחר(</a:t>
            </a:r>
            <a:r>
              <a:rPr lang="en-US" dirty="0"/>
              <a:t> </a:t>
            </a:r>
            <a:r>
              <a:rPr lang="he-IL" dirty="0"/>
              <a:t>נלמד בהמשך הקורס )</a:t>
            </a:r>
            <a:r>
              <a:rPr lang="en-US" dirty="0"/>
              <a:t>  </a:t>
            </a:r>
            <a:r>
              <a:rPr lang="he-IL" dirty="0"/>
              <a:t> </a:t>
            </a:r>
          </a:p>
          <a:p>
            <a:pPr marL="0" indent="0">
              <a:buNone/>
            </a:pPr>
            <a:r>
              <a:rPr lang="en-US" b="1" dirty="0"/>
              <a:t>EXTRN </a:t>
            </a:r>
            <a:r>
              <a:rPr lang="en-US" b="1" dirty="0" err="1"/>
              <a:t>printArr</a:t>
            </a:r>
            <a:r>
              <a:rPr lang="en-US" b="1" dirty="0"/>
              <a:t> : NEAR</a:t>
            </a:r>
            <a:endParaRPr lang="he-IL" b="1" dirty="0"/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ב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he-IL" b="1" dirty="0">
                <a:solidFill>
                  <a:srgbClr val="FF0000"/>
                </a:solidFill>
              </a:rPr>
              <a:t> , </a:t>
            </a:r>
            <a:r>
              <a:rPr lang="en-US" b="1" dirty="0">
                <a:solidFill>
                  <a:srgbClr val="0070C0"/>
                </a:solidFill>
              </a:rPr>
              <a:t>extern</a:t>
            </a:r>
            <a:r>
              <a:rPr lang="he-IL" b="1" dirty="0">
                <a:solidFill>
                  <a:srgbClr val="FF0000"/>
                </a:solidFill>
              </a:rPr>
              <a:t> עם אותה המשמעות כמו </a:t>
            </a:r>
            <a:r>
              <a:rPr lang="en-US" b="1" dirty="0" err="1">
                <a:solidFill>
                  <a:srgbClr val="0070C0"/>
                </a:solidFill>
              </a:rPr>
              <a:t>extrn</a:t>
            </a:r>
            <a:r>
              <a:rPr lang="he-IL" b="1" dirty="0">
                <a:solidFill>
                  <a:srgbClr val="FF0000"/>
                </a:solidFill>
              </a:rPr>
              <a:t> ב </a:t>
            </a:r>
            <a:r>
              <a:rPr lang="en-US" b="1" dirty="0">
                <a:solidFill>
                  <a:srgbClr val="FF0000"/>
                </a:solidFill>
              </a:rPr>
              <a:t>assembler</a:t>
            </a:r>
            <a:r>
              <a:rPr lang="he-IL" b="1" dirty="0">
                <a:solidFill>
                  <a:srgbClr val="FF0000"/>
                </a:solidFill>
              </a:rPr>
              <a:t> 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rgbClr val="FF0000"/>
                </a:solidFill>
              </a:rPr>
              <a:t>לדוגמה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05077-C2BF-4CAC-A6F7-A982B13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54CC3-8B0D-48A2-8781-0688E871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50582-A5DD-4934-8996-1E2BAD7D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23" y="5479833"/>
            <a:ext cx="6407816" cy="4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8D39-D980-4337-A649-8544A062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8B86-3EC7-4F33-B99D-56A8A8BE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שמות או </a:t>
            </a:r>
            <a:r>
              <a:rPr lang="en-US" b="1" dirty="0"/>
              <a:t>labels</a:t>
            </a:r>
            <a:r>
              <a:rPr lang="he-IL" dirty="0"/>
              <a:t> , אשר מקבלים הפניה כ חיצוניים במודול כלשהו , חייבים להיות מוכרזים</a:t>
            </a:r>
            <a:r>
              <a:rPr lang="en-US" dirty="0"/>
              <a:t> </a:t>
            </a:r>
            <a:r>
              <a:rPr lang="he-IL" dirty="0"/>
              <a:t>כ </a:t>
            </a:r>
            <a:r>
              <a:rPr lang="en-US" b="1" dirty="0"/>
              <a:t>PUBLIC</a:t>
            </a:r>
            <a:r>
              <a:rPr lang="he-IL" dirty="0"/>
              <a:t> , על מנת שיהיו גלויים במיקום שהם הוגדרו , בזמן החיפוש חיצוני של </a:t>
            </a:r>
            <a:r>
              <a:rPr lang="he-IL" dirty="0" err="1"/>
              <a:t>הלינקר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3E438-7D9C-43BB-8365-7A2F31E7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A4887-C016-4E01-889F-5E4CE9E8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CEF62-94A9-471F-9228-78078134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61" y="2709706"/>
            <a:ext cx="2881457" cy="41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D311-75A8-406A-9CA8-5B425C73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Turbo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FAE8-69CF-478C-8156-B9F9DB47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Turbo C++</a:t>
            </a:r>
            <a:r>
              <a:rPr lang="he-IL" b="1" dirty="0"/>
              <a:t> : </a:t>
            </a:r>
            <a:r>
              <a:rPr lang="he-IL" dirty="0"/>
              <a:t>מהדר ל </a:t>
            </a:r>
            <a:r>
              <a:rPr lang="he-IL" b="1" dirty="0"/>
              <a:t>++</a:t>
            </a:r>
            <a:r>
              <a:rPr lang="en-US" b="1" dirty="0"/>
              <a:t>C</a:t>
            </a:r>
            <a:r>
              <a:rPr lang="he-IL" dirty="0"/>
              <a:t> וסביבת פיתוח של </a:t>
            </a:r>
            <a:r>
              <a:rPr lang="he-IL" b="1" dirty="0" err="1"/>
              <a:t>בורלנד</a:t>
            </a:r>
            <a:r>
              <a:rPr lang="he-IL" dirty="0"/>
              <a:t>.</a:t>
            </a: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בהמשך נרכשה והופצה על ידי </a:t>
            </a:r>
            <a:r>
              <a:rPr lang="en-US" b="1" dirty="0"/>
              <a:t>Embarcadero Technologies</a:t>
            </a:r>
            <a:r>
              <a:rPr lang="he-IL" b="1" dirty="0"/>
              <a:t> </a:t>
            </a:r>
            <a:r>
              <a:rPr lang="he-IL" dirty="0"/>
              <a:t>, אשר רכשה את כל  </a:t>
            </a:r>
            <a:r>
              <a:rPr lang="en-US" dirty="0"/>
              <a:t> </a:t>
            </a:r>
            <a:r>
              <a:rPr lang="en-US" b="1" dirty="0"/>
              <a:t>compiler tools</a:t>
            </a:r>
            <a:r>
              <a:rPr lang="he-IL" b="1" dirty="0"/>
              <a:t> </a:t>
            </a:r>
            <a:r>
              <a:rPr lang="he-IL" dirty="0"/>
              <a:t>של </a:t>
            </a:r>
            <a:r>
              <a:rPr lang="en-US" b="1" dirty="0" err="1"/>
              <a:t>borland</a:t>
            </a:r>
            <a:r>
              <a:rPr lang="he-IL" dirty="0"/>
              <a:t> בשנת </a:t>
            </a:r>
            <a:r>
              <a:rPr lang="he-IL" b="1" dirty="0"/>
              <a:t>2008</a:t>
            </a:r>
            <a:r>
              <a:rPr lang="he-IL" dirty="0"/>
              <a:t>.</a:t>
            </a:r>
            <a:endParaRPr lang="en-US" dirty="0"/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מגרסה 3 והלאה , </a:t>
            </a:r>
            <a:r>
              <a:rPr lang="en-US" dirty="0"/>
              <a:t>Borland</a:t>
            </a:r>
            <a:r>
              <a:rPr lang="he-IL" dirty="0"/>
              <a:t> פיצלה את היצוא שלה ל 2 מהדרים : </a:t>
            </a:r>
          </a:p>
          <a:p>
            <a:pPr lvl="1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Turbo </a:t>
            </a:r>
            <a:r>
              <a:rPr lang="en-US" dirty="0" err="1"/>
              <a:t>c++</a:t>
            </a:r>
            <a:r>
              <a:rPr lang="he-IL" dirty="0"/>
              <a:t> (</a:t>
            </a:r>
            <a:r>
              <a:rPr lang="en-US" dirty="0"/>
              <a:t> </a:t>
            </a:r>
            <a:r>
              <a:rPr lang="he-IL" dirty="0"/>
              <a:t>הופץ כמוצר : לאקדמיה , כלים פנימיים בחברות וסתם למי שמתנין בתחום )</a:t>
            </a:r>
            <a:endParaRPr lang="en-US" dirty="0"/>
          </a:p>
          <a:p>
            <a:pPr lvl="1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Borland </a:t>
            </a:r>
            <a:r>
              <a:rPr lang="en-US" dirty="0" err="1"/>
              <a:t>c++</a:t>
            </a:r>
            <a:r>
              <a:rPr lang="he-IL" dirty="0"/>
              <a:t> (הופץ כמוצר : לחברות בתעשייה לפיתוח מוצרים בשוק ולכן הכיל הרבה כלים נלווים ודוקומנטציה מסודרת)</a:t>
            </a:r>
            <a:r>
              <a:rPr lang="en-US" dirty="0"/>
              <a:t> </a:t>
            </a:r>
            <a:endParaRPr lang="he-IL" dirty="0"/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בהמשך (</a:t>
            </a:r>
            <a:r>
              <a:rPr lang="en-US" dirty="0"/>
              <a:t> </a:t>
            </a:r>
            <a:r>
              <a:rPr lang="he-IL" dirty="0"/>
              <a:t>מגרסה 3 )</a:t>
            </a:r>
            <a:r>
              <a:rPr lang="en-US" dirty="0"/>
              <a:t> </a:t>
            </a:r>
            <a:r>
              <a:rPr lang="he-IL" dirty="0"/>
              <a:t>, יצאו תוספות ל </a:t>
            </a:r>
            <a:r>
              <a:rPr lang="en-US" b="1" dirty="0"/>
              <a:t>turbo</a:t>
            </a:r>
            <a:r>
              <a:rPr lang="en-US" dirty="0"/>
              <a:t> </a:t>
            </a:r>
            <a:r>
              <a:rPr lang="en-US" b="1" dirty="0" err="1"/>
              <a:t>c++</a:t>
            </a:r>
            <a:r>
              <a:rPr lang="he-IL" b="1" dirty="0"/>
              <a:t> </a:t>
            </a:r>
            <a:r>
              <a:rPr lang="he-IL" dirty="0"/>
              <a:t>כמו למשל </a:t>
            </a:r>
            <a:r>
              <a:rPr lang="en-US" b="1" dirty="0"/>
              <a:t>Turbo Assembler </a:t>
            </a:r>
            <a:r>
              <a:rPr lang="he-IL" b="1" dirty="0"/>
              <a:t> </a:t>
            </a:r>
            <a:r>
              <a:rPr lang="he-IL" dirty="0"/>
              <a:t>ו </a:t>
            </a:r>
            <a:r>
              <a:rPr lang="en-US" b="1" dirty="0"/>
              <a:t>Turbo vision 1.0</a:t>
            </a:r>
            <a:r>
              <a:rPr lang="he-IL" dirty="0"/>
              <a:t> .</a:t>
            </a:r>
            <a:endParaRPr lang="en-US" b="1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82C71-71E1-4263-87D1-175E0DC4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FA23-EFB5-4044-8EFC-EF80C476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BE776-A6D8-49A7-A8AB-E7211F5E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25" y="4381628"/>
            <a:ext cx="3332534" cy="17541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08C208-0461-4BBB-9DD6-0A90D3075151}"/>
              </a:ext>
            </a:extLst>
          </p:cNvPr>
          <p:cNvCxnSpPr/>
          <p:nvPr/>
        </p:nvCxnSpPr>
        <p:spPr>
          <a:xfrm flipH="1">
            <a:off x="9726304" y="4574275"/>
            <a:ext cx="346429" cy="2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B6A-316C-4C13-B8C6-1F196611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Turbo C++ 3.0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7EDD-F281-4BEF-B36D-27BF0DBE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Turbo C++ 3.0</a:t>
            </a:r>
            <a:r>
              <a:rPr lang="he-IL" b="1" dirty="0"/>
              <a:t> : </a:t>
            </a:r>
            <a:r>
              <a:rPr lang="he-IL" dirty="0"/>
              <a:t>יצא בשנת </a:t>
            </a:r>
            <a:r>
              <a:rPr lang="he-IL" b="1" dirty="0"/>
              <a:t>1991</a:t>
            </a:r>
            <a:r>
              <a:rPr lang="he-IL" dirty="0"/>
              <a:t>. </a:t>
            </a: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בפעם הראשונה , הסביבה תמכה ב </a:t>
            </a:r>
            <a:r>
              <a:rPr lang="en-US" b="1" dirty="0"/>
              <a:t>templates</a:t>
            </a:r>
            <a:r>
              <a:rPr lang="he-IL" dirty="0"/>
              <a:t> של </a:t>
            </a:r>
            <a:r>
              <a:rPr lang="en-US" b="1" dirty="0" err="1"/>
              <a:t>c++</a:t>
            </a:r>
            <a:r>
              <a:rPr lang="he-IL" b="1" dirty="0"/>
              <a:t> </a:t>
            </a:r>
            <a:r>
              <a:rPr lang="he-IL" dirty="0"/>
              <a:t>(כלי לסוגי משתנים כלליים) , </a:t>
            </a:r>
            <a:r>
              <a:rPr lang="en-US" b="1" dirty="0"/>
              <a:t>inline assembler</a:t>
            </a:r>
            <a:r>
              <a:rPr lang="he-IL" b="1" dirty="0"/>
              <a:t> </a:t>
            </a:r>
            <a:r>
              <a:rPr lang="he-IL" dirty="0"/>
              <a:t>( בלוקים של </a:t>
            </a:r>
            <a:r>
              <a:rPr lang="he-IL" dirty="0" err="1"/>
              <a:t>אסמבלי</a:t>
            </a:r>
            <a:r>
              <a:rPr lang="he-IL" dirty="0"/>
              <a:t> בתוך קוד של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he-IL" dirty="0"/>
              <a:t> ו </a:t>
            </a:r>
            <a:r>
              <a:rPr lang="en-US" b="1" dirty="0" err="1"/>
              <a:t>c++</a:t>
            </a:r>
            <a:r>
              <a:rPr lang="he-IL" b="1" dirty="0"/>
              <a:t> 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ובפעם הראשונה , נתן את האופציה ל </a:t>
            </a:r>
            <a:r>
              <a:rPr lang="en-US" b="1" dirty="0" err="1"/>
              <a:t>ms-dos</a:t>
            </a:r>
            <a:r>
              <a:rPr lang="en-US" b="1" dirty="0"/>
              <a:t> mode</a:t>
            </a:r>
            <a:r>
              <a:rPr lang="he-IL" b="1" dirty="0"/>
              <a:t> </a:t>
            </a:r>
            <a:r>
              <a:rPr lang="he-IL" dirty="0"/>
              <a:t>תחת </a:t>
            </a:r>
            <a:r>
              <a:rPr lang="en-US" b="1" dirty="0"/>
              <a:t>8086 real mode</a:t>
            </a:r>
            <a:r>
              <a:rPr lang="he-IL" b="1" dirty="0"/>
              <a:t> </a:t>
            </a:r>
            <a:r>
              <a:rPr lang="he-IL" dirty="0"/>
              <a:t>ו </a:t>
            </a:r>
            <a:r>
              <a:rPr lang="en" b="1" dirty="0"/>
              <a:t>Intel 80286</a:t>
            </a:r>
            <a:r>
              <a:rPr lang="he-IL" b="1" dirty="0"/>
              <a:t> </a:t>
            </a:r>
            <a:r>
              <a:rPr lang="en-US" b="1" dirty="0"/>
              <a:t>protected mode</a:t>
            </a:r>
            <a:r>
              <a:rPr lang="he-IL" b="1" dirty="0"/>
              <a:t> </a:t>
            </a:r>
            <a:r>
              <a:rPr lang="he-IL" dirty="0"/>
              <a:t>( ו  </a:t>
            </a:r>
            <a:r>
              <a:rPr lang="he-IL" b="1" dirty="0"/>
              <a:t>80186</a:t>
            </a:r>
            <a:r>
              <a:rPr lang="en-US" b="1" dirty="0"/>
              <a:t> intel </a:t>
            </a:r>
            <a:r>
              <a:rPr lang="he-IL" dirty="0"/>
              <a:t>)</a:t>
            </a:r>
            <a:r>
              <a:rPr lang="en-US" dirty="0"/>
              <a:t>.</a:t>
            </a: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dirty="0"/>
              <a:t>בהבדל לגרסאות ישנות יותר , כבר לא ניתנה האופציה ל </a:t>
            </a:r>
            <a:r>
              <a:rPr lang="en-US" b="1" dirty="0"/>
              <a:t>turbo assembler(</a:t>
            </a:r>
            <a:r>
              <a:rPr lang="en-US" b="1" dirty="0" err="1"/>
              <a:t>tasm</a:t>
            </a:r>
            <a:r>
              <a:rPr lang="en-US" b="1" dirty="0"/>
              <a:t>)</a:t>
            </a:r>
            <a:r>
              <a:rPr lang="he-IL" b="1" dirty="0"/>
              <a:t> </a:t>
            </a:r>
            <a:r>
              <a:rPr lang="he-IL" dirty="0"/>
              <a:t>נפרד , אבל </a:t>
            </a:r>
            <a:r>
              <a:rPr lang="en-US" b="1" dirty="0"/>
              <a:t>inline assembler</a:t>
            </a:r>
            <a:r>
              <a:rPr lang="he-IL" dirty="0"/>
              <a:t> פיצה על זה.</a:t>
            </a: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Turbo C 3.0 (DOS)</a:t>
            </a:r>
            <a:r>
              <a:rPr lang="he-IL" b="1" dirty="0"/>
              <a:t> </a:t>
            </a:r>
            <a:r>
              <a:rPr lang="he-IL" dirty="0"/>
              <a:t>הופצה בהמשך ב </a:t>
            </a:r>
            <a:r>
              <a:rPr lang="en-US" b="1" dirty="0"/>
              <a:t>Turbo C Suite 1.0</a:t>
            </a:r>
            <a:r>
              <a:rPr lang="he-IL" b="1" dirty="0"/>
              <a:t> </a:t>
            </a:r>
            <a:r>
              <a:rPr lang="he-IL" dirty="0"/>
              <a:t>, אבל כבר לא על ידי </a:t>
            </a:r>
            <a:r>
              <a:rPr lang="en-US" b="1" dirty="0" err="1"/>
              <a:t>borland</a:t>
            </a:r>
            <a:r>
              <a:rPr lang="he-IL" dirty="0"/>
              <a:t> .</a:t>
            </a:r>
            <a:endParaRPr lang="en-US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E4332-B0D2-4E89-A843-0ACABB47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EFB9-AFA5-4237-BBE2-DC6CEE8A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94FA-424B-4F93-A983-7B9DCFB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TCC.EXE : The command-line version of Turbo 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EA7B-F71A-454E-857D-2AF4F47F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לקמפל ולהריץ תכניות </a:t>
            </a:r>
            <a:r>
              <a:rPr lang="en-US" b="1" dirty="0"/>
              <a:t>c</a:t>
            </a:r>
            <a:r>
              <a:rPr lang="he-IL" dirty="0"/>
              <a:t> ותכניות שמשלבות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he-IL" dirty="0"/>
              <a:t> ו </a:t>
            </a:r>
            <a:r>
              <a:rPr lang="en-US" b="1" dirty="0" err="1"/>
              <a:t>asm</a:t>
            </a:r>
            <a:r>
              <a:rPr lang="he-IL" dirty="0"/>
              <a:t> , מ </a:t>
            </a:r>
            <a:r>
              <a:rPr lang="en-US" b="1" dirty="0"/>
              <a:t>command line </a:t>
            </a:r>
            <a:r>
              <a:rPr lang="en-US" dirty="0"/>
              <a:t>(</a:t>
            </a:r>
            <a:r>
              <a:rPr lang="en-US" b="1" dirty="0" err="1"/>
              <a:t>cmd</a:t>
            </a:r>
            <a:r>
              <a:rPr lang="en-US" dirty="0"/>
              <a:t>)</a:t>
            </a:r>
            <a:r>
              <a:rPr lang="he-IL" dirty="0"/>
              <a:t> של </a:t>
            </a:r>
            <a:r>
              <a:rPr lang="en-US" b="1" dirty="0"/>
              <a:t>dos</a:t>
            </a:r>
            <a:r>
              <a:rPr lang="he-IL" dirty="0"/>
              <a:t>.</a:t>
            </a: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82328-6881-4C92-9560-FD771FAE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AD77-DBDA-4417-BCEB-8D7C26D0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195FF-E82B-418F-8819-04D833D6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07" y="2500533"/>
            <a:ext cx="6134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DD57-042C-445D-84D1-B254245A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TCC.EXE : The command-line version of Turbo 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E2B3-9B48-4B3E-8BBA-B16A55A8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files</a:t>
            </a:r>
            <a:r>
              <a:rPr lang="he-IL" dirty="0"/>
              <a:t> : הקבצים שנרצה לקמפל. 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</a:rPr>
              <a:t>חשוב לשים לב , שלא יהיו עם שמות זהים!!!</a:t>
            </a:r>
            <a:endParaRPr lang="LID4096" b="1" dirty="0">
              <a:solidFill>
                <a:srgbClr val="FF0000"/>
              </a:solidFill>
            </a:endParaRP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4644-D780-4901-9A27-18B23B7D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6DC2B-8C49-4027-A4CA-F830FC7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672AF-43A7-4BA4-AB23-BFB2F854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9" y="1796085"/>
            <a:ext cx="6210625" cy="43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60A-8CD3-4C63-BFE3-6111F655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ADF-17F7-4578-8516-F0531185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-S</a:t>
            </a:r>
            <a:r>
              <a:rPr lang="he-IL" b="1" dirty="0"/>
              <a:t> : 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r>
              <a:rPr lang="en-US" b="1" dirty="0"/>
              <a:t>-c</a:t>
            </a:r>
            <a:r>
              <a:rPr lang="he-IL" b="1" dirty="0"/>
              <a:t> : </a:t>
            </a:r>
          </a:p>
          <a:p>
            <a:pPr algn="r" rtl="1"/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A1A12-6F1A-45D4-A78E-F467A9D5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5E57B-C6C0-4C12-A8E9-C6079A9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2DF10-E9F3-4396-A860-913B1B81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46" y="2163076"/>
            <a:ext cx="5895975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6BCED-0937-41AA-A220-5DAC53D7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57" y="3968812"/>
            <a:ext cx="6190964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7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60A-8CD3-4C63-BFE3-6111F655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/>
              <a:t>options </a:t>
            </a:r>
            <a:r>
              <a:rPr lang="he-IL" b="1" dirty="0"/>
              <a:t> : אפשרויות של </a:t>
            </a:r>
            <a:r>
              <a:rPr lang="en-US" b="1" dirty="0" err="1"/>
              <a:t>tcc</a:t>
            </a:r>
            <a:r>
              <a:rPr lang="he-IL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0ADF-17F7-4578-8516-F0531185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/>
              <a:t>-e</a:t>
            </a:r>
            <a:r>
              <a:rPr lang="he-IL" b="1" dirty="0"/>
              <a:t> : </a:t>
            </a:r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he-IL" b="1" dirty="0"/>
          </a:p>
          <a:p>
            <a:pPr algn="r" rtl="1"/>
            <a:endParaRPr lang="en-US" b="1" dirty="0"/>
          </a:p>
          <a:p>
            <a:pPr algn="r" rtl="1"/>
            <a:r>
              <a:rPr lang="en-US" b="1" dirty="0"/>
              <a:t>-G , -G-</a:t>
            </a:r>
            <a:r>
              <a:rPr lang="he-IL" b="1" dirty="0"/>
              <a:t> : </a:t>
            </a:r>
          </a:p>
          <a:p>
            <a:pPr algn="r" rtl="1"/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A1A12-6F1A-45D4-A78E-F467A9D5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5E57B-C6C0-4C12-A8E9-C6079A9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6841A-FC86-4F26-88E6-969C660A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80" y="2126936"/>
            <a:ext cx="5848350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AC286-4AA1-4BBD-B948-CDF3EB15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87" y="4238154"/>
            <a:ext cx="5886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9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16024</TotalTime>
  <Words>904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מעבדה מספר 8</vt:lpstr>
      <vt:lpstr>EXTRN</vt:lpstr>
      <vt:lpstr>PUBLIC</vt:lpstr>
      <vt:lpstr>Turbo C++</vt:lpstr>
      <vt:lpstr>Turbo C++ 3.0</vt:lpstr>
      <vt:lpstr>TCC.EXE : The command-line version of Turbo C</vt:lpstr>
      <vt:lpstr>TCC.EXE : The command-line version of Turbo C</vt:lpstr>
      <vt:lpstr>options  : אפשרויות של tcc </vt:lpstr>
      <vt:lpstr>options  : אפשרויות של tcc </vt:lpstr>
      <vt:lpstr>options  : אפשרויות של tcc </vt:lpstr>
      <vt:lpstr>options  : אפשרויות של tcc </vt:lpstr>
      <vt:lpstr>options  : אפשרויות של tcc </vt:lpstr>
      <vt:lpstr>לסיכום</vt:lpstr>
      <vt:lpstr>נשאר רק לקמפל ולהריץ ...</vt:lpstr>
      <vt:lpstr>רקורסיה</vt:lpstr>
      <vt:lpstr>סוגי רקורסיות</vt:lpstr>
      <vt:lpstr>מימוש רקורסיה ב c </vt:lpstr>
      <vt:lpstr>מימוש רקורסיה ב assembler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132</cp:revision>
  <dcterms:created xsi:type="dcterms:W3CDTF">2018-12-03T15:47:00Z</dcterms:created>
  <dcterms:modified xsi:type="dcterms:W3CDTF">2018-12-22T10:43:32Z</dcterms:modified>
</cp:coreProperties>
</file>