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303" r:id="rId3"/>
    <p:sldId id="307" r:id="rId4"/>
    <p:sldId id="306" r:id="rId5"/>
    <p:sldId id="305" r:id="rId6"/>
    <p:sldId id="309" r:id="rId7"/>
    <p:sldId id="308" r:id="rId8"/>
    <p:sldId id="304" r:id="rId9"/>
    <p:sldId id="311" r:id="rId10"/>
    <p:sldId id="310" r:id="rId11"/>
    <p:sldId id="312" r:id="rId12"/>
    <p:sldId id="313" r:id="rId13"/>
    <p:sldId id="314" r:id="rId14"/>
    <p:sldId id="315" r:id="rId15"/>
    <p:sldId id="318" r:id="rId16"/>
    <p:sldId id="317" r:id="rId17"/>
    <p:sldId id="316" r:id="rId18"/>
    <p:sldId id="319" r:id="rId19"/>
    <p:sldId id="320" r:id="rId20"/>
    <p:sldId id="32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4B7B0-2576-4ED8-8453-A6D0279FE9D1}" type="datetimeFigureOut">
              <a:rPr lang="LID4096" smtClean="0"/>
              <a:t>11/18/2018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A92D9-0C4E-4976-B9AF-18F2BB2704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334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DD4B-F5C0-40BF-9BE6-9C92035F4925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A1CA-D94A-4616-808E-6CB727334B65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FF8A-1A66-42D1-A866-6C5C4769F2D2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AA88-4CC4-4A5F-A32F-8415E1F7BFF5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5D71-2FA5-4A2C-BD20-8AADD7EB64A1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8B46-0870-4F81-B60E-20D309ED6F0D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078-623C-428A-903F-6790426C0882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0785-A5C4-4E99-A680-C4265910C1DC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E636-199D-427B-9416-9F3107D145EA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A931-743C-4B31-AB48-1E1686F5C6B8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9220-A8AB-4CC3-A7A2-F56B662B04C0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D8D-1F49-4552-9458-CE9472D1F962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822-E65C-4831-8936-33302BA6D1B8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CDAF-0632-48BA-A6D8-0ABEFE590FFF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F98F-0464-4DE0-B82F-337C6C582C86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4EB7-741C-4CF3-8514-6638ED9BF905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0D6E3-1A43-4E37-A005-D69D4E119172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C383-E792-47E3-9078-018267310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/>
              <a:t>מעבדה מספר </a:t>
            </a:r>
            <a:r>
              <a:rPr lang="en-US" dirty="0"/>
              <a:t>4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25D21-DF11-4096-A1CB-DFFFDDAFF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איליה זלדנר – אוגרי  8086 , חלוקת זיכרון וסגמנטים</a:t>
            </a:r>
            <a:r>
              <a:rPr lang="en-US" dirty="0"/>
              <a:t> </a:t>
            </a:r>
            <a:r>
              <a:rPr lang="he-IL" dirty="0"/>
              <a:t>, כתובת פיזית , 386 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8C770-F84C-4C6F-BAFB-D5E24069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80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9F55-9111-4967-B9FE-6F2A8FD6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אוגרי סגמנט (מקטע) - </a:t>
            </a:r>
            <a:r>
              <a:rPr lang="en-US" dirty="0"/>
              <a:t>segment registers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0EF8-C678-4E2F-AD35-D675B5655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b="1" dirty="0"/>
              <a:t>CS</a:t>
            </a:r>
            <a:r>
              <a:rPr lang="he-IL" b="1" dirty="0"/>
              <a:t> : </a:t>
            </a:r>
            <a:r>
              <a:rPr lang="he-IL" dirty="0"/>
              <a:t>אוגר</a:t>
            </a:r>
            <a:r>
              <a:rPr lang="he-IL" b="1" dirty="0"/>
              <a:t> </a:t>
            </a:r>
            <a:r>
              <a:rPr lang="he-IL" dirty="0"/>
              <a:t>מקטע קוד </a:t>
            </a:r>
            <a:r>
              <a:rPr lang="en-US" dirty="0"/>
              <a:t>(</a:t>
            </a:r>
            <a:r>
              <a:rPr lang="en-US" b="1" dirty="0"/>
              <a:t>code segment</a:t>
            </a:r>
            <a:r>
              <a:rPr lang="en-US" dirty="0"/>
              <a:t>)</a:t>
            </a:r>
            <a:r>
              <a:rPr lang="he-IL" dirty="0"/>
              <a:t> : האוגר , מצביע על סגמנט שמכיל את הפקודה אשר מתבצעת </a:t>
            </a:r>
            <a:r>
              <a:rPr lang="en-US" dirty="0"/>
              <a:t>(</a:t>
            </a:r>
            <a:r>
              <a:rPr lang="en-US" b="1" dirty="0"/>
              <a:t>executing</a:t>
            </a:r>
            <a:r>
              <a:rPr lang="en-US" dirty="0"/>
              <a:t>)</a:t>
            </a:r>
            <a:r>
              <a:rPr lang="he-IL" dirty="0"/>
              <a:t> כרגע. ניתן לשנות את הערך של </a:t>
            </a:r>
            <a:r>
              <a:rPr lang="en-US" b="1" dirty="0"/>
              <a:t>CS</a:t>
            </a:r>
            <a:r>
              <a:rPr lang="he-IL" dirty="0"/>
              <a:t> , אם רוצים לבצע פקודה , אשר נמצאת בסגמנט אחר.</a:t>
            </a:r>
          </a:p>
          <a:p>
            <a:pPr algn="r" rtl="1"/>
            <a:r>
              <a:rPr lang="en-US" b="1" dirty="0"/>
              <a:t>DS</a:t>
            </a:r>
            <a:r>
              <a:rPr lang="he-IL" b="1" dirty="0"/>
              <a:t> : </a:t>
            </a:r>
            <a:r>
              <a:rPr lang="he-IL" dirty="0"/>
              <a:t>אוגר</a:t>
            </a:r>
            <a:r>
              <a:rPr lang="he-IL" b="1" dirty="0"/>
              <a:t> </a:t>
            </a:r>
            <a:r>
              <a:rPr lang="he-IL" dirty="0"/>
              <a:t>מקטע נתונים </a:t>
            </a:r>
            <a:r>
              <a:rPr lang="en-US" dirty="0"/>
              <a:t>(</a:t>
            </a:r>
            <a:r>
              <a:rPr lang="en-US" b="1" dirty="0"/>
              <a:t>data segment</a:t>
            </a:r>
            <a:r>
              <a:rPr lang="en-US" dirty="0"/>
              <a:t>)</a:t>
            </a:r>
            <a:r>
              <a:rPr lang="he-IL" dirty="0"/>
              <a:t> : האוגר , בדרך כלל מצביע מקטע זיכרון שמכיל משתנים גלובליים של התוכנית. ניתן לשנות את הערך של </a:t>
            </a:r>
            <a:r>
              <a:rPr lang="en-US" b="1" dirty="0"/>
              <a:t>DS</a:t>
            </a:r>
            <a:r>
              <a:rPr lang="he-IL" dirty="0"/>
              <a:t> , אם רוצים לגשת לזיכרון נוסף , במקטע נתונים אחר.</a:t>
            </a:r>
          </a:p>
          <a:p>
            <a:pPr algn="r" rtl="1"/>
            <a:r>
              <a:rPr lang="en-US" b="1" dirty="0"/>
              <a:t>SS</a:t>
            </a:r>
            <a:r>
              <a:rPr lang="he-IL" b="1" dirty="0"/>
              <a:t> : </a:t>
            </a:r>
            <a:r>
              <a:rPr lang="he-IL" dirty="0"/>
              <a:t>אוגר</a:t>
            </a:r>
            <a:r>
              <a:rPr lang="he-IL" b="1" dirty="0"/>
              <a:t> </a:t>
            </a:r>
            <a:r>
              <a:rPr lang="he-IL" dirty="0"/>
              <a:t>מקטע מחסנית </a:t>
            </a:r>
            <a:r>
              <a:rPr lang="en-US" dirty="0"/>
              <a:t>(</a:t>
            </a:r>
            <a:r>
              <a:rPr lang="en-US" b="1" dirty="0"/>
              <a:t>stack segment</a:t>
            </a:r>
            <a:r>
              <a:rPr lang="en-US" dirty="0"/>
              <a:t>)</a:t>
            </a:r>
            <a:r>
              <a:rPr lang="he-IL" dirty="0"/>
              <a:t> : האוגר , מצביע על מקטע אשר מכיל מחסנית 8086.המכסנית מכילה נתונים חשובים על מצב המכונה ב 8086 , כתובות חזרה של רוטינות , פרמטרים </a:t>
            </a:r>
            <a:r>
              <a:rPr lang="he-IL" dirty="0" err="1"/>
              <a:t>לפרוצודורות</a:t>
            </a:r>
            <a:r>
              <a:rPr lang="he-IL" dirty="0"/>
              <a:t> ומשתנים מקומיים (</a:t>
            </a:r>
            <a:r>
              <a:rPr lang="en-US" dirty="0"/>
              <a:t> </a:t>
            </a:r>
            <a:r>
              <a:rPr lang="he-IL" dirty="0"/>
              <a:t>נלמד בהמשך הקורס )</a:t>
            </a:r>
            <a:r>
              <a:rPr lang="en-US" dirty="0"/>
              <a:t> </a:t>
            </a:r>
            <a:r>
              <a:rPr lang="he-IL" dirty="0"/>
              <a:t>. בכללי , עדיף לא לשנות את תוכן אוגר זה , כי יש יותר מדי דברים חשובים במערכת , שתלויים במחסנית.</a:t>
            </a:r>
          </a:p>
          <a:p>
            <a:pPr algn="r" rtl="1"/>
            <a:r>
              <a:rPr lang="en-US" b="1" dirty="0"/>
              <a:t>ES</a:t>
            </a:r>
            <a:r>
              <a:rPr lang="he-IL" b="1" dirty="0"/>
              <a:t> : </a:t>
            </a:r>
            <a:r>
              <a:rPr lang="he-IL" dirty="0"/>
              <a:t>אוגר</a:t>
            </a:r>
            <a:r>
              <a:rPr lang="he-IL" b="1" dirty="0"/>
              <a:t> </a:t>
            </a:r>
            <a:r>
              <a:rPr lang="he-IL" dirty="0"/>
              <a:t>מקטע ספר </a:t>
            </a:r>
            <a:r>
              <a:rPr lang="en-US" dirty="0"/>
              <a:t>(</a:t>
            </a:r>
            <a:r>
              <a:rPr lang="en-US" b="1" dirty="0"/>
              <a:t>extra segment</a:t>
            </a:r>
            <a:r>
              <a:rPr lang="en-US" dirty="0"/>
              <a:t>)</a:t>
            </a:r>
            <a:r>
              <a:rPr lang="he-IL" dirty="0"/>
              <a:t> : האוגר , נוסף לכל האוגרים , משמש כגיבוי או לצורך מניפולציה של אוגרי סגמנטים אחרים , מבלי להרוס אותם 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49947-0838-4086-BD22-86E22B8A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5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DD2D-E0E2-4ABC-BF1E-872A374F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סוגי כתובת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D8DCD-9C48-4C01-A3D9-CA4866B47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b="1" dirty="0"/>
              <a:t>כתובת יחסית : </a:t>
            </a:r>
            <a:r>
              <a:rPr lang="he-IL" dirty="0"/>
              <a:t>הנקראת גם </a:t>
            </a:r>
            <a:r>
              <a:rPr lang="he-IL" b="1" dirty="0"/>
              <a:t>כתובת אפקטיבית</a:t>
            </a:r>
            <a:r>
              <a:rPr lang="he-IL" dirty="0"/>
              <a:t> או </a:t>
            </a:r>
            <a:r>
              <a:rPr lang="he-IL" b="1" dirty="0"/>
              <a:t>היסט </a:t>
            </a:r>
            <a:r>
              <a:rPr lang="he-IL" dirty="0"/>
              <a:t>: והיא בגודל של 16 סיביות והיא מציינת את מרחק הנתון מתחילת המקטע.</a:t>
            </a:r>
          </a:p>
          <a:p>
            <a:pPr algn="r" rtl="1"/>
            <a:r>
              <a:rPr lang="he-IL" dirty="0"/>
              <a:t>לדוגמה :  ביטויים שקולים של כתובת יחסית :</a:t>
            </a:r>
          </a:p>
          <a:p>
            <a:r>
              <a:rPr lang="en-US" b="1" dirty="0"/>
              <a:t>mov al , Letters[BX][SI]+3</a:t>
            </a:r>
          </a:p>
          <a:p>
            <a:r>
              <a:rPr lang="en-US" b="1" dirty="0"/>
              <a:t>mov al , [Letters+BX+SI+3]</a:t>
            </a:r>
            <a:endParaRPr lang="he-IL" dirty="0"/>
          </a:p>
          <a:p>
            <a:pPr algn="r" rtl="1"/>
            <a:r>
              <a:rPr lang="he-IL" b="1" dirty="0"/>
              <a:t>כתובת פיזית</a:t>
            </a:r>
            <a:r>
              <a:rPr lang="he-IL" dirty="0"/>
              <a:t> או </a:t>
            </a:r>
            <a:r>
              <a:rPr lang="he-IL" b="1" dirty="0"/>
              <a:t>מוחלטת </a:t>
            </a:r>
            <a:r>
              <a:rPr lang="he-IL" dirty="0"/>
              <a:t>: היא בגודל 20 סיביות והיא מצינת את מרחק הנתון מתחילת הזיכרון</a:t>
            </a:r>
            <a:r>
              <a:rPr lang="en-US" dirty="0"/>
              <a:t> ) </a:t>
            </a:r>
            <a:r>
              <a:rPr lang="he-IL" dirty="0"/>
              <a:t>נראה איך היא מחושבת בהמשך המצגת)</a:t>
            </a:r>
            <a:r>
              <a:rPr lang="en-US" dirty="0"/>
              <a:t> </a:t>
            </a:r>
            <a:endParaRPr lang="he-IL" dirty="0"/>
          </a:p>
          <a:p>
            <a:pPr algn="r" rtl="1"/>
            <a:endParaRPr lang="he-IL" dirty="0"/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04D1C-631D-4662-A65E-0163A625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4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99A4-DA1D-4A62-ACA6-A70E6C9A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כתובת פיזית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61AEE-739D-40EF-8F52-8F368F6D9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altLang="LID4096" dirty="0"/>
              <a:t>הכתובת נשלפת מאוגר סגמנט (</a:t>
            </a:r>
            <a:r>
              <a:rPr lang="en-US" altLang="LID4096" dirty="0"/>
              <a:t> </a:t>
            </a:r>
            <a:r>
              <a:rPr lang="he-IL" altLang="LID4096" dirty="0"/>
              <a:t>למשל מ </a:t>
            </a:r>
            <a:r>
              <a:rPr lang="en-US" altLang="LID4096" b="1" dirty="0"/>
              <a:t>cs</a:t>
            </a:r>
            <a:r>
              <a:rPr lang="he-IL" altLang="LID4096" dirty="0"/>
              <a:t> או</a:t>
            </a:r>
            <a:r>
              <a:rPr lang="en-US" altLang="LID4096" dirty="0"/>
              <a:t> </a:t>
            </a:r>
            <a:r>
              <a:rPr lang="he-IL" altLang="LID4096" dirty="0"/>
              <a:t> </a:t>
            </a:r>
            <a:r>
              <a:rPr lang="en-US" altLang="LID4096" b="1" dirty="0"/>
              <a:t>ds</a:t>
            </a:r>
            <a:r>
              <a:rPr lang="he-IL" altLang="LID4096" dirty="0"/>
              <a:t> או </a:t>
            </a:r>
            <a:r>
              <a:rPr lang="en-US" altLang="LID4096" b="1" dirty="0"/>
              <a:t>es</a:t>
            </a:r>
            <a:r>
              <a:rPr lang="he-IL" altLang="LID4096" dirty="0"/>
              <a:t> או </a:t>
            </a:r>
            <a:r>
              <a:rPr lang="en-US" altLang="LID4096" b="1" dirty="0"/>
              <a:t>ss</a:t>
            </a:r>
            <a:r>
              <a:rPr lang="he-IL" altLang="LID4096" dirty="0"/>
              <a:t> ) ל </a:t>
            </a:r>
            <a:r>
              <a:rPr lang="en-US" altLang="LID4096" b="1" dirty="0"/>
              <a:t>adder circuit</a:t>
            </a:r>
            <a:r>
              <a:rPr lang="he-IL" altLang="LID4096" b="1" dirty="0"/>
              <a:t> </a:t>
            </a:r>
            <a:r>
              <a:rPr lang="he-IL" altLang="LID4096" dirty="0"/>
              <a:t>, ומבצע </a:t>
            </a:r>
            <a:r>
              <a:rPr lang="en-US" altLang="LID4096" b="1" dirty="0"/>
              <a:t>shift left</a:t>
            </a:r>
            <a:r>
              <a:rPr lang="he-IL" altLang="LID4096" b="1" dirty="0"/>
              <a:t> </a:t>
            </a:r>
            <a:r>
              <a:rPr lang="en-US" altLang="LID4096" dirty="0"/>
              <a:t>4</a:t>
            </a:r>
            <a:r>
              <a:rPr lang="he-IL" altLang="LID4096" dirty="0"/>
              <a:t> ביט (</a:t>
            </a:r>
            <a:r>
              <a:rPr lang="en-US" altLang="LID4096" dirty="0"/>
              <a:t> </a:t>
            </a:r>
            <a:r>
              <a:rPr lang="he-IL" altLang="LID4096" dirty="0"/>
              <a:t>שזה בעצם שקול לכפל ב 16 )</a:t>
            </a:r>
            <a:r>
              <a:rPr lang="en-US" altLang="LID4096" dirty="0"/>
              <a:t> </a:t>
            </a:r>
            <a:r>
              <a:rPr lang="he-IL" altLang="LID4096" dirty="0"/>
              <a:t>.</a:t>
            </a:r>
          </a:p>
          <a:p>
            <a:pPr algn="r" rtl="1"/>
            <a:endParaRPr lang="he-IL" altLang="LID4096" dirty="0"/>
          </a:p>
          <a:p>
            <a:pPr algn="r" rtl="1"/>
            <a:endParaRPr lang="he-IL" altLang="LID4096" dirty="0"/>
          </a:p>
          <a:p>
            <a:pPr algn="r" rtl="1"/>
            <a:endParaRPr lang="he-IL" altLang="LID4096" dirty="0"/>
          </a:p>
          <a:p>
            <a:pPr algn="r" rtl="1"/>
            <a:r>
              <a:rPr lang="he-IL" altLang="LID4096" dirty="0"/>
              <a:t>מוסיפים את היסט הכתובת </a:t>
            </a:r>
            <a:r>
              <a:rPr lang="en-US" altLang="LID4096" dirty="0"/>
              <a:t>(offset address)</a:t>
            </a:r>
            <a:r>
              <a:rPr lang="he-IL" altLang="LID4096" dirty="0"/>
              <a:t> מאוגר מצביע מתאים (</a:t>
            </a:r>
            <a:r>
              <a:rPr lang="en-US" altLang="LID4096" dirty="0"/>
              <a:t> </a:t>
            </a:r>
            <a:r>
              <a:rPr lang="he-IL" altLang="LID4096" dirty="0"/>
              <a:t>למשל </a:t>
            </a:r>
            <a:r>
              <a:rPr lang="en-US" altLang="LID4096" b="1" dirty="0" err="1"/>
              <a:t>si</a:t>
            </a:r>
            <a:r>
              <a:rPr lang="he-IL" altLang="LID4096" dirty="0"/>
              <a:t> או </a:t>
            </a:r>
            <a:r>
              <a:rPr lang="en-US" altLang="LID4096" b="1" dirty="0"/>
              <a:t>di</a:t>
            </a:r>
            <a:r>
              <a:rPr lang="he-IL" altLang="LID4096" dirty="0"/>
              <a:t> או </a:t>
            </a:r>
            <a:r>
              <a:rPr lang="en-US" altLang="LID4096" dirty="0"/>
              <a:t> </a:t>
            </a:r>
            <a:r>
              <a:rPr lang="en-US" altLang="LID4096" b="1" dirty="0"/>
              <a:t>bp</a:t>
            </a:r>
            <a:r>
              <a:rPr lang="he-IL" altLang="LID4096" dirty="0"/>
              <a:t> או </a:t>
            </a:r>
            <a:r>
              <a:rPr lang="en-US" altLang="LID4096" dirty="0"/>
              <a:t> </a:t>
            </a:r>
            <a:r>
              <a:rPr lang="en-US" altLang="LID4096" b="1" dirty="0" err="1"/>
              <a:t>sp</a:t>
            </a:r>
            <a:r>
              <a:rPr lang="he-IL" altLang="LID4096" dirty="0"/>
              <a:t> או </a:t>
            </a:r>
            <a:r>
              <a:rPr lang="en-US" altLang="LID4096" dirty="0"/>
              <a:t> </a:t>
            </a:r>
            <a:r>
              <a:rPr lang="en-US" altLang="LID4096" b="1" dirty="0"/>
              <a:t>bx</a:t>
            </a:r>
            <a:r>
              <a:rPr lang="he-IL" altLang="LID4096" dirty="0"/>
              <a:t> או </a:t>
            </a:r>
            <a:r>
              <a:rPr lang="en-US" altLang="LID4096" b="1" dirty="0" err="1"/>
              <a:t>ip</a:t>
            </a:r>
            <a:r>
              <a:rPr lang="he-IL" altLang="LID4096" dirty="0"/>
              <a:t> )</a:t>
            </a:r>
            <a:r>
              <a:rPr lang="en-US" altLang="LID4096" dirty="0"/>
              <a:t> </a:t>
            </a:r>
            <a:endParaRPr lang="he-IL" altLang="LID4096" dirty="0"/>
          </a:p>
          <a:p>
            <a:pPr algn="r" rtl="1"/>
            <a:endParaRPr lang="en-US" altLang="LID4096" dirty="0"/>
          </a:p>
          <a:p>
            <a:pPr algn="r" rtl="1"/>
            <a:endParaRPr lang="he-IL" altLang="LID4096" dirty="0"/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00095-6D48-4DF0-856E-88F3AE23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18C6B34-E1F3-4828-8F1C-FD07576F3D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8570255"/>
              </p:ext>
            </p:extLst>
          </p:nvPr>
        </p:nvGraphicFramePr>
        <p:xfrm>
          <a:off x="3263630" y="2799240"/>
          <a:ext cx="784702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44826" marR="44826" marT="45798" marB="4579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44826" marR="44826" marT="45798" marB="4579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44826" marR="44826" marT="45798" marB="4579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44826" marR="44826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44826" marR="44826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44826" marR="44826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44826" marR="44826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44826" marR="44826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44826" marR="44826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44826" marR="44826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44826" marR="44826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44826" marR="44826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44826" marR="44826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44826" marR="44826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44826" marR="44826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44826" marR="44826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44826" marR="44826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44826" marR="44826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44826" marR="44826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44826" marR="44826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B81908F-7790-42E9-8DF1-158A2B5C92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3518715"/>
              </p:ext>
            </p:extLst>
          </p:nvPr>
        </p:nvGraphicFramePr>
        <p:xfrm>
          <a:off x="3263630" y="3315811"/>
          <a:ext cx="784702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23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98" marB="457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8BFA93B-8D84-4793-BD88-FB6C287F01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423117"/>
              </p:ext>
            </p:extLst>
          </p:nvPr>
        </p:nvGraphicFramePr>
        <p:xfrm>
          <a:off x="3438928" y="4696697"/>
          <a:ext cx="76327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38" marR="91438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38" marR="91438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38" marR="91438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38" marR="91438" marT="45798" marB="457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Plus 7">
            <a:extLst>
              <a:ext uri="{FF2B5EF4-FFF2-40B4-BE49-F238E27FC236}">
                <a16:creationId xmlns:a16="http://schemas.microsoft.com/office/drawing/2014/main" id="{B4FE6A0D-450B-44E1-BD2B-155639F0CEFD}"/>
              </a:ext>
            </a:extLst>
          </p:cNvPr>
          <p:cNvSpPr/>
          <p:nvPr/>
        </p:nvSpPr>
        <p:spPr>
          <a:xfrm>
            <a:off x="6685069" y="5005420"/>
            <a:ext cx="792163" cy="574675"/>
          </a:xfrm>
          <a:prstGeom prst="mathPlus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0F2791C-577A-4479-85D1-34A085885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759420"/>
              </p:ext>
            </p:extLst>
          </p:nvPr>
        </p:nvGraphicFramePr>
        <p:xfrm>
          <a:off x="4965239" y="5506389"/>
          <a:ext cx="6145409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2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1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17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12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12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50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17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50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982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02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10">
            <a:extLst>
              <a:ext uri="{FF2B5EF4-FFF2-40B4-BE49-F238E27FC236}">
                <a16:creationId xmlns:a16="http://schemas.microsoft.com/office/drawing/2014/main" id="{5E2AE27F-A354-4893-BDDC-3F3CC581B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5486" y="5497951"/>
            <a:ext cx="241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LID4096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Offset address</a:t>
            </a:r>
            <a:r>
              <a:rPr lang="he-IL" altLang="LID4096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LID4096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:</a:t>
            </a:r>
          </a:p>
        </p:txBody>
      </p:sp>
      <p:sp>
        <p:nvSpPr>
          <p:cNvPr id="11" name="Minus 8">
            <a:extLst>
              <a:ext uri="{FF2B5EF4-FFF2-40B4-BE49-F238E27FC236}">
                <a16:creationId xmlns:a16="http://schemas.microsoft.com/office/drawing/2014/main" id="{B2F269A0-FB50-44EF-BD09-B83FAD4B48C4}"/>
              </a:ext>
            </a:extLst>
          </p:cNvPr>
          <p:cNvSpPr/>
          <p:nvPr/>
        </p:nvSpPr>
        <p:spPr>
          <a:xfrm>
            <a:off x="1999065" y="5957988"/>
            <a:ext cx="10512426" cy="144462"/>
          </a:xfrm>
          <a:prstGeom prst="mathMinus">
            <a:avLst/>
          </a:prstGeom>
          <a:solidFill>
            <a:srgbClr val="00206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92D050"/>
              </a:solidFill>
            </a:endParaRP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BB771FDC-9DDB-4F40-8432-9DFBE3474D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1338914"/>
              </p:ext>
            </p:extLst>
          </p:nvPr>
        </p:nvGraphicFramePr>
        <p:xfrm>
          <a:off x="3477948" y="6204854"/>
          <a:ext cx="76327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91438" marR="91438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91438" marR="91438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91438" marR="91438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91438" marR="91438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91438" marR="91438" marT="45798" marB="457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90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9016-A623-4AB4-B086-69A4D600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כתובת פיזית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6DFD6-7477-4631-99E4-A98A4618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D2357-489C-49F8-A9E5-41153AB07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2B571264-2E8A-432E-A342-154CBACC98A5}"/>
              </a:ext>
            </a:extLst>
          </p:cNvPr>
          <p:cNvGrpSpPr>
            <a:grpSpLocks/>
          </p:cNvGrpSpPr>
          <p:nvPr/>
        </p:nvGrpSpPr>
        <p:grpSpPr bwMode="auto">
          <a:xfrm>
            <a:off x="5734050" y="5463336"/>
            <a:ext cx="3868738" cy="439738"/>
            <a:chOff x="1500" y="3788"/>
            <a:chExt cx="2437" cy="277"/>
          </a:xfrm>
        </p:grpSpPr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2DF4870E-9D21-4DB9-9A4A-97F630EC8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3788"/>
              <a:ext cx="2437" cy="277"/>
            </a:xfrm>
            <a:prstGeom prst="cube">
              <a:avLst>
                <a:gd name="adj" fmla="val 2499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4BFC50A8-CD75-4AC9-ADD8-2E1AFA930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877"/>
              <a:ext cx="13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LID4096" sz="1200" b="1">
                  <a:latin typeface="Arial" panose="020B0604020202020204" pitchFamily="34" charset="0"/>
                </a:rPr>
                <a:t>Physical Address (20 Bits)</a:t>
              </a:r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A5D83D74-E09B-4AF7-A667-BB91C08B5B42}"/>
              </a:ext>
            </a:extLst>
          </p:cNvPr>
          <p:cNvGrpSpPr>
            <a:grpSpLocks/>
          </p:cNvGrpSpPr>
          <p:nvPr/>
        </p:nvGrpSpPr>
        <p:grpSpPr bwMode="auto">
          <a:xfrm>
            <a:off x="7004050" y="4063161"/>
            <a:ext cx="1155700" cy="1454150"/>
            <a:chOff x="2300" y="2906"/>
            <a:chExt cx="728" cy="916"/>
          </a:xfrm>
        </p:grpSpPr>
        <p:sp>
          <p:nvSpPr>
            <p:cNvPr id="9" name="AutoShape 11">
              <a:extLst>
                <a:ext uri="{FF2B5EF4-FFF2-40B4-BE49-F238E27FC236}">
                  <a16:creationId xmlns:a16="http://schemas.microsoft.com/office/drawing/2014/main" id="{699B7653-F550-415A-BE40-ACC629B4A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" y="2906"/>
              <a:ext cx="721" cy="496"/>
            </a:xfrm>
            <a:prstGeom prst="cube">
              <a:avLst>
                <a:gd name="adj" fmla="val 2499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LID4096"/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48418F77-8503-47A6-BD1B-F542CA19C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" y="3049"/>
              <a:ext cx="63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LID4096">
                  <a:latin typeface="Arial" panose="020B0604020202020204" pitchFamily="34" charset="0"/>
                </a:rPr>
                <a:t>Adder</a:t>
              </a:r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C9DCFC15-9CC2-445A-BDE0-C53BD623E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" y="3407"/>
              <a:ext cx="0" cy="4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</p:grpSp>
      <p:grpSp>
        <p:nvGrpSpPr>
          <p:cNvPr id="12" name="Group 14">
            <a:extLst>
              <a:ext uri="{FF2B5EF4-FFF2-40B4-BE49-F238E27FC236}">
                <a16:creationId xmlns:a16="http://schemas.microsoft.com/office/drawing/2014/main" id="{2D89F1D5-2D74-4FA8-B175-C87C9DB6F84C}"/>
              </a:ext>
            </a:extLst>
          </p:cNvPr>
          <p:cNvGrpSpPr>
            <a:grpSpLocks/>
          </p:cNvGrpSpPr>
          <p:nvPr/>
        </p:nvGrpSpPr>
        <p:grpSpPr bwMode="auto">
          <a:xfrm>
            <a:off x="3787775" y="3056686"/>
            <a:ext cx="3835400" cy="1158875"/>
            <a:chOff x="1418" y="2370"/>
            <a:chExt cx="2416" cy="730"/>
          </a:xfrm>
        </p:grpSpPr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91476AE8-84D1-4BCD-9BA8-9538045FD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2783"/>
              <a:ext cx="0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" name="AutoShape 16">
              <a:extLst>
                <a:ext uri="{FF2B5EF4-FFF2-40B4-BE49-F238E27FC236}">
                  <a16:creationId xmlns:a16="http://schemas.microsoft.com/office/drawing/2014/main" id="{829B5124-970F-464B-A889-7F3784A8C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" y="2370"/>
              <a:ext cx="2416" cy="247"/>
            </a:xfrm>
            <a:prstGeom prst="cube">
              <a:avLst>
                <a:gd name="adj" fmla="val 2499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5154C9A9-A799-490F-9D5D-F4E492353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" y="2447"/>
              <a:ext cx="133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LID4096" sz="1200" b="1">
                  <a:latin typeface="Arial" panose="020B0604020202020204" pitchFamily="34" charset="0"/>
                </a:rPr>
                <a:t>Segment Register (16 bits)</a:t>
              </a:r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620E2F04-89C6-408A-97BB-B0A007CAEF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5" y="2781"/>
              <a:ext cx="1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9F377329-F0AC-470B-8059-D9BB7131FB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5" y="2622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8" name="AutoShape 20">
              <a:extLst>
                <a:ext uri="{FF2B5EF4-FFF2-40B4-BE49-F238E27FC236}">
                  <a16:creationId xmlns:a16="http://schemas.microsoft.com/office/drawing/2014/main" id="{2D85F215-E5BD-4FEE-8567-77831E2E5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9" y="2376"/>
              <a:ext cx="642" cy="247"/>
            </a:xfrm>
            <a:prstGeom prst="cube">
              <a:avLst>
                <a:gd name="adj" fmla="val 249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9AE372D2-F097-4234-AEBF-D16D5D688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" y="2416"/>
              <a:ext cx="5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LID4096" sz="1600" b="1">
                  <a:latin typeface="Arial" panose="020B0604020202020204" pitchFamily="34" charset="0"/>
                </a:rPr>
                <a:t>0 0 0 0</a:t>
              </a:r>
            </a:p>
          </p:txBody>
        </p:sp>
      </p:grpSp>
      <p:grpSp>
        <p:nvGrpSpPr>
          <p:cNvPr id="20" name="Group 22">
            <a:extLst>
              <a:ext uri="{FF2B5EF4-FFF2-40B4-BE49-F238E27FC236}">
                <a16:creationId xmlns:a16="http://schemas.microsoft.com/office/drawing/2014/main" id="{8F927C9C-7F78-4BBA-BE0B-41E7D401C3B3}"/>
              </a:ext>
            </a:extLst>
          </p:cNvPr>
          <p:cNvGrpSpPr>
            <a:grpSpLocks/>
          </p:cNvGrpSpPr>
          <p:nvPr/>
        </p:nvGrpSpPr>
        <p:grpSpPr bwMode="auto">
          <a:xfrm>
            <a:off x="6700838" y="2129586"/>
            <a:ext cx="3030537" cy="1987550"/>
            <a:chOff x="3253" y="1786"/>
            <a:chExt cx="1909" cy="1252"/>
          </a:xfrm>
        </p:grpSpPr>
        <p:grpSp>
          <p:nvGrpSpPr>
            <p:cNvPr id="21" name="Group 23">
              <a:extLst>
                <a:ext uri="{FF2B5EF4-FFF2-40B4-BE49-F238E27FC236}">
                  <a16:creationId xmlns:a16="http://schemas.microsoft.com/office/drawing/2014/main" id="{504942B1-3687-4BBA-BFA1-22F3955493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3" y="1786"/>
              <a:ext cx="1909" cy="271"/>
              <a:chOff x="2109" y="1688"/>
              <a:chExt cx="1909" cy="271"/>
            </a:xfrm>
          </p:grpSpPr>
          <p:sp>
            <p:nvSpPr>
              <p:cNvPr id="23" name="AutoShape 24">
                <a:extLst>
                  <a:ext uri="{FF2B5EF4-FFF2-40B4-BE49-F238E27FC236}">
                    <a16:creationId xmlns:a16="http://schemas.microsoft.com/office/drawing/2014/main" id="{ADBC6A3D-1D64-4D38-A672-EAE9846A0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688"/>
                <a:ext cx="1909" cy="262"/>
              </a:xfrm>
              <a:prstGeom prst="cube">
                <a:avLst>
                  <a:gd name="adj" fmla="val 24995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Rectangle 25">
                <a:extLst>
                  <a:ext uri="{FF2B5EF4-FFF2-40B4-BE49-F238E27FC236}">
                    <a16:creationId xmlns:a16="http://schemas.microsoft.com/office/drawing/2014/main" id="{60C2BEB5-809C-4E95-B6F8-738C7B757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6" y="1786"/>
                <a:ext cx="107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LID4096" sz="1200" b="1">
                    <a:latin typeface="Arial" panose="020B0604020202020204" pitchFamily="34" charset="0"/>
                  </a:rPr>
                  <a:t>Offset Value (16 bits)</a:t>
                </a:r>
              </a:p>
            </p:txBody>
          </p:sp>
        </p:grp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C13FAADF-AA3F-4C22-AD69-B61CAD56B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7" y="2074"/>
              <a:ext cx="0" cy="9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56726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7E25-2D57-45DE-AAB9-72192113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כתובת פיזית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2B2F-C1B5-4A58-BE8B-0E3FD15CD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דוגמה : נניח ו </a:t>
            </a:r>
            <a:r>
              <a:rPr lang="en-US" b="1" dirty="0"/>
              <a:t>data </a:t>
            </a:r>
            <a:r>
              <a:rPr lang="en-US" b="1" dirty="0" err="1"/>
              <a:t>segnent</a:t>
            </a:r>
            <a:r>
              <a:rPr lang="he-IL" b="1" dirty="0"/>
              <a:t> </a:t>
            </a:r>
            <a:r>
              <a:rPr lang="he-IL" dirty="0"/>
              <a:t>מתחיל מכתובת </a:t>
            </a:r>
            <a:r>
              <a:rPr lang="en-US" dirty="0"/>
              <a:t>1000h</a:t>
            </a:r>
            <a:r>
              <a:rPr lang="he-IL" dirty="0"/>
              <a:t> ו </a:t>
            </a:r>
            <a:r>
              <a:rPr lang="en-US" b="1" dirty="0"/>
              <a:t>data reference</a:t>
            </a:r>
            <a:r>
              <a:rPr lang="he-IL" b="1" dirty="0"/>
              <a:t> </a:t>
            </a:r>
            <a:r>
              <a:rPr lang="he-IL" dirty="0"/>
              <a:t>מכיל את הכתובת </a:t>
            </a:r>
            <a:r>
              <a:rPr lang="en-US" dirty="0"/>
              <a:t>29h</a:t>
            </a:r>
            <a:r>
              <a:rPr lang="he-IL" dirty="0"/>
              <a:t>.  אז איפה נמצאים הנתונים ?</a:t>
            </a:r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80D06-74AA-44E2-9F22-72CDD25E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4D8FC0E6-BCB3-4396-9ECF-159CA91CA36E}"/>
              </a:ext>
            </a:extLst>
          </p:cNvPr>
          <p:cNvGrpSpPr>
            <a:grpSpLocks/>
          </p:cNvGrpSpPr>
          <p:nvPr/>
        </p:nvGrpSpPr>
        <p:grpSpPr bwMode="auto">
          <a:xfrm>
            <a:off x="3191747" y="3510374"/>
            <a:ext cx="5926138" cy="458787"/>
            <a:chOff x="164" y="2453"/>
            <a:chExt cx="3733" cy="289"/>
          </a:xfrm>
        </p:grpSpPr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F2894EC1-C215-4422-8E05-19CEF1006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" y="2454"/>
              <a:ext cx="6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LID4096"/>
                <a:t>Offset:</a:t>
              </a:r>
            </a:p>
          </p:txBody>
        </p: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6F99EDFE-ABAF-454D-A429-51DF7F5F8B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2" y="2453"/>
              <a:ext cx="2205" cy="269"/>
              <a:chOff x="1692" y="2453"/>
              <a:chExt cx="2205" cy="269"/>
            </a:xfrm>
          </p:grpSpPr>
          <p:sp>
            <p:nvSpPr>
              <p:cNvPr id="8" name="AutoShape 10">
                <a:extLst>
                  <a:ext uri="{FF2B5EF4-FFF2-40B4-BE49-F238E27FC236}">
                    <a16:creationId xmlns:a16="http://schemas.microsoft.com/office/drawing/2014/main" id="{34D60A3D-A1E3-4A4B-9B24-3FBDC65BC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2453"/>
                <a:ext cx="2205" cy="262"/>
              </a:xfrm>
              <a:prstGeom prst="cube">
                <a:avLst>
                  <a:gd name="adj" fmla="val 24995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Rectangle 11">
                <a:extLst>
                  <a:ext uri="{FF2B5EF4-FFF2-40B4-BE49-F238E27FC236}">
                    <a16:creationId xmlns:a16="http://schemas.microsoft.com/office/drawing/2014/main" id="{63C7BD24-3F73-422C-89BB-FBFE18185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2491"/>
                <a:ext cx="201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LID4096" sz="1800" b="1">
                    <a:latin typeface="Arial" panose="020B0604020202020204" pitchFamily="34" charset="0"/>
                  </a:rPr>
                  <a:t>0 0 0 0 0 0 0 0 0 0 1 0 1 0 0 1</a:t>
                </a:r>
              </a:p>
            </p:txBody>
          </p:sp>
        </p:grpSp>
      </p:grpSp>
      <p:grpSp>
        <p:nvGrpSpPr>
          <p:cNvPr id="10" name="Group 12">
            <a:extLst>
              <a:ext uri="{FF2B5EF4-FFF2-40B4-BE49-F238E27FC236}">
                <a16:creationId xmlns:a16="http://schemas.microsoft.com/office/drawing/2014/main" id="{7751E835-FC73-4F49-8ABB-5095EDEA3611}"/>
              </a:ext>
            </a:extLst>
          </p:cNvPr>
          <p:cNvGrpSpPr>
            <a:grpSpLocks/>
          </p:cNvGrpSpPr>
          <p:nvPr/>
        </p:nvGrpSpPr>
        <p:grpSpPr bwMode="auto">
          <a:xfrm>
            <a:off x="7298610" y="2749961"/>
            <a:ext cx="1549400" cy="1173163"/>
            <a:chOff x="2751" y="1974"/>
            <a:chExt cx="976" cy="739"/>
          </a:xfrm>
        </p:grpSpPr>
        <p:grpSp>
          <p:nvGrpSpPr>
            <p:cNvPr id="11" name="Group 13">
              <a:extLst>
                <a:ext uri="{FF2B5EF4-FFF2-40B4-BE49-F238E27FC236}">
                  <a16:creationId xmlns:a16="http://schemas.microsoft.com/office/drawing/2014/main" id="{1F2D1C1B-3B18-46F5-849E-ACFAE8711F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1" y="1976"/>
              <a:ext cx="485" cy="737"/>
              <a:chOff x="2751" y="1976"/>
              <a:chExt cx="485" cy="737"/>
            </a:xfrm>
          </p:grpSpPr>
          <p:sp>
            <p:nvSpPr>
              <p:cNvPr id="16" name="Text Box 14">
                <a:extLst>
                  <a:ext uri="{FF2B5EF4-FFF2-40B4-BE49-F238E27FC236}">
                    <a16:creationId xmlns:a16="http://schemas.microsoft.com/office/drawing/2014/main" id="{E6B43825-180C-4161-853B-44A72FEAE2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9" y="197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LID4096"/>
                  <a:t>2</a:t>
                </a: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E77E8170-5222-426E-A667-C814D2FFC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2524"/>
                <a:ext cx="485" cy="189"/>
              </a:xfrm>
              <a:prstGeom prst="rect">
                <a:avLst/>
              </a:prstGeom>
              <a:noFill/>
              <a:ln w="28575">
                <a:solidFill>
                  <a:srgbClr val="FFCC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LID4096"/>
              </a:p>
            </p:txBody>
          </p:sp>
          <p:sp>
            <p:nvSpPr>
              <p:cNvPr id="18" name="Line 16">
                <a:extLst>
                  <a:ext uri="{FF2B5EF4-FFF2-40B4-BE49-F238E27FC236}">
                    <a16:creationId xmlns:a16="http://schemas.microsoft.com/office/drawing/2014/main" id="{4500960A-6FC7-440F-9974-A3B0D9F0D9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" y="2205"/>
                <a:ext cx="0" cy="281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ID4096"/>
              </a:p>
            </p:txBody>
          </p:sp>
        </p:grp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C4C4025E-5039-46DD-A083-AC32883C00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2" y="1974"/>
              <a:ext cx="485" cy="737"/>
              <a:chOff x="2751" y="1976"/>
              <a:chExt cx="485" cy="737"/>
            </a:xfrm>
          </p:grpSpPr>
          <p:sp>
            <p:nvSpPr>
              <p:cNvPr id="13" name="Text Box 18">
                <a:extLst>
                  <a:ext uri="{FF2B5EF4-FFF2-40B4-BE49-F238E27FC236}">
                    <a16:creationId xmlns:a16="http://schemas.microsoft.com/office/drawing/2014/main" id="{C4A1BD72-49D4-4620-B302-160F358062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9" y="197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LID4096"/>
                  <a:t>9</a:t>
                </a:r>
              </a:p>
            </p:txBody>
          </p:sp>
          <p:sp>
            <p:nvSpPr>
              <p:cNvPr id="14" name="Rectangle 19">
                <a:extLst>
                  <a:ext uri="{FF2B5EF4-FFF2-40B4-BE49-F238E27FC236}">
                    <a16:creationId xmlns:a16="http://schemas.microsoft.com/office/drawing/2014/main" id="{E79964DC-00E5-4053-905E-D8376E30D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2524"/>
                <a:ext cx="485" cy="189"/>
              </a:xfrm>
              <a:prstGeom prst="rect">
                <a:avLst/>
              </a:prstGeom>
              <a:noFill/>
              <a:ln w="28575">
                <a:solidFill>
                  <a:srgbClr val="FFCC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LID4096"/>
              </a:p>
            </p:txBody>
          </p:sp>
          <p:sp>
            <p:nvSpPr>
              <p:cNvPr id="15" name="Line 20">
                <a:extLst>
                  <a:ext uri="{FF2B5EF4-FFF2-40B4-BE49-F238E27FC236}">
                    <a16:creationId xmlns:a16="http://schemas.microsoft.com/office/drawing/2014/main" id="{F961C5D1-AA0E-4C5F-8405-421E81CD5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" y="2205"/>
                <a:ext cx="0" cy="281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ID4096"/>
              </a:p>
            </p:txBody>
          </p:sp>
        </p:grpSp>
      </p:grpSp>
      <p:grpSp>
        <p:nvGrpSpPr>
          <p:cNvPr id="19" name="Group 21">
            <a:extLst>
              <a:ext uri="{FF2B5EF4-FFF2-40B4-BE49-F238E27FC236}">
                <a16:creationId xmlns:a16="http://schemas.microsoft.com/office/drawing/2014/main" id="{A820BA77-47F2-421E-8887-243649EF665B}"/>
              </a:ext>
            </a:extLst>
          </p:cNvPr>
          <p:cNvGrpSpPr>
            <a:grpSpLocks/>
          </p:cNvGrpSpPr>
          <p:nvPr/>
        </p:nvGrpSpPr>
        <p:grpSpPr bwMode="auto">
          <a:xfrm>
            <a:off x="2880597" y="4151724"/>
            <a:ext cx="6302375" cy="457200"/>
            <a:chOff x="-32" y="2793"/>
            <a:chExt cx="3970" cy="288"/>
          </a:xfrm>
        </p:grpSpPr>
        <p:sp>
          <p:nvSpPr>
            <p:cNvPr id="20" name="AutoShape 22">
              <a:extLst>
                <a:ext uri="{FF2B5EF4-FFF2-40B4-BE49-F238E27FC236}">
                  <a16:creationId xmlns:a16="http://schemas.microsoft.com/office/drawing/2014/main" id="{93CA3E86-FCC1-4D46-B1AC-089260152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" y="2795"/>
              <a:ext cx="2605" cy="247"/>
            </a:xfrm>
            <a:prstGeom prst="cube">
              <a:avLst>
                <a:gd name="adj" fmla="val 2499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1" name="Group 23">
              <a:extLst>
                <a:ext uri="{FF2B5EF4-FFF2-40B4-BE49-F238E27FC236}">
                  <a16:creationId xmlns:a16="http://schemas.microsoft.com/office/drawing/2014/main" id="{F2AC49D2-E68A-46E5-B349-52F6E2D6CE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2" y="2793"/>
              <a:ext cx="3951" cy="288"/>
              <a:chOff x="-32" y="2793"/>
              <a:chExt cx="3951" cy="288"/>
            </a:xfrm>
          </p:grpSpPr>
          <p:sp>
            <p:nvSpPr>
              <p:cNvPr id="22" name="Rectangle 24">
                <a:extLst>
                  <a:ext uri="{FF2B5EF4-FFF2-40B4-BE49-F238E27FC236}">
                    <a16:creationId xmlns:a16="http://schemas.microsoft.com/office/drawing/2014/main" id="{6FECF1D2-C342-4374-863B-FBA12C78B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3" y="2834"/>
                <a:ext cx="201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LID4096" sz="1800" b="1">
                    <a:latin typeface="Arial" panose="020B0604020202020204" pitchFamily="34" charset="0"/>
                  </a:rPr>
                  <a:t>0 0 0 1 0 0 0 0 0 0 0 0 0 0 0 0</a:t>
                </a:r>
              </a:p>
            </p:txBody>
          </p:sp>
          <p:sp>
            <p:nvSpPr>
              <p:cNvPr id="23" name="AutoShape 25">
                <a:extLst>
                  <a:ext uri="{FF2B5EF4-FFF2-40B4-BE49-F238E27FC236}">
                    <a16:creationId xmlns:a16="http://schemas.microsoft.com/office/drawing/2014/main" id="{B47C2B80-78B8-4524-A006-E3DCC9037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" y="2794"/>
                <a:ext cx="642" cy="247"/>
              </a:xfrm>
              <a:prstGeom prst="cube">
                <a:avLst>
                  <a:gd name="adj" fmla="val 24995"/>
                </a:avLst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Rectangle 26">
                <a:extLst>
                  <a:ext uri="{FF2B5EF4-FFF2-40B4-BE49-F238E27FC236}">
                    <a16:creationId xmlns:a16="http://schemas.microsoft.com/office/drawing/2014/main" id="{CFF320E6-6FE5-468B-B539-288830568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2834"/>
                <a:ext cx="559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800" b="1" dirty="0">
                    <a:solidFill>
                      <a:schemeClr val="accent6">
                        <a:lumMod val="75000"/>
                      </a:schemeClr>
                    </a:solidFill>
                    <a:latin typeface="Arial" charset="0"/>
                  </a:rPr>
                  <a:t>0 0 0 0</a:t>
                </a:r>
              </a:p>
            </p:txBody>
          </p:sp>
          <p:sp>
            <p:nvSpPr>
              <p:cNvPr id="25" name="Text Box 27">
                <a:extLst>
                  <a:ext uri="{FF2B5EF4-FFF2-40B4-BE49-F238E27FC236}">
                    <a16:creationId xmlns:a16="http://schemas.microsoft.com/office/drawing/2014/main" id="{7D95829E-0CC1-4BEC-B105-BBACA954F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2" y="2793"/>
                <a:ext cx="8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LID4096"/>
                  <a:t>Segment:</a:t>
                </a:r>
              </a:p>
            </p:txBody>
          </p:sp>
        </p:grpSp>
      </p:grpSp>
      <p:grpSp>
        <p:nvGrpSpPr>
          <p:cNvPr id="26" name="Group 28">
            <a:extLst>
              <a:ext uri="{FF2B5EF4-FFF2-40B4-BE49-F238E27FC236}">
                <a16:creationId xmlns:a16="http://schemas.microsoft.com/office/drawing/2014/main" id="{7B1F229F-5B21-47CA-A22B-D4B4F71710E1}"/>
              </a:ext>
            </a:extLst>
          </p:cNvPr>
          <p:cNvGrpSpPr>
            <a:grpSpLocks/>
          </p:cNvGrpSpPr>
          <p:nvPr/>
        </p:nvGrpSpPr>
        <p:grpSpPr bwMode="auto">
          <a:xfrm>
            <a:off x="2931397" y="4794661"/>
            <a:ext cx="6302375" cy="457200"/>
            <a:chOff x="0" y="3262"/>
            <a:chExt cx="3970" cy="288"/>
          </a:xfrm>
        </p:grpSpPr>
        <p:sp>
          <p:nvSpPr>
            <p:cNvPr id="27" name="AutoShape 29">
              <a:extLst>
                <a:ext uri="{FF2B5EF4-FFF2-40B4-BE49-F238E27FC236}">
                  <a16:creationId xmlns:a16="http://schemas.microsoft.com/office/drawing/2014/main" id="{B84E6C3F-69DD-4EA1-A480-3229F1DBD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3264"/>
              <a:ext cx="2605" cy="247"/>
            </a:xfrm>
            <a:prstGeom prst="cube">
              <a:avLst>
                <a:gd name="adj" fmla="val 2499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Rectangle 30">
              <a:extLst>
                <a:ext uri="{FF2B5EF4-FFF2-40B4-BE49-F238E27FC236}">
                  <a16:creationId xmlns:a16="http://schemas.microsoft.com/office/drawing/2014/main" id="{88612ADA-A34E-47D7-9D7D-C45C042B0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5" y="3303"/>
              <a:ext cx="20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LID4096" sz="1800" b="1">
                  <a:latin typeface="Arial" panose="020B0604020202020204" pitchFamily="34" charset="0"/>
                </a:rPr>
                <a:t>0 0 0 1 0 0 0 0 0 0 0 0 0 0 1 0</a:t>
              </a:r>
            </a:p>
          </p:txBody>
        </p:sp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74DC8E0B-602B-4CF7-85C2-EFB1E10C9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" y="3303"/>
              <a:ext cx="55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800" b="1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</a:rPr>
                <a:t>1 0 0 1</a:t>
              </a:r>
            </a:p>
          </p:txBody>
        </p:sp>
        <p:sp>
          <p:nvSpPr>
            <p:cNvPr id="30" name="Text Box 32">
              <a:extLst>
                <a:ext uri="{FF2B5EF4-FFF2-40B4-BE49-F238E27FC236}">
                  <a16:creationId xmlns:a16="http://schemas.microsoft.com/office/drawing/2014/main" id="{4E2B95EF-305A-4B53-9231-99E2DFA1D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262"/>
              <a:ext cx="7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LID4096"/>
                <a:t>Address: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769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0FB0-4DE4-486C-9403-435A8CFE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כתובת פיזית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B50DD-01D1-44FD-BF6F-ECEAC875B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spcBef>
                <a:spcPct val="20000"/>
              </a:spcBef>
              <a:buFontTx/>
              <a:buChar char="•"/>
            </a:pPr>
            <a:r>
              <a:rPr lang="he-IL" altLang="LID4096" dirty="0"/>
              <a:t>כתובת לוגית </a:t>
            </a:r>
            <a:r>
              <a:rPr lang="en-US" altLang="LID4096" dirty="0"/>
              <a:t>(logical address)</a:t>
            </a:r>
            <a:r>
              <a:rPr lang="he-IL" altLang="LID4096" dirty="0"/>
              <a:t> מוגדר כ : </a:t>
            </a:r>
            <a:r>
              <a:rPr lang="en-US" altLang="LID4096" b="1" dirty="0" err="1"/>
              <a:t>segment:offset</a:t>
            </a:r>
            <a:endParaRPr lang="en-US" altLang="LID4096" b="1" dirty="0"/>
          </a:p>
          <a:p>
            <a:pPr algn="r" rtl="1">
              <a:spcBef>
                <a:spcPct val="20000"/>
              </a:spcBef>
              <a:buFontTx/>
              <a:buChar char="•"/>
            </a:pPr>
            <a:r>
              <a:rPr lang="he-IL" altLang="LID4096" dirty="0"/>
              <a:t>כתובת</a:t>
            </a:r>
            <a:r>
              <a:rPr lang="en-US" altLang="LID4096" dirty="0"/>
              <a:t> </a:t>
            </a:r>
            <a:r>
              <a:rPr lang="he-IL" altLang="LID4096" dirty="0"/>
              <a:t> פיזית מחושבת על ידי </a:t>
            </a:r>
            <a:r>
              <a:rPr lang="en-US" altLang="LID4096" dirty="0"/>
              <a:t> </a:t>
            </a:r>
            <a:r>
              <a:rPr lang="he-IL" altLang="LID4096" dirty="0"/>
              <a:t>הזזה של 4 ביטים ( </a:t>
            </a:r>
            <a:r>
              <a:rPr lang="he-IL" altLang="LID4096" b="1" dirty="0"/>
              <a:t>כפול </a:t>
            </a:r>
            <a:r>
              <a:rPr lang="en-US" altLang="LID4096" b="1" dirty="0"/>
              <a:t>10h</a:t>
            </a:r>
            <a:r>
              <a:rPr lang="he-IL" altLang="LID4096" dirty="0"/>
              <a:t> ) והוספה של ההיסט של הכתובת  </a:t>
            </a:r>
            <a:r>
              <a:rPr lang="en-US" altLang="LID4096" dirty="0"/>
              <a:t>(</a:t>
            </a:r>
            <a:r>
              <a:rPr lang="en-US" altLang="LID4096" b="1" dirty="0"/>
              <a:t>offset address</a:t>
            </a:r>
            <a:r>
              <a:rPr lang="en-US" altLang="LID4096" dirty="0"/>
              <a:t>)</a:t>
            </a:r>
            <a:r>
              <a:rPr lang="he-IL" altLang="LID4096" dirty="0"/>
              <a:t>.</a:t>
            </a:r>
          </a:p>
          <a:p>
            <a:pPr algn="r" rtl="1">
              <a:spcBef>
                <a:spcPct val="20000"/>
              </a:spcBef>
              <a:buFontTx/>
              <a:buChar char="•"/>
            </a:pPr>
            <a:r>
              <a:rPr lang="he-IL" altLang="LID4096" dirty="0"/>
              <a:t>נניח והכתובת הלוגית : </a:t>
            </a:r>
            <a:r>
              <a:rPr lang="en-US" altLang="LID4096" dirty="0"/>
              <a:t>A4FBH:4872H</a:t>
            </a:r>
            <a:endParaRPr lang="he-IL" altLang="LID4096" dirty="0"/>
          </a:p>
          <a:p>
            <a:pPr algn="r" rtl="1">
              <a:spcBef>
                <a:spcPct val="20000"/>
              </a:spcBef>
              <a:buFontTx/>
              <a:buChar char="•"/>
            </a:pPr>
            <a:r>
              <a:rPr lang="he-IL" altLang="LID4096" dirty="0"/>
              <a:t>אזי : הכתובת הפיזית של הכתובת הלוגית יהיה : </a:t>
            </a:r>
            <a:endParaRPr lang="en-US" altLang="LID4096" dirty="0"/>
          </a:p>
          <a:p>
            <a:pPr marL="0" indent="0">
              <a:spcBef>
                <a:spcPct val="20000"/>
              </a:spcBef>
              <a:buNone/>
            </a:pPr>
            <a:r>
              <a:rPr lang="en-US" altLang="LID4096" sz="2000" b="1" dirty="0"/>
              <a:t>A4FB0H</a:t>
            </a:r>
            <a:r>
              <a:rPr lang="he-IL" altLang="LID4096" sz="2000" b="1" dirty="0"/>
              <a:t> </a:t>
            </a:r>
            <a:r>
              <a:rPr lang="en-US" altLang="LID4096" sz="2000" b="1" dirty="0"/>
              <a:t>+</a:t>
            </a:r>
            <a:r>
              <a:rPr lang="en-US" altLang="LID4096" sz="2000" b="1" u="sng" dirty="0"/>
              <a:t> 4872H</a:t>
            </a:r>
            <a:r>
              <a:rPr lang="he-IL" altLang="LID4096" sz="2000" b="1" u="sng" dirty="0"/>
              <a:t> = </a:t>
            </a:r>
            <a:r>
              <a:rPr lang="en-US" altLang="LID4096" sz="2000" b="1" dirty="0"/>
              <a:t>A9822H</a:t>
            </a:r>
            <a:endParaRPr lang="he-IL" altLang="LID4096" sz="2000" b="1" dirty="0"/>
          </a:p>
          <a:p>
            <a:pPr marL="0" indent="0" algn="r" rtl="1">
              <a:spcBef>
                <a:spcPct val="20000"/>
              </a:spcBef>
              <a:buNone/>
            </a:pPr>
            <a:r>
              <a:rPr lang="he-IL" dirty="0"/>
              <a:t>לדוגמה בקוד ניתן לרשום : 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b="1" dirty="0"/>
              <a:t>MOV DL,CS:[BX+1]</a:t>
            </a:r>
            <a:endParaRPr lang="LID4096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FFF8E-8718-4B8F-ACB7-9835998E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77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6B60-CF7A-48ED-9984-9269DE19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pPr algn="r" rtl="1"/>
            <a:r>
              <a:rPr lang="he-IL" dirty="0"/>
              <a:t>כתובת פיזית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6B0BB-5E18-42B5-9335-975767AB8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algn="r" rtl="1"/>
            <a:r>
              <a:rPr lang="he-IL" dirty="0"/>
              <a:t>עוד דוגמה : 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CEF44-DFA6-4AA2-A793-69E6FB93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715A4F2A-B1B7-4759-A053-CAE87493B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568" y="1672090"/>
            <a:ext cx="1587500" cy="3568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LID4096"/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B2DCC9AB-5C30-44E8-B224-0AE12B15F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568" y="2281690"/>
            <a:ext cx="10541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LID4096"/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07872900-AE5B-4C49-9FEC-1AFDBEACB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8368" y="2967490"/>
            <a:ext cx="9017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LID4096"/>
          </a:p>
        </p:txBody>
      </p:sp>
      <p:sp>
        <p:nvSpPr>
          <p:cNvPr id="40" name="Line 6">
            <a:extLst>
              <a:ext uri="{FF2B5EF4-FFF2-40B4-BE49-F238E27FC236}">
                <a16:creationId xmlns:a16="http://schemas.microsoft.com/office/drawing/2014/main" id="{018841A1-2B3B-4437-A75C-EFD64FBB9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8806" y="2427740"/>
            <a:ext cx="2741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41" name="Line 7">
            <a:extLst>
              <a:ext uri="{FF2B5EF4-FFF2-40B4-BE49-F238E27FC236}">
                <a16:creationId xmlns:a16="http://schemas.microsoft.com/office/drawing/2014/main" id="{0EDCF1E7-7153-4A28-AC56-8E8482AE2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9218" y="2429328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42" name="Line 8">
            <a:extLst>
              <a:ext uri="{FF2B5EF4-FFF2-40B4-BE49-F238E27FC236}">
                <a16:creationId xmlns:a16="http://schemas.microsoft.com/office/drawing/2014/main" id="{61919B76-B0FB-4E5A-AEA1-98F13DD67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006" y="3113540"/>
            <a:ext cx="1446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7A0CAA1A-7A95-4F44-9106-394366102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568" y="2434090"/>
            <a:ext cx="1587500" cy="63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LID4096"/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5E53F1F6-6EB5-4539-B5FE-CEF8A4A04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568" y="3119890"/>
            <a:ext cx="1587500" cy="63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LID4096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9C5D52CD-1E3F-4A0C-B2C6-D40F6B643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43" y="3796165"/>
            <a:ext cx="1060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LID4096" sz="1800" b="1">
                <a:latin typeface="Arial" panose="020B0604020202020204" pitchFamily="34" charset="0"/>
              </a:rPr>
              <a:t>Memory</a:t>
            </a:r>
          </a:p>
        </p:txBody>
      </p:sp>
      <p:sp>
        <p:nvSpPr>
          <p:cNvPr id="46" name="Rectangle 12">
            <a:extLst>
              <a:ext uri="{FF2B5EF4-FFF2-40B4-BE49-F238E27FC236}">
                <a16:creationId xmlns:a16="http://schemas.microsoft.com/office/drawing/2014/main" id="{477E669E-12A0-48AA-8C9C-7CBFA008D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143" y="4177165"/>
            <a:ext cx="2139950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LID4096" sz="1800" b="1">
                <a:latin typeface="Arial" panose="020B0604020202020204" pitchFamily="34" charset="0"/>
              </a:rPr>
              <a:t>Segment Register</a:t>
            </a:r>
          </a:p>
          <a:p>
            <a:pPr>
              <a:lnSpc>
                <a:spcPct val="90000"/>
              </a:lnSpc>
            </a:pPr>
            <a:endParaRPr lang="en-US" altLang="LID4096" sz="18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LID4096" sz="1800" b="1">
                <a:latin typeface="Arial" panose="020B0604020202020204" pitchFamily="34" charset="0"/>
              </a:rPr>
              <a:t>Offset</a:t>
            </a:r>
          </a:p>
          <a:p>
            <a:pPr>
              <a:lnSpc>
                <a:spcPct val="90000"/>
              </a:lnSpc>
            </a:pPr>
            <a:endParaRPr lang="en-US" altLang="LID4096" sz="18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LID4096" sz="1800" b="1">
                <a:latin typeface="Arial" panose="020B0604020202020204" pitchFamily="34" charset="0"/>
              </a:rPr>
              <a:t>Physical or</a:t>
            </a:r>
          </a:p>
          <a:p>
            <a:pPr>
              <a:lnSpc>
                <a:spcPct val="90000"/>
              </a:lnSpc>
            </a:pPr>
            <a:r>
              <a:rPr lang="en-US" altLang="LID4096" sz="1800" b="1">
                <a:latin typeface="Arial" panose="020B0604020202020204" pitchFamily="34" charset="0"/>
              </a:rPr>
              <a:t>Absolute Address</a:t>
            </a:r>
          </a:p>
        </p:txBody>
      </p:sp>
      <p:sp>
        <p:nvSpPr>
          <p:cNvPr id="47" name="Rectangle 13">
            <a:extLst>
              <a:ext uri="{FF2B5EF4-FFF2-40B4-BE49-F238E27FC236}">
                <a16:creationId xmlns:a16="http://schemas.microsoft.com/office/drawing/2014/main" id="{D44E29C7-2D86-4B14-AB79-710E980E0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968" y="4034290"/>
            <a:ext cx="8255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LID4096"/>
          </a:p>
        </p:txBody>
      </p:sp>
      <p:sp>
        <p:nvSpPr>
          <p:cNvPr id="48" name="Rectangle 14">
            <a:extLst>
              <a:ext uri="{FF2B5EF4-FFF2-40B4-BE49-F238E27FC236}">
                <a16:creationId xmlns:a16="http://schemas.microsoft.com/office/drawing/2014/main" id="{FB33E7A7-1FFA-46D4-9AD7-0443493FE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1368" y="4034290"/>
            <a:ext cx="2159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LID4096" sz="18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id="{1F6272DA-8F40-479F-8527-E863393C7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568" y="4643890"/>
            <a:ext cx="9017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LID4096"/>
          </a:p>
        </p:txBody>
      </p:sp>
      <p:sp>
        <p:nvSpPr>
          <p:cNvPr id="50" name="Line 16">
            <a:extLst>
              <a:ext uri="{FF2B5EF4-FFF2-40B4-BE49-F238E27FC236}">
                <a16:creationId xmlns:a16="http://schemas.microsoft.com/office/drawing/2014/main" id="{F76B97DB-C4B2-44EE-8CD3-64D4991F47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3606" y="5094740"/>
            <a:ext cx="1598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EEDFE015-E4BE-46DF-9569-4C5E74095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968" y="5177290"/>
            <a:ext cx="11303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LID4096"/>
          </a:p>
        </p:txBody>
      </p:sp>
      <p:sp>
        <p:nvSpPr>
          <p:cNvPr id="52" name="Rectangle 18">
            <a:extLst>
              <a:ext uri="{FF2B5EF4-FFF2-40B4-BE49-F238E27FC236}">
                <a16:creationId xmlns:a16="http://schemas.microsoft.com/office/drawing/2014/main" id="{913B23A7-4E37-4646-A415-DAB14373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8543" y="4634365"/>
            <a:ext cx="3175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LID4096" sz="1800" b="1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53" name="Line 19">
            <a:extLst>
              <a:ext uri="{FF2B5EF4-FFF2-40B4-BE49-F238E27FC236}">
                <a16:creationId xmlns:a16="http://schemas.microsoft.com/office/drawing/2014/main" id="{358EB969-E0D2-4833-955F-A65B910D28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2606" y="2427740"/>
            <a:ext cx="74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54" name="Rectangle 20">
            <a:extLst>
              <a:ext uri="{FF2B5EF4-FFF2-40B4-BE49-F238E27FC236}">
                <a16:creationId xmlns:a16="http://schemas.microsoft.com/office/drawing/2014/main" id="{071DE816-3924-4F33-9612-10CA4CE41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543" y="2272165"/>
            <a:ext cx="57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LID4096" sz="1800" b="1">
                <a:latin typeface="Arial" panose="020B0604020202020204" pitchFamily="34" charset="0"/>
              </a:rPr>
              <a:t>CS:</a:t>
            </a:r>
          </a:p>
        </p:txBody>
      </p:sp>
      <p:sp>
        <p:nvSpPr>
          <p:cNvPr id="55" name="Rectangle 21">
            <a:extLst>
              <a:ext uri="{FF2B5EF4-FFF2-40B4-BE49-F238E27FC236}">
                <a16:creationId xmlns:a16="http://schemas.microsoft.com/office/drawing/2014/main" id="{5BEC49AE-5E29-43C9-BF8D-B2F718F30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343" y="2957965"/>
            <a:ext cx="400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LID4096" sz="1800" b="1">
                <a:latin typeface="Arial" panose="020B0604020202020204" pitchFamily="34" charset="0"/>
              </a:rPr>
              <a:t>IP</a:t>
            </a:r>
          </a:p>
        </p:txBody>
      </p:sp>
      <p:sp>
        <p:nvSpPr>
          <p:cNvPr id="56" name="Rectangle 22">
            <a:extLst>
              <a:ext uri="{FF2B5EF4-FFF2-40B4-BE49-F238E27FC236}">
                <a16:creationId xmlns:a16="http://schemas.microsoft.com/office/drawing/2014/main" id="{2638FA5B-6288-4303-98A4-1654FED7A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4543" y="2272165"/>
            <a:ext cx="857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LID4096" sz="1800" b="1">
                <a:latin typeface="Arial" panose="020B0604020202020204" pitchFamily="34" charset="0"/>
              </a:rPr>
              <a:t>0400H</a:t>
            </a:r>
          </a:p>
        </p:txBody>
      </p:sp>
      <p:sp>
        <p:nvSpPr>
          <p:cNvPr id="57" name="Rectangle 23">
            <a:extLst>
              <a:ext uri="{FF2B5EF4-FFF2-40B4-BE49-F238E27FC236}">
                <a16:creationId xmlns:a16="http://schemas.microsoft.com/office/drawing/2014/main" id="{C3BCC308-2132-40DF-82F7-3E1F298DF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143" y="2957965"/>
            <a:ext cx="857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LID4096" sz="1800" b="1">
                <a:latin typeface="Arial" panose="020B0604020202020204" pitchFamily="34" charset="0"/>
              </a:rPr>
              <a:t>0056H</a:t>
            </a:r>
          </a:p>
        </p:txBody>
      </p:sp>
      <p:sp>
        <p:nvSpPr>
          <p:cNvPr id="58" name="Rectangle 24">
            <a:extLst>
              <a:ext uri="{FF2B5EF4-FFF2-40B4-BE49-F238E27FC236}">
                <a16:creationId xmlns:a16="http://schemas.microsoft.com/office/drawing/2014/main" id="{6F8D013A-571E-4F07-94D7-1F8EE105F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943" y="2119765"/>
            <a:ext cx="857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LID4096" sz="1800" b="1">
                <a:latin typeface="Arial" panose="020B0604020202020204" pitchFamily="34" charset="0"/>
              </a:rPr>
              <a:t>4000H</a:t>
            </a:r>
          </a:p>
        </p:txBody>
      </p:sp>
      <p:sp>
        <p:nvSpPr>
          <p:cNvPr id="59" name="Rectangle 25">
            <a:extLst>
              <a:ext uri="{FF2B5EF4-FFF2-40B4-BE49-F238E27FC236}">
                <a16:creationId xmlns:a16="http://schemas.microsoft.com/office/drawing/2014/main" id="{0F68624D-D0B6-4A69-82E3-17C78C9F6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943" y="2881765"/>
            <a:ext cx="857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LID4096" sz="1800" b="1">
                <a:latin typeface="Arial" panose="020B0604020202020204" pitchFamily="34" charset="0"/>
              </a:rPr>
              <a:t>4056H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362D7C74-9142-446C-9384-7A43251C2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743" y="4100965"/>
            <a:ext cx="692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LID4096"/>
          </a:p>
        </p:txBody>
      </p:sp>
      <p:sp>
        <p:nvSpPr>
          <p:cNvPr id="61" name="Rectangle 27">
            <a:extLst>
              <a:ext uri="{FF2B5EF4-FFF2-40B4-BE49-F238E27FC236}">
                <a16:creationId xmlns:a16="http://schemas.microsoft.com/office/drawing/2014/main" id="{E01C5B39-A9D5-4688-BADF-531E77F7F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343" y="4024765"/>
            <a:ext cx="692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LID4096" sz="1800" b="1">
                <a:latin typeface="Arial" panose="020B0604020202020204" pitchFamily="34" charset="0"/>
              </a:rPr>
              <a:t>0400</a:t>
            </a:r>
          </a:p>
        </p:txBody>
      </p:sp>
      <p:sp>
        <p:nvSpPr>
          <p:cNvPr id="62" name="Rectangle 28">
            <a:extLst>
              <a:ext uri="{FF2B5EF4-FFF2-40B4-BE49-F238E27FC236}">
                <a16:creationId xmlns:a16="http://schemas.microsoft.com/office/drawing/2014/main" id="{52F27D7D-BD17-48E0-B0F2-BD9055AB2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943" y="4710565"/>
            <a:ext cx="692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LID4096" sz="1800" b="1">
                <a:latin typeface="Arial" panose="020B0604020202020204" pitchFamily="34" charset="0"/>
              </a:rPr>
              <a:t>0056</a:t>
            </a:r>
          </a:p>
        </p:txBody>
      </p:sp>
      <p:sp>
        <p:nvSpPr>
          <p:cNvPr id="63" name="Rectangle 29">
            <a:extLst>
              <a:ext uri="{FF2B5EF4-FFF2-40B4-BE49-F238E27FC236}">
                <a16:creationId xmlns:a16="http://schemas.microsoft.com/office/drawing/2014/main" id="{074EE5AF-7F84-42F9-B250-4CC2BF4C8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143" y="5243965"/>
            <a:ext cx="984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LID4096" sz="1800" b="1">
                <a:latin typeface="Arial" panose="020B0604020202020204" pitchFamily="34" charset="0"/>
              </a:rPr>
              <a:t>04056H</a:t>
            </a:r>
          </a:p>
        </p:txBody>
      </p:sp>
      <p:sp>
        <p:nvSpPr>
          <p:cNvPr id="64" name="Rectangle 31">
            <a:extLst>
              <a:ext uri="{FF2B5EF4-FFF2-40B4-BE49-F238E27FC236}">
                <a16:creationId xmlns:a16="http://schemas.microsoft.com/office/drawing/2014/main" id="{D8B9CB83-454A-4454-955A-14394557F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4743" y="3034165"/>
            <a:ext cx="19621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LID4096" sz="1800" b="1">
                <a:latin typeface="Arial" panose="020B0604020202020204" pitchFamily="34" charset="0"/>
              </a:rPr>
              <a:t>CS:IP = 400:56</a:t>
            </a:r>
          </a:p>
          <a:p>
            <a:pPr>
              <a:lnSpc>
                <a:spcPct val="90000"/>
              </a:lnSpc>
            </a:pPr>
            <a:r>
              <a:rPr lang="en-US" altLang="LID4096" sz="1800" b="1">
                <a:latin typeface="Arial" panose="020B0604020202020204" pitchFamily="34" charset="0"/>
              </a:rPr>
              <a:t>Logical Address</a:t>
            </a:r>
          </a:p>
        </p:txBody>
      </p:sp>
      <p:sp>
        <p:nvSpPr>
          <p:cNvPr id="65" name="Rectangle 32">
            <a:extLst>
              <a:ext uri="{FF2B5EF4-FFF2-40B4-BE49-F238E27FC236}">
                <a16:creationId xmlns:a16="http://schemas.microsoft.com/office/drawing/2014/main" id="{BAF2506D-A647-4FF7-97EE-726751A9E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643" y="1602240"/>
            <a:ext cx="401638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LID4096" sz="1600" b="1" baseline="-25000">
                <a:latin typeface="Arial" panose="020B0604020202020204" pitchFamily="34" charset="0"/>
              </a:rPr>
              <a:t> 0H</a:t>
            </a:r>
          </a:p>
        </p:txBody>
      </p:sp>
      <p:sp>
        <p:nvSpPr>
          <p:cNvPr id="66" name="Rectangle 33">
            <a:extLst>
              <a:ext uri="{FF2B5EF4-FFF2-40B4-BE49-F238E27FC236}">
                <a16:creationId xmlns:a16="http://schemas.microsoft.com/office/drawing/2014/main" id="{BC960E9A-55FF-4F96-BCD1-388EA952B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643" y="5145540"/>
            <a:ext cx="79216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LID4096" sz="1600" b="1" baseline="-25000">
                <a:latin typeface="Arial" panose="020B0604020202020204" pitchFamily="34" charset="0"/>
              </a:rPr>
              <a:t>0FFFFFH</a:t>
            </a:r>
          </a:p>
        </p:txBody>
      </p:sp>
    </p:spTree>
    <p:extLst>
      <p:ext uri="{BB962C8B-B14F-4D97-AF65-F5344CB8AC3E}">
        <p14:creationId xmlns:p14="http://schemas.microsoft.com/office/powerpoint/2010/main" val="938197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6815-CE56-4EA8-BE7B-9D17AEFE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מעבד 386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EA25-A18C-4F07-AE10-36790EAAA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altLang="LID4096" dirty="0">
                <a:cs typeface="Arial" panose="020B0604020202020204" pitchFamily="34" charset="0"/>
              </a:rPr>
              <a:t>יש המון שיפורים מהותיים יחסית ל 8086 (מקביליות ועוד </a:t>
            </a:r>
            <a:r>
              <a:rPr lang="he-IL" altLang="LID4096" dirty="0" err="1">
                <a:cs typeface="Arial" panose="020B0604020202020204" pitchFamily="34" charset="0"/>
              </a:rPr>
              <a:t>ועוד</a:t>
            </a:r>
            <a:r>
              <a:rPr lang="he-IL" altLang="LID4096" dirty="0">
                <a:cs typeface="Arial" panose="020B0604020202020204" pitchFamily="34" charset="0"/>
              </a:rPr>
              <a:t> ... כמובן שנלמד את זה בהמשך התואר)</a:t>
            </a:r>
            <a:r>
              <a:rPr lang="en-US" altLang="LID4096" dirty="0">
                <a:cs typeface="Arial" panose="020B0604020202020204" pitchFamily="34" charset="0"/>
              </a:rPr>
              <a:t> </a:t>
            </a:r>
            <a:endParaRPr lang="he-IL" altLang="LID4096" dirty="0">
              <a:cs typeface="Arial" panose="020B0604020202020204" pitchFamily="34" charset="0"/>
            </a:endParaRPr>
          </a:p>
          <a:p>
            <a:pPr algn="r" rtl="1"/>
            <a:r>
              <a:rPr lang="he-IL" altLang="LID4096" dirty="0">
                <a:cs typeface="Arial" panose="020B0604020202020204" pitchFamily="34" charset="0"/>
              </a:rPr>
              <a:t>מה שמעניין אותנו , זה 3 שיפורים : </a:t>
            </a:r>
          </a:p>
          <a:p>
            <a:pPr lvl="1" algn="r" rtl="1"/>
            <a:r>
              <a:rPr lang="he-IL" altLang="LID4096" dirty="0">
                <a:cs typeface="Arial" panose="020B0604020202020204" pitchFamily="34" charset="0"/>
              </a:rPr>
              <a:t>אוגרים מורחבים בגודל 32 ביט</a:t>
            </a:r>
          </a:p>
          <a:p>
            <a:pPr lvl="1" algn="r" rtl="1"/>
            <a:r>
              <a:rPr lang="en-US" altLang="LID4096" dirty="0">
                <a:cs typeface="Arial" panose="020B0604020202020204" pitchFamily="34" charset="0"/>
              </a:rPr>
              <a:t>32 bit address bus</a:t>
            </a:r>
          </a:p>
          <a:p>
            <a:pPr lvl="1" algn="r" rtl="1"/>
            <a:r>
              <a:rPr lang="en-US" altLang="LID4096" dirty="0">
                <a:cs typeface="Arial" panose="020B0604020202020204" pitchFamily="34" charset="0"/>
              </a:rPr>
              <a:t>32 bit data bus</a:t>
            </a:r>
            <a:endParaRPr lang="he-IL" altLang="LID4096" dirty="0"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D2386-3DDB-485C-99F7-5EFF003B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5" name="Picture 2" descr="C:\blum\IWANT\c370\386B.jpg">
            <a:extLst>
              <a:ext uri="{FF2B5EF4-FFF2-40B4-BE49-F238E27FC236}">
                <a16:creationId xmlns:a16="http://schemas.microsoft.com/office/drawing/2014/main" id="{432D2E1E-711B-4961-BEE3-67F369214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1" y="2578078"/>
            <a:ext cx="3244677" cy="344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281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453F-464D-48DF-9DFA-F02F739D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מעבד 386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882FD-3E1D-456E-B942-72DEA557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כל האוגרים שהיו ב 8086 נשארו </a:t>
            </a:r>
          </a:p>
          <a:p>
            <a:pPr algn="r" rtl="1"/>
            <a:r>
              <a:rPr lang="he-IL" dirty="0"/>
              <a:t>אוגרי הסגמנטים לא השתנו </a:t>
            </a:r>
          </a:p>
          <a:p>
            <a:pPr algn="r" rtl="1"/>
            <a:r>
              <a:rPr lang="he-IL" dirty="0"/>
              <a:t>תשימו לב שיש אוגרי סגמנטים חדשים ברשימה </a:t>
            </a:r>
          </a:p>
          <a:p>
            <a:pPr algn="r" rtl="1"/>
            <a:r>
              <a:rPr lang="he-IL" dirty="0"/>
              <a:t>כל האוגרים האחרים הורחבו ל 32 ביט. </a:t>
            </a:r>
          </a:p>
          <a:p>
            <a:pPr algn="r" rtl="1"/>
            <a:r>
              <a:rPr lang="he-IL" dirty="0"/>
              <a:t>מה שהיה ב 8086 הפך לחלק הנמוך של האוגר .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C3A3E-0D55-43ED-96A8-D0E397AE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grpSp>
        <p:nvGrpSpPr>
          <p:cNvPr id="5" name="Group 58">
            <a:extLst>
              <a:ext uri="{FF2B5EF4-FFF2-40B4-BE49-F238E27FC236}">
                <a16:creationId xmlns:a16="http://schemas.microsoft.com/office/drawing/2014/main" id="{5CC0857C-4038-422A-B817-E058C2ACEAE1}"/>
              </a:ext>
            </a:extLst>
          </p:cNvPr>
          <p:cNvGrpSpPr>
            <a:grpSpLocks/>
          </p:cNvGrpSpPr>
          <p:nvPr/>
        </p:nvGrpSpPr>
        <p:grpSpPr bwMode="auto">
          <a:xfrm>
            <a:off x="1055593" y="1508125"/>
            <a:ext cx="7648575" cy="5373688"/>
            <a:chOff x="465" y="563"/>
            <a:chExt cx="4818" cy="3385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76156AF9-4DDF-44C7-B88C-33B165EEA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2" y="691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LID4096" sz="1200" b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269C6FC1-2497-4112-AF00-7FE541D0D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4" y="711"/>
              <a:ext cx="24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LID4096" sz="1200" b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BF39BF52-1FD0-4264-8EDC-6C29F3923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711"/>
              <a:ext cx="2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LID4096" sz="1200" b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7B386056-5BEF-4573-967A-1BC045BB2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" y="711"/>
              <a:ext cx="23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LID4096" sz="1200" b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0E3403BE-B7C8-4FCF-82F0-439BCB62B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" y="711"/>
              <a:ext cx="22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LID4096" sz="1200" b="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2FDB1EE3-E82B-4AF8-A3DF-018A1B33B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" y="691"/>
              <a:ext cx="1278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628650"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742950"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LID4096" sz="1200" b="1" dirty="0"/>
                <a:t>16-BIT	32-BIT</a:t>
              </a: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A777BDE2-F2E6-42AE-BBE3-0B0701C05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" y="864"/>
              <a:ext cx="319" cy="8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65000"/>
                </a:spcBef>
              </a:pPr>
              <a:r>
                <a:rPr lang="en-US" altLang="LID4096" sz="1400" b="1" dirty="0">
                  <a:solidFill>
                    <a:schemeClr val="tx1"/>
                  </a:solidFill>
                </a:rPr>
                <a:t>AX</a:t>
              </a:r>
            </a:p>
            <a:p>
              <a:pPr>
                <a:spcBef>
                  <a:spcPct val="65000"/>
                </a:spcBef>
              </a:pPr>
              <a:r>
                <a:rPr lang="en-US" altLang="LID4096" sz="1400" b="1" dirty="0">
                  <a:solidFill>
                    <a:schemeClr val="tx1"/>
                  </a:solidFill>
                </a:rPr>
                <a:t>DX</a:t>
              </a:r>
            </a:p>
            <a:p>
              <a:pPr>
                <a:spcBef>
                  <a:spcPct val="65000"/>
                </a:spcBef>
              </a:pPr>
              <a:r>
                <a:rPr lang="en-US" altLang="LID4096" sz="1400" b="1" dirty="0">
                  <a:solidFill>
                    <a:schemeClr val="tx1"/>
                  </a:solidFill>
                </a:rPr>
                <a:t>CX</a:t>
              </a:r>
            </a:p>
            <a:p>
              <a:pPr>
                <a:spcBef>
                  <a:spcPct val="65000"/>
                </a:spcBef>
              </a:pPr>
              <a:r>
                <a:rPr lang="en-US" altLang="LID4096" sz="1400" b="1" dirty="0">
                  <a:solidFill>
                    <a:schemeClr val="tx1"/>
                  </a:solidFill>
                </a:rPr>
                <a:t>BX</a:t>
              </a: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06298F76-702F-4A81-AFFC-0D78697E2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" y="864"/>
              <a:ext cx="340" cy="8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65000"/>
                </a:spcBef>
              </a:pPr>
              <a:r>
                <a:rPr lang="en-US" altLang="LID4096" sz="1400" b="1" dirty="0">
                  <a:solidFill>
                    <a:schemeClr val="tx1"/>
                  </a:solidFill>
                </a:rPr>
                <a:t>EAX</a:t>
              </a:r>
            </a:p>
            <a:p>
              <a:pPr>
                <a:spcBef>
                  <a:spcPct val="65000"/>
                </a:spcBef>
              </a:pPr>
              <a:r>
                <a:rPr lang="en-US" altLang="LID4096" sz="1400" b="1" dirty="0">
                  <a:solidFill>
                    <a:schemeClr val="tx1"/>
                  </a:solidFill>
                </a:rPr>
                <a:t>EDX</a:t>
              </a:r>
            </a:p>
            <a:p>
              <a:pPr>
                <a:spcBef>
                  <a:spcPct val="65000"/>
                </a:spcBef>
              </a:pPr>
              <a:r>
                <a:rPr lang="en-US" altLang="LID4096" sz="1400" b="1" dirty="0">
                  <a:solidFill>
                    <a:schemeClr val="tx1"/>
                  </a:solidFill>
                </a:rPr>
                <a:t>ECX</a:t>
              </a:r>
            </a:p>
            <a:p>
              <a:pPr>
                <a:spcBef>
                  <a:spcPct val="65000"/>
                </a:spcBef>
              </a:pPr>
              <a:r>
                <a:rPr lang="en-US" altLang="LID4096" sz="1400" b="1" dirty="0">
                  <a:solidFill>
                    <a:schemeClr val="tx1"/>
                  </a:solidFill>
                </a:rPr>
                <a:t>EBX</a:t>
              </a: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5F848F27-30A0-4A7F-8701-322B7E413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1785"/>
              <a:ext cx="305" cy="8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65000"/>
                </a:spcBef>
              </a:pPr>
              <a:r>
                <a:rPr lang="en-US" altLang="LID4096" sz="1400" b="1" dirty="0">
                  <a:solidFill>
                    <a:schemeClr val="tx1"/>
                  </a:solidFill>
                </a:rPr>
                <a:t>EBP</a:t>
              </a:r>
            </a:p>
            <a:p>
              <a:pPr>
                <a:spcBef>
                  <a:spcPct val="65000"/>
                </a:spcBef>
              </a:pPr>
              <a:r>
                <a:rPr lang="en-US" altLang="LID4096" sz="1400" b="1" dirty="0">
                  <a:solidFill>
                    <a:schemeClr val="tx1"/>
                  </a:solidFill>
                </a:rPr>
                <a:t>ESI</a:t>
              </a:r>
            </a:p>
            <a:p>
              <a:pPr>
                <a:spcBef>
                  <a:spcPct val="65000"/>
                </a:spcBef>
              </a:pPr>
              <a:r>
                <a:rPr lang="en-US" altLang="LID4096" sz="1400" b="1" dirty="0">
                  <a:solidFill>
                    <a:schemeClr val="tx1"/>
                  </a:solidFill>
                </a:rPr>
                <a:t>EDI</a:t>
              </a:r>
            </a:p>
            <a:p>
              <a:pPr>
                <a:spcBef>
                  <a:spcPct val="65000"/>
                </a:spcBef>
              </a:pPr>
              <a:r>
                <a:rPr lang="en-US" altLang="LID4096" sz="1400" b="1" dirty="0">
                  <a:solidFill>
                    <a:schemeClr val="tx1"/>
                  </a:solidFill>
                </a:rPr>
                <a:t>ESP</a:t>
              </a: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FA30E55F-DC9A-46A8-AEA3-04FC9EE7B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2619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4411C700-6974-41F6-BC68-2B9FFD99D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2621"/>
              <a:ext cx="22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69BC295B-4694-4AB8-82EE-73C85F015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" y="2619"/>
              <a:ext cx="111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LID4096" sz="1400" b="1" dirty="0">
                  <a:solidFill>
                    <a:schemeClr val="tx1"/>
                  </a:solidFill>
                </a:rPr>
                <a:t>Segment Registers</a:t>
              </a:r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C8A5A32A-6391-410F-A0EE-D864EB7DC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563"/>
              <a:ext cx="107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LID4096" sz="1400" b="1" dirty="0">
                  <a:solidFill>
                    <a:schemeClr val="tx1"/>
                  </a:solidFill>
                </a:rPr>
                <a:t>General Registers</a:t>
              </a:r>
            </a:p>
          </p:txBody>
        </p:sp>
        <p:grpSp>
          <p:nvGrpSpPr>
            <p:cNvPr id="19" name="Group 20">
              <a:extLst>
                <a:ext uri="{FF2B5EF4-FFF2-40B4-BE49-F238E27FC236}">
                  <a16:creationId xmlns:a16="http://schemas.microsoft.com/office/drawing/2014/main" id="{95426FD1-22F9-4B50-AB89-A16CEB98A9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4" y="868"/>
              <a:ext cx="932" cy="820"/>
              <a:chOff x="604" y="868"/>
              <a:chExt cx="932" cy="820"/>
            </a:xfrm>
          </p:grpSpPr>
          <p:sp>
            <p:nvSpPr>
              <p:cNvPr id="57" name="Rectangle 16">
                <a:extLst>
                  <a:ext uri="{FF2B5EF4-FFF2-40B4-BE49-F238E27FC236}">
                    <a16:creationId xmlns:a16="http://schemas.microsoft.com/office/drawing/2014/main" id="{9E4AA030-ACC2-451B-9518-66E08956B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" y="868"/>
                <a:ext cx="923" cy="8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58" name="Line 17">
                <a:extLst>
                  <a:ext uri="{FF2B5EF4-FFF2-40B4-BE49-F238E27FC236}">
                    <a16:creationId xmlns:a16="http://schemas.microsoft.com/office/drawing/2014/main" id="{60D13731-4D8D-44B7-AAEF-400873521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0" y="1071"/>
                <a:ext cx="9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59" name="Line 18">
                <a:extLst>
                  <a:ext uri="{FF2B5EF4-FFF2-40B4-BE49-F238E27FC236}">
                    <a16:creationId xmlns:a16="http://schemas.microsoft.com/office/drawing/2014/main" id="{698B3F8B-F3E8-4B07-A90B-897D342AF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5" y="1278"/>
                <a:ext cx="92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60" name="Line 19">
                <a:extLst>
                  <a:ext uri="{FF2B5EF4-FFF2-40B4-BE49-F238E27FC236}">
                    <a16:creationId xmlns:a16="http://schemas.microsoft.com/office/drawing/2014/main" id="{7DFCD497-949E-4AFB-ADDE-3DCD39CAA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0" y="1497"/>
                <a:ext cx="92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ID4096"/>
              </a:p>
            </p:txBody>
          </p:sp>
        </p:grpSp>
        <p:grpSp>
          <p:nvGrpSpPr>
            <p:cNvPr id="20" name="Group 25">
              <a:extLst>
                <a:ext uri="{FF2B5EF4-FFF2-40B4-BE49-F238E27FC236}">
                  <a16:creationId xmlns:a16="http://schemas.microsoft.com/office/drawing/2014/main" id="{F1016D54-5462-44B4-AA23-0D757BD333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4" y="1768"/>
              <a:ext cx="932" cy="820"/>
              <a:chOff x="604" y="1768"/>
              <a:chExt cx="932" cy="820"/>
            </a:xfrm>
          </p:grpSpPr>
          <p:sp>
            <p:nvSpPr>
              <p:cNvPr id="53" name="Rectangle 21">
                <a:extLst>
                  <a:ext uri="{FF2B5EF4-FFF2-40B4-BE49-F238E27FC236}">
                    <a16:creationId xmlns:a16="http://schemas.microsoft.com/office/drawing/2014/main" id="{3CB285F5-6A35-41DA-B107-E93B7BE8A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" y="1768"/>
                <a:ext cx="923" cy="8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54" name="Line 22">
                <a:extLst>
                  <a:ext uri="{FF2B5EF4-FFF2-40B4-BE49-F238E27FC236}">
                    <a16:creationId xmlns:a16="http://schemas.microsoft.com/office/drawing/2014/main" id="{51AEECBE-2C50-4FBC-8D7D-71AA8387A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0" y="1971"/>
                <a:ext cx="9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55" name="Line 23">
                <a:extLst>
                  <a:ext uri="{FF2B5EF4-FFF2-40B4-BE49-F238E27FC236}">
                    <a16:creationId xmlns:a16="http://schemas.microsoft.com/office/drawing/2014/main" id="{902D3801-CCF3-4F20-9C80-7D260623B4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5" y="2178"/>
                <a:ext cx="92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56" name="Line 24">
                <a:extLst>
                  <a:ext uri="{FF2B5EF4-FFF2-40B4-BE49-F238E27FC236}">
                    <a16:creationId xmlns:a16="http://schemas.microsoft.com/office/drawing/2014/main" id="{E204AEB6-9EB0-4586-8A46-95DBB0A3E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0" y="2397"/>
                <a:ext cx="92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ID4096"/>
              </a:p>
            </p:txBody>
          </p:sp>
        </p:grpSp>
        <p:grpSp>
          <p:nvGrpSpPr>
            <p:cNvPr id="21" name="Group 30">
              <a:extLst>
                <a:ext uri="{FF2B5EF4-FFF2-40B4-BE49-F238E27FC236}">
                  <a16:creationId xmlns:a16="http://schemas.microsoft.com/office/drawing/2014/main" id="{FE72E8EA-A116-4896-872F-07F9B1D91B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6" y="1768"/>
              <a:ext cx="962" cy="820"/>
              <a:chOff x="1636" y="1768"/>
              <a:chExt cx="962" cy="820"/>
            </a:xfrm>
          </p:grpSpPr>
          <p:sp>
            <p:nvSpPr>
              <p:cNvPr id="49" name="Rectangle 26">
                <a:extLst>
                  <a:ext uri="{FF2B5EF4-FFF2-40B4-BE49-F238E27FC236}">
                    <a16:creationId xmlns:a16="http://schemas.microsoft.com/office/drawing/2014/main" id="{B5D17855-7529-42B9-990D-AE3982EF8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6" y="1768"/>
                <a:ext cx="953" cy="8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50" name="Line 27">
                <a:extLst>
                  <a:ext uri="{FF2B5EF4-FFF2-40B4-BE49-F238E27FC236}">
                    <a16:creationId xmlns:a16="http://schemas.microsoft.com/office/drawing/2014/main" id="{21B6863F-5DB3-4466-A68F-F042E15F4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2" y="1971"/>
                <a:ext cx="9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51" name="Line 28">
                <a:extLst>
                  <a:ext uri="{FF2B5EF4-FFF2-40B4-BE49-F238E27FC236}">
                    <a16:creationId xmlns:a16="http://schemas.microsoft.com/office/drawing/2014/main" id="{EBE154A4-2700-4ACD-8201-314D6C7CC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7" y="2178"/>
                <a:ext cx="9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52" name="Line 29">
                <a:extLst>
                  <a:ext uri="{FF2B5EF4-FFF2-40B4-BE49-F238E27FC236}">
                    <a16:creationId xmlns:a16="http://schemas.microsoft.com/office/drawing/2014/main" id="{5F754270-FECE-4433-822D-6C28DAD86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2" y="2397"/>
                <a:ext cx="9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ID4096"/>
              </a:p>
            </p:txBody>
          </p:sp>
        </p:grpSp>
        <p:grpSp>
          <p:nvGrpSpPr>
            <p:cNvPr id="22" name="Group 35">
              <a:extLst>
                <a:ext uri="{FF2B5EF4-FFF2-40B4-BE49-F238E27FC236}">
                  <a16:creationId xmlns:a16="http://schemas.microsoft.com/office/drawing/2014/main" id="{C81CACBB-FBCB-407C-AA3E-D019276F37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868"/>
              <a:ext cx="480" cy="808"/>
              <a:chOff x="1632" y="868"/>
              <a:chExt cx="480" cy="808"/>
            </a:xfrm>
          </p:grpSpPr>
          <p:sp>
            <p:nvSpPr>
              <p:cNvPr id="45" name="Rectangle 31">
                <a:extLst>
                  <a:ext uri="{FF2B5EF4-FFF2-40B4-BE49-F238E27FC236}">
                    <a16:creationId xmlns:a16="http://schemas.microsoft.com/office/drawing/2014/main" id="{CCCF3126-BA87-4D2C-9CC1-28BE8222E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6" y="868"/>
                <a:ext cx="472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46" name="Line 32">
                <a:extLst>
                  <a:ext uri="{FF2B5EF4-FFF2-40B4-BE49-F238E27FC236}">
                    <a16:creationId xmlns:a16="http://schemas.microsoft.com/office/drawing/2014/main" id="{2F67CEAA-5335-4404-B655-8EDBF527F0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05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47" name="Line 33">
                <a:extLst>
                  <a:ext uri="{FF2B5EF4-FFF2-40B4-BE49-F238E27FC236}">
                    <a16:creationId xmlns:a16="http://schemas.microsoft.com/office/drawing/2014/main" id="{ED5BC01D-E14D-4ED6-8BB1-F28FB4216E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248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48" name="Line 34">
                <a:extLst>
                  <a:ext uri="{FF2B5EF4-FFF2-40B4-BE49-F238E27FC236}">
                    <a16:creationId xmlns:a16="http://schemas.microsoft.com/office/drawing/2014/main" id="{EBF8551F-45DC-48C2-9FC7-E7C1A3A59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488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ID4096"/>
              </a:p>
            </p:txBody>
          </p:sp>
        </p:grpSp>
        <p:grpSp>
          <p:nvGrpSpPr>
            <p:cNvPr id="23" name="Group 40">
              <a:extLst>
                <a:ext uri="{FF2B5EF4-FFF2-40B4-BE49-F238E27FC236}">
                  <a16:creationId xmlns:a16="http://schemas.microsoft.com/office/drawing/2014/main" id="{08E62CE7-8659-4E73-BC24-2CC4AFD9DF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868"/>
              <a:ext cx="480" cy="808"/>
              <a:chOff x="2112" y="868"/>
              <a:chExt cx="480" cy="808"/>
            </a:xfrm>
          </p:grpSpPr>
          <p:sp>
            <p:nvSpPr>
              <p:cNvPr id="41" name="Rectangle 36">
                <a:extLst>
                  <a:ext uri="{FF2B5EF4-FFF2-40B4-BE49-F238E27FC236}">
                    <a16:creationId xmlns:a16="http://schemas.microsoft.com/office/drawing/2014/main" id="{57DAFBDE-7239-4AE3-BE97-92D8DFBA7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" y="868"/>
                <a:ext cx="472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42" name="Line 37">
                <a:extLst>
                  <a:ext uri="{FF2B5EF4-FFF2-40B4-BE49-F238E27FC236}">
                    <a16:creationId xmlns:a16="http://schemas.microsoft.com/office/drawing/2014/main" id="{4B615E47-5DA5-4E4A-A4F6-DC8CE02F1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05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43" name="Line 38">
                <a:extLst>
                  <a:ext uri="{FF2B5EF4-FFF2-40B4-BE49-F238E27FC236}">
                    <a16:creationId xmlns:a16="http://schemas.microsoft.com/office/drawing/2014/main" id="{C0EF06E4-7815-4FA8-A037-4EB7434E3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44" name="Line 39">
                <a:extLst>
                  <a:ext uri="{FF2B5EF4-FFF2-40B4-BE49-F238E27FC236}">
                    <a16:creationId xmlns:a16="http://schemas.microsoft.com/office/drawing/2014/main" id="{67D3BE89-034E-4A01-B20D-C93EF3DCDB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488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ID4096"/>
              </a:p>
            </p:txBody>
          </p:sp>
        </p:grp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75225801-BAAD-42BE-B46C-5C3A80F4C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711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LID4096" sz="12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25" name="Rectangle 42">
              <a:extLst>
                <a:ext uri="{FF2B5EF4-FFF2-40B4-BE49-F238E27FC236}">
                  <a16:creationId xmlns:a16="http://schemas.microsoft.com/office/drawing/2014/main" id="{9925130A-5376-4CD1-8B18-0021589F4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" y="711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LID4096" sz="12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6" name="Rectangle 43">
              <a:extLst>
                <a:ext uri="{FF2B5EF4-FFF2-40B4-BE49-F238E27FC236}">
                  <a16:creationId xmlns:a16="http://schemas.microsoft.com/office/drawing/2014/main" id="{7D8E9D73-9226-4541-9485-8A4A65FB8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2740"/>
              <a:ext cx="952" cy="1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27" name="Line 44">
              <a:extLst>
                <a:ext uri="{FF2B5EF4-FFF2-40B4-BE49-F238E27FC236}">
                  <a16:creationId xmlns:a16="http://schemas.microsoft.com/office/drawing/2014/main" id="{CCACF57A-11AC-4854-831F-37B3502D8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8" name="Line 45">
              <a:extLst>
                <a:ext uri="{FF2B5EF4-FFF2-40B4-BE49-F238E27FC236}">
                  <a16:creationId xmlns:a16="http://schemas.microsoft.com/office/drawing/2014/main" id="{37BE975E-0F69-4BD9-9E93-7E6ECF92F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120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9" name="Line 46">
              <a:extLst>
                <a:ext uri="{FF2B5EF4-FFF2-40B4-BE49-F238E27FC236}">
                  <a16:creationId xmlns:a16="http://schemas.microsoft.com/office/drawing/2014/main" id="{7BF1CA23-D35A-4E17-B707-FCCA7A205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312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0" name="Line 47">
              <a:extLst>
                <a:ext uri="{FF2B5EF4-FFF2-40B4-BE49-F238E27FC236}">
                  <a16:creationId xmlns:a16="http://schemas.microsoft.com/office/drawing/2014/main" id="{1064D15D-B084-4561-95C0-600A12215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504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" name="Line 48">
              <a:extLst>
                <a:ext uri="{FF2B5EF4-FFF2-40B4-BE49-F238E27FC236}">
                  <a16:creationId xmlns:a16="http://schemas.microsoft.com/office/drawing/2014/main" id="{CD54C7B1-8AF9-4965-A15A-901BD56C0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69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2" name="Rectangle 49">
              <a:extLst>
                <a:ext uri="{FF2B5EF4-FFF2-40B4-BE49-F238E27FC236}">
                  <a16:creationId xmlns:a16="http://schemas.microsoft.com/office/drawing/2014/main" id="{1C6D9D49-9FBB-497C-8A3A-056604A1C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736"/>
              <a:ext cx="432" cy="1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LID4096" sz="1400" b="1" dirty="0">
                  <a:solidFill>
                    <a:schemeClr val="tx1"/>
                  </a:solidFill>
                </a:rPr>
                <a:t>CS</a:t>
              </a:r>
            </a:p>
            <a:p>
              <a:pPr>
                <a:spcBef>
                  <a:spcPct val="50000"/>
                </a:spcBef>
              </a:pPr>
              <a:r>
                <a:rPr lang="en-US" altLang="LID4096" sz="1400" b="1" dirty="0">
                  <a:solidFill>
                    <a:schemeClr val="tx1"/>
                  </a:solidFill>
                </a:rPr>
                <a:t>SS</a:t>
              </a:r>
            </a:p>
            <a:p>
              <a:pPr>
                <a:spcBef>
                  <a:spcPct val="50000"/>
                </a:spcBef>
              </a:pPr>
              <a:r>
                <a:rPr lang="en-US" altLang="LID4096" sz="1400" b="1" dirty="0">
                  <a:solidFill>
                    <a:schemeClr val="tx1"/>
                  </a:solidFill>
                </a:rPr>
                <a:t>DS</a:t>
              </a:r>
            </a:p>
            <a:p>
              <a:pPr>
                <a:spcBef>
                  <a:spcPct val="50000"/>
                </a:spcBef>
              </a:pPr>
              <a:r>
                <a:rPr lang="en-US" altLang="LID4096" sz="1400" b="1" dirty="0">
                  <a:solidFill>
                    <a:schemeClr val="tx1"/>
                  </a:solidFill>
                </a:rPr>
                <a:t>ES</a:t>
              </a:r>
            </a:p>
            <a:p>
              <a:pPr>
                <a:spcBef>
                  <a:spcPct val="50000"/>
                </a:spcBef>
              </a:pPr>
              <a:r>
                <a:rPr lang="en-US" altLang="LID4096" sz="1400" b="1" dirty="0">
                  <a:solidFill>
                    <a:schemeClr val="tx1"/>
                  </a:solidFill>
                </a:rPr>
                <a:t>FS</a:t>
              </a:r>
            </a:p>
            <a:p>
              <a:pPr>
                <a:spcBef>
                  <a:spcPct val="50000"/>
                </a:spcBef>
              </a:pPr>
              <a:r>
                <a:rPr lang="en-US" altLang="LID4096" sz="1400" b="1" dirty="0">
                  <a:solidFill>
                    <a:schemeClr val="tx1"/>
                  </a:solidFill>
                </a:rPr>
                <a:t>GS</a:t>
              </a:r>
            </a:p>
          </p:txBody>
        </p:sp>
        <p:sp>
          <p:nvSpPr>
            <p:cNvPr id="33" name="Rectangle 50">
              <a:extLst>
                <a:ext uri="{FF2B5EF4-FFF2-40B4-BE49-F238E27FC236}">
                  <a16:creationId xmlns:a16="http://schemas.microsoft.com/office/drawing/2014/main" id="{8A1C8F06-7D76-42FE-8E75-EF1C1D3FA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1" y="864"/>
              <a:ext cx="399" cy="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>
                <a:spcBef>
                  <a:spcPct val="25000"/>
                </a:spcBef>
              </a:pPr>
              <a:r>
                <a:rPr lang="en-US" altLang="LID4096" sz="1800" b="1" dirty="0">
                  <a:solidFill>
                    <a:schemeClr val="tx1"/>
                  </a:solidFill>
                </a:rPr>
                <a:t>AH</a:t>
              </a:r>
            </a:p>
            <a:p>
              <a:pPr>
                <a:spcBef>
                  <a:spcPct val="25000"/>
                </a:spcBef>
              </a:pPr>
              <a:r>
                <a:rPr lang="en-US" altLang="LID4096" sz="1800" b="1" dirty="0">
                  <a:solidFill>
                    <a:schemeClr val="tx1"/>
                  </a:solidFill>
                </a:rPr>
                <a:t>DH</a:t>
              </a:r>
            </a:p>
            <a:p>
              <a:pPr>
                <a:spcBef>
                  <a:spcPct val="25000"/>
                </a:spcBef>
              </a:pPr>
              <a:r>
                <a:rPr lang="en-US" altLang="LID4096" sz="1800" b="1" dirty="0">
                  <a:solidFill>
                    <a:schemeClr val="tx1"/>
                  </a:solidFill>
                </a:rPr>
                <a:t>CH</a:t>
              </a:r>
            </a:p>
            <a:p>
              <a:pPr>
                <a:spcBef>
                  <a:spcPct val="25000"/>
                </a:spcBef>
              </a:pPr>
              <a:r>
                <a:rPr lang="en-US" altLang="LID4096" sz="1800" b="1" dirty="0">
                  <a:solidFill>
                    <a:schemeClr val="tx1"/>
                  </a:solidFill>
                </a:rPr>
                <a:t>BH</a:t>
              </a:r>
            </a:p>
          </p:txBody>
        </p:sp>
        <p:sp>
          <p:nvSpPr>
            <p:cNvPr id="34" name="Rectangle 51">
              <a:extLst>
                <a:ext uri="{FF2B5EF4-FFF2-40B4-BE49-F238E27FC236}">
                  <a16:creationId xmlns:a16="http://schemas.microsoft.com/office/drawing/2014/main" id="{FC93B958-5982-47FB-94E2-79111BE0D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864"/>
              <a:ext cx="382" cy="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25000"/>
                </a:spcBef>
              </a:pPr>
              <a:r>
                <a:rPr lang="en-US" altLang="LID4096" sz="1800" b="1" dirty="0">
                  <a:solidFill>
                    <a:schemeClr val="tx1"/>
                  </a:solidFill>
                </a:rPr>
                <a:t>AL</a:t>
              </a:r>
            </a:p>
            <a:p>
              <a:pPr>
                <a:spcBef>
                  <a:spcPct val="25000"/>
                </a:spcBef>
              </a:pPr>
              <a:r>
                <a:rPr lang="en-US" altLang="LID4096" sz="1800" b="1" dirty="0">
                  <a:solidFill>
                    <a:schemeClr val="tx1"/>
                  </a:solidFill>
                </a:rPr>
                <a:t>DL</a:t>
              </a:r>
            </a:p>
            <a:p>
              <a:pPr>
                <a:spcBef>
                  <a:spcPct val="25000"/>
                </a:spcBef>
              </a:pPr>
              <a:r>
                <a:rPr lang="en-US" altLang="LID4096" sz="1800" b="1" dirty="0">
                  <a:solidFill>
                    <a:schemeClr val="tx1"/>
                  </a:solidFill>
                </a:rPr>
                <a:t>CL</a:t>
              </a:r>
            </a:p>
            <a:p>
              <a:pPr>
                <a:spcBef>
                  <a:spcPct val="25000"/>
                </a:spcBef>
              </a:pPr>
              <a:r>
                <a:rPr lang="en-US" altLang="LID4096" sz="1800" b="1" dirty="0">
                  <a:solidFill>
                    <a:schemeClr val="tx1"/>
                  </a:solidFill>
                </a:rPr>
                <a:t>BL</a:t>
              </a:r>
            </a:p>
          </p:txBody>
        </p:sp>
        <p:sp>
          <p:nvSpPr>
            <p:cNvPr id="35" name="Rectangle 52">
              <a:extLst>
                <a:ext uri="{FF2B5EF4-FFF2-40B4-BE49-F238E27FC236}">
                  <a16:creationId xmlns:a16="http://schemas.microsoft.com/office/drawing/2014/main" id="{7D5BA1B8-187D-44A2-A6B9-BFD2F0D72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" y="3001"/>
              <a:ext cx="1855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LID4096" sz="1400" b="1" dirty="0">
                  <a:solidFill>
                    <a:schemeClr val="tx1"/>
                  </a:solidFill>
                </a:rPr>
                <a:t>EFLAGS</a:t>
              </a:r>
            </a:p>
          </p:txBody>
        </p:sp>
        <p:sp>
          <p:nvSpPr>
            <p:cNvPr id="36" name="Rectangle 53">
              <a:extLst>
                <a:ext uri="{FF2B5EF4-FFF2-40B4-BE49-F238E27FC236}">
                  <a16:creationId xmlns:a16="http://schemas.microsoft.com/office/drawing/2014/main" id="{DF83EF89-8581-421E-BDC7-F136268C6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" y="3196"/>
              <a:ext cx="1855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LID4096" sz="1400" b="1" dirty="0">
                  <a:solidFill>
                    <a:schemeClr val="tx1"/>
                  </a:solidFill>
                </a:rPr>
                <a:t>EIP</a:t>
              </a:r>
            </a:p>
          </p:txBody>
        </p:sp>
        <p:sp>
          <p:nvSpPr>
            <p:cNvPr id="37" name="Rectangle 54">
              <a:extLst>
                <a:ext uri="{FF2B5EF4-FFF2-40B4-BE49-F238E27FC236}">
                  <a16:creationId xmlns:a16="http://schemas.microsoft.com/office/drawing/2014/main" id="{D735D0BE-69D0-4EE9-AE45-9E60CFAD5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3" y="2669"/>
              <a:ext cx="111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LID4096" sz="1400" b="1" dirty="0">
                  <a:solidFill>
                    <a:schemeClr val="tx1"/>
                  </a:solidFill>
                </a:rPr>
                <a:t>Status and Control</a:t>
              </a:r>
            </a:p>
          </p:txBody>
        </p:sp>
        <p:sp>
          <p:nvSpPr>
            <p:cNvPr id="38" name="Rectangle 55">
              <a:extLst>
                <a:ext uri="{FF2B5EF4-FFF2-40B4-BE49-F238E27FC236}">
                  <a16:creationId xmlns:a16="http://schemas.microsoft.com/office/drawing/2014/main" id="{EAEA5FB9-1284-4189-9253-186992810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" y="283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LID4096" sz="1400" b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70968CC5-CB1E-4A13-9CAD-70CFFC615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" y="2831"/>
              <a:ext cx="24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LID4096" sz="1400" b="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40" name="Line 57">
              <a:extLst>
                <a:ext uri="{FF2B5EF4-FFF2-40B4-BE49-F238E27FC236}">
                  <a16:creationId xmlns:a16="http://schemas.microsoft.com/office/drawing/2014/main" id="{DAB280C6-6298-44E5-9F88-292C979E7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4" y="3000"/>
              <a:ext cx="6" cy="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979097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C9BC-140C-405B-9463-FE8CE4D3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מעבד 386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8A36D-40A0-444C-9734-FCC8D00E8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סגמנטים ב 386 :</a:t>
            </a:r>
          </a:p>
          <a:p>
            <a:pPr algn="r" rtl="1"/>
            <a:r>
              <a:rPr lang="he-IL" dirty="0"/>
              <a:t>רק ההיסט גדל ל 32 ביט  ב </a:t>
            </a:r>
            <a:r>
              <a:rPr lang="en-US" b="1" dirty="0"/>
              <a:t>EIP</a:t>
            </a:r>
            <a:r>
              <a:rPr lang="he-IL" dirty="0"/>
              <a:t>  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591FC-66C4-449B-B13B-51314CFE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grpSp>
        <p:nvGrpSpPr>
          <p:cNvPr id="5" name="Group 29">
            <a:extLst>
              <a:ext uri="{FF2B5EF4-FFF2-40B4-BE49-F238E27FC236}">
                <a16:creationId xmlns:a16="http://schemas.microsoft.com/office/drawing/2014/main" id="{0660E09B-12F1-4543-B6A5-B140860368F2}"/>
              </a:ext>
            </a:extLst>
          </p:cNvPr>
          <p:cNvGrpSpPr>
            <a:grpSpLocks/>
          </p:cNvGrpSpPr>
          <p:nvPr/>
        </p:nvGrpSpPr>
        <p:grpSpPr bwMode="auto">
          <a:xfrm>
            <a:off x="972036" y="1691979"/>
            <a:ext cx="6635750" cy="3790950"/>
            <a:chOff x="863" y="1030"/>
            <a:chExt cx="4180" cy="2388"/>
          </a:xfrm>
        </p:grpSpPr>
        <p:grpSp>
          <p:nvGrpSpPr>
            <p:cNvPr id="6" name="Group 15">
              <a:extLst>
                <a:ext uri="{FF2B5EF4-FFF2-40B4-BE49-F238E27FC236}">
                  <a16:creationId xmlns:a16="http://schemas.microsoft.com/office/drawing/2014/main" id="{0F7FDA81-8B3F-47C4-8343-BD73CC6F4D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1" y="1030"/>
              <a:ext cx="1062" cy="2388"/>
              <a:chOff x="3981" y="1030"/>
              <a:chExt cx="1062" cy="2388"/>
            </a:xfrm>
          </p:grpSpPr>
          <p:sp>
            <p:nvSpPr>
              <p:cNvPr id="20" name="Rectangle 3">
                <a:extLst>
                  <a:ext uri="{FF2B5EF4-FFF2-40B4-BE49-F238E27FC236}">
                    <a16:creationId xmlns:a16="http://schemas.microsoft.com/office/drawing/2014/main" id="{2F35E027-3898-43CE-9A51-E011235AA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3" y="1030"/>
                <a:ext cx="1045" cy="235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21" name="Rectangle 4">
                <a:extLst>
                  <a:ext uri="{FF2B5EF4-FFF2-40B4-BE49-F238E27FC236}">
                    <a16:creationId xmlns:a16="http://schemas.microsoft.com/office/drawing/2014/main" id="{5933C578-873E-4C90-BCAB-8A3DB212A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1098"/>
                <a:ext cx="741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LID4096" b="1" dirty="0">
                    <a:solidFill>
                      <a:schemeClr val="tx1"/>
                    </a:solidFill>
                  </a:rPr>
                  <a:t>Code</a:t>
                </a:r>
              </a:p>
              <a:p>
                <a:r>
                  <a:rPr lang="en-US" altLang="LID4096" b="1" dirty="0">
                    <a:solidFill>
                      <a:schemeClr val="tx1"/>
                    </a:solidFill>
                  </a:rPr>
                  <a:t>Segment</a:t>
                </a:r>
              </a:p>
            </p:txBody>
          </p:sp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5C22B21E-CCEB-4AF6-9A09-34C5B70F2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1535"/>
                <a:ext cx="741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LID4096" b="1" dirty="0">
                    <a:solidFill>
                      <a:schemeClr val="tx1"/>
                    </a:solidFill>
                  </a:rPr>
                  <a:t>Stack </a:t>
                </a:r>
              </a:p>
              <a:p>
                <a:r>
                  <a:rPr lang="en-US" altLang="LID4096" b="1" dirty="0">
                    <a:solidFill>
                      <a:schemeClr val="tx1"/>
                    </a:solidFill>
                  </a:rPr>
                  <a:t>Segment</a:t>
                </a:r>
              </a:p>
            </p:txBody>
          </p:sp>
          <p:sp>
            <p:nvSpPr>
              <p:cNvPr id="23" name="Rectangle 6">
                <a:extLst>
                  <a:ext uri="{FF2B5EF4-FFF2-40B4-BE49-F238E27FC236}">
                    <a16:creationId xmlns:a16="http://schemas.microsoft.com/office/drawing/2014/main" id="{D16049F6-3E91-4B6A-97FB-2F07B7F6E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1952"/>
                <a:ext cx="741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LID4096" b="1" dirty="0">
                    <a:solidFill>
                      <a:schemeClr val="tx1"/>
                    </a:solidFill>
                  </a:rPr>
                  <a:t>Data</a:t>
                </a:r>
              </a:p>
              <a:p>
                <a:r>
                  <a:rPr lang="en-US" altLang="LID4096" b="1" dirty="0">
                    <a:solidFill>
                      <a:schemeClr val="tx1"/>
                    </a:solidFill>
                  </a:rPr>
                  <a:t>Segment</a:t>
                </a:r>
              </a:p>
            </p:txBody>
          </p:sp>
          <p:sp>
            <p:nvSpPr>
              <p:cNvPr id="24" name="Rectangle 7">
                <a:extLst>
                  <a:ext uri="{FF2B5EF4-FFF2-40B4-BE49-F238E27FC236}">
                    <a16:creationId xmlns:a16="http://schemas.microsoft.com/office/drawing/2014/main" id="{54B680C9-49E7-4767-94E2-EABC8B72F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3010"/>
                <a:ext cx="741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LID4096" b="1" dirty="0">
                    <a:solidFill>
                      <a:schemeClr val="tx1"/>
                    </a:solidFill>
                  </a:rPr>
                  <a:t>Data</a:t>
                </a:r>
              </a:p>
              <a:p>
                <a:r>
                  <a:rPr lang="en-US" altLang="LID4096" b="1" dirty="0">
                    <a:solidFill>
                      <a:schemeClr val="tx1"/>
                    </a:solidFill>
                  </a:rPr>
                  <a:t>Segment</a:t>
                </a:r>
              </a:p>
            </p:txBody>
          </p:sp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0F882147-1AA9-4C63-94BF-DCE0B59DA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2684"/>
                <a:ext cx="741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LID4096" b="1" dirty="0">
                    <a:solidFill>
                      <a:schemeClr val="tx1"/>
                    </a:solidFill>
                  </a:rPr>
                  <a:t>Data</a:t>
                </a:r>
              </a:p>
              <a:p>
                <a:r>
                  <a:rPr lang="en-US" altLang="LID4096" b="1" dirty="0">
                    <a:solidFill>
                      <a:schemeClr val="tx1"/>
                    </a:solidFill>
                  </a:rPr>
                  <a:t>Segment</a:t>
                </a:r>
              </a:p>
            </p:txBody>
          </p:sp>
          <p:sp>
            <p:nvSpPr>
              <p:cNvPr id="26" name="Rectangle 9">
                <a:extLst>
                  <a:ext uri="{FF2B5EF4-FFF2-40B4-BE49-F238E27FC236}">
                    <a16:creationId xmlns:a16="http://schemas.microsoft.com/office/drawing/2014/main" id="{CD7C349E-979B-446F-BEF5-47DD05946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2350"/>
                <a:ext cx="741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LID4096" b="1" dirty="0">
                    <a:solidFill>
                      <a:schemeClr val="tx1"/>
                    </a:solidFill>
                  </a:rPr>
                  <a:t>Data</a:t>
                </a:r>
              </a:p>
              <a:p>
                <a:r>
                  <a:rPr lang="en-US" altLang="LID4096" b="1" dirty="0">
                    <a:solidFill>
                      <a:schemeClr val="tx1"/>
                    </a:solidFill>
                  </a:rPr>
                  <a:t>Segment</a:t>
                </a:r>
              </a:p>
            </p:txBody>
          </p:sp>
          <p:sp>
            <p:nvSpPr>
              <p:cNvPr id="27" name="Line 10">
                <a:extLst>
                  <a:ext uri="{FF2B5EF4-FFF2-40B4-BE49-F238E27FC236}">
                    <a16:creationId xmlns:a16="http://schemas.microsoft.com/office/drawing/2014/main" id="{8712D436-E18E-444D-80A6-2A1B848CF1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0" y="1566"/>
                <a:ext cx="10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8" name="Line 11">
                <a:extLst>
                  <a:ext uri="{FF2B5EF4-FFF2-40B4-BE49-F238E27FC236}">
                    <a16:creationId xmlns:a16="http://schemas.microsoft.com/office/drawing/2014/main" id="{5C9007BE-273C-4CF5-8971-10C3376B5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0" y="1899"/>
                <a:ext cx="10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9" name="Line 12">
                <a:extLst>
                  <a:ext uri="{FF2B5EF4-FFF2-40B4-BE49-F238E27FC236}">
                    <a16:creationId xmlns:a16="http://schemas.microsoft.com/office/drawing/2014/main" id="{6150837A-C8D8-44C3-805E-8C6D21532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0" y="2394"/>
                <a:ext cx="10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A1E72DBA-E408-4BFA-9CCE-D75E5AB3E3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" y="2727"/>
                <a:ext cx="10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1" name="Line 14">
                <a:extLst>
                  <a:ext uri="{FF2B5EF4-FFF2-40B4-BE49-F238E27FC236}">
                    <a16:creationId xmlns:a16="http://schemas.microsoft.com/office/drawing/2014/main" id="{618083FA-351D-4AB5-BEDB-F8B005CBBB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0" y="3051"/>
                <a:ext cx="10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ID4096"/>
              </a:p>
            </p:txBody>
          </p:sp>
        </p:grpSp>
        <p:sp>
          <p:nvSpPr>
            <p:cNvPr id="7" name="Rectangle 16">
              <a:extLst>
                <a:ext uri="{FF2B5EF4-FFF2-40B4-BE49-F238E27FC236}">
                  <a16:creationId xmlns:a16="http://schemas.microsoft.com/office/drawing/2014/main" id="{F404E469-31DD-41B0-8B85-FCD74F004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" y="1633"/>
              <a:ext cx="748" cy="87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BF0CFA45-DFD0-4A92-A8E1-40E5C1B83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" y="1714"/>
              <a:ext cx="748" cy="44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1FD04FB0-4260-4455-A5B0-A8FBE900E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" y="1792"/>
              <a:ext cx="748" cy="87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0" name="Rectangle 19">
              <a:extLst>
                <a:ext uri="{FF2B5EF4-FFF2-40B4-BE49-F238E27FC236}">
                  <a16:creationId xmlns:a16="http://schemas.microsoft.com/office/drawing/2014/main" id="{0545C999-76CE-421D-9E0D-E42984251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1876"/>
              <a:ext cx="703" cy="64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1" name="Rectangle 20">
              <a:extLst>
                <a:ext uri="{FF2B5EF4-FFF2-40B4-BE49-F238E27FC236}">
                  <a16:creationId xmlns:a16="http://schemas.microsoft.com/office/drawing/2014/main" id="{AD38259F-A4D0-4FD1-89F0-F49E88BCD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1993"/>
              <a:ext cx="757" cy="42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2" name="Rectangle 21">
              <a:extLst>
                <a:ext uri="{FF2B5EF4-FFF2-40B4-BE49-F238E27FC236}">
                  <a16:creationId xmlns:a16="http://schemas.microsoft.com/office/drawing/2014/main" id="{3C5AEC5D-ED8C-490D-BBFF-F6A0300A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" y="2095"/>
              <a:ext cx="748" cy="87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3" name="Line 22">
              <a:extLst>
                <a:ext uri="{FF2B5EF4-FFF2-40B4-BE49-F238E27FC236}">
                  <a16:creationId xmlns:a16="http://schemas.microsoft.com/office/drawing/2014/main" id="{1D640E9D-3791-4595-901D-FFEF3E163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7" y="2025"/>
              <a:ext cx="123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5929A31-3C6E-4E1A-8950-0B6150451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1535"/>
              <a:ext cx="26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LID4096" sz="1400" b="1" dirty="0">
                  <a:solidFill>
                    <a:schemeClr val="tx1"/>
                  </a:solidFill>
                </a:rPr>
                <a:t>CS</a:t>
              </a:r>
            </a:p>
          </p:txBody>
        </p:sp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318724D0-B044-4645-83DE-29D0E10A1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" y="1724"/>
              <a:ext cx="25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LID4096" sz="1400" b="1" dirty="0">
                  <a:solidFill>
                    <a:schemeClr val="tx1"/>
                  </a:solidFill>
                </a:rPr>
                <a:t>DS</a:t>
              </a:r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EA8C58C1-B90A-4CAF-9A55-89F32C01F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" y="1634"/>
              <a:ext cx="23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LID4096" sz="1400" b="1" dirty="0">
                  <a:solidFill>
                    <a:schemeClr val="tx1"/>
                  </a:solidFill>
                </a:rPr>
                <a:t>SS</a:t>
              </a:r>
            </a:p>
          </p:txBody>
        </p:sp>
        <p:sp>
          <p:nvSpPr>
            <p:cNvPr id="17" name="Rectangle 26">
              <a:extLst>
                <a:ext uri="{FF2B5EF4-FFF2-40B4-BE49-F238E27FC236}">
                  <a16:creationId xmlns:a16="http://schemas.microsoft.com/office/drawing/2014/main" id="{9BBBAC56-FB3B-4EC0-8E61-9ED1F25A1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1841"/>
              <a:ext cx="23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LID4096" sz="1400" b="1" dirty="0">
                  <a:solidFill>
                    <a:schemeClr val="tx1"/>
                  </a:solidFill>
                </a:rPr>
                <a:t>ES</a:t>
              </a:r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4E0E1924-E325-4CCD-9EFE-3C2A008AE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" y="1940"/>
              <a:ext cx="23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LID4096" sz="1400" b="1" dirty="0">
                  <a:solidFill>
                    <a:schemeClr val="tx1"/>
                  </a:solidFill>
                </a:rPr>
                <a:t>FS</a:t>
              </a:r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1630A2D4-6F56-4073-877A-A78BF2550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" y="2057"/>
              <a:ext cx="27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LID4096" sz="1400" b="1" dirty="0">
                  <a:solidFill>
                    <a:schemeClr val="tx1"/>
                  </a:solidFill>
                </a:rPr>
                <a:t>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407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7436-CE00-40F7-9E5B-2072BB1D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מעבד 8086 ( </a:t>
            </a:r>
            <a:r>
              <a:rPr lang="en-US" dirty="0"/>
              <a:t>CPU</a:t>
            </a:r>
            <a:r>
              <a:rPr lang="he-IL" dirty="0"/>
              <a:t> 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62F4B-12FA-4334-929B-225F54EDF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F570A-1089-4AA6-82CD-08DE6A05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8F330-D80E-44BE-AD0A-AE9A94D2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943" y="1485529"/>
            <a:ext cx="9378501" cy="484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46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50CB-1353-4630-97A1-271387A0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מעבד 386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7FD13-746B-4BBA-9421-96F3FDF87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על מנת להשתמש באוגרים המורחבים של 386 , עלינו בקוד לרשום את הפקודה הבאה : </a:t>
            </a:r>
          </a:p>
          <a:p>
            <a:pPr algn="l"/>
            <a:r>
              <a:rPr lang="en-US" b="1" dirty="0"/>
              <a:t>.386</a:t>
            </a:r>
          </a:p>
          <a:p>
            <a:pPr algn="r" rtl="1"/>
            <a:r>
              <a:rPr lang="he-IL" dirty="0"/>
              <a:t>ובזמן הפעלת </a:t>
            </a:r>
            <a:r>
              <a:rPr lang="he-IL" dirty="0" err="1"/>
              <a:t>הלינקר</a:t>
            </a:r>
            <a:r>
              <a:rPr lang="he-IL" dirty="0"/>
              <a:t> </a:t>
            </a:r>
            <a:r>
              <a:rPr lang="en-US" dirty="0"/>
              <a:t>(</a:t>
            </a:r>
            <a:r>
              <a:rPr lang="en-US" b="1" dirty="0" err="1"/>
              <a:t>tlink</a:t>
            </a:r>
            <a:r>
              <a:rPr lang="en-US" dirty="0"/>
              <a:t>)</a:t>
            </a:r>
            <a:r>
              <a:rPr lang="he-IL" dirty="0"/>
              <a:t>, עלינו </a:t>
            </a:r>
            <a:r>
              <a:rPr lang="he-IL" dirty="0" err="1"/>
              <a:t>להישתמש</a:t>
            </a:r>
            <a:r>
              <a:rPr lang="he-IL" dirty="0"/>
              <a:t> בדגל </a:t>
            </a:r>
            <a:r>
              <a:rPr lang="en-US" b="1" dirty="0"/>
              <a:t>/3</a:t>
            </a:r>
            <a:r>
              <a:rPr lang="he-IL" dirty="0"/>
              <a:t> </a:t>
            </a:r>
            <a:endParaRPr lang="en-US" dirty="0"/>
          </a:p>
          <a:p>
            <a:pPr algn="r" rtl="1"/>
            <a:r>
              <a:rPr lang="he-IL" dirty="0"/>
              <a:t>לדוגמה : </a:t>
            </a:r>
          </a:p>
          <a:p>
            <a:pPr marL="0" indent="0">
              <a:buNone/>
            </a:pPr>
            <a:r>
              <a:rPr lang="en-US" b="1" dirty="0"/>
              <a:t>.386         ; Enable 386 instructions</a:t>
            </a:r>
            <a:endParaRPr lang="he-IL" dirty="0"/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/>
              <a:t>MOV  ESI,4             </a:t>
            </a:r>
            <a:endParaRPr lang="en-US" dirty="0"/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/>
              <a:t>MOV  EDX,</a:t>
            </a:r>
            <a:r>
              <a:rPr lang="he-IL" b="1"/>
              <a:t> 6 </a:t>
            </a:r>
            <a:r>
              <a:rPr lang="en-US" b="1" dirty="0"/>
              <a:t>             </a:t>
            </a:r>
            <a:endParaRPr lang="en-US" dirty="0"/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/>
              <a:t>MOV  DL,[EDX+ESI+3] ;</a:t>
            </a:r>
            <a:r>
              <a:rPr lang="he-IL" b="1" dirty="0"/>
              <a:t> </a:t>
            </a:r>
            <a:r>
              <a:rPr lang="en-US" b="1" dirty="0"/>
              <a:t>Any choice of 2 regs for 386</a:t>
            </a:r>
            <a:endParaRPr lang="en-US" dirty="0"/>
          </a:p>
          <a:p>
            <a:pPr algn="l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1F554-07C7-44BD-BC99-9B09859A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8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7ED2-B241-42A1-AB75-CE29EFE9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אוגרים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334E3-3972-420D-AA39-D0E74BC6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בגלל שהאוגרים נמצאים בתוך המעבד , הם משמעותית יותר מהירים מזיכרון (</a:t>
            </a:r>
            <a:r>
              <a:rPr lang="en-US" dirty="0"/>
              <a:t> memory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על מנת לגשת לזיכרון , נדרש מעבר באפיק מערכת </a:t>
            </a:r>
            <a:r>
              <a:rPr lang="en-US" dirty="0"/>
              <a:t>(system bus)</a:t>
            </a:r>
            <a:r>
              <a:rPr lang="he-IL" dirty="0"/>
              <a:t> , חיפוש וחישובים מורכבים , מה שלוקח יחסית הרבה זמן.</a:t>
            </a:r>
          </a:p>
          <a:p>
            <a:pPr algn="r" rtl="1"/>
            <a:r>
              <a:rPr lang="he-IL" dirty="0"/>
              <a:t>לעומת זאת , גישה למידע בתוך האוגרים , לוקח פחות מ </a:t>
            </a:r>
            <a:r>
              <a:rPr lang="en-US" dirty="0"/>
              <a:t>ns</a:t>
            </a:r>
            <a:r>
              <a:rPr lang="he-IL" dirty="0"/>
              <a:t>1 , מה שהופך אותם למאוד שימושיים לאחסון משתנים ( מאשר בזיכרון ראשי ובזיכרון משני ).</a:t>
            </a:r>
          </a:p>
          <a:p>
            <a:pPr algn="r" rtl="1"/>
            <a:r>
              <a:rPr lang="he-IL" dirty="0"/>
              <a:t>האוגרים במעבד 8086 ממש קטנים ( 2 בתים , 16 ביט )</a:t>
            </a:r>
            <a:r>
              <a:rPr lang="en-US" dirty="0"/>
              <a:t> </a:t>
            </a:r>
            <a:r>
              <a:rPr lang="he-IL" dirty="0"/>
              <a:t>ולרובם יש שימוש ייחודי , מה שמגביל אותם לשימוש כללי.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BC194-82EE-4B97-9118-086D84B0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9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45B5-91F3-41D1-A312-1C418895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אוגרים כלליים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56AA-7464-4536-9CBF-63FBBF6A8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ב מעבד 8086 , קיימים 8 אוגרים כלליים בגודל 16 ביט  , כאשר לכל אחד יש שם ותפקיד ייחודי: </a:t>
            </a:r>
          </a:p>
          <a:p>
            <a:pPr algn="r" rtl="1"/>
            <a:r>
              <a:rPr lang="he-IL" dirty="0"/>
              <a:t>מתוך 8 האוגרים הללו ,קיימים 4 אוגרים , אשר ניתן לחלק ל 2 חלקים בגודל 8 ביט כל אחד   </a:t>
            </a:r>
            <a:r>
              <a:rPr lang="en-US" dirty="0"/>
              <a:t> </a:t>
            </a:r>
            <a:r>
              <a:rPr lang="he-IL" dirty="0"/>
              <a:t>(</a:t>
            </a:r>
            <a:r>
              <a:rPr lang="en-US" b="1" dirty="0"/>
              <a:t> AX</a:t>
            </a:r>
            <a:r>
              <a:rPr lang="he-IL" b="1" dirty="0"/>
              <a:t>, </a:t>
            </a:r>
            <a:r>
              <a:rPr lang="en-US" b="1" dirty="0"/>
              <a:t>BX</a:t>
            </a:r>
            <a:r>
              <a:rPr lang="he-IL" b="1" dirty="0"/>
              <a:t> , </a:t>
            </a:r>
            <a:r>
              <a:rPr lang="en-US" b="1" dirty="0"/>
              <a:t>CX</a:t>
            </a:r>
            <a:r>
              <a:rPr lang="he-IL" b="1" dirty="0"/>
              <a:t> , </a:t>
            </a:r>
            <a:r>
              <a:rPr lang="en-US" b="1" dirty="0"/>
              <a:t>DX</a:t>
            </a:r>
            <a:r>
              <a:rPr lang="he-IL" dirty="0"/>
              <a:t>)</a:t>
            </a:r>
          </a:p>
          <a:p>
            <a:pPr lvl="1" algn="r" rtl="1"/>
            <a:r>
              <a:rPr lang="he-IL" dirty="0"/>
              <a:t>אוגר </a:t>
            </a:r>
            <a:r>
              <a:rPr lang="en-US" b="1" dirty="0"/>
              <a:t>AX</a:t>
            </a:r>
            <a:r>
              <a:rPr lang="he-IL" dirty="0"/>
              <a:t> : אוגר צובר ( </a:t>
            </a:r>
            <a:r>
              <a:rPr lang="en-US" dirty="0"/>
              <a:t> </a:t>
            </a:r>
            <a:r>
              <a:rPr lang="en-US" b="1" dirty="0"/>
              <a:t>accumulator register</a:t>
            </a:r>
            <a:r>
              <a:rPr lang="he-IL" dirty="0"/>
              <a:t>) , אשר מתחלק ל 2 חלקים : </a:t>
            </a:r>
            <a:r>
              <a:rPr lang="en-US" b="1" dirty="0"/>
              <a:t>AH:AL</a:t>
            </a:r>
          </a:p>
          <a:p>
            <a:pPr marL="0" indent="0" algn="r" rtl="1">
              <a:buNone/>
            </a:pPr>
            <a:endParaRPr lang="en-US" dirty="0"/>
          </a:p>
          <a:p>
            <a:pPr marL="914400" lvl="2" indent="0" algn="r" rtl="1">
              <a:buNone/>
            </a:pPr>
            <a:endParaRPr lang="he-IL" dirty="0"/>
          </a:p>
          <a:p>
            <a:pPr lvl="2" algn="r" rtl="1"/>
            <a:r>
              <a:rPr lang="he-IL" dirty="0"/>
              <a:t>מרבית פעולות לוגיות ואריתמטיות ( לדוגמה חיבור , חיסור כפל וכו'</a:t>
            </a:r>
            <a:r>
              <a:rPr lang="en-US" dirty="0"/>
              <a:t>‘</a:t>
            </a:r>
            <a:r>
              <a:rPr lang="he-IL" dirty="0"/>
              <a:t> )</a:t>
            </a:r>
            <a:r>
              <a:rPr lang="en-US" dirty="0"/>
              <a:t> </a:t>
            </a:r>
            <a:r>
              <a:rPr lang="he-IL" dirty="0"/>
              <a:t> , מחושבות בעזרת האוגר </a:t>
            </a:r>
            <a:r>
              <a:rPr lang="en-US" b="1" dirty="0"/>
              <a:t>AX</a:t>
            </a:r>
            <a:r>
              <a:rPr lang="he-IL" dirty="0"/>
              <a:t> </a:t>
            </a:r>
            <a:endParaRPr lang="en-US" dirty="0"/>
          </a:p>
          <a:p>
            <a:pPr lvl="2" algn="r" rtl="1"/>
            <a:r>
              <a:rPr lang="he-IL" dirty="0"/>
              <a:t>לדוגמה : אם </a:t>
            </a:r>
            <a:r>
              <a:rPr lang="en-US" b="1" dirty="0"/>
              <a:t>AX</a:t>
            </a:r>
            <a:r>
              <a:rPr lang="he-IL" dirty="0"/>
              <a:t> מכיל </a:t>
            </a:r>
            <a:r>
              <a:rPr lang="en-US" b="1" dirty="0"/>
              <a:t>0011000000111001b</a:t>
            </a:r>
            <a:r>
              <a:rPr lang="he-IL" dirty="0"/>
              <a:t> , אזי </a:t>
            </a:r>
            <a:r>
              <a:rPr lang="en-US" b="1" dirty="0"/>
              <a:t>AH</a:t>
            </a:r>
            <a:r>
              <a:rPr lang="he-IL" dirty="0"/>
              <a:t> תכיל </a:t>
            </a:r>
            <a:r>
              <a:rPr lang="en-US" b="1" dirty="0"/>
              <a:t>00110000b</a:t>
            </a:r>
            <a:r>
              <a:rPr lang="he-IL" dirty="0"/>
              <a:t> ו </a:t>
            </a:r>
            <a:r>
              <a:rPr lang="en-US" b="1" dirty="0"/>
              <a:t>AL</a:t>
            </a:r>
            <a:r>
              <a:rPr lang="he-IL" dirty="0"/>
              <a:t> תכיל </a:t>
            </a:r>
            <a:r>
              <a:rPr lang="en-US" b="1" dirty="0"/>
              <a:t>00111001b</a:t>
            </a:r>
            <a:endParaRPr lang="he-IL" b="1" dirty="0"/>
          </a:p>
          <a:p>
            <a:pPr lvl="2" algn="r" rt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9FD2C-9527-404A-893B-6E28EDF9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1B64C5-2997-4896-B762-65F29C084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50454"/>
              </p:ext>
            </p:extLst>
          </p:nvPr>
        </p:nvGraphicFramePr>
        <p:xfrm>
          <a:off x="2553152" y="380892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5145937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585925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/>
                        <a:t>                                                      AX 15 – 0 </a:t>
                      </a:r>
                      <a:endParaRPr lang="LID4096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19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AH : 15 - 8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AL : 7 - 0</a:t>
                      </a:r>
                      <a:endParaRPr lang="LID4096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843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96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E899-DE4B-40BC-AAAC-854B638D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אוגרים כלליים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47DD-3E02-40E2-9D8E-7EDCFD1AF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he-IL" dirty="0"/>
              <a:t>אוגר </a:t>
            </a:r>
            <a:r>
              <a:rPr lang="en-US" b="1" dirty="0"/>
              <a:t>BX</a:t>
            </a:r>
            <a:r>
              <a:rPr lang="he-IL" dirty="0"/>
              <a:t> : אוגר בסיס ( </a:t>
            </a:r>
            <a:r>
              <a:rPr lang="en-US" dirty="0"/>
              <a:t> base register</a:t>
            </a:r>
            <a:r>
              <a:rPr lang="he-IL" dirty="0"/>
              <a:t>) , אשר מתחלק ל 2 חלקים : </a:t>
            </a:r>
            <a:r>
              <a:rPr lang="en-US" b="1" dirty="0"/>
              <a:t>BH:BL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lvl="1" algn="r" rtl="1"/>
            <a:r>
              <a:rPr lang="he-IL" dirty="0"/>
              <a:t>בדרך כלל משתמשים באוגר </a:t>
            </a:r>
            <a:r>
              <a:rPr lang="en-US" b="1" dirty="0"/>
              <a:t>BX</a:t>
            </a:r>
            <a:r>
              <a:rPr lang="he-IL" dirty="0"/>
              <a:t> , לאכסן כתובת בסיס </a:t>
            </a:r>
            <a:r>
              <a:rPr lang="en-US" dirty="0"/>
              <a:t>(</a:t>
            </a:r>
            <a:r>
              <a:rPr lang="en-US" b="1" dirty="0"/>
              <a:t>base address</a:t>
            </a:r>
            <a:r>
              <a:rPr lang="en-US" dirty="0"/>
              <a:t>)</a:t>
            </a:r>
            <a:r>
              <a:rPr lang="he-IL" dirty="0"/>
              <a:t> , או אם נדייק – מאכסן את </a:t>
            </a:r>
            <a:r>
              <a:rPr lang="he-IL" dirty="0" err="1"/>
              <a:t>את</a:t>
            </a:r>
            <a:r>
              <a:rPr lang="he-IL" dirty="0"/>
              <a:t> ההיסט </a:t>
            </a:r>
            <a:r>
              <a:rPr lang="en-US" dirty="0"/>
              <a:t>(</a:t>
            </a:r>
            <a:r>
              <a:rPr lang="en-US" b="1" dirty="0"/>
              <a:t>offset</a:t>
            </a:r>
            <a:r>
              <a:rPr lang="en-US" dirty="0"/>
              <a:t>)</a:t>
            </a:r>
            <a:r>
              <a:rPr lang="he-IL" dirty="0"/>
              <a:t> של הכתובת הרצויה . נראה את זה , בהמשך הקורס.</a:t>
            </a:r>
            <a:r>
              <a:rPr lang="en-US" dirty="0"/>
              <a:t> </a:t>
            </a:r>
            <a:endParaRPr lang="he-IL" dirty="0"/>
          </a:p>
          <a:p>
            <a:pPr algn="r" rtl="1"/>
            <a:r>
              <a:rPr lang="he-IL" dirty="0"/>
              <a:t>אוגר </a:t>
            </a:r>
            <a:r>
              <a:rPr lang="en-US" b="1" dirty="0"/>
              <a:t>CX</a:t>
            </a:r>
            <a:r>
              <a:rPr lang="he-IL" dirty="0"/>
              <a:t> : אוגר מונה ( </a:t>
            </a:r>
            <a:r>
              <a:rPr lang="en-US" dirty="0"/>
              <a:t> count register</a:t>
            </a:r>
            <a:r>
              <a:rPr lang="he-IL" dirty="0"/>
              <a:t>) , אשר מתחלק ל 2 חלקים : </a:t>
            </a:r>
            <a:r>
              <a:rPr lang="en-US" b="1" dirty="0"/>
              <a:t>CH:CL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en-US" dirty="0"/>
          </a:p>
          <a:p>
            <a:pPr lvl="1" algn="r" rtl="1"/>
            <a:r>
              <a:rPr lang="he-IL" dirty="0"/>
              <a:t>בדרך כלל משתמשים באוגר </a:t>
            </a:r>
            <a:r>
              <a:rPr lang="en-US" b="1" dirty="0"/>
              <a:t>CX</a:t>
            </a:r>
            <a:r>
              <a:rPr lang="he-IL" dirty="0"/>
              <a:t> , על מנת לספור את כמות </a:t>
            </a:r>
            <a:r>
              <a:rPr lang="he-IL" dirty="0" err="1"/>
              <a:t>איטרציות</a:t>
            </a:r>
            <a:r>
              <a:rPr lang="he-IL" dirty="0"/>
              <a:t> של לולאה או כמות התווים במחרוזת וכו'</a:t>
            </a:r>
            <a:r>
              <a:rPr lang="en-US" dirty="0"/>
              <a:t>‘</a:t>
            </a:r>
            <a:r>
              <a:rPr lang="he-IL" dirty="0"/>
              <a:t>  </a:t>
            </a:r>
            <a:endParaRPr lang="en-US" dirty="0"/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048A1-4395-4BE9-9199-510861A1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20C46D-5D1F-49EB-832E-4F9F481BC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323617"/>
              </p:ext>
            </p:extLst>
          </p:nvPr>
        </p:nvGraphicFramePr>
        <p:xfrm>
          <a:off x="2941654" y="249725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5145937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585925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/>
                        <a:t>                                                      BX 15 – 0 </a:t>
                      </a:r>
                      <a:endParaRPr lang="LID4096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19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BH : 15 - 8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 : 7 - 0</a:t>
                      </a:r>
                      <a:endParaRPr lang="LID4096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84362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A6AD3E-97E1-4282-9DFF-1B322F663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572819"/>
              </p:ext>
            </p:extLst>
          </p:nvPr>
        </p:nvGraphicFramePr>
        <p:xfrm>
          <a:off x="2941654" y="430789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5145937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585925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/>
                        <a:t>                                                      CX 15 – 0 </a:t>
                      </a:r>
                      <a:endParaRPr lang="LID4096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19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CH : 15 - 8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CL : 7 - 0</a:t>
                      </a:r>
                      <a:endParaRPr lang="LID4096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843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18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51C6-80A5-4A26-BB6B-AB9CFA59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אוגרים כלליים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57AEE-E7F6-49CC-9461-A18311E0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he-IL" dirty="0"/>
              <a:t>אוגר </a:t>
            </a:r>
            <a:r>
              <a:rPr lang="en-US" b="1" dirty="0"/>
              <a:t>DX</a:t>
            </a:r>
            <a:r>
              <a:rPr lang="he-IL" dirty="0"/>
              <a:t> : אוגר נתונים  ( </a:t>
            </a:r>
            <a:r>
              <a:rPr lang="en-US" dirty="0"/>
              <a:t> data register</a:t>
            </a:r>
            <a:r>
              <a:rPr lang="he-IL" dirty="0"/>
              <a:t>) , אשר מתחלק ל 2 חלקים : </a:t>
            </a:r>
            <a:r>
              <a:rPr lang="en-US" b="1" dirty="0"/>
              <a:t>DH:DL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lvl="1" algn="r" rtl="1"/>
            <a:r>
              <a:rPr lang="he-IL" dirty="0"/>
              <a:t>בדרך כלל משתמשים באוגר </a:t>
            </a:r>
            <a:r>
              <a:rPr lang="en-US" b="1" dirty="0"/>
              <a:t>DX</a:t>
            </a:r>
            <a:r>
              <a:rPr lang="he-IL" dirty="0"/>
              <a:t> , לאכסון מידע וכתובות קלט \ פלט. </a:t>
            </a:r>
          </a:p>
          <a:p>
            <a:pPr lvl="1" algn="r" rtl="1"/>
            <a:r>
              <a:rPr lang="he-IL" dirty="0"/>
              <a:t>עקב מגבלת גודל האוגרים , ב </a:t>
            </a:r>
            <a:r>
              <a:rPr lang="he-IL" b="1" dirty="0"/>
              <a:t>8086</a:t>
            </a:r>
            <a:r>
              <a:rPr lang="he-IL" dirty="0"/>
              <a:t> - </a:t>
            </a:r>
            <a:r>
              <a:rPr lang="en-US" b="1" dirty="0"/>
              <a:t>DX</a:t>
            </a:r>
            <a:r>
              <a:rPr lang="he-IL" dirty="0"/>
              <a:t> משמש גם הרחבה ל </a:t>
            </a:r>
            <a:r>
              <a:rPr lang="en-US" b="1" dirty="0"/>
              <a:t>AX</a:t>
            </a:r>
            <a:r>
              <a:rPr lang="he-IL" dirty="0"/>
              <a:t> בפעולות כפל , חילוק ואפילו באכסון נתונים בגודל 4 בתים </a:t>
            </a:r>
            <a:r>
              <a:rPr lang="en-US" b="1" dirty="0"/>
              <a:t>DX:AX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4 אוגרים כלליים הנותרים , גם בגודל 16 ביט , אבל לא ניתן לחלק אותם חצי חצי                   (</a:t>
            </a:r>
            <a:r>
              <a:rPr lang="en-US" dirty="0"/>
              <a:t> </a:t>
            </a:r>
            <a:r>
              <a:rPr lang="en-US" b="1" dirty="0"/>
              <a:t>SP , BP , SI , DI</a:t>
            </a:r>
            <a:r>
              <a:rPr lang="he-IL" dirty="0"/>
              <a:t>)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88B1A-4989-43E2-863A-9D34A40A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C75207-62C9-465F-94E4-C932B1E9A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1607"/>
              </p:ext>
            </p:extLst>
          </p:nvPr>
        </p:nvGraphicFramePr>
        <p:xfrm>
          <a:off x="2941654" y="249725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5145937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585925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/>
                        <a:t>                                                      DX 15 – 0 </a:t>
                      </a:r>
                      <a:endParaRPr lang="LID4096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19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DH : 15 - 8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DL : 7 - 0</a:t>
                      </a:r>
                      <a:endParaRPr lang="LID4096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843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28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0F6D-1807-4434-A6A6-0F03EC93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אוגרים כלליים ( אינדקסים ומצביעים )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2072-88F1-4701-B455-3BA73B339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 fontAlgn="base"/>
            <a:r>
              <a:rPr lang="en-US" b="1" dirty="0"/>
              <a:t>SP</a:t>
            </a:r>
            <a:r>
              <a:rPr lang="he-IL" b="1" dirty="0"/>
              <a:t> : </a:t>
            </a:r>
            <a:r>
              <a:rPr lang="he-IL" dirty="0"/>
              <a:t>אוגר</a:t>
            </a:r>
            <a:r>
              <a:rPr lang="he-IL" b="1" dirty="0"/>
              <a:t> </a:t>
            </a:r>
            <a:r>
              <a:rPr lang="he-IL" dirty="0"/>
              <a:t>מצביע מחסנית (</a:t>
            </a:r>
            <a:r>
              <a:rPr lang="en-US" dirty="0"/>
              <a:t> </a:t>
            </a:r>
            <a:r>
              <a:rPr lang="en-US" b="1" dirty="0"/>
              <a:t>stack pointer register </a:t>
            </a:r>
            <a:r>
              <a:rPr lang="he-IL" dirty="0"/>
              <a:t>) . מצביע תמיד על הנתון האחרון שנדחף למחסנית. אם המחסנית ריקה , אזי האוגר </a:t>
            </a:r>
            <a:r>
              <a:rPr lang="en-US" b="1" dirty="0"/>
              <a:t>SP</a:t>
            </a:r>
            <a:r>
              <a:rPr lang="he-IL" dirty="0"/>
              <a:t> יכיל </a:t>
            </a:r>
            <a:r>
              <a:rPr lang="en-US" b="1" dirty="0"/>
              <a:t>FFFEH</a:t>
            </a:r>
            <a:r>
              <a:rPr lang="he-IL" dirty="0"/>
              <a:t>. הכתובת שלו תמיד יחסית לסגמנט המחסנית </a:t>
            </a:r>
            <a:r>
              <a:rPr lang="en-US" dirty="0"/>
              <a:t>(</a:t>
            </a:r>
            <a:r>
              <a:rPr lang="en-US" b="1" dirty="0"/>
              <a:t>stack segment</a:t>
            </a:r>
            <a:r>
              <a:rPr lang="en-US" dirty="0"/>
              <a:t>) </a:t>
            </a:r>
            <a:r>
              <a:rPr lang="he-IL" dirty="0"/>
              <a:t> </a:t>
            </a:r>
            <a:r>
              <a:rPr lang="en-US" b="1" dirty="0"/>
              <a:t>SS</a:t>
            </a:r>
            <a:r>
              <a:rPr lang="he-IL" dirty="0"/>
              <a:t>. נלמד על </a:t>
            </a:r>
            <a:r>
              <a:rPr lang="en-US" b="1" dirty="0"/>
              <a:t>SP</a:t>
            </a:r>
            <a:r>
              <a:rPr lang="he-IL" dirty="0"/>
              <a:t> לעומק בהמשך הקורס.</a:t>
            </a:r>
            <a:endParaRPr lang="en-US" dirty="0"/>
          </a:p>
          <a:p>
            <a:pPr algn="r" rtl="1" fontAlgn="base"/>
            <a:r>
              <a:rPr lang="en-US" b="1" dirty="0"/>
              <a:t>BP</a:t>
            </a:r>
            <a:r>
              <a:rPr lang="he-IL" b="1" dirty="0"/>
              <a:t> : </a:t>
            </a:r>
            <a:r>
              <a:rPr lang="he-IL" dirty="0"/>
              <a:t>אוגר</a:t>
            </a:r>
            <a:r>
              <a:rPr lang="he-IL" b="1" dirty="0"/>
              <a:t> </a:t>
            </a:r>
            <a:r>
              <a:rPr lang="he-IL" dirty="0"/>
              <a:t>מצביע בסיס </a:t>
            </a:r>
            <a:r>
              <a:rPr lang="en-US" dirty="0"/>
              <a:t>(</a:t>
            </a:r>
            <a:r>
              <a:rPr lang="en-US" b="1" dirty="0"/>
              <a:t>base pointer register </a:t>
            </a:r>
            <a:r>
              <a:rPr lang="en-US" dirty="0"/>
              <a:t>)</a:t>
            </a:r>
            <a:r>
              <a:rPr lang="he-IL" dirty="0"/>
              <a:t>. היעוד העיקרי של האוגר הזה , לגשת בעזרתו לפרמטרים שמועברים דרך המחסנית . הכתובת שלו תמיד יחסית לסגמנט המחסנית</a:t>
            </a:r>
            <a:r>
              <a:rPr lang="en-US" dirty="0"/>
              <a:t>(</a:t>
            </a:r>
            <a:r>
              <a:rPr lang="en-US" b="1" dirty="0"/>
              <a:t>stack segment</a:t>
            </a:r>
            <a:r>
              <a:rPr lang="en-US" dirty="0"/>
              <a:t>) </a:t>
            </a:r>
            <a:r>
              <a:rPr lang="he-IL" dirty="0"/>
              <a:t> </a:t>
            </a:r>
            <a:r>
              <a:rPr lang="en-US" b="1" dirty="0"/>
              <a:t>SS</a:t>
            </a:r>
            <a:r>
              <a:rPr lang="he-IL" dirty="0"/>
              <a:t>. נלמד על </a:t>
            </a:r>
            <a:r>
              <a:rPr lang="en-US" b="1" dirty="0"/>
              <a:t>BP</a:t>
            </a:r>
            <a:r>
              <a:rPr lang="he-IL" dirty="0"/>
              <a:t> לעומק בהמשך הקורס.</a:t>
            </a:r>
            <a:endParaRPr lang="en-US" dirty="0"/>
          </a:p>
          <a:p>
            <a:pPr algn="r" rtl="1" fontAlgn="base"/>
            <a:r>
              <a:rPr lang="he-IL" dirty="0"/>
              <a:t> </a:t>
            </a:r>
            <a:r>
              <a:rPr lang="en-US" b="1" dirty="0"/>
              <a:t>SI</a:t>
            </a:r>
            <a:r>
              <a:rPr lang="he-IL" b="1" dirty="0"/>
              <a:t> : </a:t>
            </a:r>
            <a:r>
              <a:rPr lang="he-IL" dirty="0"/>
              <a:t>אוגר אינדקס מקור </a:t>
            </a:r>
            <a:r>
              <a:rPr lang="en-US" dirty="0"/>
              <a:t>(</a:t>
            </a:r>
            <a:r>
              <a:rPr lang="en-US" b="1" dirty="0"/>
              <a:t>source index register </a:t>
            </a:r>
            <a:r>
              <a:rPr lang="en-US" dirty="0"/>
              <a:t>)</a:t>
            </a:r>
            <a:r>
              <a:rPr lang="he-IL" dirty="0"/>
              <a:t>.</a:t>
            </a:r>
            <a:r>
              <a:rPr lang="en-US" dirty="0"/>
              <a:t> </a:t>
            </a:r>
            <a:r>
              <a:rPr lang="he-IL" dirty="0"/>
              <a:t>בדרך כלל האוגר מאכסן כתובת של נתון מקור בזיכרון (</a:t>
            </a:r>
            <a:r>
              <a:rPr lang="en-US" dirty="0"/>
              <a:t> </a:t>
            </a:r>
            <a:r>
              <a:rPr lang="he-IL" dirty="0"/>
              <a:t>למשל על תו ממחרוזת שנרצה להעתיק ליעד כלשהו)</a:t>
            </a:r>
            <a:r>
              <a:rPr lang="en-US" dirty="0"/>
              <a:t> </a:t>
            </a:r>
            <a:r>
              <a:rPr lang="he-IL" dirty="0"/>
              <a:t>. הכתובת שלו תמיד יחסית לסגמנט נתונים </a:t>
            </a:r>
            <a:r>
              <a:rPr lang="en-US" dirty="0"/>
              <a:t>(</a:t>
            </a:r>
            <a:r>
              <a:rPr lang="en-US" b="1" dirty="0"/>
              <a:t>data segment</a:t>
            </a:r>
            <a:r>
              <a:rPr lang="en-US" dirty="0"/>
              <a:t>) </a:t>
            </a:r>
            <a:r>
              <a:rPr lang="he-IL" dirty="0"/>
              <a:t> </a:t>
            </a:r>
            <a:r>
              <a:rPr lang="en-US" b="1" dirty="0"/>
              <a:t>DS</a:t>
            </a:r>
            <a:r>
              <a:rPr lang="he-IL" b="1" dirty="0"/>
              <a:t>.</a:t>
            </a:r>
          </a:p>
          <a:p>
            <a:pPr algn="r" rtl="1" fontAlgn="base"/>
            <a:r>
              <a:rPr lang="en-US" b="1" dirty="0"/>
              <a:t>DI</a:t>
            </a:r>
            <a:r>
              <a:rPr lang="he-IL" b="1" dirty="0"/>
              <a:t> :</a:t>
            </a:r>
            <a:r>
              <a:rPr lang="he-IL" dirty="0"/>
              <a:t>אוגר אינדקס יעד </a:t>
            </a:r>
            <a:r>
              <a:rPr lang="en-US" dirty="0"/>
              <a:t>(</a:t>
            </a:r>
            <a:r>
              <a:rPr lang="en-US" b="1" dirty="0"/>
              <a:t>destination index register </a:t>
            </a:r>
            <a:r>
              <a:rPr lang="en-US" dirty="0"/>
              <a:t>)</a:t>
            </a:r>
            <a:r>
              <a:rPr lang="he-IL" dirty="0"/>
              <a:t>.</a:t>
            </a:r>
            <a:r>
              <a:rPr lang="en-US" dirty="0"/>
              <a:t> </a:t>
            </a:r>
            <a:r>
              <a:rPr lang="he-IL" dirty="0"/>
              <a:t>בדרך כלל האוגר מאכסן כתובת של נתון יעד בזיכרון (</a:t>
            </a:r>
            <a:r>
              <a:rPr lang="en-US" dirty="0"/>
              <a:t> </a:t>
            </a:r>
            <a:r>
              <a:rPr lang="he-IL" dirty="0"/>
              <a:t>למשל על כתובת של מקום היעד של התו בזמן העתקה )</a:t>
            </a:r>
            <a:r>
              <a:rPr lang="en-US" dirty="0"/>
              <a:t> </a:t>
            </a:r>
            <a:r>
              <a:rPr lang="he-IL" dirty="0"/>
              <a:t>. הכתובת שלו תמיד יחסית לסגמנט נתונים </a:t>
            </a:r>
            <a:r>
              <a:rPr lang="en-US" dirty="0"/>
              <a:t>(</a:t>
            </a:r>
            <a:r>
              <a:rPr lang="en-US" b="1" dirty="0"/>
              <a:t>data segment</a:t>
            </a:r>
            <a:r>
              <a:rPr lang="en-US" dirty="0"/>
              <a:t>) </a:t>
            </a:r>
            <a:r>
              <a:rPr lang="he-IL" dirty="0"/>
              <a:t> </a:t>
            </a:r>
            <a:r>
              <a:rPr lang="en-US" b="1" dirty="0"/>
              <a:t>DS</a:t>
            </a:r>
            <a:r>
              <a:rPr lang="he-IL" b="1" dirty="0"/>
              <a:t>.</a:t>
            </a:r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C78FB-9FE9-41EE-A00E-7B4F6303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2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294A-6E72-4908-A43F-14FE827B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אוגר שליטה</a:t>
            </a:r>
            <a:r>
              <a:rPr lang="en-US" dirty="0"/>
              <a:t>(control registers)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EA3DB-1C7B-465D-B15F-BE6467DF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אוגר הדגלים </a:t>
            </a:r>
            <a:r>
              <a:rPr lang="en-US" dirty="0"/>
              <a:t>(</a:t>
            </a:r>
            <a:r>
              <a:rPr lang="en-US" b="1" dirty="0"/>
              <a:t>flag register</a:t>
            </a:r>
            <a:r>
              <a:rPr lang="en-US" dirty="0"/>
              <a:t>)</a:t>
            </a:r>
            <a:endParaRPr lang="he-IL" dirty="0"/>
          </a:p>
          <a:p>
            <a:pPr marL="0" indent="0" algn="r" rtl="1">
              <a:buNone/>
            </a:pPr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marL="342900" lvl="1" indent="-342900" algn="r" rtl="1"/>
            <a:r>
              <a:rPr lang="he-IL" sz="1800" dirty="0"/>
              <a:t>נקרא גם , אוגר המערכת . כבר דיברנו על תפקידו והתפקיד של חלק מהביטים שלו בעבר. בהמשך הקורס נמשיך להעמיק בנושא ( אחד האוגרים החשובים והשימושיים שיש ) .</a:t>
            </a:r>
          </a:p>
          <a:p>
            <a:pPr algn="r" rtl="1"/>
            <a:r>
              <a:rPr lang="en-US" b="1" dirty="0"/>
              <a:t>IP</a:t>
            </a:r>
            <a:r>
              <a:rPr lang="he-IL" b="1" dirty="0"/>
              <a:t> : </a:t>
            </a:r>
            <a:r>
              <a:rPr lang="he-IL" dirty="0"/>
              <a:t>מצביע לפקודה (</a:t>
            </a:r>
            <a:r>
              <a:rPr lang="en-US" dirty="0"/>
              <a:t>instruction pointer</a:t>
            </a:r>
            <a:r>
              <a:rPr lang="he-IL" dirty="0"/>
              <a:t>) : מכיל את ההיסט (</a:t>
            </a:r>
            <a:r>
              <a:rPr lang="en-US" dirty="0"/>
              <a:t> offset </a:t>
            </a:r>
            <a:r>
              <a:rPr lang="he-IL" dirty="0"/>
              <a:t>)  בתוך קוד סגמנט (</a:t>
            </a:r>
            <a:r>
              <a:rPr lang="en-US" dirty="0"/>
              <a:t> code segment</a:t>
            </a:r>
            <a:r>
              <a:rPr lang="he-IL" dirty="0"/>
              <a:t> ) של פקודה הבאה לביצוע. לא נגיש ישירות מתכנה (</a:t>
            </a:r>
            <a:r>
              <a:rPr lang="en-US" dirty="0"/>
              <a:t> </a:t>
            </a:r>
            <a:r>
              <a:rPr lang="he-IL" dirty="0"/>
              <a:t>נלמד בקורסי המשך )</a:t>
            </a:r>
            <a:r>
              <a:rPr lang="en-US" dirty="0"/>
              <a:t> </a:t>
            </a:r>
            <a:endParaRPr lang="he-IL" dirty="0"/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DA71-AA81-4655-90FF-D95D5645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53932B-6CAB-402A-9BEC-0CD84E54F1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0570906"/>
              </p:ext>
            </p:extLst>
          </p:nvPr>
        </p:nvGraphicFramePr>
        <p:xfrm>
          <a:off x="2186498" y="2488935"/>
          <a:ext cx="891540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213">
                  <a:extLst>
                    <a:ext uri="{9D8B030D-6E8A-4147-A177-3AD203B41FA5}">
                      <a16:colId xmlns:a16="http://schemas.microsoft.com/office/drawing/2014/main" val="1171560940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3738670038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1759543789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3396290890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208039827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995044268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1642115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3134674670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1424088481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93271536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7684524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466418405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1952874346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997611789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46291612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3792963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b15</a:t>
                      </a:r>
                      <a:endParaRPr lang="LID4096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b14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b13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b12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b11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b10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b9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b8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b7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b6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b5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b4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b3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b1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b0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02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Iopl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[h]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Iopl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[l]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LID4096" sz="14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390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599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0154-9515-4D81-8A43-2265222D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אוגרי סגמנט (מקטע) - </a:t>
            </a:r>
            <a:r>
              <a:rPr lang="en-US" dirty="0"/>
              <a:t>segment registers</a:t>
            </a:r>
            <a:r>
              <a:rPr lang="he-IL" dirty="0"/>
              <a:t>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D642D-63EB-44E9-BEE9-061C1314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spcBef>
                <a:spcPct val="20000"/>
              </a:spcBef>
              <a:buFontTx/>
              <a:buChar char="•"/>
            </a:pPr>
            <a:r>
              <a:rPr lang="he-IL" altLang="LID4096" dirty="0"/>
              <a:t>ארגון הזיכרון : בחומרה , שאנחנו עובדים </a:t>
            </a:r>
            <a:r>
              <a:rPr lang="he-IL" altLang="LID4096" dirty="0" err="1"/>
              <a:t>איתה</a:t>
            </a:r>
            <a:r>
              <a:rPr lang="he-IL" altLang="LID4096" dirty="0"/>
              <a:t> בקורס , הזיכרון הפיזי בגודל מגה אחד                </a:t>
            </a:r>
          </a:p>
          <a:p>
            <a:pPr marL="0" indent="0" algn="r" rtl="1">
              <a:spcBef>
                <a:spcPct val="20000"/>
              </a:spcBef>
              <a:buNone/>
            </a:pPr>
            <a:r>
              <a:rPr lang="he-IL" altLang="LID4096" dirty="0"/>
              <a:t>                      , מה שאומר שאנחנו צריכים כתובת בגודל 20 ביטים  על מנת לייצג חד </a:t>
            </a:r>
            <a:r>
              <a:rPr lang="he-IL" altLang="LID4096" dirty="0" err="1"/>
              <a:t>חד</a:t>
            </a:r>
            <a:r>
              <a:rPr lang="he-IL" altLang="LID4096" dirty="0"/>
              <a:t> ערכי ,    </a:t>
            </a:r>
          </a:p>
          <a:p>
            <a:pPr marL="0" indent="0" algn="r" rtl="1">
              <a:spcBef>
                <a:spcPct val="20000"/>
              </a:spcBef>
              <a:buNone/>
            </a:pPr>
            <a:r>
              <a:rPr lang="he-IL" altLang="LID4096" dirty="0"/>
              <a:t>     כל בית בזיכרון ( הכתובות בין </a:t>
            </a:r>
            <a:r>
              <a:rPr lang="he-IL" altLang="LID4096" b="1" dirty="0"/>
              <a:t>00000</a:t>
            </a:r>
            <a:r>
              <a:rPr lang="he-IL" altLang="LID4096" dirty="0"/>
              <a:t> ל </a:t>
            </a:r>
            <a:r>
              <a:rPr lang="en-US" altLang="LID4096" b="1" dirty="0"/>
              <a:t>FFFFF</a:t>
            </a:r>
            <a:r>
              <a:rPr lang="he-IL" altLang="LID4096" dirty="0"/>
              <a:t> )</a:t>
            </a:r>
          </a:p>
          <a:p>
            <a:pPr algn="r" rtl="1">
              <a:spcBef>
                <a:spcPct val="20000"/>
              </a:spcBef>
              <a:buFontTx/>
              <a:buChar char="•"/>
            </a:pPr>
            <a:r>
              <a:rPr lang="he-IL" altLang="LID4096" dirty="0"/>
              <a:t>הבעיה : 20 ביטים זה יותר מדי , כל האוגרים בגודל 16 ביט.</a:t>
            </a:r>
          </a:p>
          <a:p>
            <a:pPr algn="r" rtl="1">
              <a:spcBef>
                <a:spcPct val="20000"/>
              </a:spcBef>
              <a:buFontTx/>
              <a:buChar char="•"/>
            </a:pPr>
            <a:r>
              <a:rPr lang="he-IL" altLang="LID4096" dirty="0"/>
              <a:t>פתרון :  סגמנטים !!! בלוקים בגודל </a:t>
            </a:r>
            <a:r>
              <a:rPr lang="en-US" altLang="LID4096" dirty="0"/>
              <a:t>64k</a:t>
            </a:r>
            <a:r>
              <a:rPr lang="he-IL" altLang="LID4096" dirty="0"/>
              <a:t>                   בתים.</a:t>
            </a:r>
          </a:p>
          <a:p>
            <a:pPr algn="r" rtl="1">
              <a:spcBef>
                <a:spcPct val="20000"/>
              </a:spcBef>
              <a:buFontTx/>
              <a:buChar char="•"/>
            </a:pPr>
            <a:r>
              <a:rPr lang="he-IL" altLang="LID4096" dirty="0"/>
              <a:t>מספר סגמנט , זה מספר 16 ביט.</a:t>
            </a:r>
          </a:p>
          <a:p>
            <a:pPr algn="r" rtl="1">
              <a:spcBef>
                <a:spcPct val="20000"/>
              </a:spcBef>
              <a:buFontTx/>
              <a:buChar char="•"/>
            </a:pPr>
            <a:r>
              <a:rPr lang="he-IL" altLang="LID4096" dirty="0"/>
              <a:t>מספרי סגמנטים בטווח בין </a:t>
            </a:r>
            <a:r>
              <a:rPr lang="he-IL" altLang="LID4096" b="1" dirty="0"/>
              <a:t>0000</a:t>
            </a:r>
            <a:r>
              <a:rPr lang="he-IL" altLang="LID4096" dirty="0"/>
              <a:t> ל </a:t>
            </a:r>
            <a:r>
              <a:rPr lang="en-US" altLang="LID4096" b="1" dirty="0"/>
              <a:t>FFFF</a:t>
            </a:r>
            <a:r>
              <a:rPr lang="he-IL" altLang="LID4096" dirty="0"/>
              <a:t>.</a:t>
            </a:r>
          </a:p>
          <a:p>
            <a:pPr algn="r" rtl="1">
              <a:spcBef>
                <a:spcPct val="20000"/>
              </a:spcBef>
              <a:buFontTx/>
              <a:buChar char="•"/>
            </a:pPr>
            <a:r>
              <a:rPr lang="he-IL" altLang="LID4096" dirty="0"/>
              <a:t>עם מספר הסגמנט , ניתן להגיע לסגמנט הרצוי , ושם נוסיף את ההיסט המתאים.</a:t>
            </a:r>
          </a:p>
          <a:p>
            <a:pPr algn="r" rtl="1">
              <a:spcBef>
                <a:spcPct val="20000"/>
              </a:spcBef>
              <a:buFontTx/>
              <a:buChar char="•"/>
            </a:pPr>
            <a:r>
              <a:rPr lang="he-IL" altLang="LID4096" dirty="0"/>
              <a:t>גם ההיסט </a:t>
            </a:r>
            <a:r>
              <a:rPr lang="en-US" altLang="LID4096" dirty="0"/>
              <a:t>(</a:t>
            </a:r>
            <a:r>
              <a:rPr lang="en-US" altLang="LID4096" b="1" dirty="0"/>
              <a:t>offset</a:t>
            </a:r>
            <a:r>
              <a:rPr lang="en-US" altLang="LID4096" dirty="0"/>
              <a:t>)</a:t>
            </a:r>
            <a:r>
              <a:rPr lang="he-IL" altLang="LID4096" dirty="0"/>
              <a:t> בין </a:t>
            </a:r>
            <a:r>
              <a:rPr lang="he-IL" altLang="LID4096" b="1" dirty="0"/>
              <a:t>0000</a:t>
            </a:r>
            <a:r>
              <a:rPr lang="he-IL" altLang="LID4096" dirty="0"/>
              <a:t> ל </a:t>
            </a:r>
            <a:r>
              <a:rPr lang="en-US" altLang="LID4096" b="1" dirty="0"/>
              <a:t>FFFF</a:t>
            </a:r>
            <a:r>
              <a:rPr lang="he-IL" altLang="LID4096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B9570-CB30-4305-A5B0-2AFB6A1A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5F435CC-E5C9-4D15-9FCE-89EF6D157D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682533"/>
              </p:ext>
            </p:extLst>
          </p:nvPr>
        </p:nvGraphicFramePr>
        <p:xfrm>
          <a:off x="10055735" y="2470708"/>
          <a:ext cx="1046162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3" imgW="850680" imgH="304560" progId="Equation.DSMT4">
                  <p:embed/>
                </p:oleObj>
              </mc:Choice>
              <mc:Fallback>
                <p:oleObj name="Equation" r:id="rId3" imgW="8506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55735" y="2470708"/>
                        <a:ext cx="1046162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CCE3FD0-4F22-4A63-B395-98968A24DE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719177"/>
              </p:ext>
            </p:extLst>
          </p:nvPr>
        </p:nvGraphicFramePr>
        <p:xfrm>
          <a:off x="6457832" y="3482235"/>
          <a:ext cx="107473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5" imgW="876240" imgH="279360" progId="Equation.DSMT4">
                  <p:embed/>
                </p:oleObj>
              </mc:Choice>
              <mc:Fallback>
                <p:oleObj name="Equation" r:id="rId5" imgW="876240" imgH="2793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5F435CC-E5C9-4D15-9FCE-89EF6D157D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57832" y="3482235"/>
                        <a:ext cx="1074737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5831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1740</Words>
  <Application>Microsoft Office PowerPoint</Application>
  <PresentationFormat>Widescreen</PresentationFormat>
  <Paragraphs>349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Gisha</vt:lpstr>
      <vt:lpstr>Times New Roman</vt:lpstr>
      <vt:lpstr>Wingdings 3</vt:lpstr>
      <vt:lpstr>Wisp</vt:lpstr>
      <vt:lpstr>Equation</vt:lpstr>
      <vt:lpstr>מעבדה מספר 4</vt:lpstr>
      <vt:lpstr>מעבד 8086 ( CPU )</vt:lpstr>
      <vt:lpstr>אוגרים</vt:lpstr>
      <vt:lpstr>אוגרים כלליים</vt:lpstr>
      <vt:lpstr>אוגרים כלליים</vt:lpstr>
      <vt:lpstr>אוגרים כלליים</vt:lpstr>
      <vt:lpstr>אוגרים כלליים ( אינדקסים ומצביעים ) </vt:lpstr>
      <vt:lpstr>אוגר שליטה(control registers) </vt:lpstr>
      <vt:lpstr>אוגרי סגמנט (מקטע) - segment registers </vt:lpstr>
      <vt:lpstr>אוגרי סגמנט (מקטע) - segment registers</vt:lpstr>
      <vt:lpstr>סוגי כתובת</vt:lpstr>
      <vt:lpstr>כתובת פיזית</vt:lpstr>
      <vt:lpstr>כתובת פיזית</vt:lpstr>
      <vt:lpstr>כתובת פיזית</vt:lpstr>
      <vt:lpstr>כתובת פיזית</vt:lpstr>
      <vt:lpstr>כתובת פיזית</vt:lpstr>
      <vt:lpstr>מעבד 386</vt:lpstr>
      <vt:lpstr>מעבד 386</vt:lpstr>
      <vt:lpstr>מעבד 386</vt:lpstr>
      <vt:lpstr>מעבד 386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מעבדה מספר 1</dc:title>
  <dc:creator>איליה זלדנר</dc:creator>
  <cp:lastModifiedBy>איליה זלדנר</cp:lastModifiedBy>
  <cp:revision>193</cp:revision>
  <dcterms:created xsi:type="dcterms:W3CDTF">2018-11-09T06:44:07Z</dcterms:created>
  <dcterms:modified xsi:type="dcterms:W3CDTF">2018-11-18T04:35:40Z</dcterms:modified>
</cp:coreProperties>
</file>