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5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0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7366.pdf" TargetMode="External"/><Relationship Id="rId2" Type="http://schemas.openxmlformats.org/officeDocument/2006/relationships/hyperlink" Target="http://www.aidemands.com/which-is-better-for-image-classification-supervised-or-unsupervised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8.06993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EC20A282-CD6B-49DC-BD3C-19F2753D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-1" b="16497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68344-4C6D-9847-896B-D5B0FB0B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4200" dirty="0"/>
              <a:t>Continuous-Layered Dense Artificial Neural Networks</a:t>
            </a:r>
            <a:br>
              <a:rPr lang="en-US" sz="4200" dirty="0"/>
            </a:br>
            <a:endParaRPr lang="es-ES_tradnl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3A0A-8FE7-1347-A078-AF1E1DE7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1255" y="5358424"/>
            <a:ext cx="5250013" cy="63424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s-ES_tradnl" sz="2900" dirty="0">
                <a:solidFill>
                  <a:srgbClr val="FFFFFF"/>
                </a:solidFill>
              </a:rPr>
              <a:t>Eylon </a:t>
            </a:r>
            <a:r>
              <a:rPr lang="es-ES_tradnl" sz="2900" dirty="0" err="1">
                <a:solidFill>
                  <a:srgbClr val="FFFFFF"/>
                </a:solidFill>
              </a:rPr>
              <a:t>Caplan</a:t>
            </a:r>
            <a:r>
              <a:rPr lang="es-ES_tradnl" sz="2900" dirty="0">
                <a:solidFill>
                  <a:srgbClr val="FFFFFF"/>
                </a:solidFill>
              </a:rPr>
              <a:t> and Dr. Stephen Scott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Collaboration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with</a:t>
            </a:r>
            <a:r>
              <a:rPr lang="es-ES_tradnl" sz="2000" dirty="0">
                <a:solidFill>
                  <a:srgbClr val="FFFFFF"/>
                </a:solidFill>
              </a:rPr>
              <a:t> Dr. M. </a:t>
            </a:r>
            <a:r>
              <a:rPr lang="es-ES_tradnl" sz="2000" dirty="0" err="1">
                <a:solidFill>
                  <a:srgbClr val="FFFFFF"/>
                </a:solidFill>
              </a:rPr>
              <a:t>Foss</a:t>
            </a:r>
            <a:r>
              <a:rPr lang="es-ES_tradnl" sz="2000" dirty="0">
                <a:solidFill>
                  <a:srgbClr val="FFFFFF"/>
                </a:solidFill>
              </a:rPr>
              <a:t> and Dr. P. </a:t>
            </a:r>
            <a:r>
              <a:rPr lang="es-ES_tradnl" sz="2000" dirty="0" err="1">
                <a:solidFill>
                  <a:srgbClr val="FFFFFF"/>
                </a:solidFill>
              </a:rPr>
              <a:t>Radu</a:t>
            </a:r>
            <a:endParaRPr lang="es-ES_tradnl" sz="20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89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FE57-4A4E-0344-B1E4-F011BE1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2" y="-520700"/>
            <a:ext cx="9493249" cy="1577975"/>
          </a:xfrm>
        </p:spPr>
        <p:txBody>
          <a:bodyPr/>
          <a:lstStyle/>
          <a:p>
            <a:r>
              <a:rPr lang="en-US" dirty="0"/>
              <a:t>Other examples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462BD6C-E839-B840-BB16-F6A232ABF8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886" y="1057274"/>
            <a:ext cx="6672263" cy="2749663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25BB305-1AE2-7F44-A5C9-7C2CE5F4F4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2423" y="3911667"/>
            <a:ext cx="6672263" cy="28283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5FD0AF-1D19-BA49-8C3E-0C4653407E02}"/>
              </a:ext>
            </a:extLst>
          </p:cNvPr>
          <p:cNvSpPr txBox="1"/>
          <p:nvPr/>
        </p:nvSpPr>
        <p:spPr>
          <a:xfrm>
            <a:off x="8048253" y="1231776"/>
            <a:ext cx="390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initial target output with random initial input that is constant over 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D4E48-702C-2C4C-8CC7-348D2FB390F1}"/>
              </a:ext>
            </a:extLst>
          </p:cNvPr>
          <p:cNvSpPr txBox="1"/>
          <p:nvPr/>
        </p:nvSpPr>
        <p:spPr>
          <a:xfrm>
            <a:off x="423862" y="5325845"/>
            <a:ext cx="3900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initial target output with new random input each iteration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ED2219-E466-5F4A-AB43-AD2179D77EF1}"/>
              </a:ext>
            </a:extLst>
          </p:cNvPr>
          <p:cNvCxnSpPr/>
          <p:nvPr/>
        </p:nvCxnSpPr>
        <p:spPr>
          <a:xfrm flipH="1">
            <a:off x="7015163" y="1831940"/>
            <a:ext cx="828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C70FD-B065-7740-9BC8-EBD86387C04B}"/>
              </a:ext>
            </a:extLst>
          </p:cNvPr>
          <p:cNvCxnSpPr>
            <a:cxnSpLocks/>
          </p:cNvCxnSpPr>
          <p:nvPr/>
        </p:nvCxnSpPr>
        <p:spPr>
          <a:xfrm>
            <a:off x="4148634" y="5594439"/>
            <a:ext cx="660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7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856F-BE4E-B54E-A6E3-D2EF9EF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-419880"/>
            <a:ext cx="9493249" cy="1577975"/>
          </a:xfrm>
        </p:spPr>
        <p:txBody>
          <a:bodyPr/>
          <a:lstStyle/>
          <a:p>
            <a:r>
              <a:rPr lang="en-US" dirty="0"/>
              <a:t>Noise Correction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BCC6F8C-C6E4-9E46-8FC4-EA94A310E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273" y="1548269"/>
            <a:ext cx="5939151" cy="3761462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5386980-C741-CC48-B48C-2B6315C99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9437" y="1548269"/>
            <a:ext cx="5888578" cy="37614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2B946-E4C0-264D-9A78-5127C702529A}"/>
              </a:ext>
            </a:extLst>
          </p:cNvPr>
          <p:cNvSpPr txBox="1"/>
          <p:nvPr/>
        </p:nvSpPr>
        <p:spPr>
          <a:xfrm>
            <a:off x="4674696" y="174567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noisy input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A974AE4-6AC2-D743-94CF-00E1997D315C}"/>
              </a:ext>
            </a:extLst>
          </p:cNvPr>
          <p:cNvCxnSpPr/>
          <p:nvPr/>
        </p:nvCxnSpPr>
        <p:spPr>
          <a:xfrm rot="10800000" flipV="1">
            <a:off x="4820274" y="2108348"/>
            <a:ext cx="534390" cy="308758"/>
          </a:xfrm>
          <a:prstGeom prst="bentConnector3">
            <a:avLst>
              <a:gd name="adj1" fmla="val -11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6EAE37-C390-ED44-896E-D006884424CB}"/>
              </a:ext>
            </a:extLst>
          </p:cNvPr>
          <p:cNvSpPr txBox="1"/>
          <p:nvPr/>
        </p:nvSpPr>
        <p:spPr>
          <a:xfrm>
            <a:off x="3610783" y="319198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target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935F5-E085-904A-BE73-78C1A2E4BB35}"/>
              </a:ext>
            </a:extLst>
          </p:cNvPr>
          <p:cNvCxnSpPr/>
          <p:nvPr/>
        </p:nvCxnSpPr>
        <p:spPr>
          <a:xfrm flipH="1">
            <a:off x="1876301" y="3345869"/>
            <a:ext cx="1567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0AD11F-D5C5-FA4D-84A3-328552E670EF}"/>
              </a:ext>
            </a:extLst>
          </p:cNvPr>
          <p:cNvSpPr txBox="1"/>
          <p:nvPr/>
        </p:nvSpPr>
        <p:spPr>
          <a:xfrm>
            <a:off x="344384" y="5474525"/>
            <a:ext cx="560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feed forward through network: output is noisier than the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99D29-FD18-314F-8A3A-4790503F6F5A}"/>
              </a:ext>
            </a:extLst>
          </p:cNvPr>
          <p:cNvSpPr txBox="1"/>
          <p:nvPr/>
        </p:nvSpPr>
        <p:spPr>
          <a:xfrm>
            <a:off x="6189437" y="5474524"/>
            <a:ext cx="560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forward after 10,000 iterations: output is closer to 1’s and 0’s than input</a:t>
            </a:r>
          </a:p>
        </p:txBody>
      </p:sp>
    </p:spTree>
    <p:extLst>
      <p:ext uri="{BB962C8B-B14F-4D97-AF65-F5344CB8AC3E}">
        <p14:creationId xmlns:p14="http://schemas.microsoft.com/office/powerpoint/2010/main" val="110718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0FA-8D44-5745-8031-95986A14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-320675"/>
            <a:ext cx="9493249" cy="1577975"/>
          </a:xfrm>
        </p:spPr>
        <p:txBody>
          <a:bodyPr/>
          <a:lstStyle/>
          <a:p>
            <a:r>
              <a:rPr lang="en-US" dirty="0"/>
              <a:t>Noise Correction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59367-2678-A047-BAD1-1C4C49F6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2" y="1257299"/>
            <a:ext cx="7381875" cy="5210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58E27-F96E-D942-B59B-FA4C67FFE389}"/>
              </a:ext>
            </a:extLst>
          </p:cNvPr>
          <p:cNvSpPr txBox="1"/>
          <p:nvPr/>
        </p:nvSpPr>
        <p:spPr>
          <a:xfrm>
            <a:off x="8243888" y="2938760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correction loss after each iteration with ‘depth’ set to 5</a:t>
            </a:r>
          </a:p>
        </p:txBody>
      </p:sp>
    </p:spTree>
    <p:extLst>
      <p:ext uri="{BB962C8B-B14F-4D97-AF65-F5344CB8AC3E}">
        <p14:creationId xmlns:p14="http://schemas.microsoft.com/office/powerpoint/2010/main" val="118893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5481-C213-E045-BF78-BDC1EC2B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E2E3-0CB9-4B48-879E-EFB2E0AA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implementation shows promise</a:t>
            </a:r>
          </a:p>
          <a:p>
            <a:r>
              <a:rPr lang="en-US" dirty="0"/>
              <a:t>Loss is reduced, gradient is backpropagating, simple problems can be solved</a:t>
            </a:r>
          </a:p>
          <a:p>
            <a:r>
              <a:rPr lang="en-US" dirty="0"/>
              <a:t>Use in TensorFlow allows for GPU use</a:t>
            </a:r>
          </a:p>
          <a:p>
            <a:r>
              <a:rPr lang="en-US" dirty="0"/>
              <a:t>Much work to be done to determine strengths/weaknesses, parameter size, depth, scalability, and hyperparameter tuning</a:t>
            </a:r>
          </a:p>
          <a:p>
            <a:r>
              <a:rPr lang="en-US" dirty="0"/>
              <a:t>Benchmark testing</a:t>
            </a:r>
          </a:p>
          <a:p>
            <a:r>
              <a:rPr lang="en-US" dirty="0"/>
              <a:t>Comparison on sets such as MNIST with current neural networks</a:t>
            </a:r>
          </a:p>
          <a:p>
            <a:r>
              <a:rPr lang="en-US" dirty="0"/>
              <a:t>Implementation of other integral solvers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AB84-AC1F-B74F-A99C-4D0CE440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572B-0BFD-8944-89E5-B5C7BFFA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Stephen Scott</a:t>
            </a:r>
          </a:p>
          <a:p>
            <a:r>
              <a:rPr lang="en-US" dirty="0"/>
              <a:t>Dr. </a:t>
            </a:r>
            <a:r>
              <a:rPr lang="en-US" dirty="0" err="1"/>
              <a:t>Mikil</a:t>
            </a:r>
            <a:r>
              <a:rPr lang="en-US" dirty="0"/>
              <a:t> Foss, Dr. </a:t>
            </a:r>
            <a:r>
              <a:rPr lang="en-US" dirty="0" err="1"/>
              <a:t>Petronela</a:t>
            </a:r>
            <a:r>
              <a:rPr lang="en-US" dirty="0"/>
              <a:t> Radu</a:t>
            </a:r>
          </a:p>
          <a:p>
            <a:r>
              <a:rPr lang="en-US" dirty="0"/>
              <a:t>UCARE Undergraduate Research</a:t>
            </a:r>
          </a:p>
        </p:txBody>
      </p:sp>
    </p:spTree>
    <p:extLst>
      <p:ext uri="{BB962C8B-B14F-4D97-AF65-F5344CB8AC3E}">
        <p14:creationId xmlns:p14="http://schemas.microsoft.com/office/powerpoint/2010/main" val="254287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052-167C-9C40-AE0E-DDF19114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196-07E8-714F-BCB8-7EEF1D49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https://github.com/eyloncaplan/ucare-summer2021</a:t>
            </a:r>
          </a:p>
          <a:p>
            <a:r>
              <a:rPr lang="es-ES_tradnl" dirty="0">
                <a:hlinkClick r:id="rId2"/>
              </a:rPr>
              <a:t>http://www.aidemands.com/which-is-better-for-image-classification-supervised-or-unsupervised-classification/</a:t>
            </a:r>
            <a:endParaRPr lang="es-ES_tradnl" dirty="0"/>
          </a:p>
          <a:p>
            <a:r>
              <a:rPr lang="es-ES_tradnl" dirty="0">
                <a:hlinkClick r:id="rId3"/>
              </a:rPr>
              <a:t>https://arxiv.org/pdf/1806.07366.pdf</a:t>
            </a:r>
            <a:endParaRPr lang="es-ES_tradnl" dirty="0"/>
          </a:p>
          <a:p>
            <a:r>
              <a:rPr lang="es-ES_tradnl" dirty="0">
                <a:hlinkClick r:id="rId4"/>
              </a:rPr>
              <a:t>https://arxiv.org/pdf/1608.06993.pdf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388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08B9-8980-8941-AD8A-95C083F0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E4D-D1A5-F140-BBC6-50870C2B0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Neural networks and machine learning</a:t>
            </a:r>
          </a:p>
          <a:p>
            <a:r>
              <a:rPr lang="en-US" dirty="0"/>
              <a:t>Powerful in medicine, email filtering, speech recognition, and computer vision</a:t>
            </a:r>
          </a:p>
        </p:txBody>
      </p:sp>
      <p:pic>
        <p:nvPicPr>
          <p:cNvPr id="1026" name="Picture 2" descr="Which is Better for Image Classification, Supervised or Unsupervised ?">
            <a:extLst>
              <a:ext uri="{FF2B5EF4-FFF2-40B4-BE49-F238E27FC236}">
                <a16:creationId xmlns:a16="http://schemas.microsoft.com/office/drawing/2014/main" id="{1844A784-AC20-7D40-9201-163D6ACD7E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729" y="1746711"/>
            <a:ext cx="5981472" cy="33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51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4A0D6-034A-3041-9D6E-0111B363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46" y="685800"/>
            <a:ext cx="4569755" cy="1911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Conventional Neural Network</a:t>
            </a:r>
          </a:p>
        </p:txBody>
      </p:sp>
      <p:pic>
        <p:nvPicPr>
          <p:cNvPr id="2050" name="Picture 2" descr="Designing Your Neural Networks. A Step by Step Walkthrough | by Lavanya  Shukla | Towards Data Science">
            <a:extLst>
              <a:ext uri="{FF2B5EF4-FFF2-40B4-BE49-F238E27FC236}">
                <a16:creationId xmlns:a16="http://schemas.microsoft.com/office/drawing/2014/main" id="{4DE39ADA-C4D3-A64B-A3F6-8E280178EF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112" y="1631078"/>
            <a:ext cx="6146743" cy="35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5B38-1401-C249-923D-4E58C4572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1545" y="2961280"/>
            <a:ext cx="3764655" cy="32156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Each node or ‘neuron’ connect to the previous layer’s nodes</a:t>
            </a:r>
          </a:p>
          <a:p>
            <a:r>
              <a:rPr lang="en-US" dirty="0"/>
              <a:t>Error from target output is used to adjust parameters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F03D5C-2778-4AA3-9CAE-034E41B3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7ECCA3A-0659-4EC0-BA3F-B5CA3EEC6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A40E924-2CF2-41A8-BBDA-C62AAA752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61D3586-77A4-487A-BEAB-4835C8F1A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C75FCAB-6D89-4593-BECF-F52AB70D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17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3455E-7D9D-4A42-818E-BC34B010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ODE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AA0E-56D6-1643-AB5B-8279A8002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(R. Chen et al.) in 2018</a:t>
            </a:r>
          </a:p>
          <a:p>
            <a:r>
              <a:rPr lang="en-US" dirty="0"/>
              <a:t>Ordinary differential equations</a:t>
            </a:r>
          </a:p>
          <a:p>
            <a:r>
              <a:rPr lang="en-US" dirty="0"/>
              <a:t>Discrete vs. continuous</a:t>
            </a:r>
          </a:p>
          <a:p>
            <a:r>
              <a:rPr lang="en-US" dirty="0"/>
              <a:t>Memory efficiency, scalability</a:t>
            </a:r>
          </a:p>
        </p:txBody>
      </p:sp>
      <p:pic>
        <p:nvPicPr>
          <p:cNvPr id="3074" name="Picture 2" descr="Neural ODEs: breakdown of another deep learning breakthrough | by Alexandr  Honchar | Towards Data Science">
            <a:extLst>
              <a:ext uri="{FF2B5EF4-FFF2-40B4-BE49-F238E27FC236}">
                <a16:creationId xmlns:a16="http://schemas.microsoft.com/office/drawing/2014/main" id="{0E676592-9CC8-3D48-9398-AAA154FB4F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729" y="1245763"/>
            <a:ext cx="5981472" cy="43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24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A6D4-04A9-FC4B-B73A-8B8F21A8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41DB-0578-6F4D-9BDA-83A583B37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(G. Huang et al.) in 2016</a:t>
            </a:r>
          </a:p>
          <a:p>
            <a:r>
              <a:rPr lang="en-US" dirty="0"/>
              <a:t>Fewer parameters with similar accuracy</a:t>
            </a:r>
          </a:p>
          <a:p>
            <a:r>
              <a:rPr lang="en-US" dirty="0"/>
              <a:t>Promotes sharing of data between layers</a:t>
            </a:r>
          </a:p>
          <a:p>
            <a:r>
              <a:rPr lang="en-US" dirty="0"/>
              <a:t>Allows for neat implementation of integral equation</a:t>
            </a:r>
          </a:p>
        </p:txBody>
      </p:sp>
      <p:pic>
        <p:nvPicPr>
          <p:cNvPr id="4098" name="Picture 2" descr="Densenet | PyTorch">
            <a:extLst>
              <a:ext uri="{FF2B5EF4-FFF2-40B4-BE49-F238E27FC236}">
                <a16:creationId xmlns:a16="http://schemas.microsoft.com/office/drawing/2014/main" id="{8DF31945-A51C-2F4E-8BFC-5767A8E0D6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534444"/>
            <a:ext cx="4305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6C70-FBCB-6242-9FCD-ABE10EFE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Dense, IE Architecture</a:t>
            </a:r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165B8F7-36F0-B94E-98F3-EBB995C4D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705518"/>
            <a:ext cx="9486901" cy="27037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6A2A-F9AA-BF49-A8F7-9E28C7EF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3930649"/>
            <a:ext cx="4610101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Drs. Foss and Radu’s formulation</a:t>
            </a:r>
          </a:p>
          <a:p>
            <a:r>
              <a:rPr lang="en-US" dirty="0"/>
              <a:t>Preliminary implementation</a:t>
            </a:r>
          </a:p>
          <a:p>
            <a:r>
              <a:rPr lang="en-US" dirty="0"/>
              <a:t>Using TensorFlow and tensors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00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B676-8D9E-D34E-9CC5-E16171A8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TensorFlow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3F8D-0B4C-A64F-AFDF-E6FC1242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About 40 lines of code</a:t>
            </a:r>
          </a:p>
          <a:p>
            <a:r>
              <a:rPr lang="en-US" dirty="0"/>
              <a:t>Automatic differentiation and gradient descent</a:t>
            </a:r>
          </a:p>
          <a:p>
            <a:r>
              <a:rPr lang="en-US" dirty="0"/>
              <a:t>Integral computed using trapezoidal rule</a:t>
            </a:r>
          </a:p>
          <a:p>
            <a:r>
              <a:rPr lang="en-US" dirty="0"/>
              <a:t>GPU capable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727C44B-D8F1-2A4D-B439-6F36E7BED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4729" y="804629"/>
            <a:ext cx="5981472" cy="52487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5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A210-04A7-A640-808E-53784A7E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 to output the input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1736CDE-C0CB-5A46-888E-88153DBE8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803" y="2119543"/>
            <a:ext cx="5815980" cy="2971801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C54B758-C43E-BE4D-83ED-D21F5A8D2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2218" y="2067832"/>
            <a:ext cx="5999782" cy="30235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96FD2-FEE5-394E-A259-CC9E61F65E6F}"/>
              </a:ext>
            </a:extLst>
          </p:cNvPr>
          <p:cNvSpPr txBox="1"/>
          <p:nvPr/>
        </p:nvSpPr>
        <p:spPr>
          <a:xfrm>
            <a:off x="183803" y="5091344"/>
            <a:ext cx="565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feed forward through network: input and output are very different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4BBCA-8EB1-4949-81B0-DD4B025DD52D}"/>
              </a:ext>
            </a:extLst>
          </p:cNvPr>
          <p:cNvSpPr txBox="1"/>
          <p:nvPr/>
        </p:nvSpPr>
        <p:spPr>
          <a:xfrm>
            <a:off x="6192218" y="5091344"/>
            <a:ext cx="565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forward after 1000 training iterations: input and output are very similar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CEABA-2E41-EB4A-80EF-5AFF682BD1DD}"/>
              </a:ext>
            </a:extLst>
          </p:cNvPr>
          <p:cNvSpPr/>
          <p:nvPr/>
        </p:nvSpPr>
        <p:spPr>
          <a:xfrm>
            <a:off x="428625" y="2443163"/>
            <a:ext cx="900113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66D78A-AC1F-004D-91A4-4E87ABCC3A61}"/>
              </a:ext>
            </a:extLst>
          </p:cNvPr>
          <p:cNvSpPr/>
          <p:nvPr/>
        </p:nvSpPr>
        <p:spPr>
          <a:xfrm>
            <a:off x="552450" y="4021932"/>
            <a:ext cx="900113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C4BA79-4B86-F24E-80B5-519E38AEB7B5}"/>
              </a:ext>
            </a:extLst>
          </p:cNvPr>
          <p:cNvSpPr/>
          <p:nvPr/>
        </p:nvSpPr>
        <p:spPr>
          <a:xfrm>
            <a:off x="6462714" y="2402681"/>
            <a:ext cx="900113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3EDDD6-1D85-114E-95FA-0C7DA9BBE604}"/>
              </a:ext>
            </a:extLst>
          </p:cNvPr>
          <p:cNvSpPr/>
          <p:nvPr/>
        </p:nvSpPr>
        <p:spPr>
          <a:xfrm>
            <a:off x="6505573" y="4055502"/>
            <a:ext cx="900113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B6F7-67F3-E749-AA0E-D2ED8A01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5674"/>
            <a:ext cx="10310906" cy="910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cont.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000ECB7-17A1-8544-A0E1-D814916EE5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4583" y="1943100"/>
            <a:ext cx="9046205" cy="4229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C95EB0F-1AE5-42F7-B7F0-B831CF0E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E8F657-C3DF-4EC0-A179-6C86B2A61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ED442E-BBA1-4900-842D-3A5C23846B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1D8E0BF-7F84-4E82-BADE-A20997462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4C8AE5-AC43-4233-89F5-86718C76C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0526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390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Franklin Gothic Heavy</vt:lpstr>
      <vt:lpstr>StreetscapeVTI</vt:lpstr>
      <vt:lpstr>Continuous-Layered Dense Artificial Neural Networks </vt:lpstr>
      <vt:lpstr>Introduction</vt:lpstr>
      <vt:lpstr>Conventional Neural Network</vt:lpstr>
      <vt:lpstr>ODE Neural Network</vt:lpstr>
      <vt:lpstr>DenseNet</vt:lpstr>
      <vt:lpstr>Dense, IE Architecture</vt:lpstr>
      <vt:lpstr>TensorFlow Implementation</vt:lpstr>
      <vt:lpstr>Example: Train to output the input</vt:lpstr>
      <vt:lpstr>Example cont.</vt:lpstr>
      <vt:lpstr>Other examples</vt:lpstr>
      <vt:lpstr>Noise Correction</vt:lpstr>
      <vt:lpstr>Noise Correction cont.</vt:lpstr>
      <vt:lpstr>Conclusion and Future Directions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Continuous-Layered Dense Artificial Neural Networks </dc:title>
  <dc:creator>Eylon Caplan</dc:creator>
  <cp:lastModifiedBy>Eylon Caplan</cp:lastModifiedBy>
  <cp:revision>18</cp:revision>
  <dcterms:created xsi:type="dcterms:W3CDTF">2021-08-02T17:26:11Z</dcterms:created>
  <dcterms:modified xsi:type="dcterms:W3CDTF">2021-08-02T20:13:27Z</dcterms:modified>
</cp:coreProperties>
</file>