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8" autoAdjust="0"/>
    <p:restoredTop sz="80307" autoAdjust="0"/>
  </p:normalViewPr>
  <p:slideViewPr>
    <p:cSldViewPr snapToGrid="0">
      <p:cViewPr varScale="1">
        <p:scale>
          <a:sx n="53" d="100"/>
          <a:sy n="53" d="100"/>
        </p:scale>
        <p:origin x="1024" y="52"/>
      </p:cViewPr>
      <p:guideLst/>
    </p:cSldViewPr>
  </p:slideViewPr>
  <p:outlineViewPr>
    <p:cViewPr>
      <p:scale>
        <a:sx n="33" d="100"/>
        <a:sy n="33" d="100"/>
      </p:scale>
      <p:origin x="0" y="-15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9D88258A-8B8B-4125-9986-C7EAF43C6302}" type="datetimeFigureOut">
              <a:rPr lang="he-IL" smtClean="0"/>
              <a:t>י"ד/אדר ב/תשפ"ב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1C756D4F-9E4A-4904-9B55-71F5DF185A4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46846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56D4F-9E4A-4904-9B55-71F5DF185A49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55462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88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991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21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38662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315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558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44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783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72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10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09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16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932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43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46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38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284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1691109-F4F8-4597-962C-A4F4B7960636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829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  <p:sldLayoutId id="2147483845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4639D9F-CC83-4FED-AEE5-556C09F792D5}"/>
              </a:ext>
            </a:extLst>
          </p:cNvPr>
          <p:cNvSpPr txBox="1"/>
          <p:nvPr/>
        </p:nvSpPr>
        <p:spPr>
          <a:xfrm>
            <a:off x="1847850" y="971550"/>
            <a:ext cx="8420100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800" dirty="0"/>
              <a:t>High efficient organic solar cells</a:t>
            </a:r>
            <a:endParaRPr lang="he-IL" sz="4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A5A0DD-3911-4795-9C15-07C748697821}"/>
              </a:ext>
            </a:extLst>
          </p:cNvPr>
          <p:cNvSpPr txBox="1"/>
          <p:nvPr/>
        </p:nvSpPr>
        <p:spPr>
          <a:xfrm>
            <a:off x="1781175" y="3067050"/>
            <a:ext cx="6943725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Project number: p-2022-084.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Students: Omri Nidam , Ben Shahak.</a:t>
            </a:r>
          </a:p>
          <a:p>
            <a:endParaRPr lang="en-US" dirty="0"/>
          </a:p>
          <a:p>
            <a:r>
              <a:rPr lang="en-US" dirty="0"/>
              <a:t>Advisers: Prof. Shikler Rafi &amp; Dr. Sivan Linda.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0699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and further objectives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sz="2800" dirty="0"/>
              <a:t>Conclusions:</a:t>
            </a:r>
          </a:p>
          <a:p>
            <a:pPr marL="0" indent="0" algn="l">
              <a:buNone/>
            </a:pPr>
            <a:r>
              <a:rPr lang="en-US" dirty="0"/>
              <a:t>The absorption measurements of our OSCs is close enough to the measurements of the references article.</a:t>
            </a:r>
            <a:endParaRPr lang="he-IL" dirty="0"/>
          </a:p>
          <a:p>
            <a:pPr marL="0" indent="0" algn="l">
              <a:buNone/>
            </a:pPr>
            <a:r>
              <a:rPr lang="en-US" dirty="0"/>
              <a:t>The current of our OSCs is very low in relation to the references article.</a:t>
            </a:r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r>
              <a:rPr lang="en-US" sz="3000" dirty="0"/>
              <a:t>Further objectives:</a:t>
            </a:r>
            <a:endParaRPr lang="en-US" dirty="0"/>
          </a:p>
          <a:p>
            <a:pPr marL="0" indent="0" algn="l">
              <a:buNone/>
            </a:pPr>
            <a:r>
              <a:rPr lang="en-US" dirty="0"/>
              <a:t>In the next few weeks, we need to learn our current problem and find a solution.</a:t>
            </a:r>
            <a:endParaRPr lang="he-IL" dirty="0"/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r>
              <a:rPr lang="en-US" dirty="0"/>
              <a:t>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01966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9A54B-B978-4628-BEA5-AFF5AB8E2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  <a:endParaRPr lang="he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8D1883-F538-4DD1-A04E-E45A297A10D0}"/>
              </a:ext>
            </a:extLst>
          </p:cNvPr>
          <p:cNvSpPr txBox="1"/>
          <p:nvPr/>
        </p:nvSpPr>
        <p:spPr>
          <a:xfrm>
            <a:off x="438150" y="1329254"/>
            <a:ext cx="9612684" cy="80021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Challenges</a:t>
            </a:r>
          </a:p>
          <a:p>
            <a:endParaRPr lang="he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81845A-FB27-4B46-B1B9-C5BA64C31653}"/>
              </a:ext>
            </a:extLst>
          </p:cNvPr>
          <p:cNvSpPr txBox="1"/>
          <p:nvPr/>
        </p:nvSpPr>
        <p:spPr>
          <a:xfrm>
            <a:off x="605022" y="3893947"/>
            <a:ext cx="9486900" cy="11079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Project purpose</a:t>
            </a:r>
          </a:p>
          <a:p>
            <a:endParaRPr lang="he-IL" dirty="0"/>
          </a:p>
          <a:p>
            <a:r>
              <a:rPr lang="en-US" sz="2000" dirty="0"/>
              <a:t>The project purpose is to create an OSC with high efficiency</a:t>
            </a:r>
            <a:r>
              <a:rPr lang="en-US" dirty="0"/>
              <a:t>.</a:t>
            </a:r>
            <a:endParaRPr lang="he-I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345C27-D546-4A32-9460-AC75A99BCAC0}"/>
              </a:ext>
            </a:extLst>
          </p:cNvPr>
          <p:cNvSpPr txBox="1"/>
          <p:nvPr/>
        </p:nvSpPr>
        <p:spPr>
          <a:xfrm>
            <a:off x="542925" y="1925440"/>
            <a:ext cx="9753600" cy="16312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main problem in OSC is the low PCE of solar energy to electrical energy</a:t>
            </a:r>
            <a:r>
              <a:rPr lang="he-IL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absorption spectra are very narrow and restricted to the visible optical spectrum only.</a:t>
            </a:r>
            <a:endParaRPr lang="he-I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abilities of the cell to create free charge.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3534353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E3A3C-6EC0-493B-9BA9-E1CC7B60A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he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36EDC1-3A83-492A-B2A7-B84D44183BA3}"/>
              </a:ext>
            </a:extLst>
          </p:cNvPr>
          <p:cNvSpPr txBox="1"/>
          <p:nvPr/>
        </p:nvSpPr>
        <p:spPr>
          <a:xfrm>
            <a:off x="838200" y="1314450"/>
            <a:ext cx="9915525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get maximum of light spectrum absorption.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Achieve OSC with power cell efficiency around 13%. </a:t>
            </a:r>
            <a:endParaRPr lang="he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F8A3FD-81A6-4CB7-95E1-C5F19FA4D71D}"/>
              </a:ext>
            </a:extLst>
          </p:cNvPr>
          <p:cNvSpPr txBox="1"/>
          <p:nvPr/>
        </p:nvSpPr>
        <p:spPr>
          <a:xfrm>
            <a:off x="646111" y="2660302"/>
            <a:ext cx="8535989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200" dirty="0"/>
              <a:t>Project system</a:t>
            </a:r>
          </a:p>
          <a:p>
            <a:endParaRPr lang="he-IL" sz="4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C8E6F0-9540-4CCF-BED3-35EC9289F3C7}"/>
              </a:ext>
            </a:extLst>
          </p:cNvPr>
          <p:cNvSpPr txBox="1"/>
          <p:nvPr/>
        </p:nvSpPr>
        <p:spPr>
          <a:xfrm>
            <a:off x="838200" y="3505200"/>
            <a:ext cx="8267699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The organic solar cell is composed from serval layers that are build on top of each other when each layer has a unique role.</a:t>
            </a:r>
            <a:endParaRPr lang="he-IL" dirty="0"/>
          </a:p>
          <a:p>
            <a:endParaRPr lang="he-IL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A105D66-1297-4F23-8BDD-187EFE6C6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1100" y="3429000"/>
            <a:ext cx="3095625" cy="325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951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02FB566-94E4-47A7-8957-871A49E37A1F}"/>
              </a:ext>
            </a:extLst>
          </p:cNvPr>
          <p:cNvSpPr/>
          <p:nvPr/>
        </p:nvSpPr>
        <p:spPr>
          <a:xfrm>
            <a:off x="3914775" y="5829300"/>
            <a:ext cx="3190876" cy="733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48746DF-B455-4372-9EE5-709A164FB6D7}"/>
              </a:ext>
            </a:extLst>
          </p:cNvPr>
          <p:cNvSpPr/>
          <p:nvPr/>
        </p:nvSpPr>
        <p:spPr>
          <a:xfrm>
            <a:off x="3914775" y="4752975"/>
            <a:ext cx="3190876" cy="733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4008C31-F8CA-4731-8A85-F5542011A85F}"/>
              </a:ext>
            </a:extLst>
          </p:cNvPr>
          <p:cNvSpPr/>
          <p:nvPr/>
        </p:nvSpPr>
        <p:spPr>
          <a:xfrm>
            <a:off x="3981451" y="3634859"/>
            <a:ext cx="3190876" cy="733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670DB3-EE00-4B65-A295-0F1458A7BFFC}"/>
              </a:ext>
            </a:extLst>
          </p:cNvPr>
          <p:cNvSpPr/>
          <p:nvPr/>
        </p:nvSpPr>
        <p:spPr>
          <a:xfrm>
            <a:off x="3981451" y="2540022"/>
            <a:ext cx="3190876" cy="733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DE9CBC-A519-42BD-9BDD-2EDB175B8144}"/>
              </a:ext>
            </a:extLst>
          </p:cNvPr>
          <p:cNvSpPr/>
          <p:nvPr/>
        </p:nvSpPr>
        <p:spPr>
          <a:xfrm>
            <a:off x="3981451" y="1433546"/>
            <a:ext cx="3190876" cy="733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1D3EDAC-3AAD-4A63-89FF-C81FB39E43F6}"/>
              </a:ext>
            </a:extLst>
          </p:cNvPr>
          <p:cNvSpPr txBox="1"/>
          <p:nvPr/>
        </p:nvSpPr>
        <p:spPr>
          <a:xfrm>
            <a:off x="3981451" y="6011346"/>
            <a:ext cx="292417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Substrate</a:t>
            </a:r>
            <a:endParaRPr lang="he-IL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01DF133-DFD2-43EA-BE06-EB5C499B9DC8}"/>
              </a:ext>
            </a:extLst>
          </p:cNvPr>
          <p:cNvSpPr txBox="1"/>
          <p:nvPr/>
        </p:nvSpPr>
        <p:spPr>
          <a:xfrm>
            <a:off x="3981451" y="4893230"/>
            <a:ext cx="275272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Cathode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F97B1A-FC1A-4CC4-A16C-734FBACCF742}"/>
              </a:ext>
            </a:extLst>
          </p:cNvPr>
          <p:cNvSpPr txBox="1"/>
          <p:nvPr/>
        </p:nvSpPr>
        <p:spPr>
          <a:xfrm>
            <a:off x="3981451" y="3731181"/>
            <a:ext cx="275272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Electron buffer layer</a:t>
            </a:r>
            <a:endParaRPr lang="he-IL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AD9EDB-F647-473F-A96F-F8CAD8E7B103}"/>
              </a:ext>
            </a:extLst>
          </p:cNvPr>
          <p:cNvSpPr txBox="1"/>
          <p:nvPr/>
        </p:nvSpPr>
        <p:spPr>
          <a:xfrm>
            <a:off x="3981451" y="2709359"/>
            <a:ext cx="28384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Active layer</a:t>
            </a:r>
            <a:endParaRPr lang="he-IL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2091774-2C66-47AF-85E3-72D5CDC1E5CA}"/>
              </a:ext>
            </a:extLst>
          </p:cNvPr>
          <p:cNvSpPr txBox="1"/>
          <p:nvPr/>
        </p:nvSpPr>
        <p:spPr>
          <a:xfrm>
            <a:off x="4024313" y="1568232"/>
            <a:ext cx="28384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Hole buffer layer</a:t>
            </a:r>
            <a:endParaRPr lang="he-IL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528CE31-8D0F-480D-AD8D-1587C2FBBE80}"/>
              </a:ext>
            </a:extLst>
          </p:cNvPr>
          <p:cNvSpPr/>
          <p:nvPr/>
        </p:nvSpPr>
        <p:spPr>
          <a:xfrm>
            <a:off x="3986213" y="315430"/>
            <a:ext cx="3190876" cy="733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37B394C-1BDA-41C3-999B-F7764FD7F56D}"/>
              </a:ext>
            </a:extLst>
          </p:cNvPr>
          <p:cNvSpPr txBox="1"/>
          <p:nvPr/>
        </p:nvSpPr>
        <p:spPr>
          <a:xfrm>
            <a:off x="4105275" y="476250"/>
            <a:ext cx="2924175" cy="37730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Anode</a:t>
            </a:r>
            <a:endParaRPr lang="he-IL" dirty="0"/>
          </a:p>
        </p:txBody>
      </p:sp>
      <p:sp>
        <p:nvSpPr>
          <p:cNvPr id="41" name="Arrow: Left-Right 40">
            <a:extLst>
              <a:ext uri="{FF2B5EF4-FFF2-40B4-BE49-F238E27FC236}">
                <a16:creationId xmlns:a16="http://schemas.microsoft.com/office/drawing/2014/main" id="{484A0C97-5995-4962-89B7-90CE4B75521E}"/>
              </a:ext>
            </a:extLst>
          </p:cNvPr>
          <p:cNvSpPr/>
          <p:nvPr/>
        </p:nvSpPr>
        <p:spPr>
          <a:xfrm>
            <a:off x="2581275" y="4982111"/>
            <a:ext cx="1204912" cy="28045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" name="Arrow: Left-Right 41">
            <a:extLst>
              <a:ext uri="{FF2B5EF4-FFF2-40B4-BE49-F238E27FC236}">
                <a16:creationId xmlns:a16="http://schemas.microsoft.com/office/drawing/2014/main" id="{F739F546-EA6A-4DD1-B971-EED5135D1015}"/>
              </a:ext>
            </a:extLst>
          </p:cNvPr>
          <p:cNvSpPr/>
          <p:nvPr/>
        </p:nvSpPr>
        <p:spPr>
          <a:xfrm>
            <a:off x="7255670" y="6022449"/>
            <a:ext cx="1204912" cy="28045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Arrow: Left-Right 42">
            <a:extLst>
              <a:ext uri="{FF2B5EF4-FFF2-40B4-BE49-F238E27FC236}">
                <a16:creationId xmlns:a16="http://schemas.microsoft.com/office/drawing/2014/main" id="{F87E85DB-DB85-4CC7-B3F1-C6D4644ECB01}"/>
              </a:ext>
            </a:extLst>
          </p:cNvPr>
          <p:cNvSpPr/>
          <p:nvPr/>
        </p:nvSpPr>
        <p:spPr>
          <a:xfrm>
            <a:off x="7303296" y="3820062"/>
            <a:ext cx="1204912" cy="28045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" name="Arrow: Left-Right 43">
            <a:extLst>
              <a:ext uri="{FF2B5EF4-FFF2-40B4-BE49-F238E27FC236}">
                <a16:creationId xmlns:a16="http://schemas.microsoft.com/office/drawing/2014/main" id="{F4640193-5EB5-4E1C-96C8-16B6D46D4979}"/>
              </a:ext>
            </a:extLst>
          </p:cNvPr>
          <p:cNvSpPr/>
          <p:nvPr/>
        </p:nvSpPr>
        <p:spPr>
          <a:xfrm>
            <a:off x="2600327" y="2798240"/>
            <a:ext cx="1204912" cy="28045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5" name="Arrow: Left-Right 44">
            <a:extLst>
              <a:ext uri="{FF2B5EF4-FFF2-40B4-BE49-F238E27FC236}">
                <a16:creationId xmlns:a16="http://schemas.microsoft.com/office/drawing/2014/main" id="{8CCEC91E-5747-4555-8A53-B0AEC74944BB}"/>
              </a:ext>
            </a:extLst>
          </p:cNvPr>
          <p:cNvSpPr/>
          <p:nvPr/>
        </p:nvSpPr>
        <p:spPr>
          <a:xfrm>
            <a:off x="7303296" y="1661875"/>
            <a:ext cx="1204912" cy="28045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6" name="Arrow: Left-Right 45">
            <a:extLst>
              <a:ext uri="{FF2B5EF4-FFF2-40B4-BE49-F238E27FC236}">
                <a16:creationId xmlns:a16="http://schemas.microsoft.com/office/drawing/2014/main" id="{243701D0-549A-4528-A3A1-FE472D798DD0}"/>
              </a:ext>
            </a:extLst>
          </p:cNvPr>
          <p:cNvSpPr/>
          <p:nvPr/>
        </p:nvSpPr>
        <p:spPr>
          <a:xfrm>
            <a:off x="2633662" y="541916"/>
            <a:ext cx="1204912" cy="28045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07CEE67-D275-4829-A905-99FE41C39C60}"/>
              </a:ext>
            </a:extLst>
          </p:cNvPr>
          <p:cNvSpPr txBox="1"/>
          <p:nvPr/>
        </p:nvSpPr>
        <p:spPr>
          <a:xfrm>
            <a:off x="976312" y="462560"/>
            <a:ext cx="16573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Aluminum </a:t>
            </a:r>
            <a:endParaRPr lang="he-IL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92080AF-9DA1-4B92-9751-5EE41B4690DD}"/>
              </a:ext>
            </a:extLst>
          </p:cNvPr>
          <p:cNvSpPr txBox="1"/>
          <p:nvPr/>
        </p:nvSpPr>
        <p:spPr>
          <a:xfrm>
            <a:off x="8586789" y="1568232"/>
            <a:ext cx="27051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PFN-Br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BCC78D3-910F-4E36-AF92-3B82DCBF8343}"/>
              </a:ext>
            </a:extLst>
          </p:cNvPr>
          <p:cNvSpPr txBox="1"/>
          <p:nvPr/>
        </p:nvSpPr>
        <p:spPr>
          <a:xfrm>
            <a:off x="590552" y="2410717"/>
            <a:ext cx="20574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Combine of three materials: </a:t>
            </a:r>
          </a:p>
          <a:p>
            <a:r>
              <a:rPr lang="en-US" dirty="0"/>
              <a:t>IT-4CL, IT-2CL, PDBD-T-2F(PM6)</a:t>
            </a:r>
            <a:endParaRPr lang="he-IL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F95FB69-E092-418A-8C7F-8A880DC7FC7B}"/>
              </a:ext>
            </a:extLst>
          </p:cNvPr>
          <p:cNvSpPr txBox="1"/>
          <p:nvPr/>
        </p:nvSpPr>
        <p:spPr>
          <a:xfrm>
            <a:off x="8586789" y="3775621"/>
            <a:ext cx="224789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PEDOT:PSS</a:t>
            </a:r>
            <a:endParaRPr lang="he-IL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AAA5318-236E-4EC5-9563-B983A576C149}"/>
              </a:ext>
            </a:extLst>
          </p:cNvPr>
          <p:cNvSpPr txBox="1"/>
          <p:nvPr/>
        </p:nvSpPr>
        <p:spPr>
          <a:xfrm>
            <a:off x="1876424" y="4935021"/>
            <a:ext cx="19621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ITO</a:t>
            </a:r>
            <a:endParaRPr lang="he-IL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74DC0FC-837E-4D21-A1C9-D38373967ADC}"/>
              </a:ext>
            </a:extLst>
          </p:cNvPr>
          <p:cNvSpPr txBox="1"/>
          <p:nvPr/>
        </p:nvSpPr>
        <p:spPr>
          <a:xfrm>
            <a:off x="8524875" y="5881687"/>
            <a:ext cx="18859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Glass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73005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  <p:bldP spid="22" grpId="0" animBg="1"/>
      <p:bldP spid="23" grpId="0" animBg="1"/>
      <p:bldP spid="30" grpId="0"/>
      <p:bldP spid="31" grpId="0"/>
      <p:bldP spid="32" grpId="0"/>
      <p:bldP spid="33" grpId="0"/>
      <p:bldP spid="34" grpId="0"/>
      <p:bldP spid="35" grpId="0" animBg="1"/>
      <p:bldP spid="37" grpId="0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/>
      <p:bldP spid="48" grpId="0"/>
      <p:bldP spid="49" grpId="0"/>
      <p:bldP spid="50" grpId="0"/>
      <p:bldP spid="51" grpId="0"/>
      <p:bldP spid="5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45130" y="494860"/>
            <a:ext cx="9404723" cy="1400530"/>
          </a:xfrm>
        </p:spPr>
        <p:txBody>
          <a:bodyPr/>
          <a:lstStyle/>
          <a:p>
            <a:r>
              <a:rPr lang="en-US" dirty="0"/>
              <a:t>Absorption measurement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103312" y="2043864"/>
            <a:ext cx="8946541" cy="4195481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/>
              <a:t>Measurement of the absorption of the active layer for each of the materials (PDBD-T-2F, ITIC-4CL/ ITIC-2CL).</a:t>
            </a:r>
          </a:p>
          <a:p>
            <a:pPr marL="0" indent="0" algn="l">
              <a:buNone/>
            </a:pPr>
            <a:r>
              <a:rPr lang="en-US" dirty="0"/>
              <a:t>As we can see, we got nearly the same plots like our reference article:</a:t>
            </a:r>
            <a:endParaRPr lang="he-IL" dirty="0"/>
          </a:p>
          <a:p>
            <a:pPr marL="0" indent="0" algn="l">
              <a:buNone/>
            </a:pPr>
            <a:endParaRPr lang="he-IL" dirty="0"/>
          </a:p>
          <a:p>
            <a:pPr marL="0" indent="0" algn="l">
              <a:buNone/>
            </a:pPr>
            <a:r>
              <a:rPr lang="en-US" dirty="0"/>
              <a:t>PDBD-T-2F(PM6):</a:t>
            </a:r>
          </a:p>
          <a:p>
            <a:pPr marL="0" indent="0" algn="l">
              <a:buNone/>
            </a:pPr>
            <a:endParaRPr lang="en-US" dirty="0"/>
          </a:p>
        </p:txBody>
      </p:sp>
      <p:sp>
        <p:nvSpPr>
          <p:cNvPr id="4" name="מלבן 3"/>
          <p:cNvSpPr/>
          <p:nvPr/>
        </p:nvSpPr>
        <p:spPr>
          <a:xfrm>
            <a:off x="1327841" y="1377583"/>
            <a:ext cx="97988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he-IL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250" y="4075495"/>
            <a:ext cx="4626465" cy="2646703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312" y="4059935"/>
            <a:ext cx="4609425" cy="266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784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46111" y="428655"/>
            <a:ext cx="9404723" cy="1400530"/>
          </a:xfrm>
        </p:spPr>
        <p:txBody>
          <a:bodyPr/>
          <a:lstStyle/>
          <a:p>
            <a:r>
              <a:rPr lang="en-US" sz="2000" dirty="0"/>
              <a:t>ITIC-4CL:</a:t>
            </a:r>
            <a:endParaRPr lang="he-IL" sz="2000" dirty="0"/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2983" y="1258384"/>
            <a:ext cx="4816444" cy="3214027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1258384"/>
            <a:ext cx="4523418" cy="321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883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Solar cell J-V curve</a:t>
            </a:r>
            <a:endParaRPr lang="he-IL" dirty="0"/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35844" y="1310244"/>
            <a:ext cx="5352592" cy="3171221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11" y="1310244"/>
            <a:ext cx="5312085" cy="31712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13163" y="4934139"/>
            <a:ext cx="8837671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In our cell </a:t>
            </a:r>
            <a:r>
              <a:rPr lang="en-US" dirty="0" err="1"/>
              <a:t>Jsc</a:t>
            </a:r>
            <a:r>
              <a:rPr lang="en-US" dirty="0"/>
              <a:t> = -1.06E-07 [mA/cm^2] while in the reference article the </a:t>
            </a:r>
            <a:r>
              <a:rPr lang="en-US" dirty="0" err="1"/>
              <a:t>Jsc</a:t>
            </a:r>
            <a:r>
              <a:rPr lang="en-US" dirty="0"/>
              <a:t> is -22.67 [mA/cm^2].</a:t>
            </a:r>
          </a:p>
          <a:p>
            <a:r>
              <a:rPr lang="en-US" dirty="0"/>
              <a:t>The difference between these two results is significant and we are aiming to fix this in the future.</a:t>
            </a:r>
          </a:p>
        </p:txBody>
      </p:sp>
    </p:spTree>
    <p:extLst>
      <p:ext uri="{BB962C8B-B14F-4D97-AF65-F5344CB8AC3E}">
        <p14:creationId xmlns:p14="http://schemas.microsoft.com/office/powerpoint/2010/main" val="2544469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  <a:endParaRPr lang="he-IL" dirty="0"/>
          </a:p>
        </p:txBody>
      </p:sp>
      <p:pic>
        <p:nvPicPr>
          <p:cNvPr id="6" name="תמונה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359" y="2436045"/>
            <a:ext cx="3868376" cy="27078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98BB0C-4C0B-475F-BB1E-223E256AF549}"/>
              </a:ext>
            </a:extLst>
          </p:cNvPr>
          <p:cNvSpPr txBox="1"/>
          <p:nvPr/>
        </p:nvSpPr>
        <p:spPr>
          <a:xfrm>
            <a:off x="794082" y="1347537"/>
            <a:ext cx="10347160" cy="507831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When we produce our OSCs we got few problems:</a:t>
            </a:r>
          </a:p>
          <a:p>
            <a:pPr marL="0" indent="0" algn="l">
              <a:buNone/>
            </a:pPr>
            <a:r>
              <a:rPr lang="en-US" dirty="0"/>
              <a:t>     First, when we created the active layer we were given that the structure of the layer is </a:t>
            </a:r>
          </a:p>
          <a:p>
            <a:pPr marL="0" indent="0" algn="l">
              <a:buNone/>
            </a:pPr>
            <a:r>
              <a:rPr lang="en-US" dirty="0"/>
              <a:t>     not homogeneous.</a:t>
            </a:r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The electron buffer layer consists of a material called PEDOT:PSS with a liquid adsorption problem.</a:t>
            </a:r>
          </a:p>
          <a:p>
            <a:pPr marL="0" indent="0" algn="l">
              <a:buNone/>
            </a:pPr>
            <a:r>
              <a:rPr lang="en-US" dirty="0"/>
              <a:t>    The current in our OSCs is seven orders of magnitude lower.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92564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  <a:endParaRPr lang="he-IL" dirty="0"/>
          </a:p>
        </p:txBody>
      </p:sp>
      <p:pic>
        <p:nvPicPr>
          <p:cNvPr id="4" name="תמונה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929" y="2175051"/>
            <a:ext cx="4646569" cy="28297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589470-BC39-436D-8CAA-6A20D2E9C20E}"/>
              </a:ext>
            </a:extLst>
          </p:cNvPr>
          <p:cNvSpPr txBox="1"/>
          <p:nvPr/>
        </p:nvSpPr>
        <p:spPr>
          <a:xfrm>
            <a:off x="742365" y="1353745"/>
            <a:ext cx="8474706" cy="480131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We added to our solvent another material by the name of “</a:t>
            </a:r>
            <a:r>
              <a:rPr lang="en-US" dirty="0" err="1"/>
              <a:t>Diiodooctane</a:t>
            </a:r>
            <a:r>
              <a:rPr lang="en-US" dirty="0"/>
              <a:t>” to get homogeneous layer. </a:t>
            </a:r>
            <a:endParaRPr lang="he-IL" dirty="0"/>
          </a:p>
          <a:p>
            <a:pPr marL="0" indent="0" algn="l">
              <a:buNone/>
            </a:pPr>
            <a:endParaRPr lang="he-IL" dirty="0"/>
          </a:p>
          <a:p>
            <a:pPr marL="0" indent="0" algn="l">
              <a:buNone/>
            </a:pPr>
            <a:endParaRPr lang="he-IL" dirty="0"/>
          </a:p>
          <a:p>
            <a:pPr marL="0" indent="0" algn="l">
              <a:buNone/>
            </a:pPr>
            <a:endParaRPr lang="he-IL" dirty="0"/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endParaRPr lang="he-IL" dirty="0"/>
          </a:p>
          <a:p>
            <a:pPr marL="0" indent="0" algn="l">
              <a:buNone/>
            </a:pPr>
            <a:r>
              <a:rPr lang="he-IL" dirty="0"/>
              <a:t>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We handle liquid adsorption usually by spin-coating and  driving out the water by heat.</a:t>
            </a:r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462414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3114</TotalTime>
  <Words>423</Words>
  <Application>Microsoft Office PowerPoint</Application>
  <PresentationFormat>Widescreen</PresentationFormat>
  <Paragraphs>85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</vt:lpstr>
      <vt:lpstr>PowerPoint Presentation</vt:lpstr>
      <vt:lpstr>Background</vt:lpstr>
      <vt:lpstr>Objectives</vt:lpstr>
      <vt:lpstr>PowerPoint Presentation</vt:lpstr>
      <vt:lpstr>Absorption measurement</vt:lpstr>
      <vt:lpstr>ITIC-4CL:</vt:lpstr>
      <vt:lpstr>Solar cell J-V curve</vt:lpstr>
      <vt:lpstr>Problems</vt:lpstr>
      <vt:lpstr>Solutions</vt:lpstr>
      <vt:lpstr>Conclusions and further objectives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Shahak</dc:creator>
  <cp:lastModifiedBy>Ben Shahak</cp:lastModifiedBy>
  <cp:revision>36</cp:revision>
  <dcterms:created xsi:type="dcterms:W3CDTF">2022-03-07T13:33:19Z</dcterms:created>
  <dcterms:modified xsi:type="dcterms:W3CDTF">2022-03-17T13:39:04Z</dcterms:modified>
</cp:coreProperties>
</file>