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BB550-6473-4691-BD56-C59D80F99B6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55053-3D4C-4C84-929C-EFF5BD82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6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F32-95FA-791E-EE71-1ECC824D4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92EE0-971A-CB97-7AE8-01ED41A41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AD48-2B48-0BED-ADA4-16A713C0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21C60-3EB8-3475-444B-B90650A6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4EF6-078A-DB02-B220-75451751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4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659D-85FD-29D7-6D6C-6F892B41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D6B90-F104-FA15-ABA9-48F45F65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93F2-C76E-DAD5-D205-217F622E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97B12-5541-A573-9600-1E5B976B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C022-17F0-2964-1618-FDE21A7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EC13A-19D4-BC8E-F039-4903220DE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7100F-47D6-1119-58C3-4F6B6144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2F63-4546-AEDA-24EA-FF52A5D5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37D8-582B-51B9-4049-31798DD0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65A9-7928-9D65-222F-DD9FA31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642-CE68-9EDA-7125-2262785E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A323-90BD-A2BE-FD05-ED6B16C4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9E39-67C5-17C0-4A56-E7197660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AAEE-FF77-036C-F009-73F9C5A3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FA2D-1C10-8ABB-530C-C7BDC171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E87B-7F36-C9EB-526B-F3C172B4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43CF-FA54-B498-3F0F-45375580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018E-956E-8323-B2DF-BD173960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8FB2-E037-522D-3A28-0AA2668D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031C-8D4B-D6E6-44A8-35D1D531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40E0-564C-80F3-05D6-67FD1B8B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6FFD-1594-BAF5-CBE4-71CA9CF74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BED9B-0436-A76D-BE5A-CF38F938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F949E-C2A6-BEF8-6A98-37B1B3E5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48E1E-8C71-1250-CD9F-3D5F61F0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68EE5-793E-E12D-2A26-27323F7B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36C6-6F15-CEBF-F79A-265F2DC0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6330-4570-D88B-8641-E2D94F59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52ED-3260-2D0E-028B-DB8E3F37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276B1-9488-F26D-5BC4-8A7C10649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EF951-141B-32E3-C127-7DA1E69E4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C343D-749F-1600-9B4C-12CB3992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9DEED-7BCC-D332-5401-D68AD8E4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BD233-871F-039B-1D96-7B3CA94C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3556-62B0-96B8-3C32-1D716E7B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15693-D729-A397-8906-05B1CAE2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6E312-1363-2F0F-1212-D24CF86F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DB258-F3A3-6E29-3254-B959BDB6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9D2F-BB41-60DE-BEFA-904DC2F5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1ECB8-2C82-A28C-395E-95613B79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10883-C840-2038-BEB4-07DA2104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2836-EA22-2A9A-A429-50C2F93C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F78C-9CA4-7841-3385-375AE527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A3597-2082-BA09-DAA3-1DB68BB7F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05781-EFF0-4B18-E9FA-0545FEEE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0753-605D-BEDD-6AE1-5FDF6A03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AC46E-039B-1933-3126-AF866D6E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3D86-5EC5-897A-4F4F-EF7A38A2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EE480-A60B-E8E2-1A29-7B9AA5E55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2922B-371B-7539-1C60-0B36C835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9EC1E-C57A-7D44-60DE-ADC3295C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37B09-E982-AC76-F777-887ABBE5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5B29-6665-C381-68FE-E30EC09D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3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8DAA9-BD64-2672-C980-D13E5D3A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8030-D379-B58D-53D8-0BF7451A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C7FE-964C-A0E5-A081-03BE62F57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647A-636B-45AF-916D-D283E745996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3007-7942-51B2-699B-C085F910D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3974-3CB4-2798-6851-AC11BC46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C462-B9A1-4CB9-8B41-9A48BCDF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6F881-2000-41F9-5032-390CFA464C8C}"/>
              </a:ext>
            </a:extLst>
          </p:cNvPr>
          <p:cNvSpPr txBox="1"/>
          <p:nvPr/>
        </p:nvSpPr>
        <p:spPr>
          <a:xfrm>
            <a:off x="1023457" y="985706"/>
            <a:ext cx="77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Computerized drive for permanent magnets in a spectroscopic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C8FCE-1937-3580-2004-B70069EB408F}"/>
              </a:ext>
            </a:extLst>
          </p:cNvPr>
          <p:cNvSpPr txBox="1"/>
          <p:nvPr/>
        </p:nvSpPr>
        <p:spPr>
          <a:xfrm>
            <a:off x="868430" y="2505670"/>
            <a:ext cx="7751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Project number: p-2022-048</a:t>
            </a:r>
            <a:br>
              <a:rPr lang="en-US"/>
            </a:br>
            <a:br>
              <a:rPr lang="en-US"/>
            </a:br>
            <a:r>
              <a:rPr lang="en-US"/>
              <a:t>Students names: Raam Kavod, Eylon Kapel</a:t>
            </a:r>
            <a:br>
              <a:rPr lang="en-US"/>
            </a:br>
            <a:br>
              <a:rPr lang="en-US"/>
            </a:br>
            <a:r>
              <a:rPr lang="en-US"/>
              <a:t>Advisor: Dr Ilan Shalish</a:t>
            </a:r>
          </a:p>
        </p:txBody>
      </p:sp>
    </p:spTree>
    <p:extLst>
      <p:ext uri="{BB962C8B-B14F-4D97-AF65-F5344CB8AC3E}">
        <p14:creationId xmlns:p14="http://schemas.microsoft.com/office/powerpoint/2010/main" val="1154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BB22E-2155-7691-49AD-BCC5FB18CFCB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PUT A VIDEO HERE</a:t>
            </a:r>
          </a:p>
        </p:txBody>
      </p:sp>
    </p:spTree>
    <p:extLst>
      <p:ext uri="{BB962C8B-B14F-4D97-AF65-F5344CB8AC3E}">
        <p14:creationId xmlns:p14="http://schemas.microsoft.com/office/powerpoint/2010/main" val="3819966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97975-56CF-5ADF-6016-B2A998E5D8EE}"/>
              </a:ext>
            </a:extLst>
          </p:cNvPr>
          <p:cNvSpPr txBox="1"/>
          <p:nvPr/>
        </p:nvSpPr>
        <p:spPr>
          <a:xfrm>
            <a:off x="662152" y="1513489"/>
            <a:ext cx="63219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Intruduction</a:t>
            </a:r>
            <a:r>
              <a:rPr lang="en-US" dirty="0"/>
              <a:t>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future, we may not be able to solve any problem with Silicon, therefore there is motivation to research alternative materials, it requires </a:t>
            </a:r>
            <a:r>
              <a:rPr lang="en-US" sz="1800" dirty="0">
                <a:solidFill>
                  <a:schemeClr val="tx1"/>
                </a:solidFill>
              </a:rPr>
              <a:t>using a set-up that allows control over several</a:t>
            </a:r>
            <a:r>
              <a:rPr lang="he-IL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independent</a:t>
            </a:r>
            <a:r>
              <a:rPr lang="he-IL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variables, including an on-off control over a magnetic field.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Goal: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purpose of this project is to enable computerized control of such measurement conditions.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9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05A147-746D-3882-4C7E-41717D8C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05" y="464497"/>
            <a:ext cx="6086452" cy="5698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4D1D3-964D-B5AA-16E3-48A00E14E165}"/>
              </a:ext>
            </a:extLst>
          </p:cNvPr>
          <p:cNvSpPr txBox="1"/>
          <p:nvPr/>
        </p:nvSpPr>
        <p:spPr>
          <a:xfrm>
            <a:off x="430594" y="518160"/>
            <a:ext cx="57710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 err="1"/>
              <a:t>Techincal</a:t>
            </a:r>
            <a:r>
              <a:rPr lang="en-US" sz="2400" dirty="0"/>
              <a:t> objectives: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r>
              <a:rPr lang="en-US" sz="2400" dirty="0"/>
              <a:t>Moving a magnet between two locations over a conveyor belt which affects the magnetic field’s strength: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Several modes to control the movement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Controlled by a remote software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Controlled by the user moving a 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Design and implement a robust system</a:t>
            </a:r>
          </a:p>
        </p:txBody>
      </p:sp>
    </p:spTree>
    <p:extLst>
      <p:ext uri="{BB962C8B-B14F-4D97-AF65-F5344CB8AC3E}">
        <p14:creationId xmlns:p14="http://schemas.microsoft.com/office/powerpoint/2010/main" val="130549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5EAF1-6408-9DBA-DE8A-707BB43E9BC0}"/>
              </a:ext>
            </a:extLst>
          </p:cNvPr>
          <p:cNvGrpSpPr/>
          <p:nvPr/>
        </p:nvGrpSpPr>
        <p:grpSpPr>
          <a:xfrm>
            <a:off x="352425" y="1299626"/>
            <a:ext cx="4695826" cy="5201424"/>
            <a:chOff x="352425" y="1356776"/>
            <a:chExt cx="4695826" cy="52014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23236B-8AB0-035C-E1FA-9CCA6C1A7B3A}"/>
                </a:ext>
              </a:extLst>
            </p:cNvPr>
            <p:cNvSpPr txBox="1"/>
            <p:nvPr/>
          </p:nvSpPr>
          <p:spPr>
            <a:xfrm>
              <a:off x="352425" y="1356776"/>
              <a:ext cx="4695826" cy="520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b="1" dirty="0"/>
                <a:t>Logical System</a:t>
              </a:r>
            </a:p>
            <a:p>
              <a:pPr>
                <a:defRPr/>
              </a:pPr>
              <a:endParaRPr lang="en-US" sz="1400" dirty="0"/>
            </a:p>
            <a:p>
              <a:pPr>
                <a:defRPr/>
              </a:pPr>
              <a:r>
                <a:rPr lang="en-US" sz="1400" dirty="0"/>
                <a:t>A system which is built from multiple electrical components</a:t>
              </a:r>
            </a:p>
            <a:p>
              <a:pPr marL="457200" indent="-457200">
                <a:buAutoNum type="arabicParenR"/>
                <a:defRPr/>
              </a:pPr>
              <a:endParaRPr lang="en-US" sz="1400" dirty="0"/>
            </a:p>
            <a:p>
              <a:pPr marL="457200" indent="-457200">
                <a:buAutoNum type="arabicParenR"/>
                <a:defRPr/>
              </a:pPr>
              <a:r>
                <a:rPr lang="en-US" sz="1400" u="sng" dirty="0"/>
                <a:t>Stepper Motor</a:t>
              </a:r>
              <a:r>
                <a:rPr lang="en-US" sz="1400" dirty="0"/>
                <a:t> – A device which converts electrical signals to mechanical movements.</a:t>
              </a:r>
              <a:br>
                <a:rPr lang="en-US" sz="1400" dirty="0"/>
              </a:br>
              <a:endParaRPr lang="en-US" sz="1400" dirty="0"/>
            </a:p>
            <a:p>
              <a:pPr marL="457200" indent="-457200">
                <a:buAutoNum type="arabicParenR"/>
                <a:defRPr/>
              </a:pPr>
              <a:r>
                <a:rPr lang="en-US" sz="1400" u="sng" dirty="0"/>
                <a:t>PSoC  (Programmable system on a chip)</a:t>
              </a:r>
              <a:r>
                <a:rPr lang="en-US" sz="1400" dirty="0"/>
                <a:t> – A microcontroller that is programmed with schematic design &amp; C code according to a PSoC Creator software and as a result converts basic input signals to information that can be processed by the system’s electrical components. </a:t>
              </a:r>
              <a:br>
                <a:rPr lang="en-US" sz="1400" dirty="0"/>
              </a:br>
              <a:endParaRPr lang="en-US" sz="1400" dirty="0"/>
            </a:p>
            <a:p>
              <a:pPr marL="457200" indent="-457200">
                <a:buAutoNum type="arabicParenR"/>
                <a:defRPr/>
              </a:pPr>
              <a:r>
                <a:rPr lang="en-US" sz="1400" u="sng" dirty="0"/>
                <a:t>Motor driver</a:t>
              </a:r>
              <a:r>
                <a:rPr lang="en-US" sz="1400" dirty="0"/>
                <a:t> - A PCB that converts signals from the microcontroller to the Stepper Motor.</a:t>
              </a:r>
              <a:br>
                <a:rPr lang="en-US" sz="1400" dirty="0"/>
              </a:br>
              <a:endParaRPr lang="en-US" sz="1400" dirty="0"/>
            </a:p>
            <a:p>
              <a:pPr marL="457200" indent="-457200">
                <a:buAutoNum type="arabicParenR"/>
                <a:defRPr/>
              </a:pPr>
              <a:r>
                <a:rPr lang="en-US" sz="1400" u="sng" dirty="0"/>
                <a:t>Sensors</a:t>
              </a:r>
              <a:r>
                <a:rPr lang="en-US" sz="1400" dirty="0"/>
                <a:t> – Optical sensors which indicates the position of the magnet on the conveyor belt as input to the microcontroller.</a:t>
              </a:r>
              <a:br>
                <a:rPr lang="en-US" sz="1400" dirty="0"/>
              </a:br>
              <a:endParaRPr lang="en-US" sz="1400" dirty="0"/>
            </a:p>
            <a:p>
              <a:pPr marL="457200" indent="-457200">
                <a:buAutoNum type="arabicParenR"/>
                <a:defRPr/>
              </a:pPr>
              <a:r>
                <a:rPr lang="en-US" sz="1400" u="sng" dirty="0"/>
                <a:t>LEDs</a:t>
              </a:r>
              <a:r>
                <a:rPr lang="en-US" sz="1400" dirty="0"/>
                <a:t> – Indicates the position of the magnet as output feedback for the user.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E055FC-6B11-8725-7175-3C3F34519387}"/>
                </a:ext>
              </a:extLst>
            </p:cNvPr>
            <p:cNvSpPr/>
            <p:nvPr/>
          </p:nvSpPr>
          <p:spPr>
            <a:xfrm>
              <a:off x="438151" y="2322346"/>
              <a:ext cx="257174" cy="2952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B34ABF-53F6-7E10-CDDC-A94D5D63B697}"/>
                </a:ext>
              </a:extLst>
            </p:cNvPr>
            <p:cNvSpPr/>
            <p:nvPr/>
          </p:nvSpPr>
          <p:spPr>
            <a:xfrm>
              <a:off x="438151" y="2981327"/>
              <a:ext cx="257174" cy="2952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846006-BFE2-AD17-BB5E-ADE358A4259A}"/>
                </a:ext>
              </a:extLst>
            </p:cNvPr>
            <p:cNvSpPr/>
            <p:nvPr/>
          </p:nvSpPr>
          <p:spPr>
            <a:xfrm>
              <a:off x="438151" y="4459963"/>
              <a:ext cx="257174" cy="2952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A1BC96-5D11-B00E-35A4-AF40C3F70D1A}"/>
                </a:ext>
              </a:extLst>
            </p:cNvPr>
            <p:cNvSpPr/>
            <p:nvPr/>
          </p:nvSpPr>
          <p:spPr>
            <a:xfrm>
              <a:off x="438151" y="5152027"/>
              <a:ext cx="257174" cy="295276"/>
            </a:xfrm>
            <a:prstGeom prst="ellipse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131FD7-F462-F0D9-8A57-5EF4DF755248}"/>
                </a:ext>
              </a:extLst>
            </p:cNvPr>
            <p:cNvSpPr/>
            <p:nvPr/>
          </p:nvSpPr>
          <p:spPr>
            <a:xfrm>
              <a:off x="438151" y="6000749"/>
              <a:ext cx="257174" cy="29527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73317C-8275-15FD-99A6-90A076C6A2F8}"/>
              </a:ext>
            </a:extLst>
          </p:cNvPr>
          <p:cNvGrpSpPr/>
          <p:nvPr/>
        </p:nvGrpSpPr>
        <p:grpSpPr>
          <a:xfrm>
            <a:off x="5179131" y="0"/>
            <a:ext cx="7012870" cy="5581650"/>
            <a:chOff x="5179131" y="0"/>
            <a:chExt cx="7012870" cy="55816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6558F0-E155-70AD-518F-33093877418D}"/>
                </a:ext>
              </a:extLst>
            </p:cNvPr>
            <p:cNvGrpSpPr/>
            <p:nvPr/>
          </p:nvGrpSpPr>
          <p:grpSpPr>
            <a:xfrm>
              <a:off x="5179131" y="0"/>
              <a:ext cx="7012870" cy="5581650"/>
              <a:chOff x="5179131" y="0"/>
              <a:chExt cx="7012870" cy="5581650"/>
            </a:xfrm>
          </p:grpSpPr>
          <p:pic>
            <p:nvPicPr>
              <p:cNvPr id="3" name="Picture 13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B1F4D5FE-137B-9E83-28DF-85E05C3F9D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94" t="1" r="7656" b="1907"/>
              <a:stretch/>
            </p:blipFill>
            <p:spPr bwMode="auto">
              <a:xfrm>
                <a:off x="5179131" y="0"/>
                <a:ext cx="7012870" cy="5581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CCA890-ACBA-E678-7F84-C3AA83A1E3C6}"/>
                  </a:ext>
                </a:extLst>
              </p:cNvPr>
              <p:cNvSpPr txBox="1"/>
              <p:nvPr/>
            </p:nvSpPr>
            <p:spPr>
              <a:xfrm>
                <a:off x="7950908" y="4107537"/>
                <a:ext cx="123825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PSoC </a:t>
                </a:r>
                <a:br>
                  <a:rPr lang="en-US" sz="1100" dirty="0"/>
                </a:br>
                <a:r>
                  <a:rPr lang="en-US" sz="1100" dirty="0"/>
                  <a:t>microcontroller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D327B2-093D-6ACE-1F30-086FB3E959D0}"/>
                </a:ext>
              </a:extLst>
            </p:cNvPr>
            <p:cNvSpPr/>
            <p:nvPr/>
          </p:nvSpPr>
          <p:spPr>
            <a:xfrm>
              <a:off x="8851021" y="190976"/>
              <a:ext cx="207254" cy="214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8E8F4E-5022-4843-7AF9-593CFDA67139}"/>
                </a:ext>
              </a:extLst>
            </p:cNvPr>
            <p:cNvSpPr/>
            <p:nvPr/>
          </p:nvSpPr>
          <p:spPr>
            <a:xfrm>
              <a:off x="8954648" y="4107537"/>
              <a:ext cx="257174" cy="2952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FA5F2A-5799-F957-2EC3-C77313E789A6}"/>
                </a:ext>
              </a:extLst>
            </p:cNvPr>
            <p:cNvSpPr/>
            <p:nvPr/>
          </p:nvSpPr>
          <p:spPr>
            <a:xfrm>
              <a:off x="10502550" y="1218663"/>
              <a:ext cx="257174" cy="2952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6E405C-E83E-3FCA-C4D2-EF68028838A6}"/>
                </a:ext>
              </a:extLst>
            </p:cNvPr>
            <p:cNvSpPr/>
            <p:nvPr/>
          </p:nvSpPr>
          <p:spPr>
            <a:xfrm>
              <a:off x="6638926" y="2696435"/>
              <a:ext cx="257174" cy="295276"/>
            </a:xfrm>
            <a:prstGeom prst="ellipse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F37516-A5AF-CC0D-0A4E-792C114EDB29}"/>
                </a:ext>
              </a:extLst>
            </p:cNvPr>
            <p:cNvSpPr/>
            <p:nvPr/>
          </p:nvSpPr>
          <p:spPr>
            <a:xfrm>
              <a:off x="11839575" y="5004136"/>
              <a:ext cx="257174" cy="29527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8B253B-AA9C-0819-A14A-7BC91E732B8B}"/>
              </a:ext>
            </a:extLst>
          </p:cNvPr>
          <p:cNvSpPr txBox="1"/>
          <p:nvPr/>
        </p:nvSpPr>
        <p:spPr>
          <a:xfrm>
            <a:off x="3829050" y="190976"/>
            <a:ext cx="2383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/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239061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3604B3F6-FDB5-E13F-80A8-E4B14C5A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4" y="3726148"/>
            <a:ext cx="5084284" cy="294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F204531-CD51-089A-BAC6-10DE6F45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56619" y="923231"/>
            <a:ext cx="5414239" cy="27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F592F-B648-7B12-283A-C07769FC4412}"/>
              </a:ext>
            </a:extLst>
          </p:cNvPr>
          <p:cNvSpPr txBox="1"/>
          <p:nvPr/>
        </p:nvSpPr>
        <p:spPr>
          <a:xfrm>
            <a:off x="352424" y="1366301"/>
            <a:ext cx="58845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/>
              <a:t>Printed Circuit Board</a:t>
            </a:r>
            <a:endParaRPr lang="en-US" b="1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000" dirty="0"/>
              <a:t>An electrical board which integrates the microcontroller and its peripheral circuit that contains DC,  Motor Driver, LEDs, Optical sensors and passive components.</a:t>
            </a:r>
          </a:p>
          <a:p>
            <a:pPr>
              <a:defRPr/>
            </a:pPr>
            <a:r>
              <a:rPr lang="en-US" sz="1600" dirty="0"/>
              <a:t> </a:t>
            </a:r>
          </a:p>
          <a:p>
            <a:pPr marL="457200" indent="-457200">
              <a:buAutoNum type="arabicParenR"/>
              <a:defRPr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E8390-8097-AE41-4FBC-255AC64F07CD}"/>
              </a:ext>
            </a:extLst>
          </p:cNvPr>
          <p:cNvSpPr txBox="1"/>
          <p:nvPr/>
        </p:nvSpPr>
        <p:spPr>
          <a:xfrm>
            <a:off x="352423" y="4103822"/>
            <a:ext cx="58845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/>
              <a:t>Mechanical System</a:t>
            </a:r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r>
              <a:rPr lang="en-US" sz="2000" dirty="0"/>
              <a:t>A magnet that is connected to a conveyor belt, this system is nailed to its surface to reduce physical disturbances and movements of the system. 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C504C-9211-B06E-FDF5-908B17499F06}"/>
              </a:ext>
            </a:extLst>
          </p:cNvPr>
          <p:cNvSpPr txBox="1"/>
          <p:nvPr/>
        </p:nvSpPr>
        <p:spPr>
          <a:xfrm>
            <a:off x="3829050" y="190976"/>
            <a:ext cx="3467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/>
              <a:t>The system cont.</a:t>
            </a:r>
          </a:p>
        </p:txBody>
      </p:sp>
    </p:spTree>
    <p:extLst>
      <p:ext uri="{BB962C8B-B14F-4D97-AF65-F5344CB8AC3E}">
        <p14:creationId xmlns:p14="http://schemas.microsoft.com/office/powerpoint/2010/main" val="282829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E083E-5DB1-DB77-8611-011C087336FF}"/>
              </a:ext>
            </a:extLst>
          </p:cNvPr>
          <p:cNvSpPr txBox="1"/>
          <p:nvPr/>
        </p:nvSpPr>
        <p:spPr>
          <a:xfrm>
            <a:off x="3829049" y="190976"/>
            <a:ext cx="3895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/>
              <a:t>Main measurement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94952-B9FE-25E9-91C1-EF667C7D4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84" y="1418540"/>
            <a:ext cx="5606116" cy="5248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2E2A51-53A5-D111-1590-13FBFCF73FF0}"/>
              </a:ext>
            </a:extLst>
          </p:cNvPr>
          <p:cNvSpPr txBox="1"/>
          <p:nvPr/>
        </p:nvSpPr>
        <p:spPr>
          <a:xfrm>
            <a:off x="352424" y="1366301"/>
            <a:ext cx="58845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/>
              <a:t>Magnetic field measurement</a:t>
            </a:r>
            <a:endParaRPr lang="en-US" b="1" dirty="0"/>
          </a:p>
          <a:p>
            <a:pPr>
              <a:defRPr/>
            </a:pPr>
            <a:br>
              <a:rPr lang="en-US" dirty="0"/>
            </a:br>
            <a:r>
              <a:rPr lang="en-US" dirty="0"/>
              <a:t>The experiment included measurements of the magnetic field by a Magnometer in each step of the Stepper Motor for the length of the conveyor belt and conversion of the motor steps to distance in millimeters.</a:t>
            </a:r>
            <a:endParaRPr lang="en-US" sz="1600" dirty="0"/>
          </a:p>
          <a:p>
            <a:pPr marL="457200" indent="-457200">
              <a:buAutoNum type="arabicParenR"/>
              <a:defRPr/>
            </a:pPr>
            <a:endParaRPr lang="en-US" sz="1600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9354907-817A-2540-231E-56B81A8D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71" y="3961234"/>
            <a:ext cx="4382251" cy="2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2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391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Eylon Kapel</dc:creator>
  <cp:lastModifiedBy>Eylon Kapel</cp:lastModifiedBy>
  <cp:revision>15</cp:revision>
  <dcterms:created xsi:type="dcterms:W3CDTF">2022-05-29T12:53:45Z</dcterms:created>
  <dcterms:modified xsi:type="dcterms:W3CDTF">2022-05-29T16:14:21Z</dcterms:modified>
</cp:coreProperties>
</file>