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8" r:id="rId3"/>
    <p:sldId id="259" r:id="rId4"/>
    <p:sldId id="261" r:id="rId5"/>
    <p:sldId id="262" r:id="rId6"/>
    <p:sldId id="263" r:id="rId7"/>
    <p:sldId id="264" r:id="rId8"/>
    <p:sldId id="266"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6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CBB550-6473-4691-BD56-C59D80F99B67}" type="datetimeFigureOut">
              <a:rPr lang="en-US" smtClean="0"/>
              <a:t>6/12/2022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55053-3D4C-4C84-929C-EFF5BD822677}" type="slidenum">
              <a:rPr lang="en-US" smtClean="0"/>
              <a:t>‹#›</a:t>
            </a:fld>
            <a:endParaRPr lang="en-US"/>
          </a:p>
        </p:txBody>
      </p:sp>
    </p:spTree>
    <p:extLst>
      <p:ext uri="{BB962C8B-B14F-4D97-AF65-F5344CB8AC3E}">
        <p14:creationId xmlns:p14="http://schemas.microsoft.com/office/powerpoint/2010/main" val="1677664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3F32-95FA-791E-EE71-1ECC824D4D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C92EE0-971A-CB97-7AE8-01ED41A419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CEAD48-2B48-0BED-ADA4-16A713C0A680}"/>
              </a:ext>
            </a:extLst>
          </p:cNvPr>
          <p:cNvSpPr>
            <a:spLocks noGrp="1"/>
          </p:cNvSpPr>
          <p:nvPr>
            <p:ph type="dt" sz="half" idx="10"/>
          </p:nvPr>
        </p:nvSpPr>
        <p:spPr/>
        <p:txBody>
          <a:bodyPr/>
          <a:lstStyle/>
          <a:p>
            <a:fld id="{4FD3647A-636B-45AF-916D-D283E7459960}" type="datetimeFigureOut">
              <a:rPr lang="en-US" smtClean="0"/>
              <a:t>6/12/2022</a:t>
            </a:fld>
            <a:endParaRPr lang="en-US"/>
          </a:p>
        </p:txBody>
      </p:sp>
      <p:sp>
        <p:nvSpPr>
          <p:cNvPr id="5" name="Footer Placeholder 4">
            <a:extLst>
              <a:ext uri="{FF2B5EF4-FFF2-40B4-BE49-F238E27FC236}">
                <a16:creationId xmlns:a16="http://schemas.microsoft.com/office/drawing/2014/main" id="{3EE21C60-3EB8-3475-444B-B90650A62B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54EF6-078A-DB02-B220-754517519A35}"/>
              </a:ext>
            </a:extLst>
          </p:cNvPr>
          <p:cNvSpPr>
            <a:spLocks noGrp="1"/>
          </p:cNvSpPr>
          <p:nvPr>
            <p:ph type="sldNum" sz="quarter" idx="12"/>
          </p:nvPr>
        </p:nvSpPr>
        <p:spPr/>
        <p:txBody>
          <a:bodyPr/>
          <a:lstStyle/>
          <a:p>
            <a:fld id="{5E47C462-B9A1-4CB9-8B41-9A48BCDFCC04}" type="slidenum">
              <a:rPr lang="en-US" smtClean="0"/>
              <a:t>‹#›</a:t>
            </a:fld>
            <a:endParaRPr lang="en-US"/>
          </a:p>
        </p:txBody>
      </p:sp>
    </p:spTree>
    <p:extLst>
      <p:ext uri="{BB962C8B-B14F-4D97-AF65-F5344CB8AC3E}">
        <p14:creationId xmlns:p14="http://schemas.microsoft.com/office/powerpoint/2010/main" val="1469841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659D-85FD-29D7-6D6C-6F892B41EF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5D6B90-F104-FA15-ABA9-48F45F6539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393F2-C76E-DAD5-D205-217F622EF0D9}"/>
              </a:ext>
            </a:extLst>
          </p:cNvPr>
          <p:cNvSpPr>
            <a:spLocks noGrp="1"/>
          </p:cNvSpPr>
          <p:nvPr>
            <p:ph type="dt" sz="half" idx="10"/>
          </p:nvPr>
        </p:nvSpPr>
        <p:spPr/>
        <p:txBody>
          <a:bodyPr/>
          <a:lstStyle/>
          <a:p>
            <a:fld id="{4FD3647A-636B-45AF-916D-D283E7459960}" type="datetimeFigureOut">
              <a:rPr lang="en-US" smtClean="0"/>
              <a:t>6/12/2022</a:t>
            </a:fld>
            <a:endParaRPr lang="en-US"/>
          </a:p>
        </p:txBody>
      </p:sp>
      <p:sp>
        <p:nvSpPr>
          <p:cNvPr id="5" name="Footer Placeholder 4">
            <a:extLst>
              <a:ext uri="{FF2B5EF4-FFF2-40B4-BE49-F238E27FC236}">
                <a16:creationId xmlns:a16="http://schemas.microsoft.com/office/drawing/2014/main" id="{ADD97B12-5541-A573-9600-1E5B976B7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8DC022-17F0-2964-1618-FDE21A728E58}"/>
              </a:ext>
            </a:extLst>
          </p:cNvPr>
          <p:cNvSpPr>
            <a:spLocks noGrp="1"/>
          </p:cNvSpPr>
          <p:nvPr>
            <p:ph type="sldNum" sz="quarter" idx="12"/>
          </p:nvPr>
        </p:nvSpPr>
        <p:spPr/>
        <p:txBody>
          <a:bodyPr/>
          <a:lstStyle/>
          <a:p>
            <a:fld id="{5E47C462-B9A1-4CB9-8B41-9A48BCDFCC04}" type="slidenum">
              <a:rPr lang="en-US" smtClean="0"/>
              <a:t>‹#›</a:t>
            </a:fld>
            <a:endParaRPr lang="en-US"/>
          </a:p>
        </p:txBody>
      </p:sp>
    </p:spTree>
    <p:extLst>
      <p:ext uri="{BB962C8B-B14F-4D97-AF65-F5344CB8AC3E}">
        <p14:creationId xmlns:p14="http://schemas.microsoft.com/office/powerpoint/2010/main" val="3726291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FEC13A-19D4-BC8E-F039-4903220DE7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27100F-47D6-1119-58C3-4F6B6144EE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D02F63-4546-AEDA-24EA-FF52A5D51605}"/>
              </a:ext>
            </a:extLst>
          </p:cNvPr>
          <p:cNvSpPr>
            <a:spLocks noGrp="1"/>
          </p:cNvSpPr>
          <p:nvPr>
            <p:ph type="dt" sz="half" idx="10"/>
          </p:nvPr>
        </p:nvSpPr>
        <p:spPr/>
        <p:txBody>
          <a:bodyPr/>
          <a:lstStyle/>
          <a:p>
            <a:fld id="{4FD3647A-636B-45AF-916D-D283E7459960}" type="datetimeFigureOut">
              <a:rPr lang="en-US" smtClean="0"/>
              <a:t>6/12/2022</a:t>
            </a:fld>
            <a:endParaRPr lang="en-US"/>
          </a:p>
        </p:txBody>
      </p:sp>
      <p:sp>
        <p:nvSpPr>
          <p:cNvPr id="5" name="Footer Placeholder 4">
            <a:extLst>
              <a:ext uri="{FF2B5EF4-FFF2-40B4-BE49-F238E27FC236}">
                <a16:creationId xmlns:a16="http://schemas.microsoft.com/office/drawing/2014/main" id="{B4FB37D8-582B-51B9-4049-31798DD013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265A9-7928-9D65-222F-DD9FA315A1AE}"/>
              </a:ext>
            </a:extLst>
          </p:cNvPr>
          <p:cNvSpPr>
            <a:spLocks noGrp="1"/>
          </p:cNvSpPr>
          <p:nvPr>
            <p:ph type="sldNum" sz="quarter" idx="12"/>
          </p:nvPr>
        </p:nvSpPr>
        <p:spPr/>
        <p:txBody>
          <a:bodyPr/>
          <a:lstStyle/>
          <a:p>
            <a:fld id="{5E47C462-B9A1-4CB9-8B41-9A48BCDFCC04}" type="slidenum">
              <a:rPr lang="en-US" smtClean="0"/>
              <a:t>‹#›</a:t>
            </a:fld>
            <a:endParaRPr lang="en-US"/>
          </a:p>
        </p:txBody>
      </p:sp>
    </p:spTree>
    <p:extLst>
      <p:ext uri="{BB962C8B-B14F-4D97-AF65-F5344CB8AC3E}">
        <p14:creationId xmlns:p14="http://schemas.microsoft.com/office/powerpoint/2010/main" val="1229106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DA642-CE68-9EDA-7125-2262785E27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D6A323-90BD-A2BE-FD05-ED6B16C4C8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9B9E39-67C5-17C0-4A56-E71976608103}"/>
              </a:ext>
            </a:extLst>
          </p:cNvPr>
          <p:cNvSpPr>
            <a:spLocks noGrp="1"/>
          </p:cNvSpPr>
          <p:nvPr>
            <p:ph type="dt" sz="half" idx="10"/>
          </p:nvPr>
        </p:nvSpPr>
        <p:spPr/>
        <p:txBody>
          <a:bodyPr/>
          <a:lstStyle/>
          <a:p>
            <a:fld id="{4FD3647A-636B-45AF-916D-D283E7459960}" type="datetimeFigureOut">
              <a:rPr lang="en-US" smtClean="0"/>
              <a:t>6/12/2022</a:t>
            </a:fld>
            <a:endParaRPr lang="en-US"/>
          </a:p>
        </p:txBody>
      </p:sp>
      <p:sp>
        <p:nvSpPr>
          <p:cNvPr id="5" name="Footer Placeholder 4">
            <a:extLst>
              <a:ext uri="{FF2B5EF4-FFF2-40B4-BE49-F238E27FC236}">
                <a16:creationId xmlns:a16="http://schemas.microsoft.com/office/drawing/2014/main" id="{F990AAEE-FF77-036C-F009-73F9C5A339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B7FA2D-1C10-8ABB-530C-C7BDC1716BFE}"/>
              </a:ext>
            </a:extLst>
          </p:cNvPr>
          <p:cNvSpPr>
            <a:spLocks noGrp="1"/>
          </p:cNvSpPr>
          <p:nvPr>
            <p:ph type="sldNum" sz="quarter" idx="12"/>
          </p:nvPr>
        </p:nvSpPr>
        <p:spPr/>
        <p:txBody>
          <a:bodyPr/>
          <a:lstStyle/>
          <a:p>
            <a:fld id="{5E47C462-B9A1-4CB9-8B41-9A48BCDFCC04}" type="slidenum">
              <a:rPr lang="en-US" smtClean="0"/>
              <a:t>‹#›</a:t>
            </a:fld>
            <a:endParaRPr lang="en-US"/>
          </a:p>
        </p:txBody>
      </p:sp>
    </p:spTree>
    <p:extLst>
      <p:ext uri="{BB962C8B-B14F-4D97-AF65-F5344CB8AC3E}">
        <p14:creationId xmlns:p14="http://schemas.microsoft.com/office/powerpoint/2010/main" val="643035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5E87B-7F36-C9EB-526B-F3C172B48A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7F43CF-FA54-B498-3F0F-453755800A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05018E-956E-8323-B2DF-BD1739604490}"/>
              </a:ext>
            </a:extLst>
          </p:cNvPr>
          <p:cNvSpPr>
            <a:spLocks noGrp="1"/>
          </p:cNvSpPr>
          <p:nvPr>
            <p:ph type="dt" sz="half" idx="10"/>
          </p:nvPr>
        </p:nvSpPr>
        <p:spPr/>
        <p:txBody>
          <a:bodyPr/>
          <a:lstStyle/>
          <a:p>
            <a:fld id="{4FD3647A-636B-45AF-916D-D283E7459960}" type="datetimeFigureOut">
              <a:rPr lang="en-US" smtClean="0"/>
              <a:t>6/12/2022</a:t>
            </a:fld>
            <a:endParaRPr lang="en-US"/>
          </a:p>
        </p:txBody>
      </p:sp>
      <p:sp>
        <p:nvSpPr>
          <p:cNvPr id="5" name="Footer Placeholder 4">
            <a:extLst>
              <a:ext uri="{FF2B5EF4-FFF2-40B4-BE49-F238E27FC236}">
                <a16:creationId xmlns:a16="http://schemas.microsoft.com/office/drawing/2014/main" id="{43FF8FB2-E037-522D-3A28-0AA2668D3E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97031C-8D4B-D6E6-44A8-35D1D531B39F}"/>
              </a:ext>
            </a:extLst>
          </p:cNvPr>
          <p:cNvSpPr>
            <a:spLocks noGrp="1"/>
          </p:cNvSpPr>
          <p:nvPr>
            <p:ph type="sldNum" sz="quarter" idx="12"/>
          </p:nvPr>
        </p:nvSpPr>
        <p:spPr/>
        <p:txBody>
          <a:bodyPr/>
          <a:lstStyle/>
          <a:p>
            <a:fld id="{5E47C462-B9A1-4CB9-8B41-9A48BCDFCC04}" type="slidenum">
              <a:rPr lang="en-US" smtClean="0"/>
              <a:t>‹#›</a:t>
            </a:fld>
            <a:endParaRPr lang="en-US"/>
          </a:p>
        </p:txBody>
      </p:sp>
    </p:spTree>
    <p:extLst>
      <p:ext uri="{BB962C8B-B14F-4D97-AF65-F5344CB8AC3E}">
        <p14:creationId xmlns:p14="http://schemas.microsoft.com/office/powerpoint/2010/main" val="3434579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440E0-564C-80F3-05D6-67FD1B8BCA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556FFD-1594-BAF5-CBE4-71CA9CF749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1BED9B-0436-A76D-BE5A-CF38F938F3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DF949E-C2A6-BEF8-6A98-37B1B3E5D3BD}"/>
              </a:ext>
            </a:extLst>
          </p:cNvPr>
          <p:cNvSpPr>
            <a:spLocks noGrp="1"/>
          </p:cNvSpPr>
          <p:nvPr>
            <p:ph type="dt" sz="half" idx="10"/>
          </p:nvPr>
        </p:nvSpPr>
        <p:spPr/>
        <p:txBody>
          <a:bodyPr/>
          <a:lstStyle/>
          <a:p>
            <a:fld id="{4FD3647A-636B-45AF-916D-D283E7459960}" type="datetimeFigureOut">
              <a:rPr lang="en-US" smtClean="0"/>
              <a:t>6/12/2022</a:t>
            </a:fld>
            <a:endParaRPr lang="en-US"/>
          </a:p>
        </p:txBody>
      </p:sp>
      <p:sp>
        <p:nvSpPr>
          <p:cNvPr id="6" name="Footer Placeholder 5">
            <a:extLst>
              <a:ext uri="{FF2B5EF4-FFF2-40B4-BE49-F238E27FC236}">
                <a16:creationId xmlns:a16="http://schemas.microsoft.com/office/drawing/2014/main" id="{6DE48E1E-8C71-1250-CD9F-3D5F61F01A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E68EE5-793E-E12D-2A26-27323F7BAA80}"/>
              </a:ext>
            </a:extLst>
          </p:cNvPr>
          <p:cNvSpPr>
            <a:spLocks noGrp="1"/>
          </p:cNvSpPr>
          <p:nvPr>
            <p:ph type="sldNum" sz="quarter" idx="12"/>
          </p:nvPr>
        </p:nvSpPr>
        <p:spPr/>
        <p:txBody>
          <a:bodyPr/>
          <a:lstStyle/>
          <a:p>
            <a:fld id="{5E47C462-B9A1-4CB9-8B41-9A48BCDFCC04}" type="slidenum">
              <a:rPr lang="en-US" smtClean="0"/>
              <a:t>‹#›</a:t>
            </a:fld>
            <a:endParaRPr lang="en-US"/>
          </a:p>
        </p:txBody>
      </p:sp>
    </p:spTree>
    <p:extLst>
      <p:ext uri="{BB962C8B-B14F-4D97-AF65-F5344CB8AC3E}">
        <p14:creationId xmlns:p14="http://schemas.microsoft.com/office/powerpoint/2010/main" val="1262148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D36C6-6F15-CEBF-F79A-265F2DC0C7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836330-4570-D88B-8641-E2D94F59E0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C552ED-3260-2D0E-028B-DB8E3F3751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8276B1-9488-F26D-5BC4-8A7C10649D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0EF951-141B-32E3-C127-7DA1E69E42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DC343D-749F-1600-9B4C-12CB3992CDFD}"/>
              </a:ext>
            </a:extLst>
          </p:cNvPr>
          <p:cNvSpPr>
            <a:spLocks noGrp="1"/>
          </p:cNvSpPr>
          <p:nvPr>
            <p:ph type="dt" sz="half" idx="10"/>
          </p:nvPr>
        </p:nvSpPr>
        <p:spPr/>
        <p:txBody>
          <a:bodyPr/>
          <a:lstStyle/>
          <a:p>
            <a:fld id="{4FD3647A-636B-45AF-916D-D283E7459960}" type="datetimeFigureOut">
              <a:rPr lang="en-US" smtClean="0"/>
              <a:t>6/12/2022</a:t>
            </a:fld>
            <a:endParaRPr lang="en-US"/>
          </a:p>
        </p:txBody>
      </p:sp>
      <p:sp>
        <p:nvSpPr>
          <p:cNvPr id="8" name="Footer Placeholder 7">
            <a:extLst>
              <a:ext uri="{FF2B5EF4-FFF2-40B4-BE49-F238E27FC236}">
                <a16:creationId xmlns:a16="http://schemas.microsoft.com/office/drawing/2014/main" id="{00E9DEED-7BCC-D332-5401-D68AD8E493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FBD233-871F-039B-1D96-7B3CA94C8F65}"/>
              </a:ext>
            </a:extLst>
          </p:cNvPr>
          <p:cNvSpPr>
            <a:spLocks noGrp="1"/>
          </p:cNvSpPr>
          <p:nvPr>
            <p:ph type="sldNum" sz="quarter" idx="12"/>
          </p:nvPr>
        </p:nvSpPr>
        <p:spPr/>
        <p:txBody>
          <a:bodyPr/>
          <a:lstStyle/>
          <a:p>
            <a:fld id="{5E47C462-B9A1-4CB9-8B41-9A48BCDFCC04}" type="slidenum">
              <a:rPr lang="en-US" smtClean="0"/>
              <a:t>‹#›</a:t>
            </a:fld>
            <a:endParaRPr lang="en-US"/>
          </a:p>
        </p:txBody>
      </p:sp>
    </p:spTree>
    <p:extLst>
      <p:ext uri="{BB962C8B-B14F-4D97-AF65-F5344CB8AC3E}">
        <p14:creationId xmlns:p14="http://schemas.microsoft.com/office/powerpoint/2010/main" val="1153539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03556-62B0-96B8-3C32-1D716E7BF9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115693-D729-A397-8906-05B1CAE2EA12}"/>
              </a:ext>
            </a:extLst>
          </p:cNvPr>
          <p:cNvSpPr>
            <a:spLocks noGrp="1"/>
          </p:cNvSpPr>
          <p:nvPr>
            <p:ph type="dt" sz="half" idx="10"/>
          </p:nvPr>
        </p:nvSpPr>
        <p:spPr/>
        <p:txBody>
          <a:bodyPr/>
          <a:lstStyle/>
          <a:p>
            <a:fld id="{4FD3647A-636B-45AF-916D-D283E7459960}" type="datetimeFigureOut">
              <a:rPr lang="en-US" smtClean="0"/>
              <a:t>6/12/2022</a:t>
            </a:fld>
            <a:endParaRPr lang="en-US"/>
          </a:p>
        </p:txBody>
      </p:sp>
      <p:sp>
        <p:nvSpPr>
          <p:cNvPr id="4" name="Footer Placeholder 3">
            <a:extLst>
              <a:ext uri="{FF2B5EF4-FFF2-40B4-BE49-F238E27FC236}">
                <a16:creationId xmlns:a16="http://schemas.microsoft.com/office/drawing/2014/main" id="{F0F6E312-1363-2F0F-1212-D24CF86F98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7DB258-F3A3-6E29-3254-B959BDB69DF5}"/>
              </a:ext>
            </a:extLst>
          </p:cNvPr>
          <p:cNvSpPr>
            <a:spLocks noGrp="1"/>
          </p:cNvSpPr>
          <p:nvPr>
            <p:ph type="sldNum" sz="quarter" idx="12"/>
          </p:nvPr>
        </p:nvSpPr>
        <p:spPr/>
        <p:txBody>
          <a:bodyPr/>
          <a:lstStyle/>
          <a:p>
            <a:fld id="{5E47C462-B9A1-4CB9-8B41-9A48BCDFCC04}" type="slidenum">
              <a:rPr lang="en-US" smtClean="0"/>
              <a:t>‹#›</a:t>
            </a:fld>
            <a:endParaRPr lang="en-US"/>
          </a:p>
        </p:txBody>
      </p:sp>
    </p:spTree>
    <p:extLst>
      <p:ext uri="{BB962C8B-B14F-4D97-AF65-F5344CB8AC3E}">
        <p14:creationId xmlns:p14="http://schemas.microsoft.com/office/powerpoint/2010/main" val="3291223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209D2F-BB41-60DE-BEFA-904DC2F593E5}"/>
              </a:ext>
            </a:extLst>
          </p:cNvPr>
          <p:cNvSpPr>
            <a:spLocks noGrp="1"/>
          </p:cNvSpPr>
          <p:nvPr>
            <p:ph type="dt" sz="half" idx="10"/>
          </p:nvPr>
        </p:nvSpPr>
        <p:spPr/>
        <p:txBody>
          <a:bodyPr/>
          <a:lstStyle/>
          <a:p>
            <a:fld id="{4FD3647A-636B-45AF-916D-D283E7459960}" type="datetimeFigureOut">
              <a:rPr lang="en-US" smtClean="0"/>
              <a:t>6/12/2022</a:t>
            </a:fld>
            <a:endParaRPr lang="en-US"/>
          </a:p>
        </p:txBody>
      </p:sp>
      <p:sp>
        <p:nvSpPr>
          <p:cNvPr id="3" name="Footer Placeholder 2">
            <a:extLst>
              <a:ext uri="{FF2B5EF4-FFF2-40B4-BE49-F238E27FC236}">
                <a16:creationId xmlns:a16="http://schemas.microsoft.com/office/drawing/2014/main" id="{7731ECB8-2C82-A28C-395E-95613B794F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C10883-C840-2038-BEB4-07DA210410B4}"/>
              </a:ext>
            </a:extLst>
          </p:cNvPr>
          <p:cNvSpPr>
            <a:spLocks noGrp="1"/>
          </p:cNvSpPr>
          <p:nvPr>
            <p:ph type="sldNum" sz="quarter" idx="12"/>
          </p:nvPr>
        </p:nvSpPr>
        <p:spPr/>
        <p:txBody>
          <a:bodyPr/>
          <a:lstStyle/>
          <a:p>
            <a:fld id="{5E47C462-B9A1-4CB9-8B41-9A48BCDFCC04}" type="slidenum">
              <a:rPr lang="en-US" smtClean="0"/>
              <a:t>‹#›</a:t>
            </a:fld>
            <a:endParaRPr lang="en-US"/>
          </a:p>
        </p:txBody>
      </p:sp>
    </p:spTree>
    <p:extLst>
      <p:ext uri="{BB962C8B-B14F-4D97-AF65-F5344CB8AC3E}">
        <p14:creationId xmlns:p14="http://schemas.microsoft.com/office/powerpoint/2010/main" val="2870462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72836-EA22-2A9A-A429-50C2F93C62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93F78C-9CA4-7841-3385-375AE5278D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2A3597-2082-BA09-DAA3-1DB68BB7F8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905781-EFF0-4B18-E9FA-0545FEEEDAAE}"/>
              </a:ext>
            </a:extLst>
          </p:cNvPr>
          <p:cNvSpPr>
            <a:spLocks noGrp="1"/>
          </p:cNvSpPr>
          <p:nvPr>
            <p:ph type="dt" sz="half" idx="10"/>
          </p:nvPr>
        </p:nvSpPr>
        <p:spPr/>
        <p:txBody>
          <a:bodyPr/>
          <a:lstStyle/>
          <a:p>
            <a:fld id="{4FD3647A-636B-45AF-916D-D283E7459960}" type="datetimeFigureOut">
              <a:rPr lang="en-US" smtClean="0"/>
              <a:t>6/12/2022</a:t>
            </a:fld>
            <a:endParaRPr lang="en-US"/>
          </a:p>
        </p:txBody>
      </p:sp>
      <p:sp>
        <p:nvSpPr>
          <p:cNvPr id="6" name="Footer Placeholder 5">
            <a:extLst>
              <a:ext uri="{FF2B5EF4-FFF2-40B4-BE49-F238E27FC236}">
                <a16:creationId xmlns:a16="http://schemas.microsoft.com/office/drawing/2014/main" id="{C5AB0753-605D-BEDD-6AE1-5FDF6A03F8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7AC46E-039B-1933-3126-AF866D6EB984}"/>
              </a:ext>
            </a:extLst>
          </p:cNvPr>
          <p:cNvSpPr>
            <a:spLocks noGrp="1"/>
          </p:cNvSpPr>
          <p:nvPr>
            <p:ph type="sldNum" sz="quarter" idx="12"/>
          </p:nvPr>
        </p:nvSpPr>
        <p:spPr/>
        <p:txBody>
          <a:bodyPr/>
          <a:lstStyle/>
          <a:p>
            <a:fld id="{5E47C462-B9A1-4CB9-8B41-9A48BCDFCC04}" type="slidenum">
              <a:rPr lang="en-US" smtClean="0"/>
              <a:t>‹#›</a:t>
            </a:fld>
            <a:endParaRPr lang="en-US"/>
          </a:p>
        </p:txBody>
      </p:sp>
    </p:spTree>
    <p:extLst>
      <p:ext uri="{BB962C8B-B14F-4D97-AF65-F5344CB8AC3E}">
        <p14:creationId xmlns:p14="http://schemas.microsoft.com/office/powerpoint/2010/main" val="3205226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73D86-5EC5-897A-4F4F-EF7A38A262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3EE480-A60B-E8E2-1A29-7B9AA5E551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E2922B-371B-7539-1C60-0B36C8353E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59EC1E-C57A-7D44-60DE-ADC3295CCE83}"/>
              </a:ext>
            </a:extLst>
          </p:cNvPr>
          <p:cNvSpPr>
            <a:spLocks noGrp="1"/>
          </p:cNvSpPr>
          <p:nvPr>
            <p:ph type="dt" sz="half" idx="10"/>
          </p:nvPr>
        </p:nvSpPr>
        <p:spPr/>
        <p:txBody>
          <a:bodyPr/>
          <a:lstStyle/>
          <a:p>
            <a:fld id="{4FD3647A-636B-45AF-916D-D283E7459960}" type="datetimeFigureOut">
              <a:rPr lang="en-US" smtClean="0"/>
              <a:t>6/12/2022</a:t>
            </a:fld>
            <a:endParaRPr lang="en-US"/>
          </a:p>
        </p:txBody>
      </p:sp>
      <p:sp>
        <p:nvSpPr>
          <p:cNvPr id="6" name="Footer Placeholder 5">
            <a:extLst>
              <a:ext uri="{FF2B5EF4-FFF2-40B4-BE49-F238E27FC236}">
                <a16:creationId xmlns:a16="http://schemas.microsoft.com/office/drawing/2014/main" id="{76337B09-E982-AC76-F777-887ABBE55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155B29-6665-C381-68FE-E30EC09D26B7}"/>
              </a:ext>
            </a:extLst>
          </p:cNvPr>
          <p:cNvSpPr>
            <a:spLocks noGrp="1"/>
          </p:cNvSpPr>
          <p:nvPr>
            <p:ph type="sldNum" sz="quarter" idx="12"/>
          </p:nvPr>
        </p:nvSpPr>
        <p:spPr/>
        <p:txBody>
          <a:bodyPr/>
          <a:lstStyle/>
          <a:p>
            <a:fld id="{5E47C462-B9A1-4CB9-8B41-9A48BCDFCC04}" type="slidenum">
              <a:rPr lang="en-US" smtClean="0"/>
              <a:t>‹#›</a:t>
            </a:fld>
            <a:endParaRPr lang="en-US"/>
          </a:p>
        </p:txBody>
      </p:sp>
    </p:spTree>
    <p:extLst>
      <p:ext uri="{BB962C8B-B14F-4D97-AF65-F5344CB8AC3E}">
        <p14:creationId xmlns:p14="http://schemas.microsoft.com/office/powerpoint/2010/main" val="1044230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88DAA9-BD64-2672-C980-D13E5D3ABB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4B8030-D379-B58D-53D8-0BF7451A23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66C7FE-964C-A0E5-A081-03BE62F576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D3647A-636B-45AF-916D-D283E7459960}" type="datetimeFigureOut">
              <a:rPr lang="en-US" smtClean="0"/>
              <a:t>6/12/2022</a:t>
            </a:fld>
            <a:endParaRPr lang="en-US"/>
          </a:p>
        </p:txBody>
      </p:sp>
      <p:sp>
        <p:nvSpPr>
          <p:cNvPr id="5" name="Footer Placeholder 4">
            <a:extLst>
              <a:ext uri="{FF2B5EF4-FFF2-40B4-BE49-F238E27FC236}">
                <a16:creationId xmlns:a16="http://schemas.microsoft.com/office/drawing/2014/main" id="{214A3007-7942-51B2-699B-C085F910DB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303974-3CB4-2798-6851-AC11BC467A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47C462-B9A1-4CB9-8B41-9A48BCDFCC04}" type="slidenum">
              <a:rPr lang="en-US" smtClean="0"/>
              <a:t>‹#›</a:t>
            </a:fld>
            <a:endParaRPr lang="en-US"/>
          </a:p>
        </p:txBody>
      </p:sp>
    </p:spTree>
    <p:extLst>
      <p:ext uri="{BB962C8B-B14F-4D97-AF65-F5344CB8AC3E}">
        <p14:creationId xmlns:p14="http://schemas.microsoft.com/office/powerpoint/2010/main" val="217178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video_project.mp4" TargetMode="External"/><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10" descr="Blue Powerpoint Background Images – Browse 10,220 Stock Photos, Vectors,  and Video | Adobe Stock">
            <a:extLst>
              <a:ext uri="{FF2B5EF4-FFF2-40B4-BE49-F238E27FC236}">
                <a16:creationId xmlns:a16="http://schemas.microsoft.com/office/drawing/2014/main" id="{E0C03D98-2346-231F-9537-74890DC4F251}"/>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r="11096" b="1"/>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896F881-2000-41F9-5032-390CFA464C8C}"/>
              </a:ext>
            </a:extLst>
          </p:cNvPr>
          <p:cNvSpPr txBox="1"/>
          <p:nvPr/>
        </p:nvSpPr>
        <p:spPr>
          <a:xfrm>
            <a:off x="2705099" y="966864"/>
            <a:ext cx="6232191" cy="1077218"/>
          </a:xfrm>
          <a:prstGeom prst="rect">
            <a:avLst/>
          </a:prstGeom>
          <a:noFill/>
        </p:spPr>
        <p:txBody>
          <a:bodyPr wrap="square" rtlCol="0">
            <a:spAutoFit/>
          </a:bodyPr>
          <a:lstStyle/>
          <a:p>
            <a:pPr algn="ctr"/>
            <a:r>
              <a:rPr lang="en-US" sz="3200" dirty="0"/>
              <a:t>Computerized drive for permanent</a:t>
            </a:r>
          </a:p>
          <a:p>
            <a:pPr algn="ctr"/>
            <a:r>
              <a:rPr lang="en-US" sz="3200" dirty="0"/>
              <a:t>magnets in a spectroscopic setup</a:t>
            </a:r>
          </a:p>
        </p:txBody>
      </p:sp>
      <p:sp>
        <p:nvSpPr>
          <p:cNvPr id="5" name="TextBox 4">
            <a:extLst>
              <a:ext uri="{FF2B5EF4-FFF2-40B4-BE49-F238E27FC236}">
                <a16:creationId xmlns:a16="http://schemas.microsoft.com/office/drawing/2014/main" id="{F4EC8FCE-1937-3580-2004-B70069EB408F}"/>
              </a:ext>
            </a:extLst>
          </p:cNvPr>
          <p:cNvSpPr txBox="1"/>
          <p:nvPr/>
        </p:nvSpPr>
        <p:spPr>
          <a:xfrm>
            <a:off x="2705099" y="3009664"/>
            <a:ext cx="6522970" cy="1938992"/>
          </a:xfrm>
          <a:prstGeom prst="rect">
            <a:avLst/>
          </a:prstGeom>
          <a:noFill/>
        </p:spPr>
        <p:txBody>
          <a:bodyPr wrap="square" rtlCol="0">
            <a:spAutoFit/>
          </a:bodyPr>
          <a:lstStyle/>
          <a:p>
            <a:r>
              <a:rPr lang="en-US" sz="2400" dirty="0"/>
              <a:t>Project number: p-2022-048</a:t>
            </a:r>
            <a:br>
              <a:rPr lang="en-US" sz="2400" dirty="0"/>
            </a:br>
            <a:br>
              <a:rPr lang="en-US" sz="2400" dirty="0"/>
            </a:br>
            <a:r>
              <a:rPr lang="en-US" sz="2400" dirty="0"/>
              <a:t>Students' names: Raam Kavod, Eylon Kapel</a:t>
            </a:r>
            <a:br>
              <a:rPr lang="en-US" sz="2400" dirty="0"/>
            </a:br>
            <a:br>
              <a:rPr lang="en-US" sz="2400" dirty="0"/>
            </a:br>
            <a:r>
              <a:rPr lang="en-US" sz="2400" dirty="0"/>
              <a:t>Advisor: Dr Ilan Shalish</a:t>
            </a:r>
          </a:p>
        </p:txBody>
      </p:sp>
    </p:spTree>
    <p:extLst>
      <p:ext uri="{BB962C8B-B14F-4D97-AF65-F5344CB8AC3E}">
        <p14:creationId xmlns:p14="http://schemas.microsoft.com/office/powerpoint/2010/main" val="115453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0" descr="Blue Powerpoint Background Images – Browse 10,220 Stock Photos, Vectors,  and Video | Adobe Stock">
            <a:extLst>
              <a:ext uri="{FF2B5EF4-FFF2-40B4-BE49-F238E27FC236}">
                <a16:creationId xmlns:a16="http://schemas.microsoft.com/office/drawing/2014/main" id="{70CBA303-C447-B49E-4AB2-61FD3EA1B86E}"/>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r="11096" b="1"/>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8597975-56CF-5ADF-6016-B2A998E5D8EE}"/>
              </a:ext>
            </a:extLst>
          </p:cNvPr>
          <p:cNvSpPr txBox="1"/>
          <p:nvPr/>
        </p:nvSpPr>
        <p:spPr>
          <a:xfrm>
            <a:off x="1895474" y="1637314"/>
            <a:ext cx="9705975" cy="3416320"/>
          </a:xfrm>
          <a:prstGeom prst="rect">
            <a:avLst/>
          </a:prstGeom>
          <a:noFill/>
        </p:spPr>
        <p:txBody>
          <a:bodyPr wrap="square" rtlCol="0">
            <a:spAutoFit/>
          </a:bodyPr>
          <a:lstStyle/>
          <a:p>
            <a:r>
              <a:rPr lang="en-US" sz="2400" dirty="0">
                <a:effectLst/>
                <a:latin typeface="Times New Roman" panose="02020603050405020304" pitchFamily="18" charset="0"/>
                <a:ea typeface="Calibri" panose="020F0502020204030204" pitchFamily="34" charset="0"/>
              </a:rPr>
              <a:t>In the future, we may not be able to solve any problem with Silicon, therefore there is motivation to research alternative materials, it requires </a:t>
            </a:r>
            <a:r>
              <a:rPr lang="en-US" sz="2400" dirty="0">
                <a:solidFill>
                  <a:schemeClr val="tx1"/>
                </a:solidFill>
              </a:rPr>
              <a:t>using a set-up that allows control over several</a:t>
            </a:r>
            <a:r>
              <a:rPr lang="he-IL" sz="2400" dirty="0">
                <a:solidFill>
                  <a:schemeClr val="tx1"/>
                </a:solidFill>
              </a:rPr>
              <a:t> </a:t>
            </a:r>
            <a:r>
              <a:rPr lang="en-US" sz="2400" dirty="0">
                <a:solidFill>
                  <a:schemeClr val="tx1"/>
                </a:solidFill>
              </a:rPr>
              <a:t>independent</a:t>
            </a:r>
            <a:r>
              <a:rPr lang="he-IL" sz="2400" dirty="0">
                <a:solidFill>
                  <a:schemeClr val="tx1"/>
                </a:solidFill>
              </a:rPr>
              <a:t> </a:t>
            </a:r>
            <a:r>
              <a:rPr lang="en-US" sz="2400" dirty="0">
                <a:solidFill>
                  <a:schemeClr val="tx1"/>
                </a:solidFill>
              </a:rPr>
              <a:t>variables, including an on-off control over a magnetic field.</a:t>
            </a:r>
            <a:endParaRPr lang="en-US" sz="2400" dirty="0">
              <a:effectLst/>
              <a:latin typeface="Times New Roman" panose="02020603050405020304" pitchFamily="18" charset="0"/>
              <a:ea typeface="Calibri" panose="020F0502020204030204" pitchFamily="34" charset="0"/>
            </a:endParaRPr>
          </a:p>
          <a:p>
            <a:endParaRPr lang="en-US" sz="2400" dirty="0">
              <a:latin typeface="Times New Roman" panose="02020603050405020304" pitchFamily="18" charset="0"/>
              <a:ea typeface="Calibri" panose="020F0502020204030204" pitchFamily="34" charset="0"/>
            </a:endParaRPr>
          </a:p>
          <a:p>
            <a:r>
              <a:rPr lang="en-US" sz="2400" dirty="0">
                <a:latin typeface="Times New Roman" panose="02020603050405020304" pitchFamily="18" charset="0"/>
                <a:ea typeface="Calibri" panose="020F0502020204030204" pitchFamily="34" charset="0"/>
              </a:rPr>
              <a:t>Goal: </a:t>
            </a:r>
          </a:p>
          <a:p>
            <a:r>
              <a:rPr lang="en-US" sz="2400" dirty="0">
                <a:effectLst/>
                <a:latin typeface="Times New Roman" panose="02020603050405020304" pitchFamily="18" charset="0"/>
                <a:ea typeface="Calibri" panose="020F0502020204030204" pitchFamily="34" charset="0"/>
              </a:rPr>
              <a:t>The purpose of this project is to enable computerized control of such measurement conditions.</a:t>
            </a:r>
            <a:br>
              <a:rPr lang="en-US" sz="2400" dirty="0">
                <a:effectLst/>
                <a:latin typeface="Times New Roman" panose="02020603050405020304" pitchFamily="18" charset="0"/>
                <a:ea typeface="Calibri" panose="020F0502020204030204" pitchFamily="34" charset="0"/>
              </a:rPr>
            </a:br>
            <a:endParaRPr lang="en-US" sz="2400" dirty="0"/>
          </a:p>
        </p:txBody>
      </p:sp>
      <p:sp>
        <p:nvSpPr>
          <p:cNvPr id="9" name="TextBox 8">
            <a:extLst>
              <a:ext uri="{FF2B5EF4-FFF2-40B4-BE49-F238E27FC236}">
                <a16:creationId xmlns:a16="http://schemas.microsoft.com/office/drawing/2014/main" id="{703F3342-F8FC-4ED0-CF7C-00D824A3EDEE}"/>
              </a:ext>
            </a:extLst>
          </p:cNvPr>
          <p:cNvSpPr txBox="1"/>
          <p:nvPr/>
        </p:nvSpPr>
        <p:spPr>
          <a:xfrm>
            <a:off x="2680714" y="295751"/>
            <a:ext cx="2506221" cy="646331"/>
          </a:xfrm>
          <a:prstGeom prst="rect">
            <a:avLst/>
          </a:prstGeom>
          <a:noFill/>
        </p:spPr>
        <p:txBody>
          <a:bodyPr wrap="square">
            <a:spAutoFit/>
          </a:bodyPr>
          <a:lstStyle/>
          <a:p>
            <a:pPr>
              <a:defRPr/>
            </a:pPr>
            <a:r>
              <a:rPr lang="en-US" sz="3600" dirty="0"/>
              <a:t>Introduction</a:t>
            </a:r>
          </a:p>
        </p:txBody>
      </p:sp>
    </p:spTree>
    <p:extLst>
      <p:ext uri="{BB962C8B-B14F-4D97-AF65-F5344CB8AC3E}">
        <p14:creationId xmlns:p14="http://schemas.microsoft.com/office/powerpoint/2010/main" val="1774291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0" descr="Blue Powerpoint Background Images – Browse 10,220 Stock Photos, Vectors,  and Video | Adobe Stock">
            <a:extLst>
              <a:ext uri="{FF2B5EF4-FFF2-40B4-BE49-F238E27FC236}">
                <a16:creationId xmlns:a16="http://schemas.microsoft.com/office/drawing/2014/main" id="{DB62C893-CB2F-DB57-8C74-10C1CBE55537}"/>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r="11096" b="1"/>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0B4D1D3-964D-B5AA-16E3-48A00E14E165}"/>
              </a:ext>
            </a:extLst>
          </p:cNvPr>
          <p:cNvSpPr txBox="1"/>
          <p:nvPr/>
        </p:nvSpPr>
        <p:spPr>
          <a:xfrm>
            <a:off x="334491" y="1804958"/>
            <a:ext cx="5771057" cy="3416320"/>
          </a:xfrm>
          <a:prstGeom prst="rect">
            <a:avLst/>
          </a:prstGeom>
          <a:noFill/>
        </p:spPr>
        <p:txBody>
          <a:bodyPr wrap="square" rtlCol="0">
            <a:spAutoFit/>
          </a:bodyPr>
          <a:lstStyle/>
          <a:p>
            <a:r>
              <a:rPr lang="en-US" sz="2400" dirty="0"/>
              <a:t>Moving a magnet between two locations over a conveyor belt which affects the magnetic field’s strength: </a:t>
            </a:r>
          </a:p>
          <a:p>
            <a:pPr marL="742950" lvl="1" indent="-285750">
              <a:buFont typeface="Arial" panose="020B0604020202020204" pitchFamily="34" charset="0"/>
              <a:buChar char="•"/>
            </a:pPr>
            <a:r>
              <a:rPr lang="en-US" sz="2400" dirty="0"/>
              <a:t>Several modes to control the movement</a:t>
            </a:r>
          </a:p>
          <a:p>
            <a:pPr marL="1200150" lvl="2" indent="-285750">
              <a:buFont typeface="Arial" panose="020B0604020202020204" pitchFamily="34" charset="0"/>
              <a:buChar char="•"/>
            </a:pPr>
            <a:r>
              <a:rPr lang="en-US" sz="2400" dirty="0"/>
              <a:t>Controlled by a remote software</a:t>
            </a:r>
          </a:p>
          <a:p>
            <a:pPr marL="1200150" lvl="2" indent="-285750">
              <a:buFont typeface="Arial" panose="020B0604020202020204" pitchFamily="34" charset="0"/>
              <a:buChar char="•"/>
            </a:pPr>
            <a:r>
              <a:rPr lang="en-US" sz="2400" dirty="0"/>
              <a:t>Controlled by the user moving a switch</a:t>
            </a:r>
          </a:p>
          <a:p>
            <a:pPr marL="742950" lvl="1" indent="-285750">
              <a:buFont typeface="Arial" panose="020B0604020202020204" pitchFamily="34" charset="0"/>
              <a:buChar char="•"/>
            </a:pPr>
            <a:r>
              <a:rPr lang="en-US" sz="2400" dirty="0"/>
              <a:t>Design and implement a robust system</a:t>
            </a:r>
          </a:p>
        </p:txBody>
      </p:sp>
      <p:sp>
        <p:nvSpPr>
          <p:cNvPr id="6" name="TextBox 5">
            <a:extLst>
              <a:ext uri="{FF2B5EF4-FFF2-40B4-BE49-F238E27FC236}">
                <a16:creationId xmlns:a16="http://schemas.microsoft.com/office/drawing/2014/main" id="{A067729A-CE81-E48C-FFD9-323155022EB2}"/>
              </a:ext>
            </a:extLst>
          </p:cNvPr>
          <p:cNvSpPr txBox="1"/>
          <p:nvPr/>
        </p:nvSpPr>
        <p:spPr>
          <a:xfrm>
            <a:off x="2705101" y="256746"/>
            <a:ext cx="4120158" cy="646331"/>
          </a:xfrm>
          <a:prstGeom prst="rect">
            <a:avLst/>
          </a:prstGeom>
          <a:noFill/>
        </p:spPr>
        <p:txBody>
          <a:bodyPr wrap="square">
            <a:spAutoFit/>
          </a:bodyPr>
          <a:lstStyle/>
          <a:p>
            <a:pPr>
              <a:defRPr/>
            </a:pPr>
            <a:r>
              <a:rPr lang="en-US" sz="3600" dirty="0"/>
              <a:t>Technical objectives</a:t>
            </a:r>
          </a:p>
        </p:txBody>
      </p:sp>
      <p:pic>
        <p:nvPicPr>
          <p:cNvPr id="7" name="Picture 6">
            <a:extLst>
              <a:ext uri="{FF2B5EF4-FFF2-40B4-BE49-F238E27FC236}">
                <a16:creationId xmlns:a16="http://schemas.microsoft.com/office/drawing/2014/main" id="{312A1EB6-11CB-7C26-FA5E-948E203CFED3}"/>
              </a:ext>
            </a:extLst>
          </p:cNvPr>
          <p:cNvPicPr>
            <a:picLocks noChangeAspect="1"/>
          </p:cNvPicPr>
          <p:nvPr/>
        </p:nvPicPr>
        <p:blipFill rotWithShape="1">
          <a:blip r:embed="rId3"/>
          <a:srcRect r="4462" b="1070"/>
          <a:stretch/>
        </p:blipFill>
        <p:spPr>
          <a:xfrm>
            <a:off x="6553868" y="1158541"/>
            <a:ext cx="5638112" cy="5698177"/>
          </a:xfrm>
          <a:prstGeom prst="rect">
            <a:avLst/>
          </a:prstGeom>
        </p:spPr>
      </p:pic>
    </p:spTree>
    <p:extLst>
      <p:ext uri="{BB962C8B-B14F-4D97-AF65-F5344CB8AC3E}">
        <p14:creationId xmlns:p14="http://schemas.microsoft.com/office/powerpoint/2010/main" val="1305491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10" descr="Blue Powerpoint Background Images – Browse 10,220 Stock Photos, Vectors,  and Video | Adobe Stock">
            <a:extLst>
              <a:ext uri="{FF2B5EF4-FFF2-40B4-BE49-F238E27FC236}">
                <a16:creationId xmlns:a16="http://schemas.microsoft.com/office/drawing/2014/main" id="{643CEBCE-3C78-C1C5-3EC4-AE0EAD4834C0}"/>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r="11096" b="1"/>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C295EAF1-6408-9DBA-DE8A-707BB43E9BC0}"/>
              </a:ext>
            </a:extLst>
          </p:cNvPr>
          <p:cNvGrpSpPr/>
          <p:nvPr/>
        </p:nvGrpSpPr>
        <p:grpSpPr>
          <a:xfrm>
            <a:off x="233143" y="875883"/>
            <a:ext cx="5160219" cy="5847755"/>
            <a:chOff x="360607" y="300050"/>
            <a:chExt cx="5160219" cy="5847755"/>
          </a:xfrm>
        </p:grpSpPr>
        <p:sp>
          <p:nvSpPr>
            <p:cNvPr id="4" name="TextBox 3">
              <a:extLst>
                <a:ext uri="{FF2B5EF4-FFF2-40B4-BE49-F238E27FC236}">
                  <a16:creationId xmlns:a16="http://schemas.microsoft.com/office/drawing/2014/main" id="{FD23236B-8AB0-035C-E1FA-9CCA6C1A7B3A}"/>
                </a:ext>
              </a:extLst>
            </p:cNvPr>
            <p:cNvSpPr txBox="1"/>
            <p:nvPr/>
          </p:nvSpPr>
          <p:spPr>
            <a:xfrm>
              <a:off x="360607" y="300050"/>
              <a:ext cx="5160219" cy="5847755"/>
            </a:xfrm>
            <a:prstGeom prst="rect">
              <a:avLst/>
            </a:prstGeom>
            <a:noFill/>
          </p:spPr>
          <p:txBody>
            <a:bodyPr wrap="square" rtlCol="0">
              <a:spAutoFit/>
            </a:bodyPr>
            <a:lstStyle/>
            <a:p>
              <a:pPr>
                <a:defRPr/>
              </a:pPr>
              <a:r>
                <a:rPr lang="en-US" sz="2400" b="1" dirty="0"/>
                <a:t>Logical System</a:t>
              </a:r>
            </a:p>
            <a:p>
              <a:pPr>
                <a:defRPr/>
              </a:pPr>
              <a:endParaRPr lang="en-US" sz="1400" dirty="0"/>
            </a:p>
            <a:p>
              <a:pPr>
                <a:defRPr/>
              </a:pPr>
              <a:r>
                <a:rPr lang="en-US" sz="1600" dirty="0"/>
                <a:t>A system which is built from multiple electrical components</a:t>
              </a:r>
            </a:p>
            <a:p>
              <a:pPr marL="457200" indent="-457200">
                <a:buAutoNum type="arabicParenR"/>
                <a:defRPr/>
              </a:pPr>
              <a:endParaRPr lang="en-US" sz="1600" dirty="0"/>
            </a:p>
            <a:p>
              <a:pPr marL="457200" indent="-457200">
                <a:buAutoNum type="arabicParenR"/>
                <a:defRPr/>
              </a:pPr>
              <a:r>
                <a:rPr lang="en-US" sz="1600" u="sng" dirty="0"/>
                <a:t>Stepper Motor</a:t>
              </a:r>
              <a:r>
                <a:rPr lang="en-US" sz="1600" dirty="0"/>
                <a:t> – A device which converts electrical signals to mechanical movements.</a:t>
              </a:r>
              <a:br>
                <a:rPr lang="en-US" sz="1600" dirty="0"/>
              </a:br>
              <a:endParaRPr lang="en-US" sz="1600" dirty="0"/>
            </a:p>
            <a:p>
              <a:pPr marL="457200" indent="-457200">
                <a:buAutoNum type="arabicParenR"/>
                <a:defRPr/>
              </a:pPr>
              <a:r>
                <a:rPr lang="en-US" sz="1600" u="sng" dirty="0"/>
                <a:t>PSoC  (Programmable system on a chip)</a:t>
              </a:r>
              <a:r>
                <a:rPr lang="en-US" sz="1600" dirty="0"/>
                <a:t> – </a:t>
              </a:r>
              <a:br>
                <a:rPr lang="en-US" sz="1600" dirty="0"/>
              </a:br>
              <a:r>
                <a:rPr lang="en-US" sz="1600" dirty="0"/>
                <a:t>A microcontroller that is programmed with schematic design &amp; C code according to a PSoC Creator software, and as a result converts basic input signals to information that can be processed by the system’s electrical components. </a:t>
              </a:r>
              <a:br>
                <a:rPr lang="en-US" sz="1600" dirty="0"/>
              </a:br>
              <a:endParaRPr lang="en-US" sz="1600" dirty="0"/>
            </a:p>
            <a:p>
              <a:pPr marL="457200" indent="-457200">
                <a:buAutoNum type="arabicParenR"/>
                <a:defRPr/>
              </a:pPr>
              <a:r>
                <a:rPr lang="en-US" sz="1600" u="sng" dirty="0"/>
                <a:t>Motor driver</a:t>
              </a:r>
              <a:r>
                <a:rPr lang="en-US" sz="1600" dirty="0"/>
                <a:t> - A PCB that converts signals from the microcontroller to the Stepper Motor.</a:t>
              </a:r>
              <a:br>
                <a:rPr lang="en-US" sz="1600" dirty="0"/>
              </a:br>
              <a:endParaRPr lang="en-US" sz="1600" dirty="0"/>
            </a:p>
            <a:p>
              <a:pPr marL="457200" indent="-457200">
                <a:buAutoNum type="arabicParenR"/>
                <a:defRPr/>
              </a:pPr>
              <a:r>
                <a:rPr lang="en-US" sz="1600" u="sng" dirty="0"/>
                <a:t>Sensors</a:t>
              </a:r>
              <a:r>
                <a:rPr lang="en-US" sz="1600" dirty="0"/>
                <a:t> – Optical sensors which indicates the position of the magnet on the conveyor belt as input to the microcontroller.</a:t>
              </a:r>
              <a:br>
                <a:rPr lang="en-US" sz="1600" dirty="0"/>
              </a:br>
              <a:endParaRPr lang="en-US" sz="1600" dirty="0"/>
            </a:p>
            <a:p>
              <a:pPr marL="457200" indent="-457200">
                <a:buAutoNum type="arabicParenR"/>
                <a:defRPr/>
              </a:pPr>
              <a:r>
                <a:rPr lang="en-US" sz="1600" u="sng" dirty="0"/>
                <a:t>LEDs</a:t>
              </a:r>
              <a:r>
                <a:rPr lang="en-US" sz="1600" dirty="0"/>
                <a:t> – Indicates the position of the magnet as output feedback for the user.</a:t>
              </a:r>
            </a:p>
          </p:txBody>
        </p:sp>
        <p:sp>
          <p:nvSpPr>
            <p:cNvPr id="12" name="Oval 11">
              <a:extLst>
                <a:ext uri="{FF2B5EF4-FFF2-40B4-BE49-F238E27FC236}">
                  <a16:creationId xmlns:a16="http://schemas.microsoft.com/office/drawing/2014/main" id="{EBE055FC-6B11-8725-7175-3C3F34519387}"/>
                </a:ext>
              </a:extLst>
            </p:cNvPr>
            <p:cNvSpPr/>
            <p:nvPr/>
          </p:nvSpPr>
          <p:spPr>
            <a:xfrm>
              <a:off x="360608" y="1365594"/>
              <a:ext cx="257174" cy="325222"/>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4" name="Oval 13">
              <a:extLst>
                <a:ext uri="{FF2B5EF4-FFF2-40B4-BE49-F238E27FC236}">
                  <a16:creationId xmlns:a16="http://schemas.microsoft.com/office/drawing/2014/main" id="{2FB34ABF-53F6-7E10-CDDC-A94D5D63B697}"/>
                </a:ext>
              </a:extLst>
            </p:cNvPr>
            <p:cNvSpPr/>
            <p:nvPr/>
          </p:nvSpPr>
          <p:spPr>
            <a:xfrm>
              <a:off x="360608" y="2122662"/>
              <a:ext cx="257174" cy="325222"/>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6" name="Oval 15">
              <a:extLst>
                <a:ext uri="{FF2B5EF4-FFF2-40B4-BE49-F238E27FC236}">
                  <a16:creationId xmlns:a16="http://schemas.microsoft.com/office/drawing/2014/main" id="{6B846006-BFE2-AD17-BB5E-ADE358A4259A}"/>
                </a:ext>
              </a:extLst>
            </p:cNvPr>
            <p:cNvSpPr/>
            <p:nvPr/>
          </p:nvSpPr>
          <p:spPr>
            <a:xfrm>
              <a:off x="360608" y="3786984"/>
              <a:ext cx="257174" cy="325222"/>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8" name="Oval 17">
              <a:extLst>
                <a:ext uri="{FF2B5EF4-FFF2-40B4-BE49-F238E27FC236}">
                  <a16:creationId xmlns:a16="http://schemas.microsoft.com/office/drawing/2014/main" id="{D0A1BC96-5D11-B00E-35A4-AF40C3F70D1A}"/>
                </a:ext>
              </a:extLst>
            </p:cNvPr>
            <p:cNvSpPr/>
            <p:nvPr/>
          </p:nvSpPr>
          <p:spPr>
            <a:xfrm>
              <a:off x="360608" y="4561353"/>
              <a:ext cx="257174" cy="325222"/>
            </a:xfrm>
            <a:prstGeom prst="ellipse">
              <a:avLst/>
            </a:prstGeom>
            <a:solidFill>
              <a:srgbClr val="CC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20" name="Oval 19">
              <a:extLst>
                <a:ext uri="{FF2B5EF4-FFF2-40B4-BE49-F238E27FC236}">
                  <a16:creationId xmlns:a16="http://schemas.microsoft.com/office/drawing/2014/main" id="{2F131FD7-F462-F0D9-8A57-5EF4DF755248}"/>
                </a:ext>
              </a:extLst>
            </p:cNvPr>
            <p:cNvSpPr/>
            <p:nvPr/>
          </p:nvSpPr>
          <p:spPr>
            <a:xfrm>
              <a:off x="360608" y="5538430"/>
              <a:ext cx="257174" cy="32522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grpSp>
      <p:grpSp>
        <p:nvGrpSpPr>
          <p:cNvPr id="22" name="Group 21">
            <a:extLst>
              <a:ext uri="{FF2B5EF4-FFF2-40B4-BE49-F238E27FC236}">
                <a16:creationId xmlns:a16="http://schemas.microsoft.com/office/drawing/2014/main" id="{8173317C-8275-15FD-99A6-90A076C6A2F8}"/>
              </a:ext>
            </a:extLst>
          </p:cNvPr>
          <p:cNvGrpSpPr/>
          <p:nvPr/>
        </p:nvGrpSpPr>
        <p:grpSpPr>
          <a:xfrm>
            <a:off x="5610224" y="1600200"/>
            <a:ext cx="6581755" cy="5248278"/>
            <a:chOff x="5179131" y="0"/>
            <a:chExt cx="7012870" cy="5581650"/>
          </a:xfrm>
        </p:grpSpPr>
        <p:grpSp>
          <p:nvGrpSpPr>
            <p:cNvPr id="10" name="Group 9">
              <a:extLst>
                <a:ext uri="{FF2B5EF4-FFF2-40B4-BE49-F238E27FC236}">
                  <a16:creationId xmlns:a16="http://schemas.microsoft.com/office/drawing/2014/main" id="{B96558F0-E155-70AD-518F-33093877418D}"/>
                </a:ext>
              </a:extLst>
            </p:cNvPr>
            <p:cNvGrpSpPr/>
            <p:nvPr/>
          </p:nvGrpSpPr>
          <p:grpSpPr>
            <a:xfrm>
              <a:off x="5179131" y="0"/>
              <a:ext cx="7012870" cy="5581650"/>
              <a:chOff x="5179131" y="0"/>
              <a:chExt cx="7012870" cy="5581650"/>
            </a:xfrm>
          </p:grpSpPr>
          <p:pic>
            <p:nvPicPr>
              <p:cNvPr id="3" name="Picture 13" descr="Diagram, schematic&#10;&#10;Description automatically generated">
                <a:extLst>
                  <a:ext uri="{FF2B5EF4-FFF2-40B4-BE49-F238E27FC236}">
                    <a16:creationId xmlns:a16="http://schemas.microsoft.com/office/drawing/2014/main" id="{B1F4D5FE-137B-9E83-28DF-85E05C3F9D5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94" t="1" r="7656" b="1907"/>
              <a:stretch/>
            </p:blipFill>
            <p:spPr bwMode="auto">
              <a:xfrm>
                <a:off x="5179131" y="0"/>
                <a:ext cx="7012870" cy="558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28CCA890-ACBA-E678-7F84-C3AA83A1E3C6}"/>
                  </a:ext>
                </a:extLst>
              </p:cNvPr>
              <p:cNvSpPr txBox="1"/>
              <p:nvPr/>
            </p:nvSpPr>
            <p:spPr>
              <a:xfrm>
                <a:off x="7950908" y="4107537"/>
                <a:ext cx="1238250" cy="430887"/>
              </a:xfrm>
              <a:prstGeom prst="rect">
                <a:avLst/>
              </a:prstGeom>
              <a:solidFill>
                <a:schemeClr val="bg1"/>
              </a:solidFill>
            </p:spPr>
            <p:txBody>
              <a:bodyPr wrap="square" rtlCol="0">
                <a:spAutoFit/>
              </a:bodyPr>
              <a:lstStyle/>
              <a:p>
                <a:r>
                  <a:rPr lang="en-US" sz="1100" dirty="0"/>
                  <a:t>PSoC </a:t>
                </a:r>
                <a:br>
                  <a:rPr lang="en-US" sz="1100" dirty="0"/>
                </a:br>
                <a:r>
                  <a:rPr lang="en-US" sz="1100" dirty="0"/>
                  <a:t>microcontroller</a:t>
                </a:r>
              </a:p>
            </p:txBody>
          </p:sp>
        </p:grpSp>
        <p:sp>
          <p:nvSpPr>
            <p:cNvPr id="13" name="Oval 12">
              <a:extLst>
                <a:ext uri="{FF2B5EF4-FFF2-40B4-BE49-F238E27FC236}">
                  <a16:creationId xmlns:a16="http://schemas.microsoft.com/office/drawing/2014/main" id="{73D327B2-093D-6ACE-1F30-086FB3E959D0}"/>
                </a:ext>
              </a:extLst>
            </p:cNvPr>
            <p:cNvSpPr/>
            <p:nvPr/>
          </p:nvSpPr>
          <p:spPr>
            <a:xfrm>
              <a:off x="8851021" y="190976"/>
              <a:ext cx="207254" cy="21485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5" name="Oval 14">
              <a:extLst>
                <a:ext uri="{FF2B5EF4-FFF2-40B4-BE49-F238E27FC236}">
                  <a16:creationId xmlns:a16="http://schemas.microsoft.com/office/drawing/2014/main" id="{758E8F4E-5022-4843-7AF9-593CFDA67139}"/>
                </a:ext>
              </a:extLst>
            </p:cNvPr>
            <p:cNvSpPr/>
            <p:nvPr/>
          </p:nvSpPr>
          <p:spPr>
            <a:xfrm>
              <a:off x="8954648" y="4107537"/>
              <a:ext cx="257174" cy="295276"/>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7" name="Oval 16">
              <a:extLst>
                <a:ext uri="{FF2B5EF4-FFF2-40B4-BE49-F238E27FC236}">
                  <a16:creationId xmlns:a16="http://schemas.microsoft.com/office/drawing/2014/main" id="{7CFA5F2A-5799-F957-2EC3-C77313E789A6}"/>
                </a:ext>
              </a:extLst>
            </p:cNvPr>
            <p:cNvSpPr/>
            <p:nvPr/>
          </p:nvSpPr>
          <p:spPr>
            <a:xfrm>
              <a:off x="10502550" y="1218663"/>
              <a:ext cx="257174" cy="29527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9" name="Oval 18">
              <a:extLst>
                <a:ext uri="{FF2B5EF4-FFF2-40B4-BE49-F238E27FC236}">
                  <a16:creationId xmlns:a16="http://schemas.microsoft.com/office/drawing/2014/main" id="{DC6E405C-E83E-3FCA-C4D2-EF68028838A6}"/>
                </a:ext>
              </a:extLst>
            </p:cNvPr>
            <p:cNvSpPr/>
            <p:nvPr/>
          </p:nvSpPr>
          <p:spPr>
            <a:xfrm>
              <a:off x="6638926" y="2696435"/>
              <a:ext cx="257174" cy="295276"/>
            </a:xfrm>
            <a:prstGeom prst="ellipse">
              <a:avLst/>
            </a:prstGeom>
            <a:solidFill>
              <a:srgbClr val="CC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21" name="Oval 20">
              <a:extLst>
                <a:ext uri="{FF2B5EF4-FFF2-40B4-BE49-F238E27FC236}">
                  <a16:creationId xmlns:a16="http://schemas.microsoft.com/office/drawing/2014/main" id="{4DF37516-A5AF-CC0D-0A4E-792C114EDB29}"/>
                </a:ext>
              </a:extLst>
            </p:cNvPr>
            <p:cNvSpPr/>
            <p:nvPr/>
          </p:nvSpPr>
          <p:spPr>
            <a:xfrm>
              <a:off x="11839575" y="5004136"/>
              <a:ext cx="257174" cy="29527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grpSp>
      <p:sp>
        <p:nvSpPr>
          <p:cNvPr id="8" name="TextBox 7">
            <a:extLst>
              <a:ext uri="{FF2B5EF4-FFF2-40B4-BE49-F238E27FC236}">
                <a16:creationId xmlns:a16="http://schemas.microsoft.com/office/drawing/2014/main" id="{D28B253B-AA9C-0819-A14A-7BC91E732B8B}"/>
              </a:ext>
            </a:extLst>
          </p:cNvPr>
          <p:cNvSpPr txBox="1"/>
          <p:nvPr/>
        </p:nvSpPr>
        <p:spPr>
          <a:xfrm>
            <a:off x="2675377" y="276760"/>
            <a:ext cx="2383543" cy="646331"/>
          </a:xfrm>
          <a:prstGeom prst="rect">
            <a:avLst/>
          </a:prstGeom>
          <a:noFill/>
        </p:spPr>
        <p:txBody>
          <a:bodyPr wrap="square">
            <a:spAutoFit/>
          </a:bodyPr>
          <a:lstStyle/>
          <a:p>
            <a:pPr>
              <a:defRPr/>
            </a:pPr>
            <a:r>
              <a:rPr lang="en-US" sz="3600" dirty="0"/>
              <a:t>The system</a:t>
            </a:r>
          </a:p>
        </p:txBody>
      </p:sp>
    </p:spTree>
    <p:extLst>
      <p:ext uri="{BB962C8B-B14F-4D97-AF65-F5344CB8AC3E}">
        <p14:creationId xmlns:p14="http://schemas.microsoft.com/office/powerpoint/2010/main" val="2390615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0" descr="Blue Powerpoint Background Images – Browse 10,220 Stock Photos, Vectors,  and Video | Adobe Stock">
            <a:extLst>
              <a:ext uri="{FF2B5EF4-FFF2-40B4-BE49-F238E27FC236}">
                <a16:creationId xmlns:a16="http://schemas.microsoft.com/office/drawing/2014/main" id="{17A05C0A-AAD2-1373-F5EE-CFD70E34D19A}"/>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r="11096" b="1"/>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a:extLst>
              <a:ext uri="{FF2B5EF4-FFF2-40B4-BE49-F238E27FC236}">
                <a16:creationId xmlns:a16="http://schemas.microsoft.com/office/drawing/2014/main" id="{3604B3F6-FDB5-E13F-80A8-E4B14C5A38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6574" y="3726148"/>
            <a:ext cx="5084284" cy="294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CF204531-CD51-089A-BAC6-10DE6F45DE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6556619" y="923231"/>
            <a:ext cx="5414239" cy="2716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1DEF592F-B648-7B12-283A-C07769FC4412}"/>
              </a:ext>
            </a:extLst>
          </p:cNvPr>
          <p:cNvSpPr txBox="1"/>
          <p:nvPr/>
        </p:nvSpPr>
        <p:spPr>
          <a:xfrm>
            <a:off x="352424" y="1366301"/>
            <a:ext cx="5884545" cy="2462213"/>
          </a:xfrm>
          <a:prstGeom prst="rect">
            <a:avLst/>
          </a:prstGeom>
          <a:noFill/>
        </p:spPr>
        <p:txBody>
          <a:bodyPr wrap="square" rtlCol="0">
            <a:spAutoFit/>
          </a:bodyPr>
          <a:lstStyle/>
          <a:p>
            <a:pPr>
              <a:defRPr/>
            </a:pPr>
            <a:r>
              <a:rPr lang="en-US" sz="2400" b="1" dirty="0"/>
              <a:t>Printed Circuit Board</a:t>
            </a:r>
            <a:endParaRPr lang="en-US" b="1" dirty="0"/>
          </a:p>
          <a:p>
            <a:pPr>
              <a:defRPr/>
            </a:pPr>
            <a:endParaRPr lang="en-US" dirty="0"/>
          </a:p>
          <a:p>
            <a:pPr>
              <a:defRPr/>
            </a:pPr>
            <a:r>
              <a:rPr lang="en-US" sz="2000" dirty="0"/>
              <a:t>An electrical board which integrates the microcontroller and its peripheral circuit that contains DC power supply, Motor Driver, LEDs, Optical sensors and passive components.</a:t>
            </a:r>
          </a:p>
          <a:p>
            <a:pPr>
              <a:defRPr/>
            </a:pPr>
            <a:r>
              <a:rPr lang="en-US" sz="1600" dirty="0"/>
              <a:t> </a:t>
            </a:r>
          </a:p>
          <a:p>
            <a:pPr marL="457200" indent="-457200">
              <a:buAutoNum type="arabicParenR"/>
              <a:defRPr/>
            </a:pPr>
            <a:endParaRPr lang="en-US" sz="1600" dirty="0"/>
          </a:p>
        </p:txBody>
      </p:sp>
      <p:sp>
        <p:nvSpPr>
          <p:cNvPr id="8" name="TextBox 7">
            <a:extLst>
              <a:ext uri="{FF2B5EF4-FFF2-40B4-BE49-F238E27FC236}">
                <a16:creationId xmlns:a16="http://schemas.microsoft.com/office/drawing/2014/main" id="{C54E8390-8097-AE41-4FBC-255AC64F07CD}"/>
              </a:ext>
            </a:extLst>
          </p:cNvPr>
          <p:cNvSpPr txBox="1"/>
          <p:nvPr/>
        </p:nvSpPr>
        <p:spPr>
          <a:xfrm>
            <a:off x="352423" y="4103822"/>
            <a:ext cx="5884546" cy="2185214"/>
          </a:xfrm>
          <a:prstGeom prst="rect">
            <a:avLst/>
          </a:prstGeom>
          <a:noFill/>
        </p:spPr>
        <p:txBody>
          <a:bodyPr wrap="square" rtlCol="0">
            <a:spAutoFit/>
          </a:bodyPr>
          <a:lstStyle/>
          <a:p>
            <a:pPr>
              <a:defRPr/>
            </a:pPr>
            <a:r>
              <a:rPr lang="en-US" sz="2400" b="1" dirty="0"/>
              <a:t>Mechanical System</a:t>
            </a:r>
          </a:p>
          <a:p>
            <a:pPr>
              <a:defRPr/>
            </a:pPr>
            <a:endParaRPr lang="en-US" sz="2000" b="1" dirty="0"/>
          </a:p>
          <a:p>
            <a:pPr>
              <a:defRPr/>
            </a:pPr>
            <a:r>
              <a:rPr lang="en-US" sz="2000" dirty="0"/>
              <a:t>A magnet that is connected to a conveyor belt, this system is nailed to its surface to reduce physical disturbances and movements. </a:t>
            </a:r>
          </a:p>
          <a:p>
            <a:pPr>
              <a:defRPr/>
            </a:pPr>
            <a:endParaRPr lang="en-US" sz="1600" dirty="0"/>
          </a:p>
          <a:p>
            <a:pPr>
              <a:defRPr/>
            </a:pPr>
            <a:endParaRPr lang="en-US" sz="1600" dirty="0"/>
          </a:p>
        </p:txBody>
      </p:sp>
      <p:sp>
        <p:nvSpPr>
          <p:cNvPr id="10" name="TextBox 9">
            <a:extLst>
              <a:ext uri="{FF2B5EF4-FFF2-40B4-BE49-F238E27FC236}">
                <a16:creationId xmlns:a16="http://schemas.microsoft.com/office/drawing/2014/main" id="{B65C504C-9211-B06E-FDF5-908B17499F06}"/>
              </a:ext>
            </a:extLst>
          </p:cNvPr>
          <p:cNvSpPr txBox="1"/>
          <p:nvPr/>
        </p:nvSpPr>
        <p:spPr>
          <a:xfrm>
            <a:off x="2676525" y="284426"/>
            <a:ext cx="3467100" cy="646331"/>
          </a:xfrm>
          <a:prstGeom prst="rect">
            <a:avLst/>
          </a:prstGeom>
          <a:noFill/>
        </p:spPr>
        <p:txBody>
          <a:bodyPr wrap="square">
            <a:spAutoFit/>
          </a:bodyPr>
          <a:lstStyle/>
          <a:p>
            <a:pPr>
              <a:defRPr/>
            </a:pPr>
            <a:r>
              <a:rPr lang="en-US" sz="3600" dirty="0"/>
              <a:t>The system cont.</a:t>
            </a:r>
          </a:p>
        </p:txBody>
      </p:sp>
    </p:spTree>
    <p:extLst>
      <p:ext uri="{BB962C8B-B14F-4D97-AF65-F5344CB8AC3E}">
        <p14:creationId xmlns:p14="http://schemas.microsoft.com/office/powerpoint/2010/main" val="2828299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0" descr="Blue Powerpoint Background Images – Browse 10,220 Stock Photos, Vectors,  and Video | Adobe Stock">
            <a:extLst>
              <a:ext uri="{FF2B5EF4-FFF2-40B4-BE49-F238E27FC236}">
                <a16:creationId xmlns:a16="http://schemas.microsoft.com/office/drawing/2014/main" id="{6ADDD325-656E-471E-D2AD-3062EB876C73}"/>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r="11096" b="1"/>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7BE083E-5DB1-DB77-8611-011C087336FF}"/>
              </a:ext>
            </a:extLst>
          </p:cNvPr>
          <p:cNvSpPr txBox="1"/>
          <p:nvPr/>
        </p:nvSpPr>
        <p:spPr>
          <a:xfrm>
            <a:off x="2590799" y="290869"/>
            <a:ext cx="3895725" cy="646331"/>
          </a:xfrm>
          <a:prstGeom prst="rect">
            <a:avLst/>
          </a:prstGeom>
          <a:noFill/>
        </p:spPr>
        <p:txBody>
          <a:bodyPr wrap="square">
            <a:spAutoFit/>
          </a:bodyPr>
          <a:lstStyle/>
          <a:p>
            <a:pPr>
              <a:defRPr/>
            </a:pPr>
            <a:r>
              <a:rPr lang="en-US" sz="3600" dirty="0"/>
              <a:t>Main measurement</a:t>
            </a:r>
          </a:p>
        </p:txBody>
      </p:sp>
      <p:sp>
        <p:nvSpPr>
          <p:cNvPr id="4" name="TextBox 3">
            <a:extLst>
              <a:ext uri="{FF2B5EF4-FFF2-40B4-BE49-F238E27FC236}">
                <a16:creationId xmlns:a16="http://schemas.microsoft.com/office/drawing/2014/main" id="{262E2A51-53A5-D111-1590-13FBFCF73FF0}"/>
              </a:ext>
            </a:extLst>
          </p:cNvPr>
          <p:cNvSpPr txBox="1"/>
          <p:nvPr/>
        </p:nvSpPr>
        <p:spPr>
          <a:xfrm>
            <a:off x="336123" y="1071026"/>
            <a:ext cx="5884545" cy="3447098"/>
          </a:xfrm>
          <a:prstGeom prst="rect">
            <a:avLst/>
          </a:prstGeom>
          <a:noFill/>
        </p:spPr>
        <p:txBody>
          <a:bodyPr wrap="square" rtlCol="0">
            <a:spAutoFit/>
          </a:bodyPr>
          <a:lstStyle/>
          <a:p>
            <a:pPr>
              <a:defRPr/>
            </a:pPr>
            <a:r>
              <a:rPr lang="en-US" sz="2400" b="1" dirty="0"/>
              <a:t>Magnetic field measurement</a:t>
            </a:r>
            <a:endParaRPr lang="en-US" b="1" dirty="0"/>
          </a:p>
          <a:p>
            <a:pPr>
              <a:defRPr/>
            </a:pPr>
            <a:br>
              <a:rPr lang="en-US" dirty="0"/>
            </a:br>
            <a:r>
              <a:rPr lang="en-US" dirty="0"/>
              <a:t>The experiment included measurements of the magnetic field by a Magnometer. We measured over the length of the conveyor belt in each step of the Stepper Motor.</a:t>
            </a:r>
          </a:p>
          <a:p>
            <a:pPr>
              <a:defRPr/>
            </a:pPr>
            <a:r>
              <a:rPr lang="en-US" dirty="0"/>
              <a:t>Afterwards, we converted the motor steps to distance in millimeters.</a:t>
            </a:r>
          </a:p>
          <a:p>
            <a:pPr>
              <a:defRPr/>
            </a:pPr>
            <a:endParaRPr lang="en-US" sz="1600" dirty="0"/>
          </a:p>
          <a:p>
            <a:pPr>
              <a:defRPr/>
            </a:pPr>
            <a:r>
              <a:rPr lang="en-US" dirty="0"/>
              <a:t>The results agrees with our expectations, the magnetic field decreases at such a rate that at the edge of the conveyor belt the magnetic field’s strength is negligible.</a:t>
            </a:r>
          </a:p>
          <a:p>
            <a:pPr marL="457200" indent="-457200">
              <a:buAutoNum type="arabicParenR"/>
              <a:defRPr/>
            </a:pPr>
            <a:endParaRPr lang="en-US" sz="1600" dirty="0"/>
          </a:p>
        </p:txBody>
      </p:sp>
      <p:pic>
        <p:nvPicPr>
          <p:cNvPr id="5" name="Picture 1">
            <a:extLst>
              <a:ext uri="{FF2B5EF4-FFF2-40B4-BE49-F238E27FC236}">
                <a16:creationId xmlns:a16="http://schemas.microsoft.com/office/drawing/2014/main" id="{C9354907-817A-2540-231E-56B81A8DE8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7271" y="4256632"/>
            <a:ext cx="3903829" cy="241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073BC424-CEDF-9F7A-2F11-FC74C6ECE741}"/>
              </a:ext>
            </a:extLst>
          </p:cNvPr>
          <p:cNvPicPr>
            <a:picLocks noChangeAspect="1"/>
          </p:cNvPicPr>
          <p:nvPr/>
        </p:nvPicPr>
        <p:blipFill rotWithShape="1">
          <a:blip r:embed="rId4"/>
          <a:srcRect r="4462" b="1070"/>
          <a:stretch/>
        </p:blipFill>
        <p:spPr>
          <a:xfrm>
            <a:off x="6610351" y="970657"/>
            <a:ext cx="5448300" cy="5506343"/>
          </a:xfrm>
          <a:prstGeom prst="rect">
            <a:avLst/>
          </a:prstGeom>
        </p:spPr>
      </p:pic>
    </p:spTree>
    <p:extLst>
      <p:ext uri="{BB962C8B-B14F-4D97-AF65-F5344CB8AC3E}">
        <p14:creationId xmlns:p14="http://schemas.microsoft.com/office/powerpoint/2010/main" val="4117293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0" descr="Blue Powerpoint Background Images – Browse 10,220 Stock Photos, Vectors,  and Video | Adobe Stock">
            <a:extLst>
              <a:ext uri="{FF2B5EF4-FFF2-40B4-BE49-F238E27FC236}">
                <a16:creationId xmlns:a16="http://schemas.microsoft.com/office/drawing/2014/main" id="{0E7F3B9C-9F7A-FC62-A605-7DF33F64E3E1}"/>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r="11096" b="1"/>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FD4A720-B87B-A40C-1A63-4775893254FA}"/>
              </a:ext>
            </a:extLst>
          </p:cNvPr>
          <p:cNvSpPr txBox="1"/>
          <p:nvPr/>
        </p:nvSpPr>
        <p:spPr>
          <a:xfrm>
            <a:off x="2628900" y="276701"/>
            <a:ext cx="5019675" cy="646331"/>
          </a:xfrm>
          <a:prstGeom prst="rect">
            <a:avLst/>
          </a:prstGeom>
          <a:noFill/>
        </p:spPr>
        <p:txBody>
          <a:bodyPr wrap="square">
            <a:spAutoFit/>
          </a:bodyPr>
          <a:lstStyle/>
          <a:p>
            <a:pPr>
              <a:defRPr/>
            </a:pPr>
            <a:r>
              <a:rPr lang="en-US" sz="3600" dirty="0"/>
              <a:t>Difficulties and solutions</a:t>
            </a:r>
          </a:p>
        </p:txBody>
      </p:sp>
      <p:sp>
        <p:nvSpPr>
          <p:cNvPr id="4" name="TextBox 3">
            <a:extLst>
              <a:ext uri="{FF2B5EF4-FFF2-40B4-BE49-F238E27FC236}">
                <a16:creationId xmlns:a16="http://schemas.microsoft.com/office/drawing/2014/main" id="{81AAC0FD-B1E3-DB6D-AE51-226C2A5C897C}"/>
              </a:ext>
            </a:extLst>
          </p:cNvPr>
          <p:cNvSpPr txBox="1"/>
          <p:nvPr/>
        </p:nvSpPr>
        <p:spPr>
          <a:xfrm>
            <a:off x="461963" y="1068556"/>
            <a:ext cx="11510962" cy="4185761"/>
          </a:xfrm>
          <a:prstGeom prst="rect">
            <a:avLst/>
          </a:prstGeom>
          <a:noFill/>
        </p:spPr>
        <p:txBody>
          <a:bodyPr wrap="square" rtlCol="0">
            <a:spAutoFit/>
          </a:bodyPr>
          <a:lstStyle/>
          <a:p>
            <a:pPr>
              <a:defRPr/>
            </a:pPr>
            <a:r>
              <a:rPr lang="en-US" sz="2800" b="1" dirty="0"/>
              <a:t>Dual supplier input problem</a:t>
            </a:r>
            <a:endParaRPr lang="en-US" sz="2000" b="1" dirty="0"/>
          </a:p>
          <a:p>
            <a:pPr>
              <a:defRPr/>
            </a:pPr>
            <a:br>
              <a:rPr lang="en-US" sz="2000" dirty="0"/>
            </a:br>
            <a:r>
              <a:rPr lang="en-US" sz="2000" dirty="0"/>
              <a:t>There are two ways to supply voltage to the microcontroller, through USB connection to a PC and through an external source, but not together to prevent short circuit between two suppliers.</a:t>
            </a:r>
          </a:p>
          <a:p>
            <a:pPr>
              <a:defRPr/>
            </a:pPr>
            <a:r>
              <a:rPr lang="en-US" sz="2000" dirty="0"/>
              <a:t>The external source is the preferred way to supply power to the microcontroller in order to avoid the need to keep the USB always connected, but we need the USB to program the microcontroller. This is a problem since the design we made does not connect between the microcontroller DC input and the external source.  </a:t>
            </a:r>
          </a:p>
          <a:p>
            <a:pPr>
              <a:defRPr/>
            </a:pPr>
            <a:endParaRPr lang="en-US" sz="2000" dirty="0"/>
          </a:p>
          <a:p>
            <a:pPr>
              <a:defRPr/>
            </a:pPr>
            <a:r>
              <a:rPr lang="en-US" sz="2000" dirty="0"/>
              <a:t>There is a chip that transfers DC supply from the USB (PC) through a diode (D1). In order to prevent short circuit and solve the design problem, we disconnected the diode and soldered VDD and GND underneath the PCB between the DC input of the board to the DC input of the microcontroller, so the microcontroller will only receive voltage from the external power supply even while programming the microcontroller through USB.</a:t>
            </a:r>
          </a:p>
          <a:p>
            <a:pPr marL="457200" indent="-457200">
              <a:buAutoNum type="arabicParenR"/>
              <a:defRPr/>
            </a:pPr>
            <a:endParaRPr lang="en-US" dirty="0"/>
          </a:p>
        </p:txBody>
      </p:sp>
    </p:spTree>
    <p:extLst>
      <p:ext uri="{BB962C8B-B14F-4D97-AF65-F5344CB8AC3E}">
        <p14:creationId xmlns:p14="http://schemas.microsoft.com/office/powerpoint/2010/main" val="2079581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descr="Blue Powerpoint Background Images – Browse 10,220 Stock Photos, Vectors,  and Video | Adobe Stock">
            <a:extLst>
              <a:ext uri="{FF2B5EF4-FFF2-40B4-BE49-F238E27FC236}">
                <a16:creationId xmlns:a16="http://schemas.microsoft.com/office/drawing/2014/main" id="{76257F98-2B32-1A0B-55F7-7D54955AD4B9}"/>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r="11096" b="1"/>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403F033-F74B-D9ED-8F47-70B5174809BD}"/>
              </a:ext>
            </a:extLst>
          </p:cNvPr>
          <p:cNvSpPr txBox="1"/>
          <p:nvPr/>
        </p:nvSpPr>
        <p:spPr>
          <a:xfrm>
            <a:off x="633413" y="1876542"/>
            <a:ext cx="9758362" cy="2369880"/>
          </a:xfrm>
          <a:prstGeom prst="rect">
            <a:avLst/>
          </a:prstGeom>
          <a:noFill/>
        </p:spPr>
        <p:txBody>
          <a:bodyPr wrap="square" rtlCol="0">
            <a:spAutoFit/>
          </a:bodyPr>
          <a:lstStyle/>
          <a:p>
            <a:pPr>
              <a:defRPr/>
            </a:pPr>
            <a:r>
              <a:rPr lang="en-US" sz="2800" b="1" dirty="0"/>
              <a:t>Override switch and spare bus.</a:t>
            </a:r>
          </a:p>
          <a:p>
            <a:pPr>
              <a:defRPr/>
            </a:pPr>
            <a:endParaRPr lang="en-US" sz="2000" b="1" dirty="0"/>
          </a:p>
          <a:p>
            <a:pPr>
              <a:defRPr/>
            </a:pPr>
            <a:r>
              <a:rPr lang="en-US" sz="2000" dirty="0"/>
              <a:t>In the initial design of the PCB, we created a spare bus connection to the microcontroller GPIOs and DC input in case of possible changes.</a:t>
            </a:r>
          </a:p>
          <a:p>
            <a:pPr>
              <a:defRPr/>
            </a:pPr>
            <a:r>
              <a:rPr lang="en-US" sz="2000" dirty="0"/>
              <a:t>After we designed and printed the PCB, we decided that another component is needed, a switch that can override the software and move the magnet on/off the sample. </a:t>
            </a:r>
            <a:br>
              <a:rPr lang="en-US" sz="2000" dirty="0"/>
            </a:br>
            <a:r>
              <a:rPr lang="en-US" sz="2000" dirty="0"/>
              <a:t>We used the spare bus GPIO to integrate the override switch to the system.</a:t>
            </a:r>
            <a:endParaRPr lang="en-US" dirty="0"/>
          </a:p>
        </p:txBody>
      </p:sp>
      <p:sp>
        <p:nvSpPr>
          <p:cNvPr id="3" name="TextBox 2">
            <a:extLst>
              <a:ext uri="{FF2B5EF4-FFF2-40B4-BE49-F238E27FC236}">
                <a16:creationId xmlns:a16="http://schemas.microsoft.com/office/drawing/2014/main" id="{7C7854FB-013E-64EE-35F8-6DB8C42992D4}"/>
              </a:ext>
            </a:extLst>
          </p:cNvPr>
          <p:cNvSpPr txBox="1"/>
          <p:nvPr/>
        </p:nvSpPr>
        <p:spPr>
          <a:xfrm>
            <a:off x="2628900" y="276701"/>
            <a:ext cx="5857875" cy="646331"/>
          </a:xfrm>
          <a:prstGeom prst="rect">
            <a:avLst/>
          </a:prstGeom>
          <a:noFill/>
        </p:spPr>
        <p:txBody>
          <a:bodyPr wrap="square">
            <a:spAutoFit/>
          </a:bodyPr>
          <a:lstStyle/>
          <a:p>
            <a:pPr>
              <a:defRPr/>
            </a:pPr>
            <a:r>
              <a:rPr lang="en-US" sz="3600" dirty="0"/>
              <a:t>Difficulties and solutions cont.</a:t>
            </a:r>
          </a:p>
        </p:txBody>
      </p:sp>
    </p:spTree>
    <p:extLst>
      <p:ext uri="{BB962C8B-B14F-4D97-AF65-F5344CB8AC3E}">
        <p14:creationId xmlns:p14="http://schemas.microsoft.com/office/powerpoint/2010/main" val="3968901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0" descr="Blue Powerpoint Background Images – Browse 10,220 Stock Photos, Vectors,  and Video | Adobe Stock">
            <a:extLst>
              <a:ext uri="{FF2B5EF4-FFF2-40B4-BE49-F238E27FC236}">
                <a16:creationId xmlns:a16="http://schemas.microsoft.com/office/drawing/2014/main" id="{65AC28F6-97F0-9601-757C-6241B0DF3083}"/>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r="11096" b="1"/>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B1E498D-5E39-01B6-638E-2CD208468231}"/>
              </a:ext>
            </a:extLst>
          </p:cNvPr>
          <p:cNvSpPr txBox="1"/>
          <p:nvPr/>
        </p:nvSpPr>
        <p:spPr>
          <a:xfrm>
            <a:off x="5072062" y="124301"/>
            <a:ext cx="2047875" cy="646331"/>
          </a:xfrm>
          <a:prstGeom prst="rect">
            <a:avLst/>
          </a:prstGeom>
          <a:noFill/>
        </p:spPr>
        <p:txBody>
          <a:bodyPr wrap="square">
            <a:spAutoFit/>
          </a:bodyPr>
          <a:lstStyle/>
          <a:p>
            <a:pPr>
              <a:defRPr/>
            </a:pPr>
            <a:r>
              <a:rPr lang="en-US" sz="3600" dirty="0"/>
              <a:t>Summary</a:t>
            </a:r>
          </a:p>
        </p:txBody>
      </p:sp>
      <p:sp>
        <p:nvSpPr>
          <p:cNvPr id="3" name="TextBox 2">
            <a:extLst>
              <a:ext uri="{FF2B5EF4-FFF2-40B4-BE49-F238E27FC236}">
                <a16:creationId xmlns:a16="http://schemas.microsoft.com/office/drawing/2014/main" id="{DCF36A2E-7B9C-E3DC-1E76-E23CDE7451FC}"/>
              </a:ext>
            </a:extLst>
          </p:cNvPr>
          <p:cNvSpPr txBox="1"/>
          <p:nvPr/>
        </p:nvSpPr>
        <p:spPr>
          <a:xfrm>
            <a:off x="180976" y="1541264"/>
            <a:ext cx="12011024" cy="4401205"/>
          </a:xfrm>
          <a:prstGeom prst="rect">
            <a:avLst/>
          </a:prstGeom>
          <a:noFill/>
        </p:spPr>
        <p:txBody>
          <a:bodyPr wrap="square" rtlCol="0">
            <a:spAutoFit/>
          </a:bodyPr>
          <a:lstStyle/>
          <a:p>
            <a:pPr marL="285750" indent="-285750">
              <a:buFont typeface="Arial" panose="020B0604020202020204" pitchFamily="34" charset="0"/>
              <a:buChar char="•"/>
              <a:defRPr/>
            </a:pPr>
            <a:r>
              <a:rPr lang="en-US" sz="2800" dirty="0"/>
              <a:t>Currently we achieved the following </a:t>
            </a:r>
          </a:p>
          <a:p>
            <a:pPr marL="742950" lvl="1" indent="-285750">
              <a:buFont typeface="Arial" panose="020B0604020202020204" pitchFamily="34" charset="0"/>
              <a:buChar char="•"/>
              <a:defRPr/>
            </a:pPr>
            <a:r>
              <a:rPr lang="en-US" sz="2800" dirty="0"/>
              <a:t>A system that fulfills the base conditions (moving the magnet on/off the sample) </a:t>
            </a:r>
          </a:p>
          <a:p>
            <a:pPr marL="742950" lvl="1" indent="-285750">
              <a:buFont typeface="Arial" panose="020B0604020202020204" pitchFamily="34" charset="0"/>
              <a:buChar char="•"/>
              <a:defRPr/>
            </a:pPr>
            <a:r>
              <a:rPr lang="en-US" sz="2800" dirty="0"/>
              <a:t>The system is robust – designed and printed a PCB and suitable connectors </a:t>
            </a:r>
          </a:p>
          <a:p>
            <a:pPr marL="742950" lvl="1" indent="-285750">
              <a:buFont typeface="Arial" panose="020B0604020202020204" pitchFamily="34" charset="0"/>
              <a:buChar char="•"/>
              <a:defRPr/>
            </a:pPr>
            <a:r>
              <a:rPr lang="en-US" sz="2800" dirty="0"/>
              <a:t>Added peripheral parts such as LEDs and a switch </a:t>
            </a:r>
          </a:p>
          <a:p>
            <a:pPr marL="285750" indent="-285750">
              <a:buFont typeface="Arial" panose="020B0604020202020204" pitchFamily="34" charset="0"/>
              <a:buChar char="•"/>
              <a:defRPr/>
            </a:pPr>
            <a:r>
              <a:rPr lang="en-US" sz="2800" dirty="0"/>
              <a:t>In comparison to the original plans </a:t>
            </a:r>
          </a:p>
          <a:p>
            <a:pPr marL="742950" lvl="1" indent="-285750">
              <a:buFont typeface="Arial" panose="020B0604020202020204" pitchFamily="34" charset="0"/>
              <a:buChar char="•"/>
              <a:defRPr/>
            </a:pPr>
            <a:r>
              <a:rPr lang="en-US" sz="2800" dirty="0"/>
              <a:t>We didn’t integrate the system with Labview – still can’t control the magnet’s position by software in real time </a:t>
            </a:r>
          </a:p>
          <a:p>
            <a:pPr marL="742950" lvl="1" indent="-285750">
              <a:buFont typeface="Arial" panose="020B0604020202020204" pitchFamily="34" charset="0"/>
              <a:buChar char="•"/>
              <a:defRPr/>
            </a:pPr>
            <a:r>
              <a:rPr lang="en-US" sz="2800" dirty="0"/>
              <a:t>We added a component that initially wasn’t planned – an override switch for multiple modes of moving the magnet</a:t>
            </a:r>
          </a:p>
        </p:txBody>
      </p:sp>
      <p:pic>
        <p:nvPicPr>
          <p:cNvPr id="5" name="Graphic 4" descr="Presentation with media with solid fill">
            <a:hlinkClick r:id="rId3" action="ppaction://hlinkfile"/>
            <a:extLst>
              <a:ext uri="{FF2B5EF4-FFF2-40B4-BE49-F238E27FC236}">
                <a16:creationId xmlns:a16="http://schemas.microsoft.com/office/drawing/2014/main" id="{9B63A077-3EFC-54E8-899B-C0E4193B0F8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24950" y="5580519"/>
            <a:ext cx="914400" cy="914400"/>
          </a:xfrm>
          <a:prstGeom prst="rect">
            <a:avLst/>
          </a:prstGeom>
        </p:spPr>
      </p:pic>
    </p:spTree>
    <p:extLst>
      <p:ext uri="{BB962C8B-B14F-4D97-AF65-F5344CB8AC3E}">
        <p14:creationId xmlns:p14="http://schemas.microsoft.com/office/powerpoint/2010/main" val="21685118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390</TotalTime>
  <Words>777</Words>
  <Application>Microsoft Office PowerPoint</Application>
  <PresentationFormat>Widescreen</PresentationFormat>
  <Paragraphs>68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Eylon Kapel</dc:creator>
  <cp:lastModifiedBy>Raam Kavod</cp:lastModifiedBy>
  <cp:revision>29</cp:revision>
  <dcterms:created xsi:type="dcterms:W3CDTF">2022-05-29T12:53:45Z</dcterms:created>
  <dcterms:modified xsi:type="dcterms:W3CDTF">2022-06-12T18:03:50Z</dcterms:modified>
</cp:coreProperties>
</file>