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302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303" r:id="rId30"/>
    <p:sldId id="284" r:id="rId31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529"/>
    <p:restoredTop sz="94663"/>
  </p:normalViewPr>
  <p:slideViewPr>
    <p:cSldViewPr snapToGrid="0" snapToObjects="1">
      <p:cViewPr varScale="1">
        <p:scale>
          <a:sx n="146" d="100"/>
          <a:sy n="146" d="100"/>
        </p:scale>
        <p:origin x="552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F9D7BC-155A-41B0-837F-C89FBA2BB651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1C0C251-71A8-43B6-8B5E-CB94FBD4ED4F}">
      <dgm:prSet/>
      <dgm:spPr/>
      <dgm:t>
        <a:bodyPr/>
        <a:lstStyle/>
        <a:p>
          <a:r>
            <a:rPr lang="en-IL" dirty="0"/>
            <a:t>Envarioment variables are injected to pod from config map only while creating the pod</a:t>
          </a:r>
          <a:endParaRPr lang="en-US" dirty="0"/>
        </a:p>
      </dgm:t>
    </dgm:pt>
    <dgm:pt modelId="{B5D56BAF-4609-45EF-A7CD-F25EEADC120D}" type="parTrans" cxnId="{0485525C-5DB0-4360-A1C3-01EFB271D637}">
      <dgm:prSet/>
      <dgm:spPr/>
      <dgm:t>
        <a:bodyPr/>
        <a:lstStyle/>
        <a:p>
          <a:endParaRPr lang="en-US"/>
        </a:p>
      </dgm:t>
    </dgm:pt>
    <dgm:pt modelId="{66C061B8-0661-4B8A-816C-9B6C06537211}" type="sibTrans" cxnId="{0485525C-5DB0-4360-A1C3-01EFB271D637}">
      <dgm:prSet/>
      <dgm:spPr/>
      <dgm:t>
        <a:bodyPr/>
        <a:lstStyle/>
        <a:p>
          <a:endParaRPr lang="en-US"/>
        </a:p>
      </dgm:t>
    </dgm:pt>
    <dgm:pt modelId="{22B51539-828C-4069-8ADD-61216A2EC500}">
      <dgm:prSet/>
      <dgm:spPr/>
      <dgm:t>
        <a:bodyPr/>
        <a:lstStyle/>
        <a:p>
          <a:r>
            <a:rPr lang="en-IL" dirty="0"/>
            <a:t>Updating values in config map not affect running pods</a:t>
          </a:r>
          <a:endParaRPr lang="en-US" dirty="0"/>
        </a:p>
      </dgm:t>
    </dgm:pt>
    <dgm:pt modelId="{4DB24B26-FFBD-488F-843C-5F81FC13600A}" type="parTrans" cxnId="{81BACBF9-D6DB-4B63-BC56-A75EF58A2AE4}">
      <dgm:prSet/>
      <dgm:spPr/>
      <dgm:t>
        <a:bodyPr/>
        <a:lstStyle/>
        <a:p>
          <a:endParaRPr lang="en-US"/>
        </a:p>
      </dgm:t>
    </dgm:pt>
    <dgm:pt modelId="{8DAD8A33-AD83-436F-AB46-20E6BCDD60E3}" type="sibTrans" cxnId="{81BACBF9-D6DB-4B63-BC56-A75EF58A2AE4}">
      <dgm:prSet/>
      <dgm:spPr/>
      <dgm:t>
        <a:bodyPr/>
        <a:lstStyle/>
        <a:p>
          <a:endParaRPr lang="en-US"/>
        </a:p>
      </dgm:t>
    </dgm:pt>
    <dgm:pt modelId="{C75B2013-5AC2-40B2-BF77-7E2C0CD312B4}">
      <dgm:prSet/>
      <dgm:spPr/>
      <dgm:t>
        <a:bodyPr/>
        <a:lstStyle/>
        <a:p>
          <a:r>
            <a:rPr lang="en-IL" dirty="0"/>
            <a:t>You need to restart the pod in order to get a pod with updated values</a:t>
          </a:r>
          <a:endParaRPr lang="en-US" dirty="0"/>
        </a:p>
      </dgm:t>
    </dgm:pt>
    <dgm:pt modelId="{4F1DA21C-EE2E-45ED-A24F-D8C914E784EE}" type="parTrans" cxnId="{62609B2E-AC0D-4A01-979D-1B7FD611433F}">
      <dgm:prSet/>
      <dgm:spPr/>
      <dgm:t>
        <a:bodyPr/>
        <a:lstStyle/>
        <a:p>
          <a:endParaRPr lang="en-US"/>
        </a:p>
      </dgm:t>
    </dgm:pt>
    <dgm:pt modelId="{9E6CFBBE-8233-4774-86FE-E4A2CD3E5808}" type="sibTrans" cxnId="{62609B2E-AC0D-4A01-979D-1B7FD611433F}">
      <dgm:prSet/>
      <dgm:spPr/>
      <dgm:t>
        <a:bodyPr/>
        <a:lstStyle/>
        <a:p>
          <a:endParaRPr lang="en-US"/>
        </a:p>
      </dgm:t>
    </dgm:pt>
    <dgm:pt modelId="{059625A1-53DD-9E40-AA97-696EFB5C9B96}" type="pres">
      <dgm:prSet presAssocID="{5AF9D7BC-155A-41B0-837F-C89FBA2BB651}" presName="outerComposite" presStyleCnt="0">
        <dgm:presLayoutVars>
          <dgm:chMax val="5"/>
          <dgm:dir/>
          <dgm:resizeHandles val="exact"/>
        </dgm:presLayoutVars>
      </dgm:prSet>
      <dgm:spPr/>
    </dgm:pt>
    <dgm:pt modelId="{22E9A2BA-FAC9-C149-983A-DFD1EBD50963}" type="pres">
      <dgm:prSet presAssocID="{5AF9D7BC-155A-41B0-837F-C89FBA2BB651}" presName="dummyMaxCanvas" presStyleCnt="0">
        <dgm:presLayoutVars/>
      </dgm:prSet>
      <dgm:spPr/>
    </dgm:pt>
    <dgm:pt modelId="{CF230DBD-C903-144D-A299-E279009D4975}" type="pres">
      <dgm:prSet presAssocID="{5AF9D7BC-155A-41B0-837F-C89FBA2BB651}" presName="ThreeNodes_1" presStyleLbl="node1" presStyleIdx="0" presStyleCnt="3">
        <dgm:presLayoutVars>
          <dgm:bulletEnabled val="1"/>
        </dgm:presLayoutVars>
      </dgm:prSet>
      <dgm:spPr/>
    </dgm:pt>
    <dgm:pt modelId="{525D30D5-17F5-094F-8503-9D27FB67EF53}" type="pres">
      <dgm:prSet presAssocID="{5AF9D7BC-155A-41B0-837F-C89FBA2BB651}" presName="ThreeNodes_2" presStyleLbl="node1" presStyleIdx="1" presStyleCnt="3">
        <dgm:presLayoutVars>
          <dgm:bulletEnabled val="1"/>
        </dgm:presLayoutVars>
      </dgm:prSet>
      <dgm:spPr/>
    </dgm:pt>
    <dgm:pt modelId="{33ADC7CD-9291-7D40-9CFB-2DEC3F8F0ACF}" type="pres">
      <dgm:prSet presAssocID="{5AF9D7BC-155A-41B0-837F-C89FBA2BB651}" presName="ThreeNodes_3" presStyleLbl="node1" presStyleIdx="2" presStyleCnt="3">
        <dgm:presLayoutVars>
          <dgm:bulletEnabled val="1"/>
        </dgm:presLayoutVars>
      </dgm:prSet>
      <dgm:spPr/>
    </dgm:pt>
    <dgm:pt modelId="{CDF45246-4AEB-DE46-8F85-6345900EA1D0}" type="pres">
      <dgm:prSet presAssocID="{5AF9D7BC-155A-41B0-837F-C89FBA2BB651}" presName="ThreeConn_1-2" presStyleLbl="fgAccFollowNode1" presStyleIdx="0" presStyleCnt="2">
        <dgm:presLayoutVars>
          <dgm:bulletEnabled val="1"/>
        </dgm:presLayoutVars>
      </dgm:prSet>
      <dgm:spPr/>
    </dgm:pt>
    <dgm:pt modelId="{3F34677C-DFEA-404E-A0A6-69CCC12379D6}" type="pres">
      <dgm:prSet presAssocID="{5AF9D7BC-155A-41B0-837F-C89FBA2BB651}" presName="ThreeConn_2-3" presStyleLbl="fgAccFollowNode1" presStyleIdx="1" presStyleCnt="2">
        <dgm:presLayoutVars>
          <dgm:bulletEnabled val="1"/>
        </dgm:presLayoutVars>
      </dgm:prSet>
      <dgm:spPr/>
    </dgm:pt>
    <dgm:pt modelId="{D406F6CA-79D0-924A-8E01-47AC3368E3A9}" type="pres">
      <dgm:prSet presAssocID="{5AF9D7BC-155A-41B0-837F-C89FBA2BB651}" presName="ThreeNodes_1_text" presStyleLbl="node1" presStyleIdx="2" presStyleCnt="3">
        <dgm:presLayoutVars>
          <dgm:bulletEnabled val="1"/>
        </dgm:presLayoutVars>
      </dgm:prSet>
      <dgm:spPr/>
    </dgm:pt>
    <dgm:pt modelId="{70167125-A308-234A-A66B-5AAA36295E55}" type="pres">
      <dgm:prSet presAssocID="{5AF9D7BC-155A-41B0-837F-C89FBA2BB651}" presName="ThreeNodes_2_text" presStyleLbl="node1" presStyleIdx="2" presStyleCnt="3">
        <dgm:presLayoutVars>
          <dgm:bulletEnabled val="1"/>
        </dgm:presLayoutVars>
      </dgm:prSet>
      <dgm:spPr/>
    </dgm:pt>
    <dgm:pt modelId="{1CBB1F42-7EC1-F342-A73C-0896D0D0745D}" type="pres">
      <dgm:prSet presAssocID="{5AF9D7BC-155A-41B0-837F-C89FBA2BB651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CAB44017-E864-A94E-A23B-CABD2D3A7F48}" type="presOf" srcId="{C75B2013-5AC2-40B2-BF77-7E2C0CD312B4}" destId="{1CBB1F42-7EC1-F342-A73C-0896D0D0745D}" srcOrd="1" destOrd="0" presId="urn:microsoft.com/office/officeart/2005/8/layout/vProcess5"/>
    <dgm:cxn modelId="{62609B2E-AC0D-4A01-979D-1B7FD611433F}" srcId="{5AF9D7BC-155A-41B0-837F-C89FBA2BB651}" destId="{C75B2013-5AC2-40B2-BF77-7E2C0CD312B4}" srcOrd="2" destOrd="0" parTransId="{4F1DA21C-EE2E-45ED-A24F-D8C914E784EE}" sibTransId="{9E6CFBBE-8233-4774-86FE-E4A2CD3E5808}"/>
    <dgm:cxn modelId="{0485525C-5DB0-4360-A1C3-01EFB271D637}" srcId="{5AF9D7BC-155A-41B0-837F-C89FBA2BB651}" destId="{01C0C251-71A8-43B6-8B5E-CB94FBD4ED4F}" srcOrd="0" destOrd="0" parTransId="{B5D56BAF-4609-45EF-A7CD-F25EEADC120D}" sibTransId="{66C061B8-0661-4B8A-816C-9B6C06537211}"/>
    <dgm:cxn modelId="{43858762-98A8-0245-B631-64AEE75C7AAA}" type="presOf" srcId="{01C0C251-71A8-43B6-8B5E-CB94FBD4ED4F}" destId="{CF230DBD-C903-144D-A299-E279009D4975}" srcOrd="0" destOrd="0" presId="urn:microsoft.com/office/officeart/2005/8/layout/vProcess5"/>
    <dgm:cxn modelId="{487D0869-7D28-E640-B815-F62B75CEE35B}" type="presOf" srcId="{5AF9D7BC-155A-41B0-837F-C89FBA2BB651}" destId="{059625A1-53DD-9E40-AA97-696EFB5C9B96}" srcOrd="0" destOrd="0" presId="urn:microsoft.com/office/officeart/2005/8/layout/vProcess5"/>
    <dgm:cxn modelId="{A716D26D-FAA3-B64B-9117-120B295234B6}" type="presOf" srcId="{22B51539-828C-4069-8ADD-61216A2EC500}" destId="{70167125-A308-234A-A66B-5AAA36295E55}" srcOrd="1" destOrd="0" presId="urn:microsoft.com/office/officeart/2005/8/layout/vProcess5"/>
    <dgm:cxn modelId="{D9C64270-91A8-DF42-B266-834195726500}" type="presOf" srcId="{8DAD8A33-AD83-436F-AB46-20E6BCDD60E3}" destId="{3F34677C-DFEA-404E-A0A6-69CCC12379D6}" srcOrd="0" destOrd="0" presId="urn:microsoft.com/office/officeart/2005/8/layout/vProcess5"/>
    <dgm:cxn modelId="{BB5BDDE8-0421-C445-97FA-3C26C7DF1E28}" type="presOf" srcId="{C75B2013-5AC2-40B2-BF77-7E2C0CD312B4}" destId="{33ADC7CD-9291-7D40-9CFB-2DEC3F8F0ACF}" srcOrd="0" destOrd="0" presId="urn:microsoft.com/office/officeart/2005/8/layout/vProcess5"/>
    <dgm:cxn modelId="{812FCBEE-39EE-E746-B06F-E44C5C164CF7}" type="presOf" srcId="{66C061B8-0661-4B8A-816C-9B6C06537211}" destId="{CDF45246-4AEB-DE46-8F85-6345900EA1D0}" srcOrd="0" destOrd="0" presId="urn:microsoft.com/office/officeart/2005/8/layout/vProcess5"/>
    <dgm:cxn modelId="{81BACBF9-D6DB-4B63-BC56-A75EF58A2AE4}" srcId="{5AF9D7BC-155A-41B0-837F-C89FBA2BB651}" destId="{22B51539-828C-4069-8ADD-61216A2EC500}" srcOrd="1" destOrd="0" parTransId="{4DB24B26-FFBD-488F-843C-5F81FC13600A}" sibTransId="{8DAD8A33-AD83-436F-AB46-20E6BCDD60E3}"/>
    <dgm:cxn modelId="{C6F4C9FB-2F6B-6B4C-8079-0978B15CC440}" type="presOf" srcId="{22B51539-828C-4069-8ADD-61216A2EC500}" destId="{525D30D5-17F5-094F-8503-9D27FB67EF53}" srcOrd="0" destOrd="0" presId="urn:microsoft.com/office/officeart/2005/8/layout/vProcess5"/>
    <dgm:cxn modelId="{CF0E92FE-9A1F-8941-87D9-3EFA0F5AD787}" type="presOf" srcId="{01C0C251-71A8-43B6-8B5E-CB94FBD4ED4F}" destId="{D406F6CA-79D0-924A-8E01-47AC3368E3A9}" srcOrd="1" destOrd="0" presId="urn:microsoft.com/office/officeart/2005/8/layout/vProcess5"/>
    <dgm:cxn modelId="{F55C9AE1-FED2-8B49-B413-A966A0EBCD6A}" type="presParOf" srcId="{059625A1-53DD-9E40-AA97-696EFB5C9B96}" destId="{22E9A2BA-FAC9-C149-983A-DFD1EBD50963}" srcOrd="0" destOrd="0" presId="urn:microsoft.com/office/officeart/2005/8/layout/vProcess5"/>
    <dgm:cxn modelId="{2255F123-71B9-2E45-B87D-EBFFF78E7941}" type="presParOf" srcId="{059625A1-53DD-9E40-AA97-696EFB5C9B96}" destId="{CF230DBD-C903-144D-A299-E279009D4975}" srcOrd="1" destOrd="0" presId="urn:microsoft.com/office/officeart/2005/8/layout/vProcess5"/>
    <dgm:cxn modelId="{D61C57BE-CB04-5B45-9233-21C48B4C461B}" type="presParOf" srcId="{059625A1-53DD-9E40-AA97-696EFB5C9B96}" destId="{525D30D5-17F5-094F-8503-9D27FB67EF53}" srcOrd="2" destOrd="0" presId="urn:microsoft.com/office/officeart/2005/8/layout/vProcess5"/>
    <dgm:cxn modelId="{F90E2383-948F-B04E-90DF-8B50984533DB}" type="presParOf" srcId="{059625A1-53DD-9E40-AA97-696EFB5C9B96}" destId="{33ADC7CD-9291-7D40-9CFB-2DEC3F8F0ACF}" srcOrd="3" destOrd="0" presId="urn:microsoft.com/office/officeart/2005/8/layout/vProcess5"/>
    <dgm:cxn modelId="{D8D5B5B6-9B90-284A-A73D-A45F84426A2E}" type="presParOf" srcId="{059625A1-53DD-9E40-AA97-696EFB5C9B96}" destId="{CDF45246-4AEB-DE46-8F85-6345900EA1D0}" srcOrd="4" destOrd="0" presId="urn:microsoft.com/office/officeart/2005/8/layout/vProcess5"/>
    <dgm:cxn modelId="{DD3883A9-0BEC-6C4C-8318-CD3504E74815}" type="presParOf" srcId="{059625A1-53DD-9E40-AA97-696EFB5C9B96}" destId="{3F34677C-DFEA-404E-A0A6-69CCC12379D6}" srcOrd="5" destOrd="0" presId="urn:microsoft.com/office/officeart/2005/8/layout/vProcess5"/>
    <dgm:cxn modelId="{A863C077-555A-DA46-850B-DC738643E653}" type="presParOf" srcId="{059625A1-53DD-9E40-AA97-696EFB5C9B96}" destId="{D406F6CA-79D0-924A-8E01-47AC3368E3A9}" srcOrd="6" destOrd="0" presId="urn:microsoft.com/office/officeart/2005/8/layout/vProcess5"/>
    <dgm:cxn modelId="{1C791057-73AD-A841-A996-534A197F831B}" type="presParOf" srcId="{059625A1-53DD-9E40-AA97-696EFB5C9B96}" destId="{70167125-A308-234A-A66B-5AAA36295E55}" srcOrd="7" destOrd="0" presId="urn:microsoft.com/office/officeart/2005/8/layout/vProcess5"/>
    <dgm:cxn modelId="{BBC49493-0708-CA49-84CB-C65DC4917DBC}" type="presParOf" srcId="{059625A1-53DD-9E40-AA97-696EFB5C9B96}" destId="{1CBB1F42-7EC1-F342-A73C-0896D0D0745D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230DBD-C903-144D-A299-E279009D4975}">
      <dsp:nvSpPr>
        <dsp:cNvPr id="0" name=""/>
        <dsp:cNvSpPr/>
      </dsp:nvSpPr>
      <dsp:spPr>
        <a:xfrm>
          <a:off x="0" y="0"/>
          <a:ext cx="7952690" cy="131826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L" sz="2700" kern="1200" dirty="0"/>
            <a:t>Envarioment variables are injected to pod from config map only while creating the pod</a:t>
          </a:r>
          <a:endParaRPr lang="en-US" sz="2700" kern="1200" dirty="0"/>
        </a:p>
      </dsp:txBody>
      <dsp:txXfrm>
        <a:off x="38611" y="38611"/>
        <a:ext cx="6530184" cy="1241038"/>
      </dsp:txXfrm>
    </dsp:sp>
    <dsp:sp modelId="{525D30D5-17F5-094F-8503-9D27FB67EF53}">
      <dsp:nvSpPr>
        <dsp:cNvPr id="0" name=""/>
        <dsp:cNvSpPr/>
      </dsp:nvSpPr>
      <dsp:spPr>
        <a:xfrm>
          <a:off x="701708" y="1537970"/>
          <a:ext cx="7952690" cy="1318260"/>
        </a:xfrm>
        <a:prstGeom prst="roundRect">
          <a:avLst>
            <a:gd name="adj" fmla="val 10000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L" sz="2700" kern="1200" dirty="0"/>
            <a:t>Updating values in config map not affect running pods</a:t>
          </a:r>
          <a:endParaRPr lang="en-US" sz="2700" kern="1200" dirty="0"/>
        </a:p>
      </dsp:txBody>
      <dsp:txXfrm>
        <a:off x="740319" y="1576581"/>
        <a:ext cx="6316891" cy="1241038"/>
      </dsp:txXfrm>
    </dsp:sp>
    <dsp:sp modelId="{33ADC7CD-9291-7D40-9CFB-2DEC3F8F0ACF}">
      <dsp:nvSpPr>
        <dsp:cNvPr id="0" name=""/>
        <dsp:cNvSpPr/>
      </dsp:nvSpPr>
      <dsp:spPr>
        <a:xfrm>
          <a:off x="1403416" y="3075940"/>
          <a:ext cx="7952690" cy="1318260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L" sz="2700" kern="1200" dirty="0"/>
            <a:t>You need to restart the pod in order to get a pod with updated values</a:t>
          </a:r>
          <a:endParaRPr lang="en-US" sz="2700" kern="1200" dirty="0"/>
        </a:p>
      </dsp:txBody>
      <dsp:txXfrm>
        <a:off x="1442027" y="3114551"/>
        <a:ext cx="6316891" cy="1241038"/>
      </dsp:txXfrm>
    </dsp:sp>
    <dsp:sp modelId="{CDF45246-4AEB-DE46-8F85-6345900EA1D0}">
      <dsp:nvSpPr>
        <dsp:cNvPr id="0" name=""/>
        <dsp:cNvSpPr/>
      </dsp:nvSpPr>
      <dsp:spPr>
        <a:xfrm>
          <a:off x="7095821" y="999680"/>
          <a:ext cx="856869" cy="85686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7288617" y="999680"/>
        <a:ext cx="471277" cy="644794"/>
      </dsp:txXfrm>
    </dsp:sp>
    <dsp:sp modelId="{3F34677C-DFEA-404E-A0A6-69CCC12379D6}">
      <dsp:nvSpPr>
        <dsp:cNvPr id="0" name=""/>
        <dsp:cNvSpPr/>
      </dsp:nvSpPr>
      <dsp:spPr>
        <a:xfrm>
          <a:off x="7797529" y="2528862"/>
          <a:ext cx="856869" cy="85686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7990325" y="2528862"/>
        <a:ext cx="471277" cy="6447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6210C-0619-E049-8204-7228F59251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C692D6-DC14-B548-9959-B09A9912C8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AC4D7-2481-444B-9D21-D32B0F818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2343A-BF2E-4E4B-99FA-FDD616CF880E}" type="datetimeFigureOut">
              <a:rPr lang="en-IL" smtClean="0"/>
              <a:t>28/02/2022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DCDD3-175F-8947-83F0-14E67673C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2DEA4-9E27-7C45-B24B-601124F6C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B2B89-F4E1-7640-A8C4-7FC47D21707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28808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7AD8A-FE72-2246-A351-1B8BA7A2B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7B6C1B-C5B7-E341-BE14-35861EE832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10909-F15E-E74D-BE3A-0FE28C74C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2343A-BF2E-4E4B-99FA-FDD616CF880E}" type="datetimeFigureOut">
              <a:rPr lang="en-IL" smtClean="0"/>
              <a:t>28/02/2022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E05F9-564D-DE4A-91C8-BB599B12D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8E9AEF-9298-B147-B57D-B8DA180A3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B2B89-F4E1-7640-A8C4-7FC47D21707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3783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EFEF0F-0BBD-6446-BDF4-B5E3D5AA98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88120C-B808-EF42-9270-6D9D243E0C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2DEF2-F03F-C64C-8BF1-5090E0FBE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2343A-BF2E-4E4B-99FA-FDD616CF880E}" type="datetimeFigureOut">
              <a:rPr lang="en-IL" smtClean="0"/>
              <a:t>28/02/2022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CDC4B-84DF-1945-98E3-8F58B65E3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A3625-533D-6943-9996-12B192FB7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B2B89-F4E1-7640-A8C4-7FC47D21707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183742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56102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5E5C7-A20D-FA48-A1D6-9415415F6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8B14B-1400-1648-8913-D092B346C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A55E3-397D-1048-B8AC-863B95B5C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2343A-BF2E-4E4B-99FA-FDD616CF880E}" type="datetimeFigureOut">
              <a:rPr lang="en-IL" smtClean="0"/>
              <a:t>28/02/2022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F9123E-2C06-784E-9569-CC796ED19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D441B3-3664-914A-99A2-F0FC86859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B2B89-F4E1-7640-A8C4-7FC47D21707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83111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DC120-D0D4-C340-9934-9C42B8EF5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C448D6-B16E-624A-AE24-E4318248C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393805-2868-4742-BD02-8FAC4B519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2343A-BF2E-4E4B-99FA-FDD616CF880E}" type="datetimeFigureOut">
              <a:rPr lang="en-IL" smtClean="0"/>
              <a:t>28/02/2022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21541E-5AA2-FD46-A1F7-C4A6D91A5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967366-1B02-734A-9164-784C9D82B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B2B89-F4E1-7640-A8C4-7FC47D21707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0687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149AE-6AB2-8642-960B-EEB7D5032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8068E-B3B8-A842-8CB0-115117E6AB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2A56DB-44A9-A246-972A-3747C1AC73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C3D1DE-6650-014C-AD43-9E2F5BEB2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2343A-BF2E-4E4B-99FA-FDD616CF880E}" type="datetimeFigureOut">
              <a:rPr lang="en-IL" smtClean="0"/>
              <a:t>28/02/2022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52E784-6F93-2844-B4D7-5A37AA80B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DED39B-AABA-B94F-A5BA-50D132AA7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B2B89-F4E1-7640-A8C4-7FC47D21707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36292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29B93-0307-AF4F-B649-C2FF89847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385980-F9F0-BF43-8262-8F4F53B8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4384D3-273C-874A-B2F0-107F75995E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ECB3B9-BE3F-D04A-88D9-ADCF4CEB0B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235505-06CB-AA4E-AF09-6CD4AFC47D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7830FB-B207-4243-BDC0-C1ECD9465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2343A-BF2E-4E4B-99FA-FDD616CF880E}" type="datetimeFigureOut">
              <a:rPr lang="en-IL" smtClean="0"/>
              <a:t>28/02/2022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B8C505-7F36-1746-80D8-D074917C4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EE8612-3C22-B045-8146-27F013749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B2B89-F4E1-7640-A8C4-7FC47D21707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25250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400A3-D005-F44A-8020-92E0801B4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63B9ED-FCB4-E14C-A9D7-C3B5C77F8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2343A-BF2E-4E4B-99FA-FDD616CF880E}" type="datetimeFigureOut">
              <a:rPr lang="en-IL" smtClean="0"/>
              <a:t>28/02/2022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D393D7-4A09-1549-8018-C8580042F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4E3E83-3B1F-D348-B864-DE4AE7355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B2B89-F4E1-7640-A8C4-7FC47D21707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31375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16F4F5-599E-6F4B-A7BB-7ECB73F3D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2343A-BF2E-4E4B-99FA-FDD616CF880E}" type="datetimeFigureOut">
              <a:rPr lang="en-IL" smtClean="0"/>
              <a:t>28/02/2022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5B8C5C-6ED9-814C-BD56-32DB11155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C9A3FC-CE28-BB4A-9B37-23F7A6DDC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B2B89-F4E1-7640-A8C4-7FC47D21707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33391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13C2D-9E7F-484F-BCFC-8D558F380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CAA73-16BD-5F4C-B3D9-C06D56F22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0B0F9-881D-564F-A5A9-EA6EB6F3F2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9E419F-2426-D245-B415-198B02B32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2343A-BF2E-4E4B-99FA-FDD616CF880E}" type="datetimeFigureOut">
              <a:rPr lang="en-IL" smtClean="0"/>
              <a:t>28/02/2022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44F4DC-D70E-234C-ADEF-211F7DD69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90ED6C-75D7-6543-A402-45989EFC4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B2B89-F4E1-7640-A8C4-7FC47D21707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17769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873EE-0225-EE45-B9B0-28040EC74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36058A-8AFC-E84E-BEF5-CD8B93D19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A978B4-8599-A24C-B7EE-E45F087603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EF410E-20B0-8A42-B129-0ED47AAE5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2343A-BF2E-4E4B-99FA-FDD616CF880E}" type="datetimeFigureOut">
              <a:rPr lang="en-IL" smtClean="0"/>
              <a:t>28/02/2022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CA8BF3-5FCC-4845-89B0-94430C01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402CB6-5AA1-B449-B498-447EB844C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B2B89-F4E1-7640-A8C4-7FC47D21707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98633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84C334-4620-274D-937A-FF396C559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302553-426C-0A42-B0AA-28035895A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71B67-93E1-D848-AECA-D0DF1FFAAB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2343A-BF2E-4E4B-99FA-FDD616CF880E}" type="datetimeFigureOut">
              <a:rPr lang="en-IL" smtClean="0"/>
              <a:t>28/02/2022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265BE-7E98-0348-A723-FB341991D7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DF2EF-14AD-874A-8E70-585072A43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B2B89-F4E1-7640-A8C4-7FC47D21707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16204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kubernetes.io/docs/admin/kubelet/" TargetMode="Externa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Picture 3"/>
          <p:cNvPicPr/>
          <p:nvPr/>
        </p:nvPicPr>
        <p:blipFill>
          <a:blip r:embed="rId2"/>
          <a:stretch/>
        </p:blipFill>
        <p:spPr>
          <a:xfrm>
            <a:off x="87840" y="425160"/>
            <a:ext cx="12028320" cy="6013800"/>
          </a:xfrm>
          <a:prstGeom prst="rect">
            <a:avLst/>
          </a:prstGeom>
          <a:ln>
            <a:noFill/>
          </a:ln>
        </p:spPr>
      </p:pic>
      <p:sp>
        <p:nvSpPr>
          <p:cNvPr id="73" name="CustomShape 1"/>
          <p:cNvSpPr/>
          <p:nvPr/>
        </p:nvSpPr>
        <p:spPr>
          <a:xfrm>
            <a:off x="5370480" y="1829520"/>
            <a:ext cx="6185520" cy="1180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6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Using Kubernetes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CustomShape 2"/>
          <p:cNvSpPr/>
          <p:nvPr/>
        </p:nvSpPr>
        <p:spPr>
          <a:xfrm>
            <a:off x="6555240" y="3718800"/>
            <a:ext cx="5000400" cy="1393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Nesia Amit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3"/>
          <p:cNvSpPr/>
          <p:nvPr/>
        </p:nvSpPr>
        <p:spPr>
          <a:xfrm>
            <a:off x="6555240" y="3021840"/>
            <a:ext cx="5000400" cy="1393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90000"/>
              </a:lnSpc>
            </a:pPr>
            <a:r>
              <a:rPr lang="en-US" sz="4000" b="0" strike="noStrike" spc="-1" dirty="0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Day 3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2177400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5" name="CustomShape 2"/>
          <p:cNvSpPr/>
          <p:nvPr/>
        </p:nvSpPr>
        <p:spPr>
          <a:xfrm>
            <a:off x="4623120" y="2676960"/>
            <a:ext cx="1667880" cy="129384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3"/>
          <p:cNvSpPr/>
          <p:nvPr/>
        </p:nvSpPr>
        <p:spPr>
          <a:xfrm>
            <a:off x="3706560" y="1815120"/>
            <a:ext cx="5035320" cy="428472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CustomShape 4"/>
          <p:cNvSpPr/>
          <p:nvPr/>
        </p:nvSpPr>
        <p:spPr>
          <a:xfrm>
            <a:off x="6291720" y="2897640"/>
            <a:ext cx="1667880" cy="1293840"/>
          </a:xfrm>
          <a:prstGeom prst="cube">
            <a:avLst>
              <a:gd name="adj" fmla="val 25000"/>
            </a:avLst>
          </a:prstGeom>
          <a:solidFill>
            <a:schemeClr val="accent6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26817786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9" name="CustomShape 2"/>
          <p:cNvSpPr/>
          <p:nvPr/>
        </p:nvSpPr>
        <p:spPr>
          <a:xfrm>
            <a:off x="2115360" y="1690560"/>
            <a:ext cx="8160480" cy="4680360"/>
          </a:xfrm>
          <a:prstGeom prst="cube">
            <a:avLst>
              <a:gd name="adj" fmla="val 9815"/>
            </a:avLst>
          </a:prstGeom>
          <a:solidFill>
            <a:srgbClr val="99B7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0" name="Picture 4"/>
          <p:cNvPicPr/>
          <p:nvPr/>
        </p:nvPicPr>
        <p:blipFill>
          <a:blip r:embed="rId2"/>
          <a:stretch/>
        </p:blipFill>
        <p:spPr>
          <a:xfrm>
            <a:off x="5936760" y="2642040"/>
            <a:ext cx="1218600" cy="12186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1834233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POD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725760" y="1398240"/>
            <a:ext cx="7183800" cy="280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Represents a unit of deployment: </a:t>
            </a:r>
            <a:r>
              <a:rPr lang="en-US" sz="2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single instance of an application in Kubernetes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which might consist of either a single container or a small number of containers that are tightly coupled and that share resources.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3"/>
          <p:cNvSpPr/>
          <p:nvPr/>
        </p:nvSpPr>
        <p:spPr>
          <a:xfrm>
            <a:off x="8450640" y="2124360"/>
            <a:ext cx="1667880" cy="129384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CustomShape 4"/>
          <p:cNvSpPr/>
          <p:nvPr/>
        </p:nvSpPr>
        <p:spPr>
          <a:xfrm>
            <a:off x="8023680" y="1824120"/>
            <a:ext cx="3816360" cy="255276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CustomShape 5"/>
          <p:cNvSpPr/>
          <p:nvPr/>
        </p:nvSpPr>
        <p:spPr>
          <a:xfrm>
            <a:off x="9855720" y="2557800"/>
            <a:ext cx="1667880" cy="1293840"/>
          </a:xfrm>
          <a:prstGeom prst="cube">
            <a:avLst>
              <a:gd name="adj" fmla="val 25000"/>
            </a:avLst>
          </a:prstGeom>
          <a:solidFill>
            <a:schemeClr val="accent6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CustomShape 6"/>
          <p:cNvSpPr/>
          <p:nvPr/>
        </p:nvSpPr>
        <p:spPr>
          <a:xfrm>
            <a:off x="8810280" y="3616920"/>
            <a:ext cx="948240" cy="470160"/>
          </a:xfrm>
          <a:prstGeom prst="flowChartMagneticDisk">
            <a:avLst/>
          </a:prstGeom>
          <a:solidFill>
            <a:schemeClr val="accent2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CustomShape 7"/>
          <p:cNvSpPr/>
          <p:nvPr/>
        </p:nvSpPr>
        <p:spPr>
          <a:xfrm>
            <a:off x="9165600" y="1497600"/>
            <a:ext cx="19065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10.97.14.200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8"/>
          <p:cNvSpPr/>
          <p:nvPr/>
        </p:nvSpPr>
        <p:spPr>
          <a:xfrm>
            <a:off x="1103040" y="3909960"/>
            <a:ext cx="6414480" cy="29167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apiVersion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v1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kind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Pod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metadata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name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myapp-pod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labels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app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myapp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spec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containers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-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name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myapp-container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image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busybox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command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[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'sh'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,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'-c'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,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'echo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Hello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Kubernetes!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&amp;&amp;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sleep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3600'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]</a:t>
            </a: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9"/>
          <p:cNvSpPr/>
          <p:nvPr/>
        </p:nvSpPr>
        <p:spPr>
          <a:xfrm>
            <a:off x="1103040" y="3518280"/>
            <a:ext cx="22345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my-pod.yaml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10"/>
          <p:cNvSpPr/>
          <p:nvPr/>
        </p:nvSpPr>
        <p:spPr>
          <a:xfrm>
            <a:off x="5254920" y="4646160"/>
            <a:ext cx="6607080" cy="9399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200" b="0" i="1" strike="noStrike" spc="-1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# Create a pod from a file.</a:t>
            </a:r>
            <a:r>
              <a:rPr lang="en-US" sz="2400" b="0" strike="noStrike" spc="-1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SFMono-Regular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$ kubectl create –f </a:t>
            </a:r>
            <a:r>
              <a:rPr lang="en-US" sz="2200" b="1" strike="noStrike" spc="-1">
                <a:solidFill>
                  <a:srgbClr val="843C0B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my-pod.yaml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11"/>
          <p:cNvSpPr/>
          <p:nvPr/>
        </p:nvSpPr>
        <p:spPr>
          <a:xfrm>
            <a:off x="0" y="90000"/>
            <a:ext cx="360" cy="27612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18423686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Deployment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838080" y="1825560"/>
            <a:ext cx="6185880" cy="1671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A </a:t>
            </a: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Deployment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 controller provides declarative updates for </a:t>
            </a: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Pods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 and </a:t>
            </a: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ReplicaSets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7198920" y="1538640"/>
            <a:ext cx="4339080" cy="53186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apiVersion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apps/v1beta2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kind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Deployment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metadata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name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nginx-deployment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labels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 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app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nginx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spec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replicas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3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selector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 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matchLabels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   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app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nginx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template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 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metadata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   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labels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     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app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nginx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  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spec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   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containers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    -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name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nginx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     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image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nginx:1.7.9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     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ports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      -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containerPort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80</a:t>
            </a: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4"/>
          <p:cNvSpPr/>
          <p:nvPr/>
        </p:nvSpPr>
        <p:spPr>
          <a:xfrm>
            <a:off x="6942600" y="1027800"/>
            <a:ext cx="22107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my-deploy.yaml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5"/>
          <p:cNvSpPr/>
          <p:nvPr/>
        </p:nvSpPr>
        <p:spPr>
          <a:xfrm>
            <a:off x="823680" y="5340960"/>
            <a:ext cx="6077160" cy="9399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200" b="0" i="1" strike="noStrike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# Create a deployment from a file.</a:t>
            </a:r>
            <a:r>
              <a:rPr lang="en-US" sz="2400" b="0" strike="noStrike" spc="-1" dirty="0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SFMono-Regular"/>
                <a:ea typeface="DejaVu Sans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$ </a:t>
            </a:r>
            <a:r>
              <a:rPr lang="en-US" sz="22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kubectl</a:t>
            </a:r>
            <a:r>
              <a:rPr lang="en-US" sz="2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apply –f </a:t>
            </a:r>
            <a:r>
              <a:rPr lang="en-US" sz="2200" b="1" strike="noStrike" spc="-1" dirty="0">
                <a:solidFill>
                  <a:srgbClr val="843C0B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my-</a:t>
            </a:r>
            <a:r>
              <a:rPr lang="en-US" sz="2200" b="1" strike="noStrike" spc="-1" dirty="0" err="1">
                <a:solidFill>
                  <a:srgbClr val="843C0B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deploy.yaml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6"/>
          <p:cNvSpPr/>
          <p:nvPr/>
        </p:nvSpPr>
        <p:spPr>
          <a:xfrm>
            <a:off x="714960" y="4654080"/>
            <a:ext cx="6185880" cy="527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Using kubectl declarative command: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8885529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3511800" y="3825000"/>
            <a:ext cx="4799160" cy="282960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CustomShape 2"/>
          <p:cNvSpPr/>
          <p:nvPr/>
        </p:nvSpPr>
        <p:spPr>
          <a:xfrm rot="2888400">
            <a:off x="1306800" y="1147680"/>
            <a:ext cx="3516480" cy="350496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CustomShape 3"/>
          <p:cNvSpPr/>
          <p:nvPr/>
        </p:nvSpPr>
        <p:spPr>
          <a:xfrm rot="18890400">
            <a:off x="7406280" y="1172520"/>
            <a:ext cx="3717360" cy="358920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CustomShape 4"/>
          <p:cNvSpPr/>
          <p:nvPr/>
        </p:nvSpPr>
        <p:spPr>
          <a:xfrm>
            <a:off x="3239640" y="3730680"/>
            <a:ext cx="5352120" cy="261648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CustomShape 5"/>
          <p:cNvSpPr/>
          <p:nvPr/>
        </p:nvSpPr>
        <p:spPr>
          <a:xfrm rot="18890400">
            <a:off x="7484760" y="479880"/>
            <a:ext cx="3896280" cy="402336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CustomShape 6"/>
          <p:cNvSpPr/>
          <p:nvPr/>
        </p:nvSpPr>
        <p:spPr>
          <a:xfrm rot="2884800">
            <a:off x="946440" y="429840"/>
            <a:ext cx="3864600" cy="393264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CustomShape 7"/>
          <p:cNvSpPr/>
          <p:nvPr/>
        </p:nvSpPr>
        <p:spPr>
          <a:xfrm>
            <a:off x="9040680" y="1600200"/>
            <a:ext cx="635760" cy="55152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CustomShape 8"/>
          <p:cNvSpPr/>
          <p:nvPr/>
        </p:nvSpPr>
        <p:spPr>
          <a:xfrm>
            <a:off x="6384600" y="4358520"/>
            <a:ext cx="635760" cy="55152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9"/>
          <p:cNvSpPr/>
          <p:nvPr/>
        </p:nvSpPr>
        <p:spPr>
          <a:xfrm>
            <a:off x="3079080" y="1439280"/>
            <a:ext cx="635760" cy="55152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CustomShape 10"/>
          <p:cNvSpPr/>
          <p:nvPr/>
        </p:nvSpPr>
        <p:spPr>
          <a:xfrm rot="1443600">
            <a:off x="7667280" y="3752640"/>
            <a:ext cx="85608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kublet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CustomShape 11"/>
          <p:cNvSpPr/>
          <p:nvPr/>
        </p:nvSpPr>
        <p:spPr>
          <a:xfrm>
            <a:off x="8852040" y="1370160"/>
            <a:ext cx="1000080" cy="100044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CustomShape 12"/>
          <p:cNvSpPr/>
          <p:nvPr/>
        </p:nvSpPr>
        <p:spPr>
          <a:xfrm>
            <a:off x="6209280" y="4169160"/>
            <a:ext cx="1000080" cy="100044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CustomShape 13"/>
          <p:cNvSpPr/>
          <p:nvPr/>
        </p:nvSpPr>
        <p:spPr>
          <a:xfrm>
            <a:off x="2891520" y="1217880"/>
            <a:ext cx="1000080" cy="100044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CustomShape 14"/>
          <p:cNvSpPr/>
          <p:nvPr/>
        </p:nvSpPr>
        <p:spPr>
          <a:xfrm>
            <a:off x="4983120" y="1370160"/>
            <a:ext cx="2205360" cy="1832040"/>
          </a:xfrm>
          <a:prstGeom prst="hexagon">
            <a:avLst>
              <a:gd name="adj" fmla="val 25000"/>
              <a:gd name="vf" fmla="val 115470"/>
            </a:avLst>
          </a:prstGeom>
          <a:noFill/>
          <a:ln w="3816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CustomShape 15"/>
          <p:cNvSpPr/>
          <p:nvPr/>
        </p:nvSpPr>
        <p:spPr>
          <a:xfrm>
            <a:off x="713160" y="6251040"/>
            <a:ext cx="211428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Kubernetes Cluster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3" name="Content Placeholder 4"/>
          <p:cNvPicPr/>
          <p:nvPr/>
        </p:nvPicPr>
        <p:blipFill>
          <a:blip r:embed="rId2"/>
          <a:stretch/>
        </p:blipFill>
        <p:spPr>
          <a:xfrm>
            <a:off x="321480" y="6211440"/>
            <a:ext cx="443160" cy="443160"/>
          </a:xfrm>
          <a:prstGeom prst="rect">
            <a:avLst/>
          </a:prstGeom>
          <a:ln>
            <a:noFill/>
          </a:ln>
        </p:spPr>
      </p:pic>
      <p:sp>
        <p:nvSpPr>
          <p:cNvPr id="154" name="CustomShape 16"/>
          <p:cNvSpPr/>
          <p:nvPr/>
        </p:nvSpPr>
        <p:spPr>
          <a:xfrm rot="20011800">
            <a:off x="2427120" y="4286880"/>
            <a:ext cx="85608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kublet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CustomShape 17"/>
          <p:cNvSpPr/>
          <p:nvPr/>
        </p:nvSpPr>
        <p:spPr>
          <a:xfrm>
            <a:off x="4570920" y="6313680"/>
            <a:ext cx="85608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kublet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18"/>
          <p:cNvSpPr/>
          <p:nvPr/>
        </p:nvSpPr>
        <p:spPr>
          <a:xfrm rot="1683000">
            <a:off x="8816400" y="4414320"/>
            <a:ext cx="856080" cy="576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Docker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19"/>
          <p:cNvSpPr/>
          <p:nvPr/>
        </p:nvSpPr>
        <p:spPr>
          <a:xfrm rot="20168400">
            <a:off x="3486240" y="3857400"/>
            <a:ext cx="856080" cy="576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Docker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CustomShape 20"/>
          <p:cNvSpPr/>
          <p:nvPr/>
        </p:nvSpPr>
        <p:spPr>
          <a:xfrm>
            <a:off x="6111720" y="6361200"/>
            <a:ext cx="856080" cy="30312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Docker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9" name="Picture 1"/>
          <p:cNvPicPr/>
          <p:nvPr/>
        </p:nvPicPr>
        <p:blipFill>
          <a:blip r:embed="rId3"/>
          <a:stretch/>
        </p:blipFill>
        <p:spPr>
          <a:xfrm>
            <a:off x="4446720" y="51480"/>
            <a:ext cx="504360" cy="479880"/>
          </a:xfrm>
          <a:prstGeom prst="rect">
            <a:avLst/>
          </a:prstGeom>
          <a:ln>
            <a:noFill/>
          </a:ln>
        </p:spPr>
      </p:pic>
      <p:sp>
        <p:nvSpPr>
          <p:cNvPr id="160" name="Line 21"/>
          <p:cNvSpPr/>
          <p:nvPr/>
        </p:nvSpPr>
        <p:spPr>
          <a:xfrm>
            <a:off x="0" y="589320"/>
            <a:ext cx="12191760" cy="360"/>
          </a:xfrm>
          <a:prstGeom prst="line">
            <a:avLst/>
          </a:prstGeom>
          <a:ln w="28440">
            <a:solidFill>
              <a:schemeClr val="tx2"/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22"/>
          <p:cNvSpPr/>
          <p:nvPr/>
        </p:nvSpPr>
        <p:spPr>
          <a:xfrm>
            <a:off x="6209280" y="1600200"/>
            <a:ext cx="561600" cy="4878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CustomShape 23"/>
          <p:cNvSpPr/>
          <p:nvPr/>
        </p:nvSpPr>
        <p:spPr>
          <a:xfrm>
            <a:off x="6283080" y="1626480"/>
            <a:ext cx="281520" cy="451080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24"/>
          <p:cNvSpPr/>
          <p:nvPr/>
        </p:nvSpPr>
        <p:spPr>
          <a:xfrm>
            <a:off x="4951440" y="291960"/>
            <a:ext cx="1042200" cy="1077480"/>
          </a:xfrm>
          <a:prstGeom prst="bentConnector2">
            <a:avLst/>
          </a:prstGeom>
          <a:noFill/>
          <a:ln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CustomShape 25"/>
          <p:cNvSpPr/>
          <p:nvPr/>
        </p:nvSpPr>
        <p:spPr>
          <a:xfrm>
            <a:off x="6004440" y="117000"/>
            <a:ext cx="367200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kubectl create -f my-deploy.yaml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26"/>
          <p:cNvSpPr/>
          <p:nvPr/>
        </p:nvSpPr>
        <p:spPr>
          <a:xfrm>
            <a:off x="1748880" y="3760200"/>
            <a:ext cx="11221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Node#3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CustomShape 27"/>
          <p:cNvSpPr/>
          <p:nvPr/>
        </p:nvSpPr>
        <p:spPr>
          <a:xfrm>
            <a:off x="5409720" y="2822040"/>
            <a:ext cx="11221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Master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CustomShape 28"/>
          <p:cNvSpPr/>
          <p:nvPr/>
        </p:nvSpPr>
        <p:spPr>
          <a:xfrm>
            <a:off x="4258440" y="5935680"/>
            <a:ext cx="11221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Node#2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CustomShape 29"/>
          <p:cNvSpPr/>
          <p:nvPr/>
        </p:nvSpPr>
        <p:spPr>
          <a:xfrm>
            <a:off x="9295200" y="3947400"/>
            <a:ext cx="11221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Node#1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9845441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Master Node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3616560" y="1190520"/>
            <a:ext cx="7000560" cy="529128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bg1"/>
          </a:solidFill>
          <a:ln w="2844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CustomShape 3"/>
          <p:cNvSpPr/>
          <p:nvPr/>
        </p:nvSpPr>
        <p:spPr>
          <a:xfrm>
            <a:off x="5729400" y="1654200"/>
            <a:ext cx="1660320" cy="131868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" name="CustomShape 4"/>
          <p:cNvSpPr/>
          <p:nvPr/>
        </p:nvSpPr>
        <p:spPr>
          <a:xfrm>
            <a:off x="5941440" y="1952640"/>
            <a:ext cx="1236240" cy="721440"/>
          </a:xfrm>
          <a:prstGeom prst="cube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kube-apiserver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5"/>
          <p:cNvSpPr/>
          <p:nvPr/>
        </p:nvSpPr>
        <p:spPr>
          <a:xfrm>
            <a:off x="8011080" y="1952640"/>
            <a:ext cx="1660320" cy="131868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6"/>
          <p:cNvSpPr/>
          <p:nvPr/>
        </p:nvSpPr>
        <p:spPr>
          <a:xfrm>
            <a:off x="8223120" y="2251080"/>
            <a:ext cx="1236240" cy="721440"/>
          </a:xfrm>
          <a:prstGeom prst="cube">
            <a:avLst>
              <a:gd name="adj" fmla="val 25000"/>
            </a:avLst>
          </a:prstGeom>
          <a:solidFill>
            <a:schemeClr val="accent2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kube-ETCD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7"/>
          <p:cNvSpPr/>
          <p:nvPr/>
        </p:nvSpPr>
        <p:spPr>
          <a:xfrm>
            <a:off x="4626360" y="3270960"/>
            <a:ext cx="1660320" cy="131868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8"/>
          <p:cNvSpPr/>
          <p:nvPr/>
        </p:nvSpPr>
        <p:spPr>
          <a:xfrm>
            <a:off x="4838400" y="3569400"/>
            <a:ext cx="1236240" cy="721440"/>
          </a:xfrm>
          <a:prstGeom prst="cube">
            <a:avLst>
              <a:gd name="adj" fmla="val 25000"/>
            </a:avLst>
          </a:prstGeom>
          <a:solidFill>
            <a:schemeClr val="accent6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kube-Scheduler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CustomShape 9"/>
          <p:cNvSpPr/>
          <p:nvPr/>
        </p:nvSpPr>
        <p:spPr>
          <a:xfrm>
            <a:off x="6633720" y="3632040"/>
            <a:ext cx="1660320" cy="131868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CustomShape 10"/>
          <p:cNvSpPr/>
          <p:nvPr/>
        </p:nvSpPr>
        <p:spPr>
          <a:xfrm>
            <a:off x="6845760" y="3930480"/>
            <a:ext cx="1236240" cy="818280"/>
          </a:xfrm>
          <a:prstGeom prst="cube">
            <a:avLst>
              <a:gd name="adj" fmla="val 25000"/>
            </a:avLst>
          </a:prstGeom>
          <a:solidFill>
            <a:schemeClr val="accent5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kube-Controller-Manager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5805242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Service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7866720" y="3364200"/>
            <a:ext cx="2916720" cy="29167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kind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Service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apiVersion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v1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metadata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name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my-service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spec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selector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app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MyApp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ports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-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protocol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TCP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port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8080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targetPort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80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CustomShape 3"/>
          <p:cNvSpPr/>
          <p:nvPr/>
        </p:nvSpPr>
        <p:spPr>
          <a:xfrm>
            <a:off x="838080" y="1825560"/>
            <a:ext cx="10729080" cy="1196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A </a:t>
            </a: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Service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 in Kubernetes is a REST object, meaning its definition can be POSTed to the apiserver to create a new instance. 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4"/>
          <p:cNvSpPr/>
          <p:nvPr/>
        </p:nvSpPr>
        <p:spPr>
          <a:xfrm>
            <a:off x="823680" y="3065040"/>
            <a:ext cx="6868080" cy="20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This specification will create a new </a:t>
            </a: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Service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 object named “my-service” which targets TCP port 80 on any </a:t>
            </a: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Pod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 with the </a:t>
            </a:r>
            <a:r>
              <a:rPr lang="en-US" sz="18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"app=MyApp"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 label.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CustomShape 5"/>
          <p:cNvSpPr/>
          <p:nvPr/>
        </p:nvSpPr>
        <p:spPr>
          <a:xfrm>
            <a:off x="7772400" y="2973240"/>
            <a:ext cx="223452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my-service.yaml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CustomShape 6"/>
          <p:cNvSpPr/>
          <p:nvPr/>
        </p:nvSpPr>
        <p:spPr>
          <a:xfrm>
            <a:off x="838080" y="5149440"/>
            <a:ext cx="6868080" cy="20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5" name="CustomShape 7"/>
          <p:cNvSpPr/>
          <p:nvPr/>
        </p:nvSpPr>
        <p:spPr>
          <a:xfrm>
            <a:off x="823680" y="5340960"/>
            <a:ext cx="6607080" cy="9399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200" b="0" i="1" strike="noStrike" spc="-1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# Create a service from a file.</a:t>
            </a:r>
            <a:r>
              <a:rPr lang="en-US" sz="2400" b="0" strike="noStrike" spc="-1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SFMono-Regular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$ kubectl create –f </a:t>
            </a:r>
            <a:r>
              <a:rPr lang="en-US" sz="2200" b="1" strike="noStrike" spc="-1">
                <a:solidFill>
                  <a:srgbClr val="843C0B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my-service.yaml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226373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409320" y="7056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kube-apiserver notifies kube-proxy on every Node on new Service and Endpoints Objects: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2544480" y="3354480"/>
            <a:ext cx="7103520" cy="3222000"/>
          </a:xfrm>
          <a:prstGeom prst="pentagon">
            <a:avLst>
              <a:gd name="hf" fmla="val 105146"/>
              <a:gd name="vf" fmla="val 11055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" name="CustomShape 3"/>
          <p:cNvSpPr/>
          <p:nvPr/>
        </p:nvSpPr>
        <p:spPr>
          <a:xfrm>
            <a:off x="2028240" y="3162240"/>
            <a:ext cx="8132040" cy="296172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CustomShape 4"/>
          <p:cNvSpPr/>
          <p:nvPr/>
        </p:nvSpPr>
        <p:spPr>
          <a:xfrm>
            <a:off x="3537360" y="6257880"/>
            <a:ext cx="2742480" cy="36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kubelet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CustomShape 5"/>
          <p:cNvSpPr/>
          <p:nvPr/>
        </p:nvSpPr>
        <p:spPr>
          <a:xfrm>
            <a:off x="6246360" y="6167880"/>
            <a:ext cx="1880640" cy="36576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Docker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CustomShape 6"/>
          <p:cNvSpPr/>
          <p:nvPr/>
        </p:nvSpPr>
        <p:spPr>
          <a:xfrm>
            <a:off x="4808520" y="1190520"/>
            <a:ext cx="2598120" cy="177588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bg1"/>
          </a:solidFill>
          <a:ln w="2844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7"/>
          <p:cNvSpPr/>
          <p:nvPr/>
        </p:nvSpPr>
        <p:spPr>
          <a:xfrm>
            <a:off x="5817960" y="1724040"/>
            <a:ext cx="1191600" cy="102492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8"/>
          <p:cNvSpPr/>
          <p:nvPr/>
        </p:nvSpPr>
        <p:spPr>
          <a:xfrm>
            <a:off x="7198560" y="3753000"/>
            <a:ext cx="1191600" cy="1024920"/>
          </a:xfrm>
          <a:prstGeom prst="ellipse">
            <a:avLst/>
          </a:prstGeom>
          <a:noFill/>
          <a:ln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9"/>
          <p:cNvSpPr/>
          <p:nvPr/>
        </p:nvSpPr>
        <p:spPr>
          <a:xfrm>
            <a:off x="7360200" y="3981600"/>
            <a:ext cx="854280" cy="565920"/>
          </a:xfrm>
          <a:prstGeom prst="cube">
            <a:avLst>
              <a:gd name="adj" fmla="val 25000"/>
            </a:avLst>
          </a:prstGeom>
          <a:solidFill>
            <a:schemeClr val="accent6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kube-proxy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CustomShape 10"/>
          <p:cNvSpPr/>
          <p:nvPr/>
        </p:nvSpPr>
        <p:spPr>
          <a:xfrm>
            <a:off x="5169240" y="3692520"/>
            <a:ext cx="1191600" cy="102492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CustomShape 11"/>
          <p:cNvSpPr/>
          <p:nvPr/>
        </p:nvSpPr>
        <p:spPr>
          <a:xfrm>
            <a:off x="5941440" y="1952640"/>
            <a:ext cx="946800" cy="566640"/>
          </a:xfrm>
          <a:prstGeom prst="cube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kube-apiserver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CustomShape 12"/>
          <p:cNvSpPr/>
          <p:nvPr/>
        </p:nvSpPr>
        <p:spPr>
          <a:xfrm>
            <a:off x="5284440" y="3924360"/>
            <a:ext cx="946800" cy="56664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my-app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CustomShape 13"/>
          <p:cNvSpPr/>
          <p:nvPr/>
        </p:nvSpPr>
        <p:spPr>
          <a:xfrm rot="20580000">
            <a:off x="5015160" y="3498840"/>
            <a:ext cx="105624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10.10.10.2:80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CustomShape 14"/>
          <p:cNvSpPr/>
          <p:nvPr/>
        </p:nvSpPr>
        <p:spPr>
          <a:xfrm>
            <a:off x="1789920" y="2219400"/>
            <a:ext cx="1405440" cy="1030320"/>
          </a:xfrm>
          <a:prstGeom prst="pentagon">
            <a:avLst>
              <a:gd name="hf" fmla="val 105146"/>
              <a:gd name="vf" fmla="val 11055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15"/>
          <p:cNvSpPr/>
          <p:nvPr/>
        </p:nvSpPr>
        <p:spPr>
          <a:xfrm>
            <a:off x="2009160" y="3067200"/>
            <a:ext cx="543960" cy="33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kubelet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CustomShape 16"/>
          <p:cNvSpPr/>
          <p:nvPr/>
        </p:nvSpPr>
        <p:spPr>
          <a:xfrm>
            <a:off x="2494800" y="3029040"/>
            <a:ext cx="398160" cy="33408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Dock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CustomShape 17"/>
          <p:cNvSpPr/>
          <p:nvPr/>
        </p:nvSpPr>
        <p:spPr>
          <a:xfrm>
            <a:off x="1647360" y="2200320"/>
            <a:ext cx="1700280" cy="85644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" name="CustomShape 18"/>
          <p:cNvSpPr/>
          <p:nvPr/>
        </p:nvSpPr>
        <p:spPr>
          <a:xfrm>
            <a:off x="2742120" y="2505240"/>
            <a:ext cx="233280" cy="323640"/>
          </a:xfrm>
          <a:prstGeom prst="ellipse">
            <a:avLst/>
          </a:prstGeom>
          <a:noFill/>
          <a:ln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CustomShape 19"/>
          <p:cNvSpPr/>
          <p:nvPr/>
        </p:nvSpPr>
        <p:spPr>
          <a:xfrm>
            <a:off x="2770920" y="2571840"/>
            <a:ext cx="164160" cy="180720"/>
          </a:xfrm>
          <a:prstGeom prst="cube">
            <a:avLst>
              <a:gd name="adj" fmla="val 25000"/>
            </a:avLst>
          </a:prstGeom>
          <a:solidFill>
            <a:schemeClr val="accent6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CustomShape 20"/>
          <p:cNvSpPr/>
          <p:nvPr/>
        </p:nvSpPr>
        <p:spPr>
          <a:xfrm>
            <a:off x="2266200" y="2324160"/>
            <a:ext cx="234720" cy="33012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6" name="CustomShape 21"/>
          <p:cNvSpPr/>
          <p:nvPr/>
        </p:nvSpPr>
        <p:spPr>
          <a:xfrm>
            <a:off x="2304360" y="2390760"/>
            <a:ext cx="181800" cy="18072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" name="CustomShape 22"/>
          <p:cNvSpPr/>
          <p:nvPr/>
        </p:nvSpPr>
        <p:spPr>
          <a:xfrm>
            <a:off x="8626680" y="2162160"/>
            <a:ext cx="1405440" cy="1030320"/>
          </a:xfrm>
          <a:prstGeom prst="pentagon">
            <a:avLst>
              <a:gd name="hf" fmla="val 105146"/>
              <a:gd name="vf" fmla="val 11055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CustomShape 23"/>
          <p:cNvSpPr/>
          <p:nvPr/>
        </p:nvSpPr>
        <p:spPr>
          <a:xfrm>
            <a:off x="8845560" y="3009960"/>
            <a:ext cx="543960" cy="33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kubelet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CustomShape 24"/>
          <p:cNvSpPr/>
          <p:nvPr/>
        </p:nvSpPr>
        <p:spPr>
          <a:xfrm>
            <a:off x="9331200" y="2971800"/>
            <a:ext cx="398160" cy="33408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Dock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CustomShape 25"/>
          <p:cNvSpPr/>
          <p:nvPr/>
        </p:nvSpPr>
        <p:spPr>
          <a:xfrm>
            <a:off x="8474400" y="2143080"/>
            <a:ext cx="1700280" cy="85644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26"/>
          <p:cNvSpPr/>
          <p:nvPr/>
        </p:nvSpPr>
        <p:spPr>
          <a:xfrm>
            <a:off x="9578880" y="2438280"/>
            <a:ext cx="233280" cy="323640"/>
          </a:xfrm>
          <a:prstGeom prst="ellipse">
            <a:avLst/>
          </a:prstGeom>
          <a:noFill/>
          <a:ln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CustomShape 27"/>
          <p:cNvSpPr/>
          <p:nvPr/>
        </p:nvSpPr>
        <p:spPr>
          <a:xfrm>
            <a:off x="9607320" y="2514600"/>
            <a:ext cx="164160" cy="180720"/>
          </a:xfrm>
          <a:prstGeom prst="cube">
            <a:avLst>
              <a:gd name="adj" fmla="val 25000"/>
            </a:avLst>
          </a:prstGeom>
          <a:solidFill>
            <a:schemeClr val="accent6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3" name="CustomShape 28"/>
          <p:cNvSpPr/>
          <p:nvPr/>
        </p:nvSpPr>
        <p:spPr>
          <a:xfrm>
            <a:off x="5629680" y="4737240"/>
            <a:ext cx="4053960" cy="158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 u="sng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Iptables for service (with virtual ip) and endpoints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-A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KUBE-SEP-57K ...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-A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KUBE-SEP-5RZ ….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-A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KUBE-SERVICES ….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-A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KUBE-SVC-NW ...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-A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KUBE-SVC-NV5 ….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CustomShape 29"/>
          <p:cNvSpPr/>
          <p:nvPr/>
        </p:nvSpPr>
        <p:spPr>
          <a:xfrm>
            <a:off x="6770160" y="2526840"/>
            <a:ext cx="700560" cy="1312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custDash>
              <a:ds d="400000" sp="300000"/>
            </a:custDash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5" name="CustomShape 30"/>
          <p:cNvSpPr/>
          <p:nvPr/>
        </p:nvSpPr>
        <p:spPr>
          <a:xfrm>
            <a:off x="6913440" y="2409480"/>
            <a:ext cx="2646720" cy="218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custDash>
              <a:ds d="400000" sp="300000"/>
            </a:custDash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6" name="CustomShape 31"/>
          <p:cNvSpPr/>
          <p:nvPr/>
        </p:nvSpPr>
        <p:spPr>
          <a:xfrm flipH="1">
            <a:off x="2937240" y="2431800"/>
            <a:ext cx="3014280" cy="107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custDash>
              <a:ds d="400000" sp="300000"/>
            </a:custDash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70428306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409320" y="7056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kube-apiserver notifies kube-proxy on every Node on new Service and Endpoints Objects: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10BC73CF-B4CB-634C-BFE8-F3EE0BBE08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49378" y="1395360"/>
            <a:ext cx="7074244" cy="523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075274"/>
      </p:ext>
    </p:extLst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3585600" y="3955680"/>
            <a:ext cx="4799160" cy="282960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CustomShape 2"/>
          <p:cNvSpPr/>
          <p:nvPr/>
        </p:nvSpPr>
        <p:spPr>
          <a:xfrm rot="2888400">
            <a:off x="1306800" y="1147680"/>
            <a:ext cx="3516480" cy="350496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CustomShape 3"/>
          <p:cNvSpPr/>
          <p:nvPr/>
        </p:nvSpPr>
        <p:spPr>
          <a:xfrm rot="18890400">
            <a:off x="7406280" y="1172520"/>
            <a:ext cx="3717360" cy="358920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CustomShape 4"/>
          <p:cNvSpPr/>
          <p:nvPr/>
        </p:nvSpPr>
        <p:spPr>
          <a:xfrm>
            <a:off x="3310560" y="3832920"/>
            <a:ext cx="5352120" cy="261648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CustomShape 5"/>
          <p:cNvSpPr/>
          <p:nvPr/>
        </p:nvSpPr>
        <p:spPr>
          <a:xfrm rot="18890400">
            <a:off x="7484760" y="479880"/>
            <a:ext cx="3896280" cy="402336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6"/>
          <p:cNvSpPr/>
          <p:nvPr/>
        </p:nvSpPr>
        <p:spPr>
          <a:xfrm rot="2884800">
            <a:off x="946440" y="429840"/>
            <a:ext cx="3864600" cy="393264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7"/>
          <p:cNvSpPr/>
          <p:nvPr/>
        </p:nvSpPr>
        <p:spPr>
          <a:xfrm>
            <a:off x="9040680" y="1600200"/>
            <a:ext cx="635760" cy="55152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" name="CustomShape 8"/>
          <p:cNvSpPr/>
          <p:nvPr/>
        </p:nvSpPr>
        <p:spPr>
          <a:xfrm>
            <a:off x="6542640" y="5287680"/>
            <a:ext cx="635760" cy="55152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5" name="CustomShape 9"/>
          <p:cNvSpPr/>
          <p:nvPr/>
        </p:nvSpPr>
        <p:spPr>
          <a:xfrm rot="1443600">
            <a:off x="7667280" y="3752640"/>
            <a:ext cx="85608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kublet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6" name="CustomShape 10"/>
          <p:cNvSpPr/>
          <p:nvPr/>
        </p:nvSpPr>
        <p:spPr>
          <a:xfrm>
            <a:off x="8852040" y="1370160"/>
            <a:ext cx="1000080" cy="100044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CustomShape 11"/>
          <p:cNvSpPr/>
          <p:nvPr/>
        </p:nvSpPr>
        <p:spPr>
          <a:xfrm>
            <a:off x="6366960" y="5098680"/>
            <a:ext cx="1000080" cy="100044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" name="CustomShape 12"/>
          <p:cNvSpPr/>
          <p:nvPr/>
        </p:nvSpPr>
        <p:spPr>
          <a:xfrm>
            <a:off x="4908240" y="1383480"/>
            <a:ext cx="2205360" cy="1832040"/>
          </a:xfrm>
          <a:prstGeom prst="hexagon">
            <a:avLst>
              <a:gd name="adj" fmla="val 25000"/>
              <a:gd name="vf" fmla="val 115470"/>
            </a:avLst>
          </a:prstGeom>
          <a:noFill/>
          <a:ln w="3816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CustomShape 13"/>
          <p:cNvSpPr/>
          <p:nvPr/>
        </p:nvSpPr>
        <p:spPr>
          <a:xfrm>
            <a:off x="713160" y="6251040"/>
            <a:ext cx="211428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Kubernetes Cluster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30" name="Content Placeholder 4"/>
          <p:cNvPicPr/>
          <p:nvPr/>
        </p:nvPicPr>
        <p:blipFill>
          <a:blip r:embed="rId2"/>
          <a:stretch/>
        </p:blipFill>
        <p:spPr>
          <a:xfrm>
            <a:off x="321480" y="6211440"/>
            <a:ext cx="443160" cy="443160"/>
          </a:xfrm>
          <a:prstGeom prst="rect">
            <a:avLst/>
          </a:prstGeom>
          <a:ln>
            <a:noFill/>
          </a:ln>
        </p:spPr>
      </p:pic>
      <p:sp>
        <p:nvSpPr>
          <p:cNvPr id="231" name="CustomShape 14"/>
          <p:cNvSpPr/>
          <p:nvPr/>
        </p:nvSpPr>
        <p:spPr>
          <a:xfrm rot="20011800">
            <a:off x="2427120" y="4286880"/>
            <a:ext cx="85608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kublet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2" name="CustomShape 15"/>
          <p:cNvSpPr/>
          <p:nvPr/>
        </p:nvSpPr>
        <p:spPr>
          <a:xfrm>
            <a:off x="4687920" y="6420960"/>
            <a:ext cx="85608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kublet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3" name="CustomShape 16"/>
          <p:cNvSpPr/>
          <p:nvPr/>
        </p:nvSpPr>
        <p:spPr>
          <a:xfrm rot="1683000">
            <a:off x="8816400" y="4414320"/>
            <a:ext cx="856080" cy="576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Docker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CustomShape 17"/>
          <p:cNvSpPr/>
          <p:nvPr/>
        </p:nvSpPr>
        <p:spPr>
          <a:xfrm rot="20168400">
            <a:off x="3486240" y="3857400"/>
            <a:ext cx="856080" cy="576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Docker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5" name="CustomShape 18"/>
          <p:cNvSpPr/>
          <p:nvPr/>
        </p:nvSpPr>
        <p:spPr>
          <a:xfrm>
            <a:off x="6257160" y="6463080"/>
            <a:ext cx="856080" cy="30312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Docker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36" name="Picture 1"/>
          <p:cNvPicPr/>
          <p:nvPr/>
        </p:nvPicPr>
        <p:blipFill>
          <a:blip r:embed="rId3"/>
          <a:stretch/>
        </p:blipFill>
        <p:spPr>
          <a:xfrm>
            <a:off x="4446720" y="51480"/>
            <a:ext cx="504360" cy="479880"/>
          </a:xfrm>
          <a:prstGeom prst="rect">
            <a:avLst/>
          </a:prstGeom>
          <a:ln>
            <a:noFill/>
          </a:ln>
        </p:spPr>
      </p:pic>
      <p:sp>
        <p:nvSpPr>
          <p:cNvPr id="237" name="Line 19"/>
          <p:cNvSpPr/>
          <p:nvPr/>
        </p:nvSpPr>
        <p:spPr>
          <a:xfrm>
            <a:off x="0" y="589320"/>
            <a:ext cx="12191760" cy="360"/>
          </a:xfrm>
          <a:prstGeom prst="line">
            <a:avLst/>
          </a:prstGeom>
          <a:ln w="28440">
            <a:solidFill>
              <a:schemeClr val="tx2"/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ustomShape 20"/>
          <p:cNvSpPr/>
          <p:nvPr/>
        </p:nvSpPr>
        <p:spPr>
          <a:xfrm>
            <a:off x="5696280" y="1613520"/>
            <a:ext cx="999360" cy="4878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lc-web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9" name="CustomShape 21"/>
          <p:cNvSpPr/>
          <p:nvPr/>
        </p:nvSpPr>
        <p:spPr>
          <a:xfrm>
            <a:off x="5743440" y="1684800"/>
            <a:ext cx="501120" cy="451080"/>
          </a:xfrm>
          <a:prstGeom prst="curvedRightArrow">
            <a:avLst>
              <a:gd name="adj1" fmla="val 18493"/>
              <a:gd name="adj2" fmla="val 50000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CustomShape 22"/>
          <p:cNvSpPr/>
          <p:nvPr/>
        </p:nvSpPr>
        <p:spPr>
          <a:xfrm>
            <a:off x="4951440" y="291960"/>
            <a:ext cx="1042200" cy="1077480"/>
          </a:xfrm>
          <a:prstGeom prst="bentConnector2">
            <a:avLst/>
          </a:prstGeom>
          <a:noFill/>
          <a:ln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CustomShape 23"/>
          <p:cNvSpPr/>
          <p:nvPr/>
        </p:nvSpPr>
        <p:spPr>
          <a:xfrm>
            <a:off x="5985360" y="35280"/>
            <a:ext cx="28065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kubectl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2" name="CustomShape 24"/>
          <p:cNvSpPr/>
          <p:nvPr/>
        </p:nvSpPr>
        <p:spPr>
          <a:xfrm>
            <a:off x="1748880" y="3760200"/>
            <a:ext cx="11221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Node#3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3" name="CustomShape 25"/>
          <p:cNvSpPr/>
          <p:nvPr/>
        </p:nvSpPr>
        <p:spPr>
          <a:xfrm>
            <a:off x="4258440" y="5935680"/>
            <a:ext cx="11221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Node#2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CustomShape 26"/>
          <p:cNvSpPr/>
          <p:nvPr/>
        </p:nvSpPr>
        <p:spPr>
          <a:xfrm>
            <a:off x="5409720" y="2822040"/>
            <a:ext cx="11221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Master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5" name="CustomShape 27"/>
          <p:cNvSpPr/>
          <p:nvPr/>
        </p:nvSpPr>
        <p:spPr>
          <a:xfrm>
            <a:off x="9295200" y="3947400"/>
            <a:ext cx="11221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Node#1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6" name="CustomShape 28"/>
          <p:cNvSpPr/>
          <p:nvPr/>
        </p:nvSpPr>
        <p:spPr>
          <a:xfrm rot="20095200">
            <a:off x="8583480" y="1203120"/>
            <a:ext cx="1107360" cy="45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10.40.0.2:80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7" name="CustomShape 29"/>
          <p:cNvSpPr/>
          <p:nvPr/>
        </p:nvSpPr>
        <p:spPr>
          <a:xfrm rot="20095200">
            <a:off x="6062760" y="4911840"/>
            <a:ext cx="1107360" cy="45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10.43.0.2:80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CustomShape 30"/>
          <p:cNvSpPr/>
          <p:nvPr/>
        </p:nvSpPr>
        <p:spPr>
          <a:xfrm>
            <a:off x="3079080" y="1439280"/>
            <a:ext cx="635760" cy="551520"/>
          </a:xfrm>
          <a:prstGeom prst="cube">
            <a:avLst>
              <a:gd name="adj" fmla="val 25000"/>
            </a:avLst>
          </a:prstGeom>
          <a:solidFill>
            <a:schemeClr val="accent2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CustomShape 31"/>
          <p:cNvSpPr/>
          <p:nvPr/>
        </p:nvSpPr>
        <p:spPr>
          <a:xfrm>
            <a:off x="2891520" y="1217880"/>
            <a:ext cx="1000080" cy="1000440"/>
          </a:xfrm>
          <a:prstGeom prst="ellipse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0" name="CustomShape 32"/>
          <p:cNvSpPr/>
          <p:nvPr/>
        </p:nvSpPr>
        <p:spPr>
          <a:xfrm rot="20095200">
            <a:off x="2540520" y="1067760"/>
            <a:ext cx="1251720" cy="45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10.30.0.2:8080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1" name="CustomShape 33"/>
          <p:cNvSpPr/>
          <p:nvPr/>
        </p:nvSpPr>
        <p:spPr>
          <a:xfrm>
            <a:off x="4470840" y="5140440"/>
            <a:ext cx="635760" cy="551520"/>
          </a:xfrm>
          <a:prstGeom prst="cube">
            <a:avLst>
              <a:gd name="adj" fmla="val 25000"/>
            </a:avLst>
          </a:prstGeom>
          <a:solidFill>
            <a:schemeClr val="accent6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CustomShape 34"/>
          <p:cNvSpPr/>
          <p:nvPr/>
        </p:nvSpPr>
        <p:spPr>
          <a:xfrm>
            <a:off x="4282920" y="4919400"/>
            <a:ext cx="1000080" cy="1000440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CustomShape 35"/>
          <p:cNvSpPr/>
          <p:nvPr/>
        </p:nvSpPr>
        <p:spPr>
          <a:xfrm rot="20095200">
            <a:off x="3931920" y="4768920"/>
            <a:ext cx="1251720" cy="45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10.32.0.3:27017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4" name="CustomShape 36"/>
          <p:cNvSpPr/>
          <p:nvPr/>
        </p:nvSpPr>
        <p:spPr>
          <a:xfrm>
            <a:off x="5949720" y="2214360"/>
            <a:ext cx="999360" cy="4878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lc-db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5" name="CustomShape 37"/>
          <p:cNvSpPr/>
          <p:nvPr/>
        </p:nvSpPr>
        <p:spPr>
          <a:xfrm>
            <a:off x="5996880" y="2285640"/>
            <a:ext cx="501120" cy="451080"/>
          </a:xfrm>
          <a:prstGeom prst="curvedRightArrow">
            <a:avLst>
              <a:gd name="adj1" fmla="val 18493"/>
              <a:gd name="adj2" fmla="val 43535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6" name="CustomShape 38"/>
          <p:cNvSpPr/>
          <p:nvPr/>
        </p:nvSpPr>
        <p:spPr>
          <a:xfrm>
            <a:off x="4990680" y="2055960"/>
            <a:ext cx="999360" cy="4878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lc-app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7" name="CustomShape 39"/>
          <p:cNvSpPr/>
          <p:nvPr/>
        </p:nvSpPr>
        <p:spPr>
          <a:xfrm>
            <a:off x="5037840" y="2126880"/>
            <a:ext cx="501120" cy="451080"/>
          </a:xfrm>
          <a:prstGeom prst="curvedRightArrow">
            <a:avLst>
              <a:gd name="adj1" fmla="val 18493"/>
              <a:gd name="adj2" fmla="val 50000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8" name="CustomShape 40"/>
          <p:cNvSpPr/>
          <p:nvPr/>
        </p:nvSpPr>
        <p:spPr>
          <a:xfrm>
            <a:off x="9547920" y="1370160"/>
            <a:ext cx="943200" cy="368280"/>
          </a:xfrm>
          <a:prstGeom prst="wave">
            <a:avLst>
              <a:gd name="adj1" fmla="val 12500"/>
              <a:gd name="adj2" fmla="val 0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app=lc-web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CustomShape 41"/>
          <p:cNvSpPr/>
          <p:nvPr/>
        </p:nvSpPr>
        <p:spPr>
          <a:xfrm>
            <a:off x="1503000" y="2229480"/>
            <a:ext cx="635760" cy="55152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" name="CustomShape 42"/>
          <p:cNvSpPr/>
          <p:nvPr/>
        </p:nvSpPr>
        <p:spPr>
          <a:xfrm>
            <a:off x="1314360" y="1999080"/>
            <a:ext cx="1000080" cy="100044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" name="CustomShape 43"/>
          <p:cNvSpPr/>
          <p:nvPr/>
        </p:nvSpPr>
        <p:spPr>
          <a:xfrm rot="20095200">
            <a:off x="1045800" y="1832400"/>
            <a:ext cx="1107360" cy="45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10.42.0.1:80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2" name="CustomShape 44"/>
          <p:cNvSpPr/>
          <p:nvPr/>
        </p:nvSpPr>
        <p:spPr>
          <a:xfrm>
            <a:off x="2009880" y="1999080"/>
            <a:ext cx="943200" cy="368280"/>
          </a:xfrm>
          <a:prstGeom prst="wave">
            <a:avLst>
              <a:gd name="adj1" fmla="val 12500"/>
              <a:gd name="adj2" fmla="val 0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app=lc-web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3" name="CustomShape 45"/>
          <p:cNvSpPr/>
          <p:nvPr/>
        </p:nvSpPr>
        <p:spPr>
          <a:xfrm>
            <a:off x="4780080" y="5049720"/>
            <a:ext cx="943200" cy="368280"/>
          </a:xfrm>
          <a:prstGeom prst="wave">
            <a:avLst>
              <a:gd name="adj1" fmla="val 12500"/>
              <a:gd name="adj2" fmla="val 0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app=lc-db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4" name="CustomShape 46"/>
          <p:cNvSpPr/>
          <p:nvPr/>
        </p:nvSpPr>
        <p:spPr>
          <a:xfrm>
            <a:off x="7002360" y="5311440"/>
            <a:ext cx="943200" cy="368280"/>
          </a:xfrm>
          <a:prstGeom prst="wave">
            <a:avLst>
              <a:gd name="adj1" fmla="val 12500"/>
              <a:gd name="adj2" fmla="val 0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app=lc-web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5" name="CustomShape 47"/>
          <p:cNvSpPr/>
          <p:nvPr/>
        </p:nvSpPr>
        <p:spPr>
          <a:xfrm>
            <a:off x="3445200" y="1404360"/>
            <a:ext cx="943200" cy="368280"/>
          </a:xfrm>
          <a:prstGeom prst="wave">
            <a:avLst>
              <a:gd name="adj1" fmla="val 12500"/>
              <a:gd name="adj2" fmla="val 0"/>
            </a:avLst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app=lc-app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6" name="CustomShape 48"/>
          <p:cNvSpPr/>
          <p:nvPr/>
        </p:nvSpPr>
        <p:spPr>
          <a:xfrm>
            <a:off x="7986240" y="3138480"/>
            <a:ext cx="1201680" cy="470520"/>
          </a:xfrm>
          <a:prstGeom prst="flowChartMultidocument">
            <a:avLst/>
          </a:prstGeom>
          <a:solidFill>
            <a:schemeClr val="bg1">
              <a:lumMod val="8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Services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7" name="CustomShape 49"/>
          <p:cNvSpPr/>
          <p:nvPr/>
        </p:nvSpPr>
        <p:spPr>
          <a:xfrm>
            <a:off x="5776200" y="4246200"/>
            <a:ext cx="1201680" cy="470520"/>
          </a:xfrm>
          <a:prstGeom prst="flowChartMultidocument">
            <a:avLst/>
          </a:prstGeom>
          <a:solidFill>
            <a:schemeClr val="bg1">
              <a:lumMod val="8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Services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8" name="CustomShape 50"/>
          <p:cNvSpPr/>
          <p:nvPr/>
        </p:nvSpPr>
        <p:spPr>
          <a:xfrm>
            <a:off x="3080160" y="3044520"/>
            <a:ext cx="1201680" cy="470520"/>
          </a:xfrm>
          <a:prstGeom prst="flowChartMultidocument">
            <a:avLst/>
          </a:prstGeom>
          <a:solidFill>
            <a:schemeClr val="bg1">
              <a:lumMod val="8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Services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1600152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Agenda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838080" y="1690560"/>
            <a:ext cx="5170320" cy="9572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 indent="-456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Kubernetes Introduction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3"/>
          <p:cNvSpPr/>
          <p:nvPr/>
        </p:nvSpPr>
        <p:spPr>
          <a:xfrm>
            <a:off x="838080" y="2953080"/>
            <a:ext cx="5170320" cy="10504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 indent="-456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Liveness and Rediness Probes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4"/>
          <p:cNvSpPr/>
          <p:nvPr/>
        </p:nvSpPr>
        <p:spPr>
          <a:xfrm>
            <a:off x="838080" y="1690560"/>
            <a:ext cx="5170320" cy="9572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 indent="-456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Kubernetes Introduction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5"/>
          <p:cNvSpPr/>
          <p:nvPr/>
        </p:nvSpPr>
        <p:spPr>
          <a:xfrm>
            <a:off x="838080" y="4240800"/>
            <a:ext cx="5170320" cy="9295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 indent="-456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ConfigMap and Secrets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6"/>
          <p:cNvSpPr/>
          <p:nvPr/>
        </p:nvSpPr>
        <p:spPr>
          <a:xfrm>
            <a:off x="838080" y="5407200"/>
            <a:ext cx="5170320" cy="9507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 indent="-456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Volumes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2269511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1797120" y="752040"/>
            <a:ext cx="2275920" cy="2234520"/>
          </a:xfrm>
          <a:prstGeom prst="ellipse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0" name="CustomShape 2"/>
          <p:cNvSpPr/>
          <p:nvPr/>
        </p:nvSpPr>
        <p:spPr>
          <a:xfrm>
            <a:off x="1990080" y="1252800"/>
            <a:ext cx="1797480" cy="123228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" name="CustomShape 3"/>
          <p:cNvSpPr/>
          <p:nvPr/>
        </p:nvSpPr>
        <p:spPr>
          <a:xfrm>
            <a:off x="2140560" y="1240920"/>
            <a:ext cx="2275920" cy="2234520"/>
          </a:xfrm>
          <a:prstGeom prst="ellipse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2" name="CustomShape 4"/>
          <p:cNvSpPr/>
          <p:nvPr/>
        </p:nvSpPr>
        <p:spPr>
          <a:xfrm>
            <a:off x="2463120" y="1741680"/>
            <a:ext cx="1684800" cy="123228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3" name="CustomShape 5"/>
          <p:cNvSpPr/>
          <p:nvPr/>
        </p:nvSpPr>
        <p:spPr>
          <a:xfrm>
            <a:off x="2624040" y="1741680"/>
            <a:ext cx="2275920" cy="2234520"/>
          </a:xfrm>
          <a:prstGeom prst="ellipse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4" name="CustomShape 6"/>
          <p:cNvSpPr/>
          <p:nvPr/>
        </p:nvSpPr>
        <p:spPr>
          <a:xfrm>
            <a:off x="2921400" y="2242800"/>
            <a:ext cx="1681200" cy="123228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lc-web-pod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5" name="CustomShape 7"/>
          <p:cNvSpPr/>
          <p:nvPr/>
        </p:nvSpPr>
        <p:spPr>
          <a:xfrm>
            <a:off x="6418800" y="2859480"/>
            <a:ext cx="2275920" cy="2234520"/>
          </a:xfrm>
          <a:prstGeom prst="ellipse">
            <a:avLst/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" name="CustomShape 8"/>
          <p:cNvSpPr/>
          <p:nvPr/>
        </p:nvSpPr>
        <p:spPr>
          <a:xfrm>
            <a:off x="6591960" y="3360600"/>
            <a:ext cx="1929600" cy="1232280"/>
          </a:xfrm>
          <a:prstGeom prst="cube">
            <a:avLst>
              <a:gd name="adj" fmla="val 25000"/>
            </a:avLst>
          </a:prstGeom>
          <a:solidFill>
            <a:schemeClr val="accent2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lc-app-pod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7" name="CustomShape 9"/>
          <p:cNvSpPr/>
          <p:nvPr/>
        </p:nvSpPr>
        <p:spPr>
          <a:xfrm>
            <a:off x="9192240" y="4507560"/>
            <a:ext cx="2275920" cy="2234520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CustomShape 10"/>
          <p:cNvSpPr/>
          <p:nvPr/>
        </p:nvSpPr>
        <p:spPr>
          <a:xfrm>
            <a:off x="9606240" y="5008680"/>
            <a:ext cx="1447200" cy="1232280"/>
          </a:xfrm>
          <a:prstGeom prst="cube">
            <a:avLst>
              <a:gd name="adj" fmla="val 25000"/>
            </a:avLst>
          </a:prstGeom>
          <a:solidFill>
            <a:schemeClr val="accent6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lc-db-pod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9" name="CustomShape 11"/>
          <p:cNvSpPr/>
          <p:nvPr/>
        </p:nvSpPr>
        <p:spPr>
          <a:xfrm>
            <a:off x="113400" y="1869480"/>
            <a:ext cx="1729080" cy="800280"/>
          </a:xfrm>
          <a:prstGeom prst="rightArrowCallout">
            <a:avLst>
              <a:gd name="adj1" fmla="val 21377"/>
              <a:gd name="adj2" fmla="val 25000"/>
              <a:gd name="adj3" fmla="val 50363"/>
              <a:gd name="adj4" fmla="val 6497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Service: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lc-web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0" name="CustomShape 12"/>
          <p:cNvSpPr/>
          <p:nvPr/>
        </p:nvSpPr>
        <p:spPr>
          <a:xfrm>
            <a:off x="36360" y="1500120"/>
            <a:ext cx="205740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10.105.128.60 :80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1" name="CustomShape 13"/>
          <p:cNvSpPr/>
          <p:nvPr/>
        </p:nvSpPr>
        <p:spPr>
          <a:xfrm>
            <a:off x="4689000" y="3673080"/>
            <a:ext cx="1729080" cy="800280"/>
          </a:xfrm>
          <a:prstGeom prst="rightArrowCallout">
            <a:avLst>
              <a:gd name="adj1" fmla="val 21377"/>
              <a:gd name="adj2" fmla="val 25000"/>
              <a:gd name="adj3" fmla="val 50363"/>
              <a:gd name="adj4" fmla="val 64977"/>
            </a:avLst>
          </a:prstGeom>
          <a:solidFill>
            <a:schemeClr val="accent2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Service: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lc-app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2" name="CustomShape 14"/>
          <p:cNvSpPr/>
          <p:nvPr/>
        </p:nvSpPr>
        <p:spPr>
          <a:xfrm>
            <a:off x="4684680" y="3395880"/>
            <a:ext cx="197676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10.97.14.200:8080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3" name="CustomShape 15"/>
          <p:cNvSpPr/>
          <p:nvPr/>
        </p:nvSpPr>
        <p:spPr>
          <a:xfrm>
            <a:off x="7557120" y="5614560"/>
            <a:ext cx="1729080" cy="800280"/>
          </a:xfrm>
          <a:prstGeom prst="rightArrowCallout">
            <a:avLst>
              <a:gd name="adj1" fmla="val 21377"/>
              <a:gd name="adj2" fmla="val 25000"/>
              <a:gd name="adj3" fmla="val 50363"/>
              <a:gd name="adj4" fmla="val 64977"/>
            </a:avLst>
          </a:prstGeom>
          <a:solidFill>
            <a:schemeClr val="accent6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Service: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lc-db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4" name="CustomShape 16"/>
          <p:cNvSpPr/>
          <p:nvPr/>
        </p:nvSpPr>
        <p:spPr>
          <a:xfrm>
            <a:off x="7232760" y="5232960"/>
            <a:ext cx="195876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10.87.32.20:27017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5" name="CustomShape 17"/>
          <p:cNvSpPr/>
          <p:nvPr/>
        </p:nvSpPr>
        <p:spPr>
          <a:xfrm rot="903600">
            <a:off x="3819240" y="1954080"/>
            <a:ext cx="159264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10.40.0.2:80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6" name="CustomShape 18"/>
          <p:cNvSpPr/>
          <p:nvPr/>
        </p:nvSpPr>
        <p:spPr>
          <a:xfrm rot="903600">
            <a:off x="7612920" y="3008160"/>
            <a:ext cx="158940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10.43.0.3:8080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7" name="CustomShape 19"/>
          <p:cNvSpPr/>
          <p:nvPr/>
        </p:nvSpPr>
        <p:spPr>
          <a:xfrm rot="903600">
            <a:off x="10064880" y="4620240"/>
            <a:ext cx="188568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10.56.0.3:27017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8" name="Line 20"/>
          <p:cNvSpPr/>
          <p:nvPr/>
        </p:nvSpPr>
        <p:spPr>
          <a:xfrm>
            <a:off x="391680" y="609480"/>
            <a:ext cx="10662480" cy="26640"/>
          </a:xfrm>
          <a:prstGeom prst="line">
            <a:avLst/>
          </a:prstGeom>
          <a:ln w="28440">
            <a:solidFill>
              <a:srgbClr val="4A7EBB"/>
            </a:solidFill>
            <a:custDash>
              <a:ds d="400000" sp="3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" name="CustomShape 21"/>
          <p:cNvSpPr/>
          <p:nvPr/>
        </p:nvSpPr>
        <p:spPr>
          <a:xfrm>
            <a:off x="827280" y="198000"/>
            <a:ext cx="13500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:31999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8401515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Agenda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1" name="CustomShape 2"/>
          <p:cNvSpPr/>
          <p:nvPr/>
        </p:nvSpPr>
        <p:spPr>
          <a:xfrm>
            <a:off x="838080" y="1690560"/>
            <a:ext cx="5170320" cy="9572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 indent="-456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Kubernetes Introduction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2" name="CustomShape 3"/>
          <p:cNvSpPr/>
          <p:nvPr/>
        </p:nvSpPr>
        <p:spPr>
          <a:xfrm>
            <a:off x="838080" y="2953080"/>
            <a:ext cx="5170320" cy="10504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 indent="-456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Liveness and Rediness Probes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3" name="CustomShape 4"/>
          <p:cNvSpPr/>
          <p:nvPr/>
        </p:nvSpPr>
        <p:spPr>
          <a:xfrm>
            <a:off x="838080" y="2953080"/>
            <a:ext cx="5170320" cy="10519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 indent="-456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Liveness and Rediness Probes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4" name="CustomShape 5"/>
          <p:cNvSpPr/>
          <p:nvPr/>
        </p:nvSpPr>
        <p:spPr>
          <a:xfrm>
            <a:off x="838080" y="4240800"/>
            <a:ext cx="5170320" cy="9295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 indent="-456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ConfigMap and Secrets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5" name="CustomShape 6"/>
          <p:cNvSpPr/>
          <p:nvPr/>
        </p:nvSpPr>
        <p:spPr>
          <a:xfrm>
            <a:off x="838080" y="5407200"/>
            <a:ext cx="5170320" cy="9507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 indent="-456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Volumes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2991700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0" name="Rectangle 109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6" name="CustomShape 1"/>
          <p:cNvSpPr/>
          <p:nvPr/>
        </p:nvSpPr>
        <p:spPr>
          <a:xfrm>
            <a:off x="958506" y="800392"/>
            <a:ext cx="10264697" cy="1212102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0" strike="noStrike" kern="1200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j-lt"/>
                <a:ea typeface="+mj-ea"/>
                <a:cs typeface="+mj-cs"/>
              </a:rPr>
              <a:t>Liveness</a:t>
            </a:r>
          </a:p>
        </p:txBody>
      </p:sp>
      <p:sp>
        <p:nvSpPr>
          <p:cNvPr id="297" name="CustomShape 2"/>
          <p:cNvSpPr/>
          <p:nvPr/>
        </p:nvSpPr>
        <p:spPr>
          <a:xfrm>
            <a:off x="1367624" y="2490436"/>
            <a:ext cx="9708995" cy="356717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0" strike="noStrike" spc="-1">
                <a:uFill>
                  <a:solidFill>
                    <a:srgbClr val="FFFFFF"/>
                  </a:solidFill>
                </a:uFill>
              </a:rPr>
              <a:t>The </a:t>
            </a:r>
            <a:r>
              <a:rPr lang="en-US" sz="2400" b="0" u="sng" strike="noStrike" spc="-1">
                <a:uFill>
                  <a:solidFill>
                    <a:srgbClr val="FFFFFF"/>
                  </a:solidFill>
                </a:uFill>
                <a:hlinkClick r:id="rId2"/>
              </a:rPr>
              <a:t>kubelet</a:t>
            </a:r>
            <a:r>
              <a:rPr lang="en-US" sz="2400" b="0" strike="noStrike" spc="-1">
                <a:uFill>
                  <a:solidFill>
                    <a:srgbClr val="FFFFFF"/>
                  </a:solidFill>
                </a:uFill>
              </a:rPr>
              <a:t> uses liveness probes to know when to restart a Container.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0" strike="noStrike" spc="-1">
                <a:uFill>
                  <a:solidFill>
                    <a:srgbClr val="FFFFFF"/>
                  </a:solidFill>
                </a:uFill>
              </a:rPr>
              <a:t>For example, liveness probes could catch a deadlock, where an application is running, but unable to make progress.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0" strike="noStrike" spc="-1">
                <a:uFill>
                  <a:solidFill>
                    <a:srgbClr val="FFFFFF"/>
                  </a:solidFill>
                </a:uFill>
              </a:rPr>
              <a:t>Restarting a Container in such a state can help to make the application more available despite bugs.</a:t>
            </a:r>
          </a:p>
        </p:txBody>
      </p:sp>
    </p:spTree>
    <p:extLst>
      <p:ext uri="{BB962C8B-B14F-4D97-AF65-F5344CB8AC3E}">
        <p14:creationId xmlns:p14="http://schemas.microsoft.com/office/powerpoint/2010/main" val="304005794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Picture 3"/>
          <p:cNvPicPr/>
          <p:nvPr/>
        </p:nvPicPr>
        <p:blipFill>
          <a:blip r:embed="rId2"/>
          <a:stretch/>
        </p:blipFill>
        <p:spPr>
          <a:xfrm>
            <a:off x="1204560" y="365040"/>
            <a:ext cx="9749880" cy="61473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6370993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Picture 3"/>
          <p:cNvPicPr/>
          <p:nvPr/>
        </p:nvPicPr>
        <p:blipFill>
          <a:blip r:embed="rId2"/>
          <a:stretch/>
        </p:blipFill>
        <p:spPr>
          <a:xfrm>
            <a:off x="909720" y="130680"/>
            <a:ext cx="10314360" cy="65595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947469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4" name="Rectangle 113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0" name="CustomShape 1"/>
          <p:cNvSpPr/>
          <p:nvPr/>
        </p:nvSpPr>
        <p:spPr>
          <a:xfrm>
            <a:off x="958506" y="800392"/>
            <a:ext cx="10264697" cy="1212102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0" strike="noStrike" kern="1200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j-lt"/>
                <a:ea typeface="+mj-ea"/>
                <a:cs typeface="+mj-cs"/>
              </a:rPr>
              <a:t>Readiness</a:t>
            </a:r>
          </a:p>
        </p:txBody>
      </p:sp>
      <p:sp>
        <p:nvSpPr>
          <p:cNvPr id="301" name="CustomShape 2"/>
          <p:cNvSpPr/>
          <p:nvPr/>
        </p:nvSpPr>
        <p:spPr>
          <a:xfrm>
            <a:off x="1367624" y="2490436"/>
            <a:ext cx="9708995" cy="356717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marL="228600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400" b="0" strike="noStrike" spc="-1" dirty="0">
                <a:uFill>
                  <a:solidFill>
                    <a:srgbClr val="FFFFFF"/>
                  </a:solidFill>
                </a:uFill>
              </a:rPr>
              <a:t>An application might need to load large data or configuration files during startup. </a:t>
            </a:r>
          </a:p>
          <a:p>
            <a:pPr marL="228600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400" b="0" strike="noStrike" spc="-1" dirty="0">
                <a:uFill>
                  <a:solidFill>
                    <a:srgbClr val="FFFFFF"/>
                  </a:solidFill>
                </a:uFill>
              </a:rPr>
              <a:t>A pod with containers reporting that they are not ready does not receive traffic through Kubernetes Services.</a:t>
            </a:r>
          </a:p>
        </p:txBody>
      </p:sp>
    </p:spTree>
    <p:extLst>
      <p:ext uri="{BB962C8B-B14F-4D97-AF65-F5344CB8AC3E}">
        <p14:creationId xmlns:p14="http://schemas.microsoft.com/office/powerpoint/2010/main" val="76704586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3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04" name="Picture 3"/>
          <p:cNvPicPr/>
          <p:nvPr/>
        </p:nvPicPr>
        <p:blipFill>
          <a:blip r:embed="rId2"/>
          <a:stretch/>
        </p:blipFill>
        <p:spPr>
          <a:xfrm>
            <a:off x="1045080" y="77400"/>
            <a:ext cx="10217880" cy="6779880"/>
          </a:xfrm>
          <a:prstGeom prst="rect">
            <a:avLst/>
          </a:prstGeom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61DA029-A0AA-AC45-94CD-8B2C2E8BBB5C}"/>
              </a:ext>
            </a:extLst>
          </p:cNvPr>
          <p:cNvSpPr txBox="1"/>
          <p:nvPr/>
        </p:nvSpPr>
        <p:spPr>
          <a:xfrm>
            <a:off x="5291192" y="5044612"/>
            <a:ext cx="3236359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IL" dirty="0"/>
              <a:t>livenessProbe initialDelay</a:t>
            </a:r>
          </a:p>
          <a:p>
            <a:r>
              <a:rPr lang="en-IL" dirty="0"/>
              <a:t>must be larger than </a:t>
            </a:r>
          </a:p>
          <a:p>
            <a:r>
              <a:rPr lang="en-IL" dirty="0"/>
              <a:t>readinessProbe initalDelay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D03A337-47B9-AC4F-A4F1-A677347F7EAD}"/>
              </a:ext>
            </a:extLst>
          </p:cNvPr>
          <p:cNvCxnSpPr/>
          <p:nvPr/>
        </p:nvCxnSpPr>
        <p:spPr>
          <a:xfrm flipH="1" flipV="1">
            <a:off x="4572000" y="4972692"/>
            <a:ext cx="719192" cy="2671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596C705-8912-694A-89AE-C7F58EB3DB82}"/>
              </a:ext>
            </a:extLst>
          </p:cNvPr>
          <p:cNvCxnSpPr>
            <a:cxnSpLocks/>
            <a:stCxn id="2" idx="1"/>
          </p:cNvCxnSpPr>
          <p:nvPr/>
        </p:nvCxnSpPr>
        <p:spPr>
          <a:xfrm flipH="1">
            <a:off x="4695290" y="5506277"/>
            <a:ext cx="595902" cy="6698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129598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CustomShape 1"/>
          <p:cNvSpPr/>
          <p:nvPr/>
        </p:nvSpPr>
        <p:spPr>
          <a:xfrm>
            <a:off x="838080" y="4240800"/>
            <a:ext cx="5170320" cy="9295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 indent="-456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ConfigMap and Secrets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6" name="CustomShape 2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Agenda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7" name="CustomShape 3"/>
          <p:cNvSpPr/>
          <p:nvPr/>
        </p:nvSpPr>
        <p:spPr>
          <a:xfrm>
            <a:off x="838080" y="1690560"/>
            <a:ext cx="5170320" cy="9572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 indent="-456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Kubernetes Introduction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8" name="CustomShape 4"/>
          <p:cNvSpPr/>
          <p:nvPr/>
        </p:nvSpPr>
        <p:spPr>
          <a:xfrm>
            <a:off x="838080" y="2953080"/>
            <a:ext cx="5170320" cy="10504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 indent="-456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Liveness and Rediness Probes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9" name="CustomShape 5"/>
          <p:cNvSpPr/>
          <p:nvPr/>
        </p:nvSpPr>
        <p:spPr>
          <a:xfrm>
            <a:off x="838080" y="4118400"/>
            <a:ext cx="5170320" cy="10519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 indent="-456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ConfigMaps and Secrets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0" name="CustomShape 6"/>
          <p:cNvSpPr/>
          <p:nvPr/>
        </p:nvSpPr>
        <p:spPr>
          <a:xfrm>
            <a:off x="838080" y="5407200"/>
            <a:ext cx="5170320" cy="9507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 indent="-456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Volumes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0069441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ConfigMap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12" name="Content Placeholder 4"/>
          <p:cNvPicPr/>
          <p:nvPr/>
        </p:nvPicPr>
        <p:blipFill>
          <a:blip r:embed="rId2"/>
          <a:stretch/>
        </p:blipFill>
        <p:spPr>
          <a:xfrm>
            <a:off x="6778080" y="156960"/>
            <a:ext cx="5137200" cy="5430240"/>
          </a:xfrm>
          <a:prstGeom prst="rect">
            <a:avLst/>
          </a:prstGeom>
          <a:ln>
            <a:noFill/>
          </a:ln>
        </p:spPr>
      </p:pic>
      <p:pic>
        <p:nvPicPr>
          <p:cNvPr id="313" name="Picture 3"/>
          <p:cNvPicPr/>
          <p:nvPr/>
        </p:nvPicPr>
        <p:blipFill>
          <a:blip r:embed="rId3"/>
          <a:stretch/>
        </p:blipFill>
        <p:spPr>
          <a:xfrm>
            <a:off x="838080" y="1825560"/>
            <a:ext cx="4295160" cy="2964240"/>
          </a:xfrm>
          <a:prstGeom prst="rect">
            <a:avLst/>
          </a:prstGeom>
          <a:ln>
            <a:noFill/>
          </a:ln>
        </p:spPr>
      </p:pic>
      <p:sp>
        <p:nvSpPr>
          <p:cNvPr id="314" name="CustomShape 2"/>
          <p:cNvSpPr/>
          <p:nvPr/>
        </p:nvSpPr>
        <p:spPr>
          <a:xfrm>
            <a:off x="660240" y="5719680"/>
            <a:ext cx="10870560" cy="1039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$ kubectl create –f </a:t>
            </a:r>
            <a:r>
              <a:rPr lang="en-US" sz="1800" b="1" strike="noStrike" spc="-1">
                <a:solidFill>
                  <a:srgbClr val="843C0B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my-config.yaml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$ kubectl create configmap special-config --from-literal=special.how=very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5" name="CustomShape 3"/>
          <p:cNvSpPr/>
          <p:nvPr/>
        </p:nvSpPr>
        <p:spPr>
          <a:xfrm>
            <a:off x="838080" y="1505880"/>
            <a:ext cx="22345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my-config.yaml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3437748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5" name="Rectangle 124">
            <a:extLst>
              <a:ext uri="{FF2B5EF4-FFF2-40B4-BE49-F238E27FC236}">
                <a16:creationId xmlns:a16="http://schemas.microsoft.com/office/drawing/2014/main" id="{D9A7F3BF-8763-4074-AD77-92790AF314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CustomShape 1"/>
          <p:cNvSpPr/>
          <p:nvPr/>
        </p:nvSpPr>
        <p:spPr>
          <a:xfrm>
            <a:off x="1188069" y="381935"/>
            <a:ext cx="9356106" cy="1200329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000" b="0" strike="noStrike" kern="1200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+mj-lt"/>
                <a:ea typeface="+mj-ea"/>
                <a:cs typeface="+mj-cs"/>
              </a:rPr>
              <a:t>ConfigMap update</a:t>
            </a:r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7A9648D6-B41B-42D0-A817-AE2607B0B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4200" y="554152"/>
            <a:ext cx="574177" cy="1075866"/>
            <a:chOff x="10994200" y="554152"/>
            <a:chExt cx="574177" cy="1075866"/>
          </a:xfrm>
        </p:grpSpPr>
        <p:sp>
          <p:nvSpPr>
            <p:cNvPr id="128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13369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solidFill>
              <a:schemeClr val="accent2"/>
            </a:solidFill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55951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solidFill>
              <a:schemeClr val="accent2"/>
            </a:solidFill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94200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solidFill>
              <a:schemeClr val="accent2"/>
            </a:solidFill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3" name="TextBox 1">
            <a:extLst>
              <a:ext uri="{FF2B5EF4-FFF2-40B4-BE49-F238E27FC236}">
                <a16:creationId xmlns:a16="http://schemas.microsoft.com/office/drawing/2014/main" id="{FCED2B42-6137-42C2-8B74-13D01E2A44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74330048"/>
              </p:ext>
            </p:extLst>
          </p:nvPr>
        </p:nvGraphicFramePr>
        <p:xfrm>
          <a:off x="1188062" y="1825625"/>
          <a:ext cx="9356107" cy="439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5795263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Monolith to Microservices Architecture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3" name="Content Placeholder 4"/>
          <p:cNvPicPr/>
          <p:nvPr/>
        </p:nvPicPr>
        <p:blipFill>
          <a:blip r:embed="rId2"/>
          <a:stretch/>
        </p:blipFill>
        <p:spPr>
          <a:xfrm>
            <a:off x="581040" y="1857960"/>
            <a:ext cx="10828800" cy="42084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6727922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Secret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17" name="Content Placeholder 3"/>
          <p:cNvPicPr/>
          <p:nvPr/>
        </p:nvPicPr>
        <p:blipFill>
          <a:blip r:embed="rId2"/>
          <a:stretch/>
        </p:blipFill>
        <p:spPr>
          <a:xfrm>
            <a:off x="838080" y="1690560"/>
            <a:ext cx="3413880" cy="2372760"/>
          </a:xfrm>
          <a:prstGeom prst="rect">
            <a:avLst/>
          </a:prstGeom>
          <a:ln>
            <a:noFill/>
          </a:ln>
        </p:spPr>
      </p:pic>
      <p:sp>
        <p:nvSpPr>
          <p:cNvPr id="318" name="CustomShape 2"/>
          <p:cNvSpPr/>
          <p:nvPr/>
        </p:nvSpPr>
        <p:spPr>
          <a:xfrm>
            <a:off x="838080" y="1321200"/>
            <a:ext cx="22345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my-secret.yaml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9" name="CustomShape 3"/>
          <p:cNvSpPr/>
          <p:nvPr/>
        </p:nvSpPr>
        <p:spPr>
          <a:xfrm>
            <a:off x="660240" y="5413680"/>
            <a:ext cx="10870560" cy="1345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$ kubectl create –f </a:t>
            </a:r>
            <a:r>
              <a:rPr lang="en-US" sz="1800" b="1" strike="noStrike" spc="-1">
                <a:solidFill>
                  <a:srgbClr val="843C0B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my-secret.yaml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$ kubectl create secret generic mysecret --from-literal=username=admin --from-literal=password=1f2d1e2e67df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0" name="CustomShape 4"/>
          <p:cNvSpPr/>
          <p:nvPr/>
        </p:nvSpPr>
        <p:spPr>
          <a:xfrm>
            <a:off x="0" y="90000"/>
            <a:ext cx="360" cy="27612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21" name="Picture 8"/>
          <p:cNvPicPr/>
          <p:nvPr/>
        </p:nvPicPr>
        <p:blipFill>
          <a:blip r:embed="rId3"/>
          <a:stretch/>
        </p:blipFill>
        <p:spPr>
          <a:xfrm>
            <a:off x="6916680" y="90000"/>
            <a:ext cx="3913200" cy="51634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5694455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Containers (Docker or Rocket)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5" name="Content Placeholder 3"/>
          <p:cNvPicPr/>
          <p:nvPr/>
        </p:nvPicPr>
        <p:blipFill>
          <a:blip r:embed="rId2"/>
          <a:stretch/>
        </p:blipFill>
        <p:spPr>
          <a:xfrm>
            <a:off x="6287400" y="1690560"/>
            <a:ext cx="5468760" cy="4350600"/>
          </a:xfrm>
          <a:prstGeom prst="rect">
            <a:avLst/>
          </a:prstGeom>
          <a:ln>
            <a:noFill/>
          </a:ln>
        </p:spPr>
      </p:pic>
      <p:sp>
        <p:nvSpPr>
          <p:cNvPr id="86" name="CustomShape 2"/>
          <p:cNvSpPr/>
          <p:nvPr/>
        </p:nvSpPr>
        <p:spPr>
          <a:xfrm>
            <a:off x="838080" y="1536120"/>
            <a:ext cx="5448240" cy="464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A container consists of an entire runtime environment: an application, plus all its dependencies, libraries and other binaries, and configuration files needed to run it, bundled into one package.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9994310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Technology to the rescue - Container Orchestration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growing of microservices and the need to scale them introduced challenges like: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Auto Deploy our microservices quickly and predictably.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Scale our microservices on the fly.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Roll out new features seamlessly.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Limit hardware usage to required resources only.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This is where container orchestration platforms become extremely useful and powerful, because it offer a solution for those challenges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384852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Kubernetes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Kubernetes is an open-source platform designed to automate deploying, scaling, and operating application containers.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5335881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92" name="Picture 3"/>
          <p:cNvPicPr/>
          <p:nvPr/>
        </p:nvPicPr>
        <p:blipFill>
          <a:blip r:embed="rId2"/>
          <a:stretch/>
        </p:blipFill>
        <p:spPr>
          <a:xfrm>
            <a:off x="3698280" y="2405160"/>
            <a:ext cx="3843000" cy="25556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2635169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94" name="Picture 4"/>
          <p:cNvPicPr/>
          <p:nvPr/>
        </p:nvPicPr>
        <p:blipFill>
          <a:blip r:embed="rId2"/>
          <a:stretch/>
        </p:blipFill>
        <p:spPr>
          <a:xfrm>
            <a:off x="625320" y="-88920"/>
            <a:ext cx="10257120" cy="6822000"/>
          </a:xfrm>
          <a:prstGeom prst="rect">
            <a:avLst/>
          </a:prstGeom>
          <a:ln>
            <a:noFill/>
          </a:ln>
        </p:spPr>
      </p:pic>
      <p:sp>
        <p:nvSpPr>
          <p:cNvPr id="95" name="CustomShape 2"/>
          <p:cNvSpPr/>
          <p:nvPr/>
        </p:nvSpPr>
        <p:spPr>
          <a:xfrm>
            <a:off x="5261400" y="3438360"/>
            <a:ext cx="1262160" cy="133704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CustomShape 3"/>
          <p:cNvSpPr/>
          <p:nvPr/>
        </p:nvSpPr>
        <p:spPr>
          <a:xfrm>
            <a:off x="5142600" y="3322440"/>
            <a:ext cx="1506960" cy="123624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CustomShape 4"/>
          <p:cNvSpPr/>
          <p:nvPr/>
        </p:nvSpPr>
        <p:spPr>
          <a:xfrm rot="18890400">
            <a:off x="6508800" y="2325960"/>
            <a:ext cx="1253880" cy="115488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CustomShape 5"/>
          <p:cNvSpPr/>
          <p:nvPr/>
        </p:nvSpPr>
        <p:spPr>
          <a:xfrm rot="18890400">
            <a:off x="6570000" y="1942560"/>
            <a:ext cx="1320120" cy="141372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CustomShape 6"/>
          <p:cNvSpPr/>
          <p:nvPr/>
        </p:nvSpPr>
        <p:spPr>
          <a:xfrm rot="2888400">
            <a:off x="4053600" y="2295000"/>
            <a:ext cx="1150920" cy="117576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CustomShape 7"/>
          <p:cNvSpPr/>
          <p:nvPr/>
        </p:nvSpPr>
        <p:spPr>
          <a:xfrm rot="2884800">
            <a:off x="3879000" y="1935360"/>
            <a:ext cx="1326240" cy="140004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CustomShape 8"/>
          <p:cNvSpPr/>
          <p:nvPr/>
        </p:nvSpPr>
        <p:spPr>
          <a:xfrm>
            <a:off x="5352840" y="2232360"/>
            <a:ext cx="1078920" cy="872280"/>
          </a:xfrm>
          <a:prstGeom prst="hexagon">
            <a:avLst>
              <a:gd name="adj" fmla="val 25000"/>
              <a:gd name="vf" fmla="val 115470"/>
            </a:avLst>
          </a:prstGeom>
          <a:noFill/>
          <a:ln w="3816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CustomShape 9"/>
          <p:cNvSpPr/>
          <p:nvPr/>
        </p:nvSpPr>
        <p:spPr>
          <a:xfrm>
            <a:off x="3414960" y="4407120"/>
            <a:ext cx="21142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Kubernetes Cluster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3" name="Content Placeholder 4"/>
          <p:cNvPicPr/>
          <p:nvPr/>
        </p:nvPicPr>
        <p:blipFill>
          <a:blip r:embed="rId3"/>
          <a:stretch/>
        </p:blipFill>
        <p:spPr>
          <a:xfrm>
            <a:off x="3528720" y="4133520"/>
            <a:ext cx="308160" cy="308160"/>
          </a:xfrm>
          <a:prstGeom prst="rect">
            <a:avLst/>
          </a:prstGeom>
          <a:ln>
            <a:noFill/>
          </a:ln>
        </p:spPr>
      </p:pic>
      <p:sp>
        <p:nvSpPr>
          <p:cNvPr id="104" name="CustomShape 10"/>
          <p:cNvSpPr/>
          <p:nvPr/>
        </p:nvSpPr>
        <p:spPr>
          <a:xfrm>
            <a:off x="2636280" y="1027800"/>
            <a:ext cx="5786280" cy="4375080"/>
          </a:xfrm>
          <a:prstGeom prst="heptagon">
            <a:avLst>
              <a:gd name="hf" fmla="val 102572"/>
              <a:gd name="vf" fmla="val 105210"/>
            </a:avLst>
          </a:prstGeom>
          <a:noFill/>
          <a:ln w="19080">
            <a:custDash>
              <a:ds d="400000" sp="3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67223864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" name="CustomShape 2"/>
          <p:cNvSpPr/>
          <p:nvPr/>
        </p:nvSpPr>
        <p:spPr>
          <a:xfrm>
            <a:off x="3311640" y="2284200"/>
            <a:ext cx="4799160" cy="282960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CustomShape 3"/>
          <p:cNvSpPr/>
          <p:nvPr/>
        </p:nvSpPr>
        <p:spPr>
          <a:xfrm>
            <a:off x="3039120" y="2189880"/>
            <a:ext cx="5352120" cy="261648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CustomShape 4"/>
          <p:cNvSpPr/>
          <p:nvPr/>
        </p:nvSpPr>
        <p:spPr>
          <a:xfrm>
            <a:off x="6184080" y="2818080"/>
            <a:ext cx="393480" cy="36144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CustomShape 5"/>
          <p:cNvSpPr/>
          <p:nvPr/>
        </p:nvSpPr>
        <p:spPr>
          <a:xfrm>
            <a:off x="6008760" y="2628720"/>
            <a:ext cx="1000080" cy="100044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CustomShape 6"/>
          <p:cNvSpPr/>
          <p:nvPr/>
        </p:nvSpPr>
        <p:spPr>
          <a:xfrm>
            <a:off x="4370400" y="4772880"/>
            <a:ext cx="85608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kublet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7"/>
          <p:cNvSpPr/>
          <p:nvPr/>
        </p:nvSpPr>
        <p:spPr>
          <a:xfrm>
            <a:off x="5911200" y="4820400"/>
            <a:ext cx="856080" cy="30312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Docker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8"/>
          <p:cNvSpPr/>
          <p:nvPr/>
        </p:nvSpPr>
        <p:spPr>
          <a:xfrm>
            <a:off x="4057920" y="4395240"/>
            <a:ext cx="11221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Node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9"/>
          <p:cNvSpPr/>
          <p:nvPr/>
        </p:nvSpPr>
        <p:spPr>
          <a:xfrm>
            <a:off x="6381360" y="2980440"/>
            <a:ext cx="393480" cy="361440"/>
          </a:xfrm>
          <a:prstGeom prst="cube">
            <a:avLst>
              <a:gd name="adj" fmla="val 25000"/>
            </a:avLst>
          </a:prstGeom>
          <a:solidFill>
            <a:schemeClr val="accent6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5426744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4260</TotalTime>
  <Words>878</Words>
  <Application>Microsoft Macintosh PowerPoint</Application>
  <PresentationFormat>Widescreen</PresentationFormat>
  <Paragraphs>201</Paragraphs>
  <Slides>30</Slides>
  <Notes>0</Notes>
  <HiddenSlides>8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Calibri</vt:lpstr>
      <vt:lpstr>Calibri Light</vt:lpstr>
      <vt:lpstr>Courier New</vt:lpstr>
      <vt:lpstr>Roboto</vt:lpstr>
      <vt:lpstr>Roboto Mono</vt:lpstr>
      <vt:lpstr>SFMono-Regular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Malin, Eylon</cp:lastModifiedBy>
  <cp:revision>9</cp:revision>
  <dcterms:created xsi:type="dcterms:W3CDTF">2021-05-16T11:22:59Z</dcterms:created>
  <dcterms:modified xsi:type="dcterms:W3CDTF">2022-03-01T12:00:45Z</dcterms:modified>
</cp:coreProperties>
</file>