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01" r:id="rId14"/>
    <p:sldId id="328" r:id="rId15"/>
    <p:sldId id="270" r:id="rId16"/>
    <p:sldId id="323" r:id="rId17"/>
    <p:sldId id="321" r:id="rId18"/>
    <p:sldId id="324" r:id="rId19"/>
    <p:sldId id="329" r:id="rId20"/>
    <p:sldId id="267" r:id="rId21"/>
    <p:sldId id="268" r:id="rId22"/>
    <p:sldId id="332" r:id="rId23"/>
    <p:sldId id="333" r:id="rId24"/>
    <p:sldId id="334" r:id="rId25"/>
    <p:sldId id="335" r:id="rId26"/>
    <p:sldId id="312" r:id="rId27"/>
    <p:sldId id="269" r:id="rId28"/>
    <p:sldId id="271" r:id="rId29"/>
    <p:sldId id="309" r:id="rId30"/>
    <p:sldId id="331" r:id="rId31"/>
    <p:sldId id="272" r:id="rId32"/>
    <p:sldId id="330" r:id="rId33"/>
    <p:sldId id="311" r:id="rId34"/>
    <p:sldId id="326" r:id="rId35"/>
    <p:sldId id="306" r:id="rId36"/>
    <p:sldId id="327" r:id="rId37"/>
    <p:sldId id="303" r:id="rId38"/>
    <p:sldId id="273" r:id="rId39"/>
  </p:sldIdLst>
  <p:sldSz cx="12192000" cy="6858000"/>
  <p:notesSz cx="7559675" cy="10691813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9"/>
    <p:restoredTop sz="94217"/>
  </p:normalViewPr>
  <p:slideViewPr>
    <p:cSldViewPr snapToGrid="0" snapToObjects="1">
      <p:cViewPr varScale="1">
        <p:scale>
          <a:sx n="80" d="100"/>
          <a:sy n="80" d="100"/>
        </p:scale>
        <p:origin x="1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F1348-48E7-664F-B438-DCFDBF59D3FF}" type="datetimeFigureOut">
              <a:rPr lang="en-IL" smtClean="0"/>
              <a:t>28/05/2023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B8201-46F3-9943-99B8-52F0CC002E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709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B8201-46F3-9943-99B8-52F0CC002E50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79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onaknathani.com/blog/2020/07/kubernetes-nodeport-and-iptables-rul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vivi/k8s-training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/>
          <p:cNvPicPr/>
          <p:nvPr/>
        </p:nvPicPr>
        <p:blipFill>
          <a:blip r:embed="rId2"/>
          <a:stretch/>
        </p:blipFill>
        <p:spPr>
          <a:xfrm>
            <a:off x="87840" y="425160"/>
            <a:ext cx="12028320" cy="60138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5370480" y="1829520"/>
            <a:ext cx="6185520" cy="11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555240" y="371880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Nesia Amit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6555240" y="302184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40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4623120" y="26769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3706560" y="1815120"/>
            <a:ext cx="5035320" cy="4284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6291720" y="289764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2115360" y="1690560"/>
            <a:ext cx="8160480" cy="4680360"/>
          </a:xfrm>
          <a:prstGeom prst="cube">
            <a:avLst>
              <a:gd name="adj" fmla="val 9815"/>
            </a:avLst>
          </a:prstGeom>
          <a:solidFill>
            <a:srgbClr val="99B7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0" name="Picture 4"/>
          <p:cNvPicPr/>
          <p:nvPr/>
        </p:nvPicPr>
        <p:blipFill>
          <a:blip r:embed="rId2"/>
          <a:stretch/>
        </p:blipFill>
        <p:spPr>
          <a:xfrm>
            <a:off x="5936760" y="2642040"/>
            <a:ext cx="1218600" cy="121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D0B97F-0F42-E645-B165-CD96AD27FD66}"/>
              </a:ext>
            </a:extLst>
          </p:cNvPr>
          <p:cNvSpPr/>
          <p:nvPr/>
        </p:nvSpPr>
        <p:spPr>
          <a:xfrm>
            <a:off x="837310" y="2950040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F22D7CA-E4DF-754B-846F-673AA0BF7030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 Multi Microservices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626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F0D7-BE2A-5049-A200-EB0C92AD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1" y="153084"/>
            <a:ext cx="10972440" cy="1144800"/>
          </a:xfrm>
        </p:spPr>
        <p:txBody>
          <a:bodyPr/>
          <a:lstStyle/>
          <a:p>
            <a:r>
              <a:rPr lang="en-US"/>
              <a:t>Kubernetes Components</a:t>
            </a:r>
            <a:endParaRPr lang="en-IL" dirty="0"/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D7BD8C6-FD9D-6641-9A89-F731F3841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1" y="1210310"/>
            <a:ext cx="9195994" cy="54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6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16560" y="1190520"/>
            <a:ext cx="7000560" cy="52912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3"/>
          <p:cNvSpPr/>
          <p:nvPr/>
        </p:nvSpPr>
        <p:spPr>
          <a:xfrm>
            <a:off x="5729400" y="165420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5941440" y="1952640"/>
            <a:ext cx="1236240" cy="7214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8011080" y="19526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8223120" y="225108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kube-ETCD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626360" y="327096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4838400" y="356940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kube-Scheduler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6633720" y="36320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0"/>
          <p:cNvSpPr/>
          <p:nvPr/>
        </p:nvSpPr>
        <p:spPr>
          <a:xfrm>
            <a:off x="6845760" y="3930480"/>
            <a:ext cx="1236240" cy="818280"/>
          </a:xfrm>
          <a:prstGeom prst="cube">
            <a:avLst>
              <a:gd name="adj" fmla="val 25000"/>
            </a:avLst>
          </a:prstGeom>
          <a:solidFill>
            <a:schemeClr val="accent5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kube-Controller-Manager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331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1071"/>
          </a:xfrm>
        </p:spPr>
        <p:txBody>
          <a:bodyPr/>
          <a:lstStyle/>
          <a:p>
            <a:r>
              <a:rPr lang="en-US" b="1" dirty="0" err="1"/>
              <a:t>kube-apiserver</a:t>
            </a:r>
            <a:r>
              <a:rPr lang="en-US" b="1" dirty="0"/>
              <a:t> </a:t>
            </a:r>
            <a:r>
              <a:rPr lang="en-US" dirty="0"/>
              <a:t>- exposes the </a:t>
            </a:r>
            <a:r>
              <a:rPr lang="en-US" dirty="0" err="1"/>
              <a:t>Kubernetes</a:t>
            </a:r>
            <a:r>
              <a:rPr lang="en-US" dirty="0"/>
              <a:t> API. It is the front-end for the </a:t>
            </a:r>
            <a:r>
              <a:rPr lang="en-US" dirty="0" err="1"/>
              <a:t>Kubernetes</a:t>
            </a:r>
            <a:r>
              <a:rPr lang="en-US" dirty="0"/>
              <a:t> control plane.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16696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etcd</a:t>
            </a:r>
            <a:r>
              <a:rPr lang="en-US" b="1" dirty="0"/>
              <a:t> </a:t>
            </a:r>
            <a:r>
              <a:rPr lang="en-US" dirty="0"/>
              <a:t>- key value store used as </a:t>
            </a:r>
            <a:r>
              <a:rPr lang="en-US" dirty="0" err="1"/>
              <a:t>Kubernetes</a:t>
            </a:r>
            <a:r>
              <a:rPr lang="en-US" dirty="0"/>
              <a:t>’ backing store for all cluster data.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557174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-scheduler </a:t>
            </a:r>
            <a:r>
              <a:rPr lang="en-US" dirty="0"/>
              <a:t>- watches newly created pods that have no node assigned, and selects a node for them to run on.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448244"/>
            <a:ext cx="10515600" cy="2230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-controller-manager </a:t>
            </a:r>
            <a:r>
              <a:rPr lang="en-US" dirty="0"/>
              <a:t>–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Responsible for noticing and responding when nodes go down.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Responsible for maintaining the correct number of pods for every replication controller object in the system.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Populates the Endpoints object (that is, joins Services &amp; Pods).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4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707280" y="1218045"/>
            <a:ext cx="2943141" cy="22049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178527" y="3937192"/>
            <a:ext cx="1132339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containerd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148759" cy="28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76521" y="1252321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185906" y="1455895"/>
            <a:ext cx="895489" cy="535709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Kube-apiserver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265630" y="1604312"/>
            <a:ext cx="927056" cy="766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389412" y="1832913"/>
            <a:ext cx="691517" cy="386424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etcd</a:t>
            </a:r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03234" y="2264296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099367" y="2467870"/>
            <a:ext cx="925877" cy="535709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-scheduler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110050" y="2406176"/>
            <a:ext cx="1227691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206184" y="2609750"/>
            <a:ext cx="1036938" cy="59614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-controller-manager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6254B8-EF33-7E44-91A0-354897843B79}"/>
              </a:ext>
            </a:extLst>
          </p:cNvPr>
          <p:cNvSpPr txBox="1"/>
          <p:nvPr/>
        </p:nvSpPr>
        <p:spPr>
          <a:xfrm>
            <a:off x="5776803" y="6336063"/>
            <a:ext cx="113089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containerd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69E06CB-A2C4-3B4D-BEFC-C6D16C956AA4}"/>
              </a:ext>
            </a:extLst>
          </p:cNvPr>
          <p:cNvSpPr txBox="1"/>
          <p:nvPr/>
        </p:nvSpPr>
        <p:spPr>
          <a:xfrm rot="1629606">
            <a:off x="8677247" y="4408735"/>
            <a:ext cx="1076762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containerd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62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8966"/>
          </a:xfrm>
        </p:spPr>
        <p:txBody>
          <a:bodyPr/>
          <a:lstStyle/>
          <a:p>
            <a:r>
              <a:rPr lang="en-US" b="1" dirty="0" err="1"/>
              <a:t>Kubelet</a:t>
            </a:r>
            <a:r>
              <a:rPr lang="en-US" dirty="0"/>
              <a:t> - An agent that runs on each node in the cluster. It makes sure that containers are running in a pod.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5035" y="2722527"/>
            <a:ext cx="10515600" cy="12892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4000" b="1" dirty="0"/>
              <a:t>Container Runtime</a:t>
            </a:r>
            <a:r>
              <a:rPr lang="en-US" sz="4000" dirty="0"/>
              <a:t> -  is the software that is responsible for running containers. Kubernetes supports some runtimes: </a:t>
            </a:r>
            <a:r>
              <a:rPr lang="en-US" sz="4000" dirty="0" err="1"/>
              <a:t>containerd</a:t>
            </a:r>
            <a:r>
              <a:rPr lang="en-US" sz="4000" dirty="0"/>
              <a:t>, CRI-O, Docker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5035" y="4118744"/>
            <a:ext cx="10515600" cy="1289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-proxy</a:t>
            </a:r>
            <a:r>
              <a:rPr lang="en-US" dirty="0"/>
              <a:t> -  enables the </a:t>
            </a:r>
            <a:r>
              <a:rPr lang="en-US" dirty="0" err="1"/>
              <a:t>Kubernetes</a:t>
            </a:r>
            <a:r>
              <a:rPr lang="en-US" dirty="0"/>
              <a:t> service abstraction by maintaining network rules on the host and performing connection forwarding.</a:t>
            </a:r>
          </a:p>
        </p:txBody>
      </p:sp>
    </p:spTree>
    <p:extLst>
      <p:ext uri="{BB962C8B-B14F-4D97-AF65-F5344CB8AC3E}">
        <p14:creationId xmlns:p14="http://schemas.microsoft.com/office/powerpoint/2010/main" val="218105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Addons (cluster components)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480" y="1657846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DNS</a:t>
            </a:r>
            <a:r>
              <a:rPr lang="en-US" dirty="0"/>
              <a:t> -  a DNS server, which serves DNS records for Kubernetes services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2216D-9EF4-BF49-A02D-620CE3F99DBC}"/>
              </a:ext>
            </a:extLst>
          </p:cNvPr>
          <p:cNvSpPr txBox="1">
            <a:spLocks/>
          </p:cNvSpPr>
          <p:nvPr/>
        </p:nvSpPr>
        <p:spPr>
          <a:xfrm>
            <a:off x="636369" y="2788363"/>
            <a:ext cx="10515600" cy="722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Web UI (Dashboard) </a:t>
            </a:r>
            <a:r>
              <a:rPr lang="en-US" dirty="0"/>
              <a:t>-  web-based UI for Kubernetes clusters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3E07FC-3B2A-1B46-A9FF-99254407AF2F}"/>
              </a:ext>
            </a:extLst>
          </p:cNvPr>
          <p:cNvSpPr txBox="1">
            <a:spLocks/>
          </p:cNvSpPr>
          <p:nvPr/>
        </p:nvSpPr>
        <p:spPr>
          <a:xfrm>
            <a:off x="636369" y="3432860"/>
            <a:ext cx="10515600" cy="1515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1" dirty="0"/>
              <a:t>Container Resource Monitoring - </a:t>
            </a:r>
            <a:r>
              <a:rPr lang="en-US" dirty="0"/>
              <a:t>records generic time-series metrics about containers in a central database, and provides a UI for browsing that data 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1353673-A49D-6440-8786-9720E143ADF5}"/>
              </a:ext>
            </a:extLst>
          </p:cNvPr>
          <p:cNvSpPr txBox="1">
            <a:spLocks/>
          </p:cNvSpPr>
          <p:nvPr/>
        </p:nvSpPr>
        <p:spPr>
          <a:xfrm>
            <a:off x="609480" y="4952325"/>
            <a:ext cx="10515600" cy="1080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1" dirty="0"/>
              <a:t>Cluster-level Logging</a:t>
            </a:r>
            <a:r>
              <a:rPr lang="en-US" dirty="0"/>
              <a:t> - responsible for saving container logs to a central log store with search/browsing interface.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589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25760" y="1398240"/>
            <a:ext cx="7183800" cy="280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Represents a unit of deployment: 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single instance of an application in Kubernetes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which might consist of either a single container or a small number of containers that are tightly coupled and that share resources.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450640" y="21243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8023680" y="1824120"/>
            <a:ext cx="3816360" cy="2552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5"/>
          <p:cNvSpPr/>
          <p:nvPr/>
        </p:nvSpPr>
        <p:spPr>
          <a:xfrm>
            <a:off x="9855720" y="255780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8810280" y="3616920"/>
            <a:ext cx="948240" cy="47016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7"/>
          <p:cNvSpPr/>
          <p:nvPr/>
        </p:nvSpPr>
        <p:spPr>
          <a:xfrm>
            <a:off x="9165600" y="1497600"/>
            <a:ext cx="19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10.97.14.200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1103040" y="3909960"/>
            <a:ext cx="641448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apiVersion</a:t>
            </a: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: v1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kind: Pod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metadata: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  name: static-web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  labels: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    role: </a:t>
            </a:r>
            <a:r>
              <a:rPr lang="en-US" sz="1600" b="1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myrole</a:t>
            </a:r>
            <a:endParaRPr lang="en-US" sz="1600" b="1" spc="-1" dirty="0">
              <a:solidFill>
                <a:srgbClr val="008080"/>
              </a:solidFill>
              <a:uFill>
                <a:solidFill>
                  <a:srgbClr val="FFFFFF"/>
                </a:solidFill>
              </a:uFill>
              <a:latin typeface="Roboto Mono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spec: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  containers: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    - name: web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      image: </a:t>
            </a:r>
            <a:r>
              <a:rPr lang="en-US" sz="1600" b="1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nginx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1103040" y="35182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my-pod.yaml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5254920" y="46461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pod from a file.</a:t>
            </a:r>
            <a:r>
              <a:rPr lang="en-US" sz="2400" b="0" strike="noStrike" spc="-1" dirty="0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pod.yaml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F3020F-EA01-4A4C-B433-CC271C18D1DF}"/>
              </a:ext>
            </a:extLst>
          </p:cNvPr>
          <p:cNvSpPr/>
          <p:nvPr/>
        </p:nvSpPr>
        <p:spPr>
          <a:xfrm>
            <a:off x="837310" y="2984825"/>
            <a:ext cx="5171090" cy="88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F94FEFD0-A61A-204B-B803-C895D38D423D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Deploy Multi Microservices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Deployment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6185880" cy="16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Deployment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controller provides declarative updates for 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Pods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and 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ReplicaSets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198920" y="1392120"/>
            <a:ext cx="4339080" cy="5465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apiVersion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apps/v1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kind: Deployment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metadata: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name: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nginx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-deployment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labels: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app: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nginx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spec: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replicas: 3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selector: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matchLabels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app: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nginx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template: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metadata: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labels: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app: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nginx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spec: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containers: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- name: my-app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image: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nginx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942600" y="1027800"/>
            <a:ext cx="2210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my-deploy.yaml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23680" y="5340960"/>
            <a:ext cx="607716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deployment from a file.</a:t>
            </a:r>
            <a:r>
              <a:rPr lang="en-US" sz="2400" b="0" strike="noStrike" spc="-1" dirty="0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deploy.yaml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714960" y="4654080"/>
            <a:ext cx="6185880" cy="5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Using kubectl declarative command: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F5B6-C5DF-82AD-646A-4A25DD86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82671"/>
            <a:ext cx="10972440" cy="793200"/>
          </a:xfrm>
        </p:spPr>
        <p:txBody>
          <a:bodyPr/>
          <a:lstStyle/>
          <a:p>
            <a:r>
              <a:rPr lang="en-US" dirty="0"/>
              <a:t>Deployment labels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EBC3D3-E056-A05F-E89F-4441C310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41" y="1095160"/>
            <a:ext cx="7368130" cy="4385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3794BA-A6F9-6E41-295E-BA67F116C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41" y="1847777"/>
            <a:ext cx="11680359" cy="26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33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F5B6-C5DF-82AD-646A-4A25DD86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82671"/>
            <a:ext cx="10972440" cy="793200"/>
          </a:xfrm>
        </p:spPr>
        <p:txBody>
          <a:bodyPr/>
          <a:lstStyle/>
          <a:p>
            <a:r>
              <a:rPr lang="en-US"/>
              <a:t>Deployment labels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EBC3D3-E056-A05F-E89F-4441C310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41" y="1095160"/>
            <a:ext cx="7368130" cy="4385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ACDE5E-575B-538F-4C6E-FCDA9723C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5" y="1753028"/>
            <a:ext cx="10537359" cy="479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56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F5B6-C5DF-82AD-646A-4A25DD86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82671"/>
            <a:ext cx="10972440" cy="793200"/>
          </a:xfrm>
        </p:spPr>
        <p:txBody>
          <a:bodyPr/>
          <a:lstStyle/>
          <a:p>
            <a:r>
              <a:rPr lang="en-US"/>
              <a:t>Deployment labels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EBC3D3-E056-A05F-E89F-4441C310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41" y="1095160"/>
            <a:ext cx="7368130" cy="4385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ACDE5E-575B-538F-4C6E-FCDA9723C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5" y="1753028"/>
            <a:ext cx="10537359" cy="479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73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F5B6-C5DF-82AD-646A-4A25DD86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82671"/>
            <a:ext cx="10972440" cy="793200"/>
          </a:xfrm>
        </p:spPr>
        <p:txBody>
          <a:bodyPr/>
          <a:lstStyle/>
          <a:p>
            <a:r>
              <a:rPr lang="en-US"/>
              <a:t>Deployment labels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83A9B-FBDA-3EFB-4B46-C76F35177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79" y="1960663"/>
            <a:ext cx="11484642" cy="35033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AEDD6A-CD9B-6BB2-70BF-533B71F61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84" y="1047203"/>
            <a:ext cx="5288826" cy="61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36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Environment Variable to the Pod Container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487885" y="1734455"/>
            <a:ext cx="5225143" cy="25980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spec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containers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nginx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image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nginx:1.7.9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ports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- </a:t>
            </a:r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containerPort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80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lvl="0"/>
            <a:r>
              <a:rPr lang="en-US" sz="1600" b="1" dirty="0">
                <a:solidFill>
                  <a:srgbClr val="008080"/>
                </a:solidFill>
                <a:latin typeface="Roboto Mono"/>
              </a:rPr>
              <a:t>          </a:t>
            </a:r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env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DEMO_GREETING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value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"Hello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from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the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environment"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191043"/>
            <a:ext cx="5359400" cy="1640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5900" dirty="0">
                <a:solidFill>
                  <a:srgbClr val="000000"/>
                </a:solidFill>
                <a:latin typeface="Roboto"/>
              </a:rPr>
              <a:t>Add to </a:t>
            </a:r>
            <a:r>
              <a:rPr lang="en-US" sz="5900" dirty="0" err="1">
                <a:solidFill>
                  <a:srgbClr val="000000"/>
                </a:solidFill>
                <a:latin typeface="Roboto"/>
              </a:rPr>
              <a:t>spec.containers.env</a:t>
            </a:r>
            <a:r>
              <a:rPr lang="en-US" sz="5900" dirty="0">
                <a:solidFill>
                  <a:srgbClr val="000000"/>
                </a:solidFill>
                <a:latin typeface="Roboto"/>
              </a:rPr>
              <a:t> list of desired environments variables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3728" y="4832867"/>
            <a:ext cx="10787744" cy="940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command on pod container.</a:t>
            </a:r>
            <a:r>
              <a:rPr lang="en-US" sz="2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-it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my-pod-name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DEMO_GREETING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19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11800" y="38250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3239640" y="37306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8"/>
          <p:cNvSpPr/>
          <p:nvPr/>
        </p:nvSpPr>
        <p:spPr>
          <a:xfrm>
            <a:off x="6384600" y="435852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9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0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2"/>
          <p:cNvSpPr/>
          <p:nvPr/>
        </p:nvSpPr>
        <p:spPr>
          <a:xfrm>
            <a:off x="6209280" y="4169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3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4"/>
          <p:cNvSpPr/>
          <p:nvPr/>
        </p:nvSpPr>
        <p:spPr>
          <a:xfrm>
            <a:off x="4983120" y="137016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5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154" name="CustomShape 16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4570920" y="63136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8"/>
          <p:cNvSpPr/>
          <p:nvPr/>
        </p:nvSpPr>
        <p:spPr>
          <a:xfrm rot="1683000">
            <a:off x="8869333" y="4427543"/>
            <a:ext cx="856080" cy="3508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9"/>
          <p:cNvSpPr/>
          <p:nvPr/>
        </p:nvSpPr>
        <p:spPr>
          <a:xfrm rot="20168400">
            <a:off x="3438995" y="3867382"/>
            <a:ext cx="856080" cy="3424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0"/>
          <p:cNvSpPr/>
          <p:nvPr/>
        </p:nvSpPr>
        <p:spPr>
          <a:xfrm>
            <a:off x="6111720" y="63612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160" name="Line 21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2"/>
          <p:cNvSpPr/>
          <p:nvPr/>
        </p:nvSpPr>
        <p:spPr>
          <a:xfrm>
            <a:off x="6209280" y="1600200"/>
            <a:ext cx="56160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3"/>
          <p:cNvSpPr/>
          <p:nvPr/>
        </p:nvSpPr>
        <p:spPr>
          <a:xfrm>
            <a:off x="6283080" y="1626480"/>
            <a:ext cx="281520" cy="45108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4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5"/>
          <p:cNvSpPr/>
          <p:nvPr/>
        </p:nvSpPr>
        <p:spPr>
          <a:xfrm>
            <a:off x="6004440" y="117000"/>
            <a:ext cx="36720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 create -f my-deploy.yaml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6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7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8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9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866720" y="3364200"/>
            <a:ext cx="291672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Service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my-service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protocol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TCP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8080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targetPort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38080" y="1825560"/>
            <a:ext cx="10729080" cy="11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in Kubernetes is a REST object, meaning its definition can be POSTed to the apiserver to create a new instance. 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823680" y="30650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This specification will create a new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object named “my-service” which targets TCP port 80 on any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Pod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with the </a:t>
            </a:r>
            <a:r>
              <a:rPr lang="en-US" sz="18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"app=MyApp"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label.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7772400" y="2973240"/>
            <a:ext cx="2234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my-service.yaml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838080" y="51494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823680" y="53409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service from a file.</a:t>
            </a:r>
            <a:r>
              <a:rPr lang="en-US" sz="2400" b="0" strike="noStrike" spc="-1" dirty="0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service.yaml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2777-F04D-43FA-AC4B-0D3FDD80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7A47-8855-4419-9EC5-B2A46827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Once a </a:t>
            </a:r>
            <a:r>
              <a:rPr lang="en-US" b="1" dirty="0"/>
              <a:t>Service </a:t>
            </a:r>
            <a:r>
              <a:rPr lang="en-US" dirty="0"/>
              <a:t>object with selector is created, it will be assigned with virtual IP and – a corresponding </a:t>
            </a:r>
            <a:r>
              <a:rPr lang="en-US" b="1" dirty="0"/>
              <a:t>Endpoints </a:t>
            </a:r>
            <a:r>
              <a:rPr lang="en-US" dirty="0"/>
              <a:t>object is also created.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BCAAB-884E-4894-AAC8-48E9CEBB0268}"/>
              </a:ext>
            </a:extLst>
          </p:cNvPr>
          <p:cNvSpPr txBox="1"/>
          <p:nvPr/>
        </p:nvSpPr>
        <p:spPr>
          <a:xfrm>
            <a:off x="1233388" y="2828925"/>
            <a:ext cx="2743200" cy="369331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kind: </a:t>
            </a:r>
            <a:r>
              <a:rPr lang="en-US" b="1" dirty="0">
                <a:solidFill>
                  <a:srgbClr val="4472C4"/>
                </a:solidFill>
              </a:rPr>
              <a:t>Service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 err="1"/>
              <a:t>apiVersion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v1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metadata: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name: </a:t>
            </a:r>
            <a:r>
              <a:rPr lang="en-US" b="1" dirty="0">
                <a:solidFill>
                  <a:srgbClr val="4472C4"/>
                </a:solidFill>
              </a:rPr>
              <a:t>my-service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spec:</a:t>
            </a:r>
            <a:endParaRPr lang="en-US" dirty="0">
              <a:latin typeface="Calibri"/>
              <a:cs typeface="+mn-ea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+mn-ea"/>
              </a:rPr>
              <a:t>  </a:t>
            </a:r>
            <a:r>
              <a:rPr lang="en-US" b="1" dirty="0" err="1">
                <a:solidFill>
                  <a:srgbClr val="FF0000"/>
                </a:solidFill>
                <a:latin typeface="Calibri"/>
                <a:cs typeface="+mn-ea"/>
              </a:rPr>
              <a:t>clusterIP</a:t>
            </a:r>
            <a:r>
              <a:rPr lang="en-US" b="1" dirty="0">
                <a:solidFill>
                  <a:srgbClr val="FF0000"/>
                </a:solidFill>
                <a:latin typeface="Calibri"/>
                <a:cs typeface="+mn-ea"/>
              </a:rPr>
              <a:t>: 10.106.92.105</a:t>
            </a:r>
            <a:endParaRPr lang="en-US" b="1" dirty="0">
              <a:solidFill>
                <a:srgbClr val="FF0000"/>
              </a:solidFill>
              <a:cs typeface="+mn-ea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/>
                <a:cs typeface="+mn-ea"/>
              </a:rPr>
              <a:t>  selector:</a:t>
            </a:r>
            <a:r>
              <a:rPr lang="en-US" dirty="0"/>
              <a:t>
</a:t>
            </a:r>
            <a:r>
              <a:rPr lang="en-US" b="1" dirty="0">
                <a:solidFill>
                  <a:srgbClr val="000000"/>
                </a:solidFill>
                <a:latin typeface="Calibri"/>
                <a:cs typeface="+mn-ea"/>
              </a:rPr>
              <a:t>    app: </a:t>
            </a:r>
            <a:r>
              <a:rPr lang="en-US" b="1" dirty="0" err="1">
                <a:solidFill>
                  <a:srgbClr val="4472C4"/>
                </a:solidFill>
                <a:latin typeface="Calibri"/>
                <a:cs typeface="+mn-ea"/>
              </a:rPr>
              <a:t>MyApp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ports: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- protocol: </a:t>
            </a:r>
            <a:r>
              <a:rPr lang="en-US" b="1" dirty="0">
                <a:solidFill>
                  <a:srgbClr val="4472C4"/>
                </a:solidFill>
              </a:rPr>
              <a:t>TCP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   port: </a:t>
            </a:r>
            <a:r>
              <a:rPr lang="en-US" b="1" dirty="0">
                <a:solidFill>
                  <a:srgbClr val="4472C4"/>
                </a:solidFill>
              </a:rPr>
              <a:t>8080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   </a:t>
            </a:r>
            <a:r>
              <a:rPr lang="en-US" b="1" dirty="0" err="1"/>
              <a:t>targetPort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80</a:t>
            </a:r>
            <a:endParaRPr lang="en-US">
              <a:solidFill>
                <a:srgbClr val="4472C4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DA306-8255-45BB-A631-5715A54D8C26}"/>
              </a:ext>
            </a:extLst>
          </p:cNvPr>
          <p:cNvSpPr txBox="1"/>
          <p:nvPr/>
        </p:nvSpPr>
        <p:spPr>
          <a:xfrm>
            <a:off x="5170328" y="2828925"/>
            <a:ext cx="2743200" cy="369331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kind: </a:t>
            </a:r>
            <a:r>
              <a:rPr lang="en-US" b="1" dirty="0">
                <a:solidFill>
                  <a:srgbClr val="4472C4"/>
                </a:solidFill>
              </a:rPr>
              <a:t>Endpoints</a:t>
            </a:r>
            <a:r>
              <a:rPr lang="en-US" dirty="0"/>
              <a:t>
</a:t>
            </a:r>
            <a:r>
              <a:rPr lang="en-US" b="1" dirty="0"/>
              <a:t>apiVersion: </a:t>
            </a:r>
            <a:r>
              <a:rPr lang="en-US" b="1" dirty="0">
                <a:solidFill>
                  <a:srgbClr val="4472C4"/>
                </a:solidFill>
              </a:rPr>
              <a:t>v1</a:t>
            </a:r>
            <a:r>
              <a:rPr lang="en-US" dirty="0"/>
              <a:t>
</a:t>
            </a:r>
            <a:r>
              <a:rPr lang="en-US" b="1" dirty="0"/>
              <a:t>metadata:</a:t>
            </a:r>
            <a:r>
              <a:rPr lang="en-US" dirty="0"/>
              <a:t>
</a:t>
            </a:r>
            <a:r>
              <a:rPr lang="en-US" b="1" dirty="0"/>
              <a:t>  name: </a:t>
            </a:r>
            <a:r>
              <a:rPr lang="en-US" b="1" dirty="0">
                <a:solidFill>
                  <a:srgbClr val="4472C4"/>
                </a:solidFill>
              </a:rPr>
              <a:t>my-service</a:t>
            </a:r>
            <a:endParaRPr lang="en-US">
              <a:solidFill>
                <a:srgbClr val="4472C4"/>
              </a:solidFill>
            </a:endParaRPr>
          </a:p>
          <a:p>
            <a:r>
              <a:rPr lang="en-US" dirty="0"/>
              <a:t>  </a:t>
            </a:r>
            <a:r>
              <a:rPr lang="en-US" b="1" dirty="0"/>
              <a:t>labels:</a:t>
            </a:r>
          </a:p>
          <a:p>
            <a:r>
              <a:rPr lang="en-US" b="1" dirty="0"/>
              <a:t>    app: </a:t>
            </a:r>
            <a:r>
              <a:rPr lang="en-US" b="1" dirty="0" err="1">
                <a:solidFill>
                  <a:srgbClr val="4472C4"/>
                </a:solidFill>
              </a:rPr>
              <a:t>MyApp</a:t>
            </a:r>
            <a:endParaRPr lang="en-US" b="1">
              <a:solidFill>
                <a:srgbClr val="4472C4"/>
              </a:solidFill>
            </a:endParaRPr>
          </a:p>
          <a:p>
            <a:r>
              <a:rPr lang="en-US" b="1" dirty="0"/>
              <a:t>subsets:</a:t>
            </a:r>
            <a:r>
              <a:rPr lang="en-US" dirty="0"/>
              <a:t>
</a:t>
            </a:r>
            <a:r>
              <a:rPr lang="en-US" b="1" dirty="0"/>
              <a:t>  - addresses:</a:t>
            </a:r>
            <a:r>
              <a:rPr lang="en-US" dirty="0"/>
              <a:t>
</a:t>
            </a:r>
            <a:r>
              <a:rPr lang="en-US" b="1" dirty="0"/>
              <a:t>      - </a:t>
            </a:r>
            <a:r>
              <a:rPr lang="en-US" b="1" dirty="0" err="1"/>
              <a:t>ip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10.10.10.2</a:t>
            </a:r>
            <a:endParaRPr lang="en-US">
              <a:solidFill>
                <a:srgbClr val="4472C4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  - addresses: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>
                <a:solidFill>
                  <a:srgbClr val="000000"/>
                </a:solidFill>
              </a:rPr>
              <a:t>      - </a:t>
            </a:r>
            <a:r>
              <a:rPr lang="en-US" b="1" dirty="0" err="1">
                <a:solidFill>
                  <a:srgbClr val="000000"/>
                </a:solidFill>
              </a:rPr>
              <a:t>ip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472C4"/>
                </a:solidFill>
              </a:rPr>
              <a:t>10.10.10.3</a:t>
            </a:r>
            <a:endParaRPr lang="en-US">
              <a:solidFill>
                <a:srgbClr val="4472C4"/>
              </a:solidFill>
            </a:endParaRPr>
          </a:p>
          <a:p>
            <a:r>
              <a:rPr lang="en-US" b="1" dirty="0"/>
              <a:t>    ports:</a:t>
            </a:r>
            <a:r>
              <a:rPr lang="en-US" dirty="0"/>
              <a:t>
</a:t>
            </a:r>
            <a:r>
              <a:rPr lang="en-US" b="1" dirty="0"/>
              <a:t>      - port: </a:t>
            </a:r>
            <a:r>
              <a:rPr lang="en-US" b="1" dirty="0">
                <a:solidFill>
                  <a:srgbClr val="4472C4"/>
                </a:solidFill>
              </a:rPr>
              <a:t>80</a:t>
            </a:r>
            <a:endParaRPr lang="en-US">
              <a:solidFill>
                <a:srgbClr val="4472C4"/>
              </a:solidFill>
            </a:endParaRP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46A62014-C41D-4E32-8B3B-C5BBA3CB932B}"/>
              </a:ext>
            </a:extLst>
          </p:cNvPr>
          <p:cNvSpPr/>
          <p:nvPr/>
        </p:nvSpPr>
        <p:spPr>
          <a:xfrm>
            <a:off x="8931432" y="3124200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816E5-863B-46FE-A7D7-3C26FE9BFFAD}"/>
              </a:ext>
            </a:extLst>
          </p:cNvPr>
          <p:cNvSpPr txBox="1"/>
          <p:nvPr/>
        </p:nvSpPr>
        <p:spPr>
          <a:xfrm>
            <a:off x="9159955" y="3971925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EB135-8FDD-4671-97FB-FADF4C185157}"/>
              </a:ext>
            </a:extLst>
          </p:cNvPr>
          <p:cNvSpPr txBox="1"/>
          <p:nvPr/>
        </p:nvSpPr>
        <p:spPr>
          <a:xfrm>
            <a:off x="9636045" y="3933825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A700A754-E842-4387-A904-0B599FB2F44A}"/>
              </a:ext>
            </a:extLst>
          </p:cNvPr>
          <p:cNvSpPr/>
          <p:nvPr/>
        </p:nvSpPr>
        <p:spPr>
          <a:xfrm>
            <a:off x="8788606" y="3105150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49FED3-0DCE-4468-B028-83490CE01A19}"/>
              </a:ext>
            </a:extLst>
          </p:cNvPr>
          <p:cNvSpPr/>
          <p:nvPr/>
        </p:nvSpPr>
        <p:spPr>
          <a:xfrm>
            <a:off x="9159955" y="3257550"/>
            <a:ext cx="941989" cy="756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B68FE34-FFFC-4C06-AE14-0DFBB4A2A634}"/>
              </a:ext>
            </a:extLst>
          </p:cNvPr>
          <p:cNvSpPr/>
          <p:nvPr/>
        </p:nvSpPr>
        <p:spPr>
          <a:xfrm>
            <a:off x="9207565" y="3457575"/>
            <a:ext cx="817906" cy="3524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my-app</a:t>
            </a:r>
            <a:endParaRPr lang="en-US" sz="12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502499-B9E4-4DB5-BDDC-B8A87A9A2BD6}"/>
              </a:ext>
            </a:extLst>
          </p:cNvPr>
          <p:cNvSpPr txBox="1"/>
          <p:nvPr/>
        </p:nvSpPr>
        <p:spPr>
          <a:xfrm rot="20580000">
            <a:off x="8855258" y="3152775"/>
            <a:ext cx="1057061" cy="2762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10.10.10.2:80</a:t>
            </a:r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FAE87227-4F1F-433D-8FC1-5026DD35742B}"/>
              </a:ext>
            </a:extLst>
          </p:cNvPr>
          <p:cNvSpPr/>
          <p:nvPr/>
        </p:nvSpPr>
        <p:spPr>
          <a:xfrm>
            <a:off x="9759827" y="4333875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390864-8F4F-4D20-9DC9-EF4EDC6FFA52}"/>
              </a:ext>
            </a:extLst>
          </p:cNvPr>
          <p:cNvSpPr txBox="1"/>
          <p:nvPr/>
        </p:nvSpPr>
        <p:spPr>
          <a:xfrm>
            <a:off x="9997872" y="5181600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50A84E-6572-4615-856E-F6C07D31660C}"/>
              </a:ext>
            </a:extLst>
          </p:cNvPr>
          <p:cNvSpPr txBox="1"/>
          <p:nvPr/>
        </p:nvSpPr>
        <p:spPr>
          <a:xfrm>
            <a:off x="10464440" y="5143500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B3ED4DDF-2480-437B-AD33-8E6B41659528}"/>
              </a:ext>
            </a:extLst>
          </p:cNvPr>
          <p:cNvSpPr/>
          <p:nvPr/>
        </p:nvSpPr>
        <p:spPr>
          <a:xfrm>
            <a:off x="9626523" y="4314825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3136C6-AA27-42F4-80C6-ACBB4EEB5FDE}"/>
              </a:ext>
            </a:extLst>
          </p:cNvPr>
          <p:cNvSpPr/>
          <p:nvPr/>
        </p:nvSpPr>
        <p:spPr>
          <a:xfrm>
            <a:off x="9997872" y="4476750"/>
            <a:ext cx="941989" cy="756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5D627D01-B162-42B4-BE8B-8335B19DA504}"/>
              </a:ext>
            </a:extLst>
          </p:cNvPr>
          <p:cNvSpPr/>
          <p:nvPr/>
        </p:nvSpPr>
        <p:spPr>
          <a:xfrm>
            <a:off x="10045481" y="4667250"/>
            <a:ext cx="817906" cy="3524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my-app</a:t>
            </a:r>
            <a:endParaRPr lang="en-US" sz="1200" dirty="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BDFAE8-C652-4CA5-8717-E70BBE243B1F}"/>
              </a:ext>
            </a:extLst>
          </p:cNvPr>
          <p:cNvSpPr txBox="1"/>
          <p:nvPr/>
        </p:nvSpPr>
        <p:spPr>
          <a:xfrm rot="20580000">
            <a:off x="9693176" y="4362450"/>
            <a:ext cx="1057061" cy="2762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10.10.10.3:80</a:t>
            </a:r>
          </a:p>
        </p:txBody>
      </p:sp>
    </p:spTree>
    <p:extLst>
      <p:ext uri="{BB962C8B-B14F-4D97-AF65-F5344CB8AC3E}">
        <p14:creationId xmlns:p14="http://schemas.microsoft.com/office/powerpoint/2010/main" val="1624454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2777-F04D-43FA-AC4B-0D3FDD80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0"/>
            <a:ext cx="10972440" cy="747146"/>
          </a:xfrm>
        </p:spPr>
        <p:txBody>
          <a:bodyPr/>
          <a:lstStyle/>
          <a:p>
            <a:r>
              <a:rPr lang="en-US" sz="3600" dirty="0"/>
              <a:t>IPTABLES rules – node port 23456 to &lt;</a:t>
            </a:r>
            <a:r>
              <a:rPr lang="en-US" sz="3600" dirty="0" err="1"/>
              <a:t>pod_ip</a:t>
            </a:r>
            <a:r>
              <a:rPr lang="en-US" sz="3600" dirty="0"/>
              <a:t>&gt;:80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22830E-12C1-5840-8ED8-F1471785E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35" y="614520"/>
            <a:ext cx="11665225" cy="747146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# iptables -t </a:t>
            </a:r>
            <a:r>
              <a:rPr lang="en-US" sz="1400" dirty="0" err="1"/>
              <a:t>nat</a:t>
            </a:r>
            <a:r>
              <a:rPr lang="en-US" sz="1400" dirty="0"/>
              <a:t> -L PREROUTING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KUBE-SERVICES</a:t>
            </a:r>
            <a:r>
              <a:rPr lang="en-US" sz="1400" dirty="0"/>
              <a:t>  all         --       anywhere  anywhere      /*  </a:t>
            </a:r>
            <a:r>
              <a:rPr lang="en-US" sz="1400" dirty="0" err="1"/>
              <a:t>kubernetes</a:t>
            </a:r>
            <a:r>
              <a:rPr lang="en-US" sz="1400" dirty="0"/>
              <a:t>  service  portals  */</a:t>
            </a:r>
          </a:p>
          <a:p>
            <a:pPr marL="0" indent="0">
              <a:buNone/>
            </a:pPr>
            <a:endParaRPr lang="en-IL" sz="1400" dirty="0"/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7DD0CACF-D8B1-4549-B695-A87380C28158}"/>
              </a:ext>
            </a:extLst>
          </p:cNvPr>
          <p:cNvSpPr txBox="1">
            <a:spLocks/>
          </p:cNvSpPr>
          <p:nvPr/>
        </p:nvSpPr>
        <p:spPr>
          <a:xfrm>
            <a:off x="288236" y="1575827"/>
            <a:ext cx="11665225" cy="762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# iptables -t </a:t>
            </a:r>
            <a:r>
              <a:rPr lang="en-US" sz="1400" dirty="0" err="1"/>
              <a:t>nat</a:t>
            </a:r>
            <a:r>
              <a:rPr lang="en-US" sz="1400" dirty="0"/>
              <a:t> -L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KUBE-SERVICES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KUBE-NODEPORTS</a:t>
            </a:r>
            <a:r>
              <a:rPr lang="en-US" sz="1400" dirty="0"/>
              <a:t>  all  --  anywhere             anywhere             /* </a:t>
            </a:r>
            <a:r>
              <a:rPr lang="en-US" sz="1400" dirty="0" err="1"/>
              <a:t>kubernetes</a:t>
            </a:r>
            <a:r>
              <a:rPr lang="en-US" sz="1400" dirty="0"/>
              <a:t> service </a:t>
            </a:r>
            <a:r>
              <a:rPr lang="en-US" sz="1400" dirty="0" err="1"/>
              <a:t>nodeports</a:t>
            </a:r>
            <a:r>
              <a:rPr lang="en-US" sz="1400" dirty="0"/>
              <a:t>; NOTE: this must be the last rule in this chain */ ADDRTYPE match </a:t>
            </a:r>
            <a:r>
              <a:rPr lang="en-US" sz="1400" dirty="0" err="1"/>
              <a:t>dst</a:t>
            </a:r>
            <a:r>
              <a:rPr lang="en-US" sz="1400" dirty="0"/>
              <a:t>-type LOCAL</a:t>
            </a:r>
            <a:endParaRPr lang="en-IL" sz="1400" dirty="0"/>
          </a:p>
        </p:txBody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3900B3FE-E546-304C-A164-DB2FC3ADE479}"/>
              </a:ext>
            </a:extLst>
          </p:cNvPr>
          <p:cNvSpPr txBox="1">
            <a:spLocks/>
          </p:cNvSpPr>
          <p:nvPr/>
        </p:nvSpPr>
        <p:spPr>
          <a:xfrm>
            <a:off x="288235" y="2581599"/>
            <a:ext cx="11665226" cy="6169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# iptables -t </a:t>
            </a:r>
            <a:r>
              <a:rPr lang="en-US" sz="1400" dirty="0" err="1"/>
              <a:t>nat</a:t>
            </a:r>
            <a:r>
              <a:rPr lang="en-US" sz="1400" dirty="0"/>
              <a:t> -L 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KUBE-NODEPORTS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KUBE-SVC-BAR6BUTX5H2RXQHR</a:t>
            </a:r>
            <a:r>
              <a:rPr lang="en-US" sz="1400" dirty="0"/>
              <a:t>  </a:t>
            </a:r>
            <a:r>
              <a:rPr lang="en-US" sz="1400" dirty="0" err="1"/>
              <a:t>tcp</a:t>
            </a:r>
            <a:r>
              <a:rPr lang="en-US" sz="1400" dirty="0"/>
              <a:t>  --  anywhere             anywhere             /* default/lc-web */ </a:t>
            </a:r>
            <a:r>
              <a:rPr lang="en-US" sz="1400" dirty="0" err="1"/>
              <a:t>tcp</a:t>
            </a:r>
            <a:r>
              <a:rPr lang="en-US" sz="1400" dirty="0"/>
              <a:t> dpt:</a:t>
            </a:r>
            <a:r>
              <a:rPr lang="en-US" sz="1400" dirty="0">
                <a:solidFill>
                  <a:srgbClr val="FFFF00"/>
                </a:solidFill>
              </a:rPr>
              <a:t>23456</a:t>
            </a:r>
            <a:endParaRPr lang="en-IL" sz="1400" dirty="0">
              <a:solidFill>
                <a:srgbClr val="FFFF00"/>
              </a:solidFill>
            </a:endParaRPr>
          </a:p>
        </p:txBody>
      </p:sp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D67CD337-8D1D-9D46-966B-AE9E9D046E88}"/>
              </a:ext>
            </a:extLst>
          </p:cNvPr>
          <p:cNvSpPr txBox="1">
            <a:spLocks/>
          </p:cNvSpPr>
          <p:nvPr/>
        </p:nvSpPr>
        <p:spPr>
          <a:xfrm>
            <a:off x="288235" y="3390422"/>
            <a:ext cx="11665227" cy="12875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# iptables -t </a:t>
            </a:r>
            <a:r>
              <a:rPr lang="en-US" sz="1400" dirty="0" err="1"/>
              <a:t>nat</a:t>
            </a:r>
            <a:r>
              <a:rPr lang="en-US" sz="1400" dirty="0"/>
              <a:t> -L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KUBE-SVC-BAR6BUTX5H2RXQHR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KUBE-SEP-V3I5ZMI6HNNKFTAG</a:t>
            </a:r>
            <a:r>
              <a:rPr lang="en-US" sz="1400" dirty="0"/>
              <a:t>  all  --  anywhere             anywhere             /* default/lc-web */ statistic mode random probability 0.33333333349</a:t>
            </a:r>
          </a:p>
          <a:p>
            <a:pPr marL="0" indent="0">
              <a:buNone/>
            </a:pPr>
            <a:r>
              <a:rPr lang="en-US" sz="1400" dirty="0"/>
              <a:t>KUBE-SEP-VCKZVZIZW7BZXXHP  all  --  anywhere             anywhere             /* default/lc-web */ statistic mode random probability 0.50000000000</a:t>
            </a:r>
          </a:p>
          <a:p>
            <a:pPr marL="0" indent="0">
              <a:buNone/>
            </a:pPr>
            <a:r>
              <a:rPr lang="en-US" sz="1400" dirty="0"/>
              <a:t>KUBE-SEP-DL2DGDTYSOSGT7JL  all  --  anywhere             anywhere             /* default/lc-web */</a:t>
            </a:r>
            <a:endParaRPr lang="en-IL" sz="1400" dirty="0"/>
          </a:p>
        </p:txBody>
      </p:sp>
      <p:sp>
        <p:nvSpPr>
          <p:cNvPr id="33" name="Content Placeholder 7">
            <a:extLst>
              <a:ext uri="{FF2B5EF4-FFF2-40B4-BE49-F238E27FC236}">
                <a16:creationId xmlns:a16="http://schemas.microsoft.com/office/drawing/2014/main" id="{0D3969EC-F8CF-1E4C-9487-66B0106A7077}"/>
              </a:ext>
            </a:extLst>
          </p:cNvPr>
          <p:cNvSpPr txBox="1">
            <a:spLocks/>
          </p:cNvSpPr>
          <p:nvPr/>
        </p:nvSpPr>
        <p:spPr>
          <a:xfrm>
            <a:off x="288235" y="4869856"/>
            <a:ext cx="11665226" cy="6335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# iptables -t </a:t>
            </a:r>
            <a:r>
              <a:rPr lang="en-US" sz="1400" dirty="0" err="1"/>
              <a:t>nat</a:t>
            </a:r>
            <a:r>
              <a:rPr lang="en-US" sz="1400" dirty="0"/>
              <a:t> -L </a:t>
            </a:r>
            <a:r>
              <a:rPr lang="en-US" sz="1400" b="1" dirty="0">
                <a:solidFill>
                  <a:srgbClr val="002060"/>
                </a:solidFill>
              </a:rPr>
              <a:t>KUBE-SEP-V3I5ZMI6HNNKFTAG</a:t>
            </a:r>
          </a:p>
          <a:p>
            <a:pPr marL="0" indent="0">
              <a:buNone/>
            </a:pPr>
            <a:r>
              <a:rPr lang="en-US" sz="1400" dirty="0"/>
              <a:t>DNAT       </a:t>
            </a:r>
            <a:r>
              <a:rPr lang="en-US" sz="1400" dirty="0" err="1"/>
              <a:t>tcp</a:t>
            </a:r>
            <a:r>
              <a:rPr lang="en-US" sz="1400" dirty="0"/>
              <a:t>  --  anywhere             anywhere             /* default/lc-web */ </a:t>
            </a:r>
            <a:r>
              <a:rPr lang="en-US" sz="1400" dirty="0" err="1"/>
              <a:t>tcp</a:t>
            </a:r>
            <a:r>
              <a:rPr lang="en-US" sz="1400" dirty="0"/>
              <a:t> to:</a:t>
            </a:r>
            <a:r>
              <a:rPr lang="en-US" sz="1400" dirty="0">
                <a:solidFill>
                  <a:srgbClr val="FFFF00"/>
                </a:solidFill>
              </a:rPr>
              <a:t>10.244.2.5:80</a:t>
            </a:r>
            <a:endParaRPr lang="en-IL" sz="1400" dirty="0">
              <a:solidFill>
                <a:srgbClr val="FFFF00"/>
              </a:solidFill>
            </a:endParaRPr>
          </a:p>
        </p:txBody>
      </p: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14F39997-62AF-BB48-B279-39028308EA71}"/>
              </a:ext>
            </a:extLst>
          </p:cNvPr>
          <p:cNvSpPr txBox="1">
            <a:spLocks/>
          </p:cNvSpPr>
          <p:nvPr/>
        </p:nvSpPr>
        <p:spPr>
          <a:xfrm>
            <a:off x="263387" y="5730060"/>
            <a:ext cx="11665226" cy="6335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# </a:t>
            </a:r>
            <a:r>
              <a:rPr lang="en-US" sz="1400" dirty="0" err="1"/>
              <a:t>kubectl</a:t>
            </a:r>
            <a:r>
              <a:rPr lang="en-US" sz="1400" dirty="0"/>
              <a:t> get po -</a:t>
            </a:r>
            <a:r>
              <a:rPr lang="en-US" sz="1400" dirty="0" err="1"/>
              <a:t>owide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c-web-6d5479f46-tpvhd              1/1     Running   0          34m    </a:t>
            </a:r>
            <a:r>
              <a:rPr lang="en-US" sz="1400" dirty="0">
                <a:solidFill>
                  <a:srgbClr val="FFFF00"/>
                </a:solidFill>
              </a:rPr>
              <a:t>10.244.2.5</a:t>
            </a:r>
            <a:r>
              <a:rPr lang="en-US" sz="1400" dirty="0"/>
              <a:t>   kind-worker2   &lt;none&gt;           &lt;none&gt;</a:t>
            </a:r>
            <a:endParaRPr lang="en-IL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9871F-7938-644D-85FA-50A9DE3425EF}"/>
              </a:ext>
            </a:extLst>
          </p:cNvPr>
          <p:cNvSpPr txBox="1"/>
          <p:nvPr/>
        </p:nvSpPr>
        <p:spPr>
          <a:xfrm>
            <a:off x="2557835" y="6488668"/>
            <a:ext cx="1164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IL" dirty="0"/>
              <a:t>esource 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ronaknathani.com</a:t>
            </a:r>
            <a:r>
              <a:rPr lang="en-US" dirty="0">
                <a:hlinkClick r:id="rId3"/>
              </a:rPr>
              <a:t>/blog/2020/07/</a:t>
            </a:r>
            <a:r>
              <a:rPr lang="en-US" dirty="0" err="1">
                <a:hlinkClick r:id="rId3"/>
              </a:rPr>
              <a:t>kubernetes</a:t>
            </a:r>
            <a:r>
              <a:rPr lang="en-US" dirty="0">
                <a:hlinkClick r:id="rId3"/>
              </a:rPr>
              <a:t>-</a:t>
            </a:r>
            <a:r>
              <a:rPr lang="en-US" dirty="0" err="1">
                <a:hlinkClick r:id="rId3"/>
              </a:rPr>
              <a:t>nodeport</a:t>
            </a:r>
            <a:r>
              <a:rPr lang="en-US" dirty="0">
                <a:hlinkClick r:id="rId3"/>
              </a:rPr>
              <a:t>-and-iptables-rules/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3020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22" grpId="0" animBg="1"/>
      <p:bldP spid="31" grpId="0" animBg="1"/>
      <p:bldP spid="32" grpId="0" animBg="1"/>
      <p:bldP spid="33" grpId="0" animBg="1"/>
      <p:bldP spid="35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Monolith to Microservices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Content Placeholder 4"/>
          <p:cNvPicPr/>
          <p:nvPr/>
        </p:nvPicPr>
        <p:blipFill>
          <a:blip r:embed="rId2"/>
          <a:stretch/>
        </p:blipFill>
        <p:spPr>
          <a:xfrm>
            <a:off x="581040" y="1857960"/>
            <a:ext cx="10828800" cy="420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544480" y="3354480"/>
            <a:ext cx="7103520" cy="322200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2028240" y="3162240"/>
            <a:ext cx="8132040" cy="2961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3537360" y="6257880"/>
            <a:ext cx="274248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246360" y="6167880"/>
            <a:ext cx="1880640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4808520" y="1190520"/>
            <a:ext cx="2598120" cy="17758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"/>
          <p:cNvSpPr/>
          <p:nvPr/>
        </p:nvSpPr>
        <p:spPr>
          <a:xfrm>
            <a:off x="5817960" y="172404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7198560" y="3753000"/>
            <a:ext cx="1191600" cy="102492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9"/>
          <p:cNvSpPr/>
          <p:nvPr/>
        </p:nvSpPr>
        <p:spPr>
          <a:xfrm>
            <a:off x="7360200" y="3981600"/>
            <a:ext cx="854280" cy="5659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kube-proxy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5169240" y="369252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1"/>
          <p:cNvSpPr/>
          <p:nvPr/>
        </p:nvSpPr>
        <p:spPr>
          <a:xfrm>
            <a:off x="5941440" y="1952640"/>
            <a:ext cx="946800" cy="5666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5284440" y="3924360"/>
            <a:ext cx="946800" cy="5666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 rot="20580000">
            <a:off x="5015160" y="3498840"/>
            <a:ext cx="10562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10.10.10.2:80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1789920" y="221940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5"/>
          <p:cNvSpPr/>
          <p:nvPr/>
        </p:nvSpPr>
        <p:spPr>
          <a:xfrm>
            <a:off x="2009160" y="306720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2494800" y="3029040"/>
            <a:ext cx="398160" cy="257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1647360" y="220032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8"/>
          <p:cNvSpPr/>
          <p:nvPr/>
        </p:nvSpPr>
        <p:spPr>
          <a:xfrm>
            <a:off x="2742120" y="250524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9"/>
          <p:cNvSpPr/>
          <p:nvPr/>
        </p:nvSpPr>
        <p:spPr>
          <a:xfrm>
            <a:off x="2770920" y="257184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0"/>
          <p:cNvSpPr/>
          <p:nvPr/>
        </p:nvSpPr>
        <p:spPr>
          <a:xfrm>
            <a:off x="2266200" y="2324160"/>
            <a:ext cx="234720" cy="3301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1"/>
          <p:cNvSpPr/>
          <p:nvPr/>
        </p:nvSpPr>
        <p:spPr>
          <a:xfrm>
            <a:off x="2304360" y="2390760"/>
            <a:ext cx="181800" cy="180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2"/>
          <p:cNvSpPr/>
          <p:nvPr/>
        </p:nvSpPr>
        <p:spPr>
          <a:xfrm>
            <a:off x="8626680" y="216216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3"/>
          <p:cNvSpPr/>
          <p:nvPr/>
        </p:nvSpPr>
        <p:spPr>
          <a:xfrm>
            <a:off x="8845560" y="300996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4"/>
          <p:cNvSpPr/>
          <p:nvPr/>
        </p:nvSpPr>
        <p:spPr>
          <a:xfrm>
            <a:off x="9331200" y="2971800"/>
            <a:ext cx="398160" cy="239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8474400" y="214308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6"/>
          <p:cNvSpPr/>
          <p:nvPr/>
        </p:nvSpPr>
        <p:spPr>
          <a:xfrm>
            <a:off x="9578880" y="243828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7"/>
          <p:cNvSpPr/>
          <p:nvPr/>
        </p:nvSpPr>
        <p:spPr>
          <a:xfrm>
            <a:off x="9607320" y="251460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8"/>
          <p:cNvSpPr/>
          <p:nvPr/>
        </p:nvSpPr>
        <p:spPr>
          <a:xfrm>
            <a:off x="5629680" y="4737240"/>
            <a:ext cx="4053960" cy="15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Iptables for service (with virtual ip) and endpoints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KUBE-SEP-57K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KUBE-SEP-5RZ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KUBE-SERVICES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KUBE-SVC-NW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KUBE-SVC-NV5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9"/>
          <p:cNvSpPr/>
          <p:nvPr/>
        </p:nvSpPr>
        <p:spPr>
          <a:xfrm>
            <a:off x="6770160" y="2526840"/>
            <a:ext cx="700560" cy="131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0"/>
          <p:cNvSpPr/>
          <p:nvPr/>
        </p:nvSpPr>
        <p:spPr>
          <a:xfrm>
            <a:off x="6913440" y="2409480"/>
            <a:ext cx="2646720" cy="21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1"/>
          <p:cNvSpPr/>
          <p:nvPr/>
        </p:nvSpPr>
        <p:spPr>
          <a:xfrm flipH="1">
            <a:off x="2937240" y="2431800"/>
            <a:ext cx="3014280" cy="10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AutoShape 2" descr="Services overview diagram for iptables proxy">
            <a:extLst>
              <a:ext uri="{FF2B5EF4-FFF2-40B4-BE49-F238E27FC236}">
                <a16:creationId xmlns:a16="http://schemas.microsoft.com/office/drawing/2014/main" id="{4006CCD8-2F91-6444-B324-2FD52DEC1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4841" y="1307841"/>
            <a:ext cx="5262465" cy="526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AD6E46-9995-2A4B-9452-B21880A61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799" y="1117600"/>
            <a:ext cx="7282543" cy="538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44723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Services – </a:t>
            </a:r>
            <a:r>
              <a:rPr lang="en-US" dirty="0" err="1"/>
              <a:t>kube-dns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31999"/>
            <a:ext cx="10033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srgbClr val="000000"/>
                </a:solidFill>
                <a:latin typeface="Roboto"/>
              </a:rPr>
              <a:t>The DNS server watches the </a:t>
            </a:r>
            <a:r>
              <a:rPr lang="en-US" sz="2800" dirty="0" err="1">
                <a:solidFill>
                  <a:srgbClr val="000000"/>
                </a:solidFill>
                <a:latin typeface="Roboto"/>
              </a:rPr>
              <a:t>Kubernetes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 API for new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Services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and creates a set of DNS records for each. </a:t>
            </a:r>
          </a:p>
          <a:p>
            <a:pPr lvl="0"/>
            <a:endParaRPr lang="en-US" sz="2800" dirty="0">
              <a:solidFill>
                <a:srgbClr val="000000"/>
              </a:solidFill>
              <a:latin typeface="Roboto"/>
            </a:endParaRPr>
          </a:p>
          <a:p>
            <a:pPr lvl="0"/>
            <a:r>
              <a:rPr lang="en-US" sz="2800" dirty="0">
                <a:solidFill>
                  <a:srgbClr val="000000"/>
                </a:solidFill>
                <a:latin typeface="Roboto"/>
              </a:rPr>
              <a:t>If DNS has been enabled throughout the cluster then all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Pods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should be able to do name resolution of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Services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automatically.</a:t>
            </a:r>
            <a:r>
              <a:rPr lang="en-US" sz="2800" dirty="0"/>
              <a:t> </a:t>
            </a:r>
            <a:endParaRPr lang="en-US" sz="2800" dirty="0">
              <a:latin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379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04654" y="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4984127" y="3438359"/>
            <a:ext cx="1788148" cy="1736684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4811549" y="3322439"/>
            <a:ext cx="2134965" cy="1605755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299946" y="2412811"/>
            <a:ext cx="1607628" cy="1416457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365999" y="2027394"/>
            <a:ext cx="1692556" cy="1733924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3849220" y="2324089"/>
            <a:ext cx="1420422" cy="1604212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673186" y="1951928"/>
            <a:ext cx="1636795" cy="1910222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3E64CC68-A654-AF45-BC69-EC3DFB7E469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472100" y="303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15" name="Line 19">
            <a:extLst>
              <a:ext uri="{FF2B5EF4-FFF2-40B4-BE49-F238E27FC236}">
                <a16:creationId xmlns:a16="http://schemas.microsoft.com/office/drawing/2014/main" id="{000A92FC-46B7-B246-BEFE-4F85CD80A23B}"/>
              </a:ext>
            </a:extLst>
          </p:cNvPr>
          <p:cNvSpPr/>
          <p:nvPr/>
        </p:nvSpPr>
        <p:spPr>
          <a:xfrm flipV="1">
            <a:off x="3528720" y="979606"/>
            <a:ext cx="2994840" cy="13274"/>
          </a:xfrm>
          <a:prstGeom prst="line">
            <a:avLst/>
          </a:prstGeom>
          <a:ln w="28440">
            <a:solidFill>
              <a:schemeClr val="accent6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sp>
        <p:nvSpPr>
          <p:cNvPr id="16" name="CustomShape 20">
            <a:extLst>
              <a:ext uri="{FF2B5EF4-FFF2-40B4-BE49-F238E27FC236}">
                <a16:creationId xmlns:a16="http://schemas.microsoft.com/office/drawing/2014/main" id="{AF86A4DE-F4E3-9C43-A260-1497623BB9B7}"/>
              </a:ext>
            </a:extLst>
          </p:cNvPr>
          <p:cNvSpPr/>
          <p:nvPr/>
        </p:nvSpPr>
        <p:spPr>
          <a:xfrm>
            <a:off x="5485901" y="2393190"/>
            <a:ext cx="798314" cy="45261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lc-web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21">
            <a:extLst>
              <a:ext uri="{FF2B5EF4-FFF2-40B4-BE49-F238E27FC236}">
                <a16:creationId xmlns:a16="http://schemas.microsoft.com/office/drawing/2014/main" id="{9602E49B-EB19-8841-94B5-2794ECDCDC9A}"/>
              </a:ext>
            </a:extLst>
          </p:cNvPr>
          <p:cNvSpPr/>
          <p:nvPr/>
        </p:nvSpPr>
        <p:spPr>
          <a:xfrm>
            <a:off x="5533061" y="2461820"/>
            <a:ext cx="400307" cy="418539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41">
            <a:extLst>
              <a:ext uri="{FF2B5EF4-FFF2-40B4-BE49-F238E27FC236}">
                <a16:creationId xmlns:a16="http://schemas.microsoft.com/office/drawing/2014/main" id="{05938B40-F5A1-1740-BF1B-FDBB472C0A97}"/>
              </a:ext>
            </a:extLst>
          </p:cNvPr>
          <p:cNvSpPr/>
          <p:nvPr/>
        </p:nvSpPr>
        <p:spPr>
          <a:xfrm>
            <a:off x="4118056" y="2811002"/>
            <a:ext cx="320972" cy="281001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42">
            <a:extLst>
              <a:ext uri="{FF2B5EF4-FFF2-40B4-BE49-F238E27FC236}">
                <a16:creationId xmlns:a16="http://schemas.microsoft.com/office/drawing/2014/main" id="{1630C3BB-380B-4E40-886D-A2285A92D522}"/>
              </a:ext>
            </a:extLst>
          </p:cNvPr>
          <p:cNvSpPr/>
          <p:nvPr/>
        </p:nvSpPr>
        <p:spPr>
          <a:xfrm>
            <a:off x="4014207" y="2685768"/>
            <a:ext cx="600328" cy="56853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43">
            <a:extLst>
              <a:ext uri="{FF2B5EF4-FFF2-40B4-BE49-F238E27FC236}">
                <a16:creationId xmlns:a16="http://schemas.microsoft.com/office/drawing/2014/main" id="{6C77F5A8-C869-4042-859E-599007A5F163}"/>
              </a:ext>
            </a:extLst>
          </p:cNvPr>
          <p:cNvSpPr/>
          <p:nvPr/>
        </p:nvSpPr>
        <p:spPr>
          <a:xfrm rot="20095200">
            <a:off x="3522712" y="2551813"/>
            <a:ext cx="1107360" cy="432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10.42.0.1:80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ustomShape 44">
            <a:extLst>
              <a:ext uri="{FF2B5EF4-FFF2-40B4-BE49-F238E27FC236}">
                <a16:creationId xmlns:a16="http://schemas.microsoft.com/office/drawing/2014/main" id="{4D715B5A-804A-7F43-B630-90611D772CDC}"/>
              </a:ext>
            </a:extLst>
          </p:cNvPr>
          <p:cNvSpPr/>
          <p:nvPr/>
        </p:nvSpPr>
        <p:spPr>
          <a:xfrm>
            <a:off x="4369988" y="2512968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04B6386E-58FE-EB42-81DD-6F9D4E4F6F19}"/>
              </a:ext>
            </a:extLst>
          </p:cNvPr>
          <p:cNvSpPr/>
          <p:nvPr/>
        </p:nvSpPr>
        <p:spPr>
          <a:xfrm>
            <a:off x="3991595" y="3507324"/>
            <a:ext cx="693493" cy="216522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4" name="CustomShape 43">
            <a:extLst>
              <a:ext uri="{FF2B5EF4-FFF2-40B4-BE49-F238E27FC236}">
                <a16:creationId xmlns:a16="http://schemas.microsoft.com/office/drawing/2014/main" id="{77F2993D-2873-F643-8272-AA1C39EB5E6E}"/>
              </a:ext>
            </a:extLst>
          </p:cNvPr>
          <p:cNvSpPr/>
          <p:nvPr/>
        </p:nvSpPr>
        <p:spPr>
          <a:xfrm>
            <a:off x="3852423" y="3246208"/>
            <a:ext cx="1107360" cy="43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10.38.0.4:80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6B7FA-259E-4D42-83EE-0FFE3B9567EA}"/>
              </a:ext>
            </a:extLst>
          </p:cNvPr>
          <p:cNvSpPr txBox="1"/>
          <p:nvPr/>
        </p:nvSpPr>
        <p:spPr>
          <a:xfrm rot="432459">
            <a:off x="3798265" y="1865614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172.18.0.3:30123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BC7D19-B86B-EE4C-AF11-92E5665FA11C}"/>
              </a:ext>
            </a:extLst>
          </p:cNvPr>
          <p:cNvSpPr txBox="1"/>
          <p:nvPr/>
        </p:nvSpPr>
        <p:spPr>
          <a:xfrm rot="20996270">
            <a:off x="6379145" y="1876737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172.18.0.4:30123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92601D-8BE8-FC44-9CCB-5F33DC34E568}"/>
              </a:ext>
            </a:extLst>
          </p:cNvPr>
          <p:cNvSpPr txBox="1"/>
          <p:nvPr/>
        </p:nvSpPr>
        <p:spPr>
          <a:xfrm rot="20203650">
            <a:off x="4898545" y="3222440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172.18.0.2:30123</a:t>
            </a:r>
          </a:p>
        </p:txBody>
      </p:sp>
      <p:sp>
        <p:nvSpPr>
          <p:cNvPr id="28" name="CustomShape 41">
            <a:extLst>
              <a:ext uri="{FF2B5EF4-FFF2-40B4-BE49-F238E27FC236}">
                <a16:creationId xmlns:a16="http://schemas.microsoft.com/office/drawing/2014/main" id="{1FDCAD72-E459-0446-8777-AC3B68EA2765}"/>
              </a:ext>
            </a:extLst>
          </p:cNvPr>
          <p:cNvSpPr/>
          <p:nvPr/>
        </p:nvSpPr>
        <p:spPr>
          <a:xfrm>
            <a:off x="5515670" y="3977480"/>
            <a:ext cx="320972" cy="281001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42">
            <a:extLst>
              <a:ext uri="{FF2B5EF4-FFF2-40B4-BE49-F238E27FC236}">
                <a16:creationId xmlns:a16="http://schemas.microsoft.com/office/drawing/2014/main" id="{77AA95C1-6303-7C48-BD95-99196C19FA92}"/>
              </a:ext>
            </a:extLst>
          </p:cNvPr>
          <p:cNvSpPr/>
          <p:nvPr/>
        </p:nvSpPr>
        <p:spPr>
          <a:xfrm>
            <a:off x="5411821" y="3852246"/>
            <a:ext cx="600328" cy="56853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43">
            <a:extLst>
              <a:ext uri="{FF2B5EF4-FFF2-40B4-BE49-F238E27FC236}">
                <a16:creationId xmlns:a16="http://schemas.microsoft.com/office/drawing/2014/main" id="{F76B5E8F-94DA-3643-85B7-1C70D2A10DFD}"/>
              </a:ext>
            </a:extLst>
          </p:cNvPr>
          <p:cNvSpPr/>
          <p:nvPr/>
        </p:nvSpPr>
        <p:spPr>
          <a:xfrm rot="20095200">
            <a:off x="4920326" y="3718291"/>
            <a:ext cx="1107360" cy="432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10.42.0.2:80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CustomShape 44">
            <a:extLst>
              <a:ext uri="{FF2B5EF4-FFF2-40B4-BE49-F238E27FC236}">
                <a16:creationId xmlns:a16="http://schemas.microsoft.com/office/drawing/2014/main" id="{FCB54257-9C47-C647-B990-1A5C55FFF212}"/>
              </a:ext>
            </a:extLst>
          </p:cNvPr>
          <p:cNvSpPr/>
          <p:nvPr/>
        </p:nvSpPr>
        <p:spPr>
          <a:xfrm>
            <a:off x="5767602" y="3679446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FD502E2D-BB82-4A48-8C93-BC6045F1ED5D}"/>
              </a:ext>
            </a:extLst>
          </p:cNvPr>
          <p:cNvSpPr/>
          <p:nvPr/>
        </p:nvSpPr>
        <p:spPr>
          <a:xfrm>
            <a:off x="5389209" y="4673802"/>
            <a:ext cx="693493" cy="216522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33" name="CustomShape 43">
            <a:extLst>
              <a:ext uri="{FF2B5EF4-FFF2-40B4-BE49-F238E27FC236}">
                <a16:creationId xmlns:a16="http://schemas.microsoft.com/office/drawing/2014/main" id="{C960CF43-0D23-924C-B018-D6C1262F8FEB}"/>
              </a:ext>
            </a:extLst>
          </p:cNvPr>
          <p:cNvSpPr/>
          <p:nvPr/>
        </p:nvSpPr>
        <p:spPr>
          <a:xfrm>
            <a:off x="5250037" y="4412686"/>
            <a:ext cx="1107360" cy="43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10.38.0.4:80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22">
            <a:extLst>
              <a:ext uri="{FF2B5EF4-FFF2-40B4-BE49-F238E27FC236}">
                <a16:creationId xmlns:a16="http://schemas.microsoft.com/office/drawing/2014/main" id="{142C73AF-DDAB-7446-A903-27054972A633}"/>
              </a:ext>
            </a:extLst>
          </p:cNvPr>
          <p:cNvSpPr/>
          <p:nvPr/>
        </p:nvSpPr>
        <p:spPr>
          <a:xfrm>
            <a:off x="4891168" y="561553"/>
            <a:ext cx="991357" cy="1612133"/>
          </a:xfrm>
          <a:prstGeom prst="bentConnector2">
            <a:avLst/>
          </a:prstGeom>
          <a:noFill/>
          <a:ln>
            <a:solidFill>
              <a:schemeClr val="accent6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E220809-20C6-5E4A-BF39-36DE587EC8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58" y="2142769"/>
            <a:ext cx="476726" cy="476726"/>
          </a:xfrm>
          <a:prstGeom prst="rect">
            <a:avLst/>
          </a:prstGeom>
        </p:spPr>
      </p:pic>
      <p:sp>
        <p:nvSpPr>
          <p:cNvPr id="36" name="Line 19">
            <a:extLst>
              <a:ext uri="{FF2B5EF4-FFF2-40B4-BE49-F238E27FC236}">
                <a16:creationId xmlns:a16="http://schemas.microsoft.com/office/drawing/2014/main" id="{224D031C-7F01-F449-8FFA-4FD61E723330}"/>
              </a:ext>
            </a:extLst>
          </p:cNvPr>
          <p:cNvSpPr/>
          <p:nvPr/>
        </p:nvSpPr>
        <p:spPr>
          <a:xfrm flipV="1">
            <a:off x="1496743" y="1555597"/>
            <a:ext cx="1831645" cy="2331534"/>
          </a:xfrm>
          <a:prstGeom prst="line">
            <a:avLst/>
          </a:prstGeom>
          <a:ln w="28440">
            <a:solidFill>
              <a:schemeClr val="accent6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C01A3EA-F28D-4440-961E-6A76306E0ACA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 flipV="1">
            <a:off x="2044184" y="1920895"/>
            <a:ext cx="1760291" cy="460237"/>
          </a:xfrm>
          <a:prstGeom prst="bentConnector3">
            <a:avLst>
              <a:gd name="adj1" fmla="val 1915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6E8420-4C18-A240-B32F-3393D754BC9C}"/>
              </a:ext>
            </a:extLst>
          </p:cNvPr>
          <p:cNvSpPr txBox="1"/>
          <p:nvPr/>
        </p:nvSpPr>
        <p:spPr>
          <a:xfrm>
            <a:off x="5003157" y="281771"/>
            <a:ext cx="784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200" b="1" dirty="0"/>
              <a:t>kubectl</a:t>
            </a:r>
          </a:p>
        </p:txBody>
      </p:sp>
    </p:spTree>
    <p:extLst>
      <p:ext uri="{BB962C8B-B14F-4D97-AF65-F5344CB8AC3E}">
        <p14:creationId xmlns:p14="http://schemas.microsoft.com/office/powerpoint/2010/main" val="430889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</a:t>
            </a:r>
            <a:r>
              <a:rPr lang="en-US" dirty="0" err="1"/>
              <a:t>Declerative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Rolling-Update your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44914"/>
            <a:ext cx="10932886" cy="465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or update resource as declared in the file</a:t>
            </a:r>
            <a:endParaRPr lang="en-US" sz="2400" dirty="0">
              <a:solidFill>
                <a:srgbClr val="24292E"/>
              </a:solidFill>
              <a:latin typeface="SFMono-Regular"/>
            </a:endParaRP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apply -f web-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deploy.yaml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services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svc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pods and show all labels as the last column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--show-labels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Rollback to previous resource revision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rollout undo deployment deploy-name</a:t>
            </a:r>
          </a:p>
        </p:txBody>
      </p:sp>
    </p:spTree>
    <p:extLst>
      <p:ext uri="{BB962C8B-B14F-4D97-AF65-F5344CB8AC3E}">
        <p14:creationId xmlns:p14="http://schemas.microsoft.com/office/powerpoint/2010/main" val="1692531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090EADE7-D7E9-334F-BA06-A462CA546A0A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Deploy Multi Microservices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F3B2B7-50B6-C147-AB0A-A65A0A57FF91}"/>
              </a:ext>
            </a:extLst>
          </p:cNvPr>
          <p:cNvSpPr/>
          <p:nvPr/>
        </p:nvSpPr>
        <p:spPr>
          <a:xfrm>
            <a:off x="836540" y="2980852"/>
            <a:ext cx="5171090" cy="88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</p:spTree>
    <p:extLst>
      <p:ext uri="{BB962C8B-B14F-4D97-AF65-F5344CB8AC3E}">
        <p14:creationId xmlns:p14="http://schemas.microsoft.com/office/powerpoint/2010/main" val="3099618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846108" y="1019783"/>
            <a:ext cx="2225476" cy="993855"/>
            <a:chOff x="3210820" y="1580897"/>
            <a:chExt cx="1000937" cy="1001292"/>
          </a:xfrm>
        </p:grpSpPr>
        <p:sp>
          <p:nvSpPr>
            <p:cNvPr id="6" name="Cube 5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00522" y="1004700"/>
            <a:ext cx="2252635" cy="993855"/>
            <a:chOff x="3210820" y="1580897"/>
            <a:chExt cx="1000937" cy="1001292"/>
          </a:xfrm>
        </p:grpSpPr>
        <p:sp>
          <p:nvSpPr>
            <p:cNvPr id="9" name="Cube 8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9529" y="1004700"/>
            <a:ext cx="2254742" cy="936836"/>
            <a:chOff x="3210820" y="1580897"/>
            <a:chExt cx="1000937" cy="1001292"/>
          </a:xfrm>
        </p:grpSpPr>
        <p:sp>
          <p:nvSpPr>
            <p:cNvPr id="12" name="Cube 11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lowchart: Alternate Process 17"/>
          <p:cNvSpPr/>
          <p:nvPr/>
        </p:nvSpPr>
        <p:spPr>
          <a:xfrm>
            <a:off x="488515" y="862346"/>
            <a:ext cx="7690981" cy="1342236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300522" y="3161264"/>
            <a:ext cx="2252635" cy="993855"/>
            <a:chOff x="3210820" y="1580897"/>
            <a:chExt cx="1000937" cy="1001292"/>
          </a:xfrm>
        </p:grpSpPr>
        <p:sp>
          <p:nvSpPr>
            <p:cNvPr id="49" name="Cube 48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Lets-Chat-App </a:t>
              </a:r>
            </a:p>
            <a:p>
              <a:pPr algn="ctr"/>
              <a:r>
                <a:rPr lang="en-US" sz="1200" dirty="0"/>
                <a:t>(Node.js)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Flowchart: Alternate Process 56"/>
          <p:cNvSpPr/>
          <p:nvPr/>
        </p:nvSpPr>
        <p:spPr>
          <a:xfrm>
            <a:off x="2971800" y="3023598"/>
            <a:ext cx="2874308" cy="1337547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3300522" y="5317828"/>
            <a:ext cx="2252635" cy="993855"/>
            <a:chOff x="3210820" y="1580897"/>
            <a:chExt cx="1000937" cy="1001292"/>
          </a:xfrm>
        </p:grpSpPr>
        <p:sp>
          <p:nvSpPr>
            <p:cNvPr id="62" name="Cube 61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Lets-Chat-DB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MongoDB</a:t>
              </a:r>
              <a:r>
                <a:rPr lang="en-US" sz="1200" dirty="0"/>
                <a:t>)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Flowchart: Alternate Process 69"/>
          <p:cNvSpPr/>
          <p:nvPr/>
        </p:nvSpPr>
        <p:spPr>
          <a:xfrm>
            <a:off x="3174271" y="5123144"/>
            <a:ext cx="2525071" cy="1394565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602484" y="577636"/>
            <a:ext cx="192652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web-service</a:t>
            </a:r>
            <a:r>
              <a:rPr lang="en-US" sz="1200" dirty="0"/>
              <a:t>  :80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602484" y="2744044"/>
            <a:ext cx="187304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app-service</a:t>
            </a:r>
            <a:r>
              <a:rPr lang="en-US" sz="1200" dirty="0"/>
              <a:t> :8080</a:t>
            </a:r>
          </a:p>
        </p:txBody>
      </p:sp>
      <p:cxnSp>
        <p:nvCxnSpPr>
          <p:cNvPr id="75" name="Straight Arrow Connector 74"/>
          <p:cNvCxnSpPr>
            <a:stCxn id="12" idx="3"/>
          </p:cNvCxnSpPr>
          <p:nvPr/>
        </p:nvCxnSpPr>
        <p:spPr>
          <a:xfrm>
            <a:off x="1994733" y="1728463"/>
            <a:ext cx="1851874" cy="98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" idx="3"/>
          </p:cNvCxnSpPr>
          <p:nvPr/>
        </p:nvCxnSpPr>
        <p:spPr>
          <a:xfrm>
            <a:off x="4370729" y="1772513"/>
            <a:ext cx="10078" cy="93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</p:cNvCxnSpPr>
          <p:nvPr/>
        </p:nvCxnSpPr>
        <p:spPr>
          <a:xfrm flipH="1">
            <a:off x="4707111" y="1787596"/>
            <a:ext cx="2195474" cy="95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667703" y="4834803"/>
            <a:ext cx="192652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db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-service</a:t>
            </a:r>
            <a:r>
              <a:rPr lang="en-US" sz="1200" dirty="0"/>
              <a:t>  :27017</a:t>
            </a:r>
          </a:p>
        </p:txBody>
      </p:sp>
      <p:cxnSp>
        <p:nvCxnSpPr>
          <p:cNvPr id="110" name="Straight Arrow Connector 109"/>
          <p:cNvCxnSpPr>
            <a:stCxn id="49" idx="3"/>
          </p:cNvCxnSpPr>
          <p:nvPr/>
        </p:nvCxnSpPr>
        <p:spPr>
          <a:xfrm flipH="1">
            <a:off x="4334005" y="3929077"/>
            <a:ext cx="36724" cy="9057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48C4174-E313-8843-9743-926FD5EA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96511">
            <a:off x="6019129" y="3261034"/>
            <a:ext cx="5999844" cy="16329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222491-C9B5-774F-B705-DBF3270192C3}"/>
              </a:ext>
            </a:extLst>
          </p:cNvPr>
          <p:cNvSpPr/>
          <p:nvPr/>
        </p:nvSpPr>
        <p:spPr>
          <a:xfrm>
            <a:off x="9210581" y="10047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Lab: task-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10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585600" y="395568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3310560" y="383292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8"/>
          <p:cNvSpPr/>
          <p:nvPr/>
        </p:nvSpPr>
        <p:spPr>
          <a:xfrm>
            <a:off x="6542640" y="52876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9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0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1"/>
          <p:cNvSpPr/>
          <p:nvPr/>
        </p:nvSpPr>
        <p:spPr>
          <a:xfrm>
            <a:off x="6366960" y="50986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2"/>
          <p:cNvSpPr/>
          <p:nvPr/>
        </p:nvSpPr>
        <p:spPr>
          <a:xfrm>
            <a:off x="4908240" y="138348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3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231" name="CustomShape 14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5"/>
          <p:cNvSpPr/>
          <p:nvPr/>
        </p:nvSpPr>
        <p:spPr>
          <a:xfrm>
            <a:off x="4687920" y="642096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6"/>
          <p:cNvSpPr/>
          <p:nvPr/>
        </p:nvSpPr>
        <p:spPr>
          <a:xfrm rot="1683000">
            <a:off x="8874877" y="4428927"/>
            <a:ext cx="856080" cy="3272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7"/>
          <p:cNvSpPr/>
          <p:nvPr/>
        </p:nvSpPr>
        <p:spPr>
          <a:xfrm rot="20168400">
            <a:off x="3432423" y="3868771"/>
            <a:ext cx="856080" cy="3099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8"/>
          <p:cNvSpPr/>
          <p:nvPr/>
        </p:nvSpPr>
        <p:spPr>
          <a:xfrm>
            <a:off x="6257160" y="646308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237" name="Line 19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0"/>
          <p:cNvSpPr/>
          <p:nvPr/>
        </p:nvSpPr>
        <p:spPr>
          <a:xfrm>
            <a:off x="5696280" y="1613520"/>
            <a:ext cx="99936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1"/>
          <p:cNvSpPr/>
          <p:nvPr/>
        </p:nvSpPr>
        <p:spPr>
          <a:xfrm>
            <a:off x="5743440" y="168480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2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3"/>
          <p:cNvSpPr/>
          <p:nvPr/>
        </p:nvSpPr>
        <p:spPr>
          <a:xfrm>
            <a:off x="5985360" y="35280"/>
            <a:ext cx="28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4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5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6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7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8"/>
          <p:cNvSpPr/>
          <p:nvPr/>
        </p:nvSpPr>
        <p:spPr>
          <a:xfrm rot="20095200">
            <a:off x="8583480" y="120312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10.40.0.2:80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9"/>
          <p:cNvSpPr/>
          <p:nvPr/>
        </p:nvSpPr>
        <p:spPr>
          <a:xfrm rot="20095200">
            <a:off x="6062760" y="491184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10.43.0.2:80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0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1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2"/>
          <p:cNvSpPr/>
          <p:nvPr/>
        </p:nvSpPr>
        <p:spPr>
          <a:xfrm rot="20095200">
            <a:off x="2540520" y="106776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10.30.0.2:8080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3"/>
          <p:cNvSpPr/>
          <p:nvPr/>
        </p:nvSpPr>
        <p:spPr>
          <a:xfrm>
            <a:off x="4470840" y="514044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4"/>
          <p:cNvSpPr/>
          <p:nvPr/>
        </p:nvSpPr>
        <p:spPr>
          <a:xfrm>
            <a:off x="4282920" y="4919400"/>
            <a:ext cx="1000080" cy="100044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35"/>
          <p:cNvSpPr/>
          <p:nvPr/>
        </p:nvSpPr>
        <p:spPr>
          <a:xfrm rot="20095200">
            <a:off x="3931920" y="476892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10.32.0.3:27017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6"/>
          <p:cNvSpPr/>
          <p:nvPr/>
        </p:nvSpPr>
        <p:spPr>
          <a:xfrm>
            <a:off x="5949720" y="2214360"/>
            <a:ext cx="999360" cy="487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7"/>
          <p:cNvSpPr/>
          <p:nvPr/>
        </p:nvSpPr>
        <p:spPr>
          <a:xfrm>
            <a:off x="5996880" y="2285640"/>
            <a:ext cx="501120" cy="451080"/>
          </a:xfrm>
          <a:prstGeom prst="curvedRightArrow">
            <a:avLst>
              <a:gd name="adj1" fmla="val 18493"/>
              <a:gd name="adj2" fmla="val 43535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8"/>
          <p:cNvSpPr/>
          <p:nvPr/>
        </p:nvSpPr>
        <p:spPr>
          <a:xfrm>
            <a:off x="4990680" y="2055960"/>
            <a:ext cx="999360" cy="487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9"/>
          <p:cNvSpPr/>
          <p:nvPr/>
        </p:nvSpPr>
        <p:spPr>
          <a:xfrm>
            <a:off x="5037840" y="212688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0"/>
          <p:cNvSpPr/>
          <p:nvPr/>
        </p:nvSpPr>
        <p:spPr>
          <a:xfrm>
            <a:off x="9547920" y="13701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41"/>
          <p:cNvSpPr/>
          <p:nvPr/>
        </p:nvSpPr>
        <p:spPr>
          <a:xfrm>
            <a:off x="1503000" y="22294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2"/>
          <p:cNvSpPr/>
          <p:nvPr/>
        </p:nvSpPr>
        <p:spPr>
          <a:xfrm>
            <a:off x="1314360" y="19990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43"/>
          <p:cNvSpPr/>
          <p:nvPr/>
        </p:nvSpPr>
        <p:spPr>
          <a:xfrm rot="20095200">
            <a:off x="1045800" y="183240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10.42.0.1:80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4"/>
          <p:cNvSpPr/>
          <p:nvPr/>
        </p:nvSpPr>
        <p:spPr>
          <a:xfrm>
            <a:off x="2009880" y="199908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5"/>
          <p:cNvSpPr/>
          <p:nvPr/>
        </p:nvSpPr>
        <p:spPr>
          <a:xfrm>
            <a:off x="4780080" y="504972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6"/>
          <p:cNvSpPr/>
          <p:nvPr/>
        </p:nvSpPr>
        <p:spPr>
          <a:xfrm>
            <a:off x="7002360" y="531144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7"/>
          <p:cNvSpPr/>
          <p:nvPr/>
        </p:nvSpPr>
        <p:spPr>
          <a:xfrm>
            <a:off x="3445200" y="14043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8"/>
          <p:cNvSpPr/>
          <p:nvPr/>
        </p:nvSpPr>
        <p:spPr>
          <a:xfrm>
            <a:off x="7986240" y="313848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9"/>
          <p:cNvSpPr/>
          <p:nvPr/>
        </p:nvSpPr>
        <p:spPr>
          <a:xfrm>
            <a:off x="5776200" y="424620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50"/>
          <p:cNvSpPr/>
          <p:nvPr/>
        </p:nvSpPr>
        <p:spPr>
          <a:xfrm>
            <a:off x="3080160" y="304452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Containers (Docker or Rocket)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Content Placeholder 3"/>
          <p:cNvPicPr/>
          <p:nvPr/>
        </p:nvPicPr>
        <p:blipFill>
          <a:blip r:embed="rId2"/>
          <a:stretch/>
        </p:blipFill>
        <p:spPr>
          <a:xfrm>
            <a:off x="6287400" y="1690560"/>
            <a:ext cx="5468760" cy="435060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838080" y="1536120"/>
            <a:ext cx="5448240" cy="464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container consists of an entire runtime environment: an application, plus all its dependencies, libraries and other binaries, and configuration files needed to run it, bundled into one package.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Technology to the rescue - Container Orchestration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growing of microservices and the need to scale them introduced challenges like: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 Deploy our microservices quickly and predictably.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 our microservices on the fly.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 out new features seamlessly.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 hardware usage to required resources only.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where container orchestration platforms become extremely useful and powerful, because it offer a solution for those challenges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Kubernetes is an open-source platform designed to automate deploying, scaling, and operating application containers.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" name="Picture 3"/>
          <p:cNvPicPr/>
          <p:nvPr/>
        </p:nvPicPr>
        <p:blipFill>
          <a:blip r:embed="rId2"/>
          <a:stretch/>
        </p:blipFill>
        <p:spPr>
          <a:xfrm>
            <a:off x="3698280" y="2405160"/>
            <a:ext cx="3843000" cy="25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3311640" y="22842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3039120" y="21898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6184080" y="2818080"/>
            <a:ext cx="393480" cy="3614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6008760" y="262872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6"/>
          <p:cNvSpPr/>
          <p:nvPr/>
        </p:nvSpPr>
        <p:spPr>
          <a:xfrm>
            <a:off x="4370400" y="4772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5911200" y="48204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40579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6381360" y="2980440"/>
            <a:ext cx="393480" cy="36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27681</TotalTime>
  <Words>1472</Words>
  <Application>Microsoft Office PowerPoint</Application>
  <PresentationFormat>Widescreen</PresentationFormat>
  <Paragraphs>287</Paragraphs>
  <Slides>37</Slides>
  <Notes>1</Notes>
  <HiddenSlides>12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DejaVu Sans</vt:lpstr>
      <vt:lpstr>Roboto</vt:lpstr>
      <vt:lpstr>Roboto Mono</vt:lpstr>
      <vt:lpstr>SFMono-Regular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Kubernetes Components</vt:lpstr>
      <vt:lpstr>PowerPoint Presentation</vt:lpstr>
      <vt:lpstr>Master Components</vt:lpstr>
      <vt:lpstr>PowerPoint Presentation</vt:lpstr>
      <vt:lpstr>Node Components</vt:lpstr>
      <vt:lpstr>Addons (cluster components)</vt:lpstr>
      <vt:lpstr>PowerPoint Presentation</vt:lpstr>
      <vt:lpstr>PowerPoint Presentation</vt:lpstr>
      <vt:lpstr>Deployment labels</vt:lpstr>
      <vt:lpstr>Deployment labels</vt:lpstr>
      <vt:lpstr>Deployment labels</vt:lpstr>
      <vt:lpstr>Deployment labels</vt:lpstr>
      <vt:lpstr>Set Environment Variable to the Pod Container</vt:lpstr>
      <vt:lpstr>PowerPoint Presentation</vt:lpstr>
      <vt:lpstr>PowerPoint Presentation</vt:lpstr>
      <vt:lpstr>Endpoints</vt:lpstr>
      <vt:lpstr>IPTABLES rules – node port 23456 to &lt;pod_ip&gt;:80</vt:lpstr>
      <vt:lpstr>PowerPoint Presentation</vt:lpstr>
      <vt:lpstr>PowerPoint Presentation</vt:lpstr>
      <vt:lpstr>Discovering Services – kube-dns</vt:lpstr>
      <vt:lpstr>PowerPoint Presentation</vt:lpstr>
      <vt:lpstr>Working with kubectl Declerative Commands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</dc:title>
  <dc:subject/>
  <dc:creator>nesia amit</dc:creator>
  <dc:description/>
  <cp:lastModifiedBy>Malin, Eylon</cp:lastModifiedBy>
  <cp:revision>105</cp:revision>
  <dcterms:created xsi:type="dcterms:W3CDTF">2017-12-31T19:47:46Z</dcterms:created>
  <dcterms:modified xsi:type="dcterms:W3CDTF">2023-05-28T20:02:07Z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