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1" r:id="rId14"/>
    <p:sldId id="270" r:id="rId15"/>
    <p:sldId id="323" r:id="rId16"/>
    <p:sldId id="324" r:id="rId17"/>
    <p:sldId id="267" r:id="rId18"/>
    <p:sldId id="268" r:id="rId19"/>
    <p:sldId id="312" r:id="rId20"/>
    <p:sldId id="269" r:id="rId21"/>
    <p:sldId id="271" r:id="rId22"/>
    <p:sldId id="309" r:id="rId23"/>
    <p:sldId id="272" r:id="rId24"/>
    <p:sldId id="311" r:id="rId25"/>
    <p:sldId id="326" r:id="rId26"/>
    <p:sldId id="306" r:id="rId27"/>
    <p:sldId id="327" r:id="rId28"/>
    <p:sldId id="303" r:id="rId29"/>
    <p:sldId id="273" r:id="rId30"/>
  </p:sldIdLst>
  <p:sldSz cx="12192000" cy="6858000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os.com/rkt/" TargetMode="External"/><Relationship Id="rId2" Type="http://schemas.openxmlformats.org/officeDocument/2006/relationships/hyperlink" Target="http://www.docker.com/" TargetMode="Externa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ivi/k8s-train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 Amit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0B97F-0F42-E645-B165-CD96AD27FD66}"/>
              </a:ext>
            </a:extLst>
          </p:cNvPr>
          <p:cNvSpPr/>
          <p:nvPr/>
        </p:nvSpPr>
        <p:spPr>
          <a:xfrm>
            <a:off x="837310" y="2950040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F22D7CA-E4DF-754B-846F-673AA0BF7030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 Multi Microservices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26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331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071"/>
          </a:xfrm>
        </p:spPr>
        <p:txBody>
          <a:bodyPr/>
          <a:lstStyle/>
          <a:p>
            <a:r>
              <a:rPr lang="en-US" b="1" dirty="0" err="1"/>
              <a:t>kube-apiserver</a:t>
            </a:r>
            <a:r>
              <a:rPr lang="en-US" b="1" dirty="0"/>
              <a:t> </a:t>
            </a:r>
            <a:r>
              <a:rPr lang="en-US" dirty="0"/>
              <a:t>- exposes the </a:t>
            </a:r>
            <a:r>
              <a:rPr lang="en-US" dirty="0" err="1"/>
              <a:t>Kubernetes</a:t>
            </a:r>
            <a:r>
              <a:rPr lang="en-US" dirty="0"/>
              <a:t> API. It is the front-end for the </a:t>
            </a:r>
            <a:r>
              <a:rPr lang="en-US" dirty="0" err="1"/>
              <a:t>Kubernetes</a:t>
            </a:r>
            <a:r>
              <a:rPr lang="en-US" dirty="0"/>
              <a:t> control plane.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669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etcd</a:t>
            </a:r>
            <a:r>
              <a:rPr lang="en-US" b="1" dirty="0"/>
              <a:t> </a:t>
            </a:r>
            <a:r>
              <a:rPr lang="en-US" dirty="0"/>
              <a:t>- key value store used as </a:t>
            </a:r>
            <a:r>
              <a:rPr lang="en-US" dirty="0" err="1"/>
              <a:t>Kubernetes</a:t>
            </a:r>
            <a:r>
              <a:rPr lang="en-US" dirty="0"/>
              <a:t>’ backing store for all cluster data.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57174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-scheduler </a:t>
            </a:r>
            <a:r>
              <a:rPr lang="en-US" dirty="0"/>
              <a:t>- watches newly created pods that have no node assigned, and selects a node for them to run on.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48244"/>
            <a:ext cx="10515600" cy="223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-controller-manager </a:t>
            </a:r>
            <a:r>
              <a:rPr lang="en-US" dirty="0"/>
              <a:t>–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Responsible for noticing and responding when nodes go down.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Responsible for maintaining the correct number of pods for every replication controller object in the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Populates the Endpoints object (that is, joins Services &amp; Pods).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8966"/>
          </a:xfrm>
        </p:spPr>
        <p:txBody>
          <a:bodyPr/>
          <a:lstStyle/>
          <a:p>
            <a:r>
              <a:rPr lang="en-US" b="1" dirty="0" err="1"/>
              <a:t>Kubelet</a:t>
            </a:r>
            <a:r>
              <a:rPr lang="en-US" dirty="0"/>
              <a:t> - An agent that runs on each node in the cluster. It makes sure that containers are running in a pod.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5108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Container Runtime </a:t>
            </a:r>
            <a:r>
              <a:rPr lang="en-US" dirty="0"/>
              <a:t>-  is the software that is responsible for running containers. </a:t>
            </a:r>
            <a:r>
              <a:rPr lang="en-US" dirty="0" err="1"/>
              <a:t>Kubernetes</a:t>
            </a:r>
            <a:r>
              <a:rPr lang="en-US" dirty="0"/>
              <a:t> supports two runtimes: </a:t>
            </a:r>
            <a:r>
              <a:rPr lang="en-US" u="sng" dirty="0" err="1">
                <a:hlinkClick r:id="rId2"/>
              </a:rPr>
              <a:t>Docker</a:t>
            </a:r>
            <a:r>
              <a:rPr lang="en-US" dirty="0"/>
              <a:t> and </a:t>
            </a:r>
            <a:r>
              <a:rPr lang="en-US" u="sng" dirty="0" err="1">
                <a:hlinkClick r:id="rId3"/>
              </a:rPr>
              <a:t>rkt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03003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 -  enables the </a:t>
            </a:r>
            <a:r>
              <a:rPr lang="en-US" dirty="0" err="1"/>
              <a:t>Kubernetes</a:t>
            </a:r>
            <a:r>
              <a:rPr lang="en-US" dirty="0"/>
              <a:t> service abstraction by maintaining network rules on the host and performing connection forwarding.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9248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DNS</a:t>
            </a:r>
            <a:r>
              <a:rPr lang="en-US" dirty="0"/>
              <a:t> -   a DNS server, which serves DNS records for </a:t>
            </a:r>
            <a:r>
              <a:rPr lang="en-US" dirty="0" err="1"/>
              <a:t>Kubernetes</a:t>
            </a:r>
            <a:r>
              <a:rPr lang="en-US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1810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busybox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command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[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'sh'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'-c'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'echo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Hello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Kubernetes!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&amp;&amp;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sleep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3600'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]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538640"/>
            <a:ext cx="4339080" cy="531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apps/v1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Deployment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metadata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name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-deployment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replicas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matchLabels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template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-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nginx:1.7.9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- </a:t>
            </a: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containerPort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Environment Variable to the Pod 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487885" y="1734455"/>
            <a:ext cx="5225143" cy="2598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containers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image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nginx:1.7.9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containerPort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80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sz="1600" b="1" dirty="0">
                <a:solidFill>
                  <a:srgbClr val="008080"/>
                </a:solidFill>
                <a:latin typeface="Roboto Mono"/>
              </a:rPr>
              <a:t>         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env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DEMO_GREETING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value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"Hello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from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the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environment"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191043"/>
            <a:ext cx="5359400" cy="164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5900" dirty="0">
                <a:solidFill>
                  <a:srgbClr val="000000"/>
                </a:solidFill>
                <a:latin typeface="Roboto"/>
              </a:rPr>
              <a:t>Add to </a:t>
            </a:r>
            <a:r>
              <a:rPr lang="en-US" sz="5900" dirty="0" err="1">
                <a:solidFill>
                  <a:srgbClr val="000000"/>
                </a:solidFill>
                <a:latin typeface="Roboto"/>
              </a:rPr>
              <a:t>spec.containers.env</a:t>
            </a:r>
            <a:r>
              <a:rPr lang="en-US" sz="5900" dirty="0">
                <a:solidFill>
                  <a:srgbClr val="000000"/>
                </a:solidFill>
                <a:latin typeface="Roboto"/>
              </a:rPr>
              <a:t> list of desired environments variables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3728" y="4832867"/>
            <a:ext cx="10787744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on pod container.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my-pod-name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DEMO_GREETING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19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69333" y="4427543"/>
            <a:ext cx="856080" cy="3508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38995" y="3867382"/>
            <a:ext cx="856080" cy="3424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3020F-EA01-4A4C-B433-CC271C18D1DF}"/>
              </a:ext>
            </a:extLst>
          </p:cNvPr>
          <p:cNvSpPr/>
          <p:nvPr/>
        </p:nvSpPr>
        <p:spPr>
          <a:xfrm>
            <a:off x="837310" y="2984825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94FEFD0-A61A-204B-B803-C895D38D423D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lang="en-US" sz="18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777-F04D-43FA-AC4B-0D3FDD80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7A47-8855-4419-9EC5-B2A46827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Once a </a:t>
            </a:r>
            <a:r>
              <a:rPr lang="en-US" b="1" dirty="0"/>
              <a:t>Service </a:t>
            </a:r>
            <a:r>
              <a:rPr lang="en-US" dirty="0"/>
              <a:t>object with selector is created, it will be assigned with virtual IP and – a corresponding </a:t>
            </a:r>
            <a:r>
              <a:rPr lang="en-US" b="1" dirty="0"/>
              <a:t>Endpoints </a:t>
            </a:r>
            <a:r>
              <a:rPr lang="en-US" dirty="0"/>
              <a:t>object is also created.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BCAAB-884E-4894-AAC8-48E9CEBB0268}"/>
              </a:ext>
            </a:extLst>
          </p:cNvPr>
          <p:cNvSpPr txBox="1"/>
          <p:nvPr/>
        </p:nvSpPr>
        <p:spPr>
          <a:xfrm>
            <a:off x="123338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 err="1"/>
              <a:t>apiVersion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metadata: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spec:</a:t>
            </a:r>
            <a:endParaRPr lang="en-US" dirty="0">
              <a:latin typeface="Calibri"/>
              <a:cs typeface="+mn-ea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+mn-ea"/>
              </a:rPr>
              <a:t> 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+mn-ea"/>
              </a:rPr>
              <a:t>clusterIP</a:t>
            </a:r>
            <a:r>
              <a:rPr lang="en-US" b="1" dirty="0">
                <a:solidFill>
                  <a:srgbClr val="FF0000"/>
                </a:solidFill>
                <a:latin typeface="Calibri"/>
                <a:cs typeface="+mn-ea"/>
              </a:rPr>
              <a:t>: 10.106.92.105</a:t>
            </a:r>
            <a:endParaRPr lang="en-US" b="1" dirty="0">
              <a:solidFill>
                <a:srgbClr val="FF0000"/>
              </a:solidFill>
              <a:cs typeface="+mn-ea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 selector:</a:t>
            </a:r>
            <a:r>
              <a:rPr lang="en-US" dirty="0"/>
              <a:t>
</a:t>
            </a:r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   app: </a:t>
            </a:r>
            <a:r>
              <a:rPr lang="en-US" b="1" dirty="0" err="1">
                <a:solidFill>
                  <a:srgbClr val="4472C4"/>
                </a:solidFill>
                <a:latin typeface="Calibri"/>
                <a:cs typeface="+mn-ea"/>
              </a:rPr>
              <a:t>MyApp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ports: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- protocol: </a:t>
            </a:r>
            <a:r>
              <a:rPr lang="en-US" b="1" dirty="0">
                <a:solidFill>
                  <a:srgbClr val="4472C4"/>
                </a:solidFill>
              </a:rPr>
              <a:t>TCP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 port: </a:t>
            </a:r>
            <a:r>
              <a:rPr lang="en-US" b="1" dirty="0">
                <a:solidFill>
                  <a:srgbClr val="4472C4"/>
                </a:solidFill>
              </a:rPr>
              <a:t>8080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 </a:t>
            </a:r>
            <a:r>
              <a:rPr lang="en-US" b="1" dirty="0" err="1"/>
              <a:t>targetPort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DA306-8255-45BB-A631-5715A54D8C26}"/>
              </a:ext>
            </a:extLst>
          </p:cNvPr>
          <p:cNvSpPr txBox="1"/>
          <p:nvPr/>
        </p:nvSpPr>
        <p:spPr>
          <a:xfrm>
            <a:off x="517032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Endpoints</a:t>
            </a:r>
            <a:r>
              <a:rPr lang="en-US" dirty="0"/>
              <a:t>
</a:t>
            </a:r>
            <a:r>
              <a:rPr lang="en-US" b="1" dirty="0"/>
              <a:t>apiVersion: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r>
              <a:rPr lang="en-US" dirty="0"/>
              <a:t>
</a:t>
            </a:r>
            <a:r>
              <a:rPr lang="en-US" b="1" dirty="0"/>
              <a:t>metadata:</a:t>
            </a:r>
            <a:r>
              <a:rPr lang="en-US" dirty="0"/>
              <a:t>
</a:t>
            </a: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endParaRPr lang="en-US">
              <a:solidFill>
                <a:srgbClr val="4472C4"/>
              </a:solidFill>
            </a:endParaRPr>
          </a:p>
          <a:p>
            <a:r>
              <a:rPr lang="en-US" dirty="0"/>
              <a:t>  </a:t>
            </a:r>
            <a:r>
              <a:rPr lang="en-US" b="1" dirty="0"/>
              <a:t>labels:</a:t>
            </a:r>
          </a:p>
          <a:p>
            <a:r>
              <a:rPr lang="en-US" b="1" dirty="0"/>
              <a:t>    app: </a:t>
            </a:r>
            <a:r>
              <a:rPr lang="en-US" b="1" dirty="0" err="1">
                <a:solidFill>
                  <a:srgbClr val="4472C4"/>
                </a:solidFill>
              </a:rPr>
              <a:t>MyApp</a:t>
            </a:r>
            <a:endParaRPr lang="en-US" b="1">
              <a:solidFill>
                <a:srgbClr val="4472C4"/>
              </a:solidFill>
            </a:endParaRPr>
          </a:p>
          <a:p>
            <a:r>
              <a:rPr lang="en-US" b="1" dirty="0"/>
              <a:t>subsets:</a:t>
            </a:r>
            <a:r>
              <a:rPr lang="en-US" dirty="0"/>
              <a:t>
</a:t>
            </a:r>
            <a:r>
              <a:rPr lang="en-US" b="1" dirty="0"/>
              <a:t>  - addresses:</a:t>
            </a:r>
            <a:r>
              <a:rPr lang="en-US" dirty="0"/>
              <a:t>
</a:t>
            </a:r>
            <a:r>
              <a:rPr lang="en-US" b="1" dirty="0"/>
              <a:t>      - </a:t>
            </a:r>
            <a:r>
              <a:rPr lang="en-US" b="1" dirty="0" err="1"/>
              <a:t>ip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10.10.10.2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  - addresses: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>
                <a:solidFill>
                  <a:srgbClr val="000000"/>
                </a:solidFill>
              </a:rPr>
              <a:t>      - </a:t>
            </a:r>
            <a:r>
              <a:rPr lang="en-US" b="1" dirty="0" err="1">
                <a:solidFill>
                  <a:srgbClr val="000000"/>
                </a:solidFill>
              </a:rPr>
              <a:t>ip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472C4"/>
                </a:solidFill>
              </a:rPr>
              <a:t>10.10.10.3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/>
              <a:t>    ports:</a:t>
            </a:r>
            <a:r>
              <a:rPr lang="en-US" dirty="0"/>
              <a:t>
</a:t>
            </a:r>
            <a:r>
              <a:rPr lang="en-US" b="1" dirty="0"/>
              <a:t>      - port: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46A62014-C41D-4E32-8B3B-C5BBA3CB932B}"/>
              </a:ext>
            </a:extLst>
          </p:cNvPr>
          <p:cNvSpPr/>
          <p:nvPr/>
        </p:nvSpPr>
        <p:spPr>
          <a:xfrm>
            <a:off x="8931432" y="3124200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816E5-863B-46FE-A7D7-3C26FE9BFFAD}"/>
              </a:ext>
            </a:extLst>
          </p:cNvPr>
          <p:cNvSpPr txBox="1"/>
          <p:nvPr/>
        </p:nvSpPr>
        <p:spPr>
          <a:xfrm>
            <a:off x="9159955" y="3971925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EB135-8FDD-4671-97FB-FADF4C185157}"/>
              </a:ext>
            </a:extLst>
          </p:cNvPr>
          <p:cNvSpPr txBox="1"/>
          <p:nvPr/>
        </p:nvSpPr>
        <p:spPr>
          <a:xfrm>
            <a:off x="9636045" y="3933825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A700A754-E842-4387-A904-0B599FB2F44A}"/>
              </a:ext>
            </a:extLst>
          </p:cNvPr>
          <p:cNvSpPr/>
          <p:nvPr/>
        </p:nvSpPr>
        <p:spPr>
          <a:xfrm>
            <a:off x="8788606" y="3105150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49FED3-0DCE-4468-B028-83490CE01A19}"/>
              </a:ext>
            </a:extLst>
          </p:cNvPr>
          <p:cNvSpPr/>
          <p:nvPr/>
        </p:nvSpPr>
        <p:spPr>
          <a:xfrm>
            <a:off x="9159955" y="32575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B68FE34-FFFC-4C06-AE14-0DFBB4A2A634}"/>
              </a:ext>
            </a:extLst>
          </p:cNvPr>
          <p:cNvSpPr/>
          <p:nvPr/>
        </p:nvSpPr>
        <p:spPr>
          <a:xfrm>
            <a:off x="9207565" y="3457575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502499-B9E4-4DB5-BDDC-B8A87A9A2BD6}"/>
              </a:ext>
            </a:extLst>
          </p:cNvPr>
          <p:cNvSpPr txBox="1"/>
          <p:nvPr/>
        </p:nvSpPr>
        <p:spPr>
          <a:xfrm rot="20580000">
            <a:off x="8855258" y="3152775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10.10.10.2:80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FAE87227-4F1F-433D-8FC1-5026DD35742B}"/>
              </a:ext>
            </a:extLst>
          </p:cNvPr>
          <p:cNvSpPr/>
          <p:nvPr/>
        </p:nvSpPr>
        <p:spPr>
          <a:xfrm>
            <a:off x="9759827" y="433387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90864-8F4F-4D20-9DC9-EF4EDC6FFA52}"/>
              </a:ext>
            </a:extLst>
          </p:cNvPr>
          <p:cNvSpPr txBox="1"/>
          <p:nvPr/>
        </p:nvSpPr>
        <p:spPr>
          <a:xfrm>
            <a:off x="9997872" y="518160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50A84E-6572-4615-856E-F6C07D31660C}"/>
              </a:ext>
            </a:extLst>
          </p:cNvPr>
          <p:cNvSpPr txBox="1"/>
          <p:nvPr/>
        </p:nvSpPr>
        <p:spPr>
          <a:xfrm>
            <a:off x="10464440" y="514350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3ED4DDF-2480-437B-AD33-8E6B41659528}"/>
              </a:ext>
            </a:extLst>
          </p:cNvPr>
          <p:cNvSpPr/>
          <p:nvPr/>
        </p:nvSpPr>
        <p:spPr>
          <a:xfrm>
            <a:off x="9626523" y="431482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3136C6-AA27-42F4-80C6-ACBB4EEB5FDE}"/>
              </a:ext>
            </a:extLst>
          </p:cNvPr>
          <p:cNvSpPr/>
          <p:nvPr/>
        </p:nvSpPr>
        <p:spPr>
          <a:xfrm>
            <a:off x="9997872" y="44767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D627D01-B162-42B4-BE8B-8335B19DA504}"/>
              </a:ext>
            </a:extLst>
          </p:cNvPr>
          <p:cNvSpPr/>
          <p:nvPr/>
        </p:nvSpPr>
        <p:spPr>
          <a:xfrm>
            <a:off x="10045481" y="4667250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BDFAE8-C652-4CA5-8717-E70BBE243B1F}"/>
              </a:ext>
            </a:extLst>
          </p:cNvPr>
          <p:cNvSpPr txBox="1"/>
          <p:nvPr/>
        </p:nvSpPr>
        <p:spPr>
          <a:xfrm rot="20580000">
            <a:off x="9693176" y="4362450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10.10.10.3:80</a:t>
            </a:r>
          </a:p>
        </p:txBody>
      </p:sp>
    </p:spTree>
    <p:extLst>
      <p:ext uri="{BB962C8B-B14F-4D97-AF65-F5344CB8AC3E}">
        <p14:creationId xmlns:p14="http://schemas.microsoft.com/office/powerpoint/2010/main" val="1624454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257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239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Services – </a:t>
            </a:r>
            <a:r>
              <a:rPr lang="en-US" dirty="0" err="1"/>
              <a:t>kube-dns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31999"/>
            <a:ext cx="10033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The DNS server watches the </a:t>
            </a:r>
            <a:r>
              <a:rPr lang="en-US" sz="2800" dirty="0" err="1">
                <a:solidFill>
                  <a:srgbClr val="000000"/>
                </a:solidFill>
                <a:latin typeface="Roboto"/>
              </a:rPr>
              <a:t>Kubernetes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 API for new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and creates a set of DNS records for each. </a:t>
            </a:r>
          </a:p>
          <a:p>
            <a:pPr lvl="0"/>
            <a:endParaRPr lang="en-US" sz="2800" dirty="0">
              <a:solidFill>
                <a:srgbClr val="000000"/>
              </a:solidFill>
              <a:latin typeface="Roboto"/>
            </a:endParaRPr>
          </a:p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If DNS has been enabled throughout the cluster then all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Pods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should be able to do name resolution of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automatically.</a:t>
            </a:r>
            <a:r>
              <a:rPr lang="en-US" sz="2800" dirty="0"/>
              <a:t> </a:t>
            </a:r>
            <a:endParaRPr lang="en-US" sz="2800" dirty="0">
              <a:latin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79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04654" y="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4984127" y="3438359"/>
            <a:ext cx="1788148" cy="173668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4811549" y="3322439"/>
            <a:ext cx="2134965" cy="1605755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299946" y="2412811"/>
            <a:ext cx="1607628" cy="1416457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365999" y="2027394"/>
            <a:ext cx="1692556" cy="173392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3849220" y="2324089"/>
            <a:ext cx="1420422" cy="160421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673186" y="1951928"/>
            <a:ext cx="1636795" cy="191022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3E64CC68-A654-AF45-BC69-EC3DFB7E469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472100" y="303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5" name="Line 19">
            <a:extLst>
              <a:ext uri="{FF2B5EF4-FFF2-40B4-BE49-F238E27FC236}">
                <a16:creationId xmlns:a16="http://schemas.microsoft.com/office/drawing/2014/main" id="{000A92FC-46B7-B246-BEFE-4F85CD80A23B}"/>
              </a:ext>
            </a:extLst>
          </p:cNvPr>
          <p:cNvSpPr/>
          <p:nvPr/>
        </p:nvSpPr>
        <p:spPr>
          <a:xfrm flipV="1">
            <a:off x="3528720" y="979606"/>
            <a:ext cx="2994840" cy="1327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6" name="CustomShape 20">
            <a:extLst>
              <a:ext uri="{FF2B5EF4-FFF2-40B4-BE49-F238E27FC236}">
                <a16:creationId xmlns:a16="http://schemas.microsoft.com/office/drawing/2014/main" id="{AF86A4DE-F4E3-9C43-A260-1497623BB9B7}"/>
              </a:ext>
            </a:extLst>
          </p:cNvPr>
          <p:cNvSpPr/>
          <p:nvPr/>
        </p:nvSpPr>
        <p:spPr>
          <a:xfrm>
            <a:off x="5485901" y="2393190"/>
            <a:ext cx="798314" cy="45261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21">
            <a:extLst>
              <a:ext uri="{FF2B5EF4-FFF2-40B4-BE49-F238E27FC236}">
                <a16:creationId xmlns:a16="http://schemas.microsoft.com/office/drawing/2014/main" id="{9602E49B-EB19-8841-94B5-2794ECDCDC9A}"/>
              </a:ext>
            </a:extLst>
          </p:cNvPr>
          <p:cNvSpPr/>
          <p:nvPr/>
        </p:nvSpPr>
        <p:spPr>
          <a:xfrm>
            <a:off x="5533061" y="2461820"/>
            <a:ext cx="400307" cy="418539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41">
            <a:extLst>
              <a:ext uri="{FF2B5EF4-FFF2-40B4-BE49-F238E27FC236}">
                <a16:creationId xmlns:a16="http://schemas.microsoft.com/office/drawing/2014/main" id="{05938B40-F5A1-1740-BF1B-FDBB472C0A97}"/>
              </a:ext>
            </a:extLst>
          </p:cNvPr>
          <p:cNvSpPr/>
          <p:nvPr/>
        </p:nvSpPr>
        <p:spPr>
          <a:xfrm>
            <a:off x="4118056" y="2811002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42">
            <a:extLst>
              <a:ext uri="{FF2B5EF4-FFF2-40B4-BE49-F238E27FC236}">
                <a16:creationId xmlns:a16="http://schemas.microsoft.com/office/drawing/2014/main" id="{1630C3BB-380B-4E40-886D-A2285A92D522}"/>
              </a:ext>
            </a:extLst>
          </p:cNvPr>
          <p:cNvSpPr/>
          <p:nvPr/>
        </p:nvSpPr>
        <p:spPr>
          <a:xfrm>
            <a:off x="4014207" y="2685768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43">
            <a:extLst>
              <a:ext uri="{FF2B5EF4-FFF2-40B4-BE49-F238E27FC236}">
                <a16:creationId xmlns:a16="http://schemas.microsoft.com/office/drawing/2014/main" id="{6C77F5A8-C869-4042-859E-599007A5F163}"/>
              </a:ext>
            </a:extLst>
          </p:cNvPr>
          <p:cNvSpPr/>
          <p:nvPr/>
        </p:nvSpPr>
        <p:spPr>
          <a:xfrm rot="20095200">
            <a:off x="3522712" y="2551813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44">
            <a:extLst>
              <a:ext uri="{FF2B5EF4-FFF2-40B4-BE49-F238E27FC236}">
                <a16:creationId xmlns:a16="http://schemas.microsoft.com/office/drawing/2014/main" id="{4D715B5A-804A-7F43-B630-90611D772CDC}"/>
              </a:ext>
            </a:extLst>
          </p:cNvPr>
          <p:cNvSpPr/>
          <p:nvPr/>
        </p:nvSpPr>
        <p:spPr>
          <a:xfrm>
            <a:off x="4369988" y="2512968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04B6386E-58FE-EB42-81DD-6F9D4E4F6F19}"/>
              </a:ext>
            </a:extLst>
          </p:cNvPr>
          <p:cNvSpPr/>
          <p:nvPr/>
        </p:nvSpPr>
        <p:spPr>
          <a:xfrm>
            <a:off x="3991595" y="3507324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4" name="CustomShape 43">
            <a:extLst>
              <a:ext uri="{FF2B5EF4-FFF2-40B4-BE49-F238E27FC236}">
                <a16:creationId xmlns:a16="http://schemas.microsoft.com/office/drawing/2014/main" id="{77F2993D-2873-F643-8272-AA1C39EB5E6E}"/>
              </a:ext>
            </a:extLst>
          </p:cNvPr>
          <p:cNvSpPr/>
          <p:nvPr/>
        </p:nvSpPr>
        <p:spPr>
          <a:xfrm>
            <a:off x="3852423" y="3246208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6B7FA-259E-4D42-83EE-0FFE3B9567EA}"/>
              </a:ext>
            </a:extLst>
          </p:cNvPr>
          <p:cNvSpPr txBox="1"/>
          <p:nvPr/>
        </p:nvSpPr>
        <p:spPr>
          <a:xfrm rot="432459">
            <a:off x="3798265" y="1865614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172.18.0.3:30123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C7D19-B86B-EE4C-AF11-92E5665FA11C}"/>
              </a:ext>
            </a:extLst>
          </p:cNvPr>
          <p:cNvSpPr txBox="1"/>
          <p:nvPr/>
        </p:nvSpPr>
        <p:spPr>
          <a:xfrm rot="20996270">
            <a:off x="6379145" y="1876737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172.18.0.4:30123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92601D-8BE8-FC44-9CCB-5F33DC34E568}"/>
              </a:ext>
            </a:extLst>
          </p:cNvPr>
          <p:cNvSpPr txBox="1"/>
          <p:nvPr/>
        </p:nvSpPr>
        <p:spPr>
          <a:xfrm rot="20203650">
            <a:off x="4898545" y="3222440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172.18.0.2:30123</a:t>
            </a:r>
          </a:p>
        </p:txBody>
      </p:sp>
      <p:sp>
        <p:nvSpPr>
          <p:cNvPr id="28" name="CustomShape 41">
            <a:extLst>
              <a:ext uri="{FF2B5EF4-FFF2-40B4-BE49-F238E27FC236}">
                <a16:creationId xmlns:a16="http://schemas.microsoft.com/office/drawing/2014/main" id="{1FDCAD72-E459-0446-8777-AC3B68EA2765}"/>
              </a:ext>
            </a:extLst>
          </p:cNvPr>
          <p:cNvSpPr/>
          <p:nvPr/>
        </p:nvSpPr>
        <p:spPr>
          <a:xfrm>
            <a:off x="5515670" y="3977480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42">
            <a:extLst>
              <a:ext uri="{FF2B5EF4-FFF2-40B4-BE49-F238E27FC236}">
                <a16:creationId xmlns:a16="http://schemas.microsoft.com/office/drawing/2014/main" id="{77AA95C1-6303-7C48-BD95-99196C19FA92}"/>
              </a:ext>
            </a:extLst>
          </p:cNvPr>
          <p:cNvSpPr/>
          <p:nvPr/>
        </p:nvSpPr>
        <p:spPr>
          <a:xfrm>
            <a:off x="5411821" y="3852246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43">
            <a:extLst>
              <a:ext uri="{FF2B5EF4-FFF2-40B4-BE49-F238E27FC236}">
                <a16:creationId xmlns:a16="http://schemas.microsoft.com/office/drawing/2014/main" id="{F76B5E8F-94DA-3643-85B7-1C70D2A10DFD}"/>
              </a:ext>
            </a:extLst>
          </p:cNvPr>
          <p:cNvSpPr/>
          <p:nvPr/>
        </p:nvSpPr>
        <p:spPr>
          <a:xfrm rot="20095200">
            <a:off x="4920326" y="3718291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10.42.0.2:80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44">
            <a:extLst>
              <a:ext uri="{FF2B5EF4-FFF2-40B4-BE49-F238E27FC236}">
                <a16:creationId xmlns:a16="http://schemas.microsoft.com/office/drawing/2014/main" id="{FCB54257-9C47-C647-B990-1A5C55FFF212}"/>
              </a:ext>
            </a:extLst>
          </p:cNvPr>
          <p:cNvSpPr/>
          <p:nvPr/>
        </p:nvSpPr>
        <p:spPr>
          <a:xfrm>
            <a:off x="5767602" y="3679446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FD502E2D-BB82-4A48-8C93-BC6045F1ED5D}"/>
              </a:ext>
            </a:extLst>
          </p:cNvPr>
          <p:cNvSpPr/>
          <p:nvPr/>
        </p:nvSpPr>
        <p:spPr>
          <a:xfrm>
            <a:off x="5389209" y="4673802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3" name="CustomShape 43">
            <a:extLst>
              <a:ext uri="{FF2B5EF4-FFF2-40B4-BE49-F238E27FC236}">
                <a16:creationId xmlns:a16="http://schemas.microsoft.com/office/drawing/2014/main" id="{C960CF43-0D23-924C-B018-D6C1262F8FEB}"/>
              </a:ext>
            </a:extLst>
          </p:cNvPr>
          <p:cNvSpPr/>
          <p:nvPr/>
        </p:nvSpPr>
        <p:spPr>
          <a:xfrm>
            <a:off x="5250037" y="4412686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22">
            <a:extLst>
              <a:ext uri="{FF2B5EF4-FFF2-40B4-BE49-F238E27FC236}">
                <a16:creationId xmlns:a16="http://schemas.microsoft.com/office/drawing/2014/main" id="{142C73AF-DDAB-7446-A903-27054972A633}"/>
              </a:ext>
            </a:extLst>
          </p:cNvPr>
          <p:cNvSpPr/>
          <p:nvPr/>
        </p:nvSpPr>
        <p:spPr>
          <a:xfrm>
            <a:off x="4891168" y="561553"/>
            <a:ext cx="991357" cy="1612133"/>
          </a:xfrm>
          <a:prstGeom prst="bentConnector2">
            <a:avLst/>
          </a:prstGeom>
          <a:noFill/>
          <a:ln>
            <a:solidFill>
              <a:schemeClr val="accent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E220809-20C6-5E4A-BF39-36DE587EC8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58" y="2142769"/>
            <a:ext cx="476726" cy="476726"/>
          </a:xfrm>
          <a:prstGeom prst="rect">
            <a:avLst/>
          </a:prstGeom>
        </p:spPr>
      </p:pic>
      <p:sp>
        <p:nvSpPr>
          <p:cNvPr id="36" name="Line 19">
            <a:extLst>
              <a:ext uri="{FF2B5EF4-FFF2-40B4-BE49-F238E27FC236}">
                <a16:creationId xmlns:a16="http://schemas.microsoft.com/office/drawing/2014/main" id="{224D031C-7F01-F449-8FFA-4FD61E723330}"/>
              </a:ext>
            </a:extLst>
          </p:cNvPr>
          <p:cNvSpPr/>
          <p:nvPr/>
        </p:nvSpPr>
        <p:spPr>
          <a:xfrm flipV="1">
            <a:off x="1496743" y="1555597"/>
            <a:ext cx="1831645" cy="233153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C01A3EA-F28D-4440-961E-6A76306E0ACA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 flipV="1">
            <a:off x="2044184" y="1920895"/>
            <a:ext cx="1760291" cy="460237"/>
          </a:xfrm>
          <a:prstGeom prst="bentConnector3">
            <a:avLst>
              <a:gd name="adj1" fmla="val 1915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6E8420-4C18-A240-B32F-3393D754BC9C}"/>
              </a:ext>
            </a:extLst>
          </p:cNvPr>
          <p:cNvSpPr txBox="1"/>
          <p:nvPr/>
        </p:nvSpPr>
        <p:spPr>
          <a:xfrm>
            <a:off x="5003157" y="281771"/>
            <a:ext cx="784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200" b="1" dirty="0"/>
              <a:t>kubectl</a:t>
            </a:r>
          </a:p>
        </p:txBody>
      </p:sp>
    </p:spTree>
    <p:extLst>
      <p:ext uri="{BB962C8B-B14F-4D97-AF65-F5344CB8AC3E}">
        <p14:creationId xmlns:p14="http://schemas.microsoft.com/office/powerpoint/2010/main" val="430889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</a:t>
            </a:r>
            <a:r>
              <a:rPr lang="en-US" dirty="0" err="1"/>
              <a:t>Declerative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Rolling-Update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or update resource as declared in the file</a:t>
            </a:r>
            <a:endParaRPr lang="en-US" sz="2400" dirty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web-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deploy.yaml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Rollback to previous resource revision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rollout undo deployment deploy-name</a:t>
            </a:r>
          </a:p>
        </p:txBody>
      </p:sp>
    </p:spTree>
    <p:extLst>
      <p:ext uri="{BB962C8B-B14F-4D97-AF65-F5344CB8AC3E}">
        <p14:creationId xmlns:p14="http://schemas.microsoft.com/office/powerpoint/2010/main" val="1692531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090EADE7-D7E9-334F-BA06-A462CA546A0A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3B2B7-50B6-C147-AB0A-A65A0A57FF91}"/>
              </a:ext>
            </a:extLst>
          </p:cNvPr>
          <p:cNvSpPr/>
          <p:nvPr/>
        </p:nvSpPr>
        <p:spPr>
          <a:xfrm>
            <a:off x="836540" y="2980852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3099618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46108" y="1019783"/>
            <a:ext cx="2225476" cy="993855"/>
            <a:chOff x="3210820" y="1580897"/>
            <a:chExt cx="1000937" cy="1001292"/>
          </a:xfrm>
        </p:grpSpPr>
        <p:sp>
          <p:nvSpPr>
            <p:cNvPr id="6" name="Cube 5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00522" y="1004700"/>
            <a:ext cx="2252635" cy="993855"/>
            <a:chOff x="3210820" y="1580897"/>
            <a:chExt cx="1000937" cy="1001292"/>
          </a:xfrm>
        </p:grpSpPr>
        <p:sp>
          <p:nvSpPr>
            <p:cNvPr id="9" name="Cube 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9529" y="1004700"/>
            <a:ext cx="2254742" cy="936836"/>
            <a:chOff x="3210820" y="1580897"/>
            <a:chExt cx="1000937" cy="1001292"/>
          </a:xfrm>
        </p:grpSpPr>
        <p:sp>
          <p:nvSpPr>
            <p:cNvPr id="12" name="Cube 1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Alternate Process 17"/>
          <p:cNvSpPr/>
          <p:nvPr/>
        </p:nvSpPr>
        <p:spPr>
          <a:xfrm>
            <a:off x="488515" y="862346"/>
            <a:ext cx="7690981" cy="1342236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300522" y="3161264"/>
            <a:ext cx="2252635" cy="993855"/>
            <a:chOff x="3210820" y="1580897"/>
            <a:chExt cx="1000937" cy="1001292"/>
          </a:xfrm>
        </p:grpSpPr>
        <p:sp>
          <p:nvSpPr>
            <p:cNvPr id="49" name="Cube 4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Lets-Chat-App </a:t>
              </a:r>
            </a:p>
            <a:p>
              <a:pPr algn="ctr"/>
              <a:r>
                <a:rPr lang="en-US" sz="1200" dirty="0"/>
                <a:t>(Node.js)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lowchart: Alternate Process 56"/>
          <p:cNvSpPr/>
          <p:nvPr/>
        </p:nvSpPr>
        <p:spPr>
          <a:xfrm>
            <a:off x="2971800" y="3023598"/>
            <a:ext cx="2874308" cy="1337547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300522" y="5317828"/>
            <a:ext cx="2252635" cy="993855"/>
            <a:chOff x="3210820" y="1580897"/>
            <a:chExt cx="1000937" cy="1001292"/>
          </a:xfrm>
        </p:grpSpPr>
        <p:sp>
          <p:nvSpPr>
            <p:cNvPr id="62" name="Cube 6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Lets-Chat-DB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MongoDB</a:t>
              </a:r>
              <a:r>
                <a:rPr lang="en-US" sz="1200" dirty="0"/>
                <a:t>)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Flowchart: Alternate Process 69"/>
          <p:cNvSpPr/>
          <p:nvPr/>
        </p:nvSpPr>
        <p:spPr>
          <a:xfrm>
            <a:off x="3174271" y="5123144"/>
            <a:ext cx="2525071" cy="1394565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602484" y="577636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web-service</a:t>
            </a:r>
            <a:r>
              <a:rPr lang="en-US" sz="1200" dirty="0"/>
              <a:t>  :80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02484" y="2744044"/>
            <a:ext cx="1873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app-service</a:t>
            </a:r>
            <a:r>
              <a:rPr lang="en-US" sz="1200" dirty="0"/>
              <a:t> :8080</a:t>
            </a:r>
          </a:p>
        </p:txBody>
      </p:sp>
      <p:cxnSp>
        <p:nvCxnSpPr>
          <p:cNvPr id="75" name="Straight Arrow Connector 74"/>
          <p:cNvCxnSpPr>
            <a:stCxn id="12" idx="3"/>
          </p:cNvCxnSpPr>
          <p:nvPr/>
        </p:nvCxnSpPr>
        <p:spPr>
          <a:xfrm>
            <a:off x="1994733" y="1728463"/>
            <a:ext cx="1851874" cy="9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3"/>
          </p:cNvCxnSpPr>
          <p:nvPr/>
        </p:nvCxnSpPr>
        <p:spPr>
          <a:xfrm>
            <a:off x="4370729" y="1772513"/>
            <a:ext cx="10078" cy="9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</p:cNvCxnSpPr>
          <p:nvPr/>
        </p:nvCxnSpPr>
        <p:spPr>
          <a:xfrm flipH="1">
            <a:off x="4707111" y="1787596"/>
            <a:ext cx="2195474" cy="9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67703" y="4834803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-service</a:t>
            </a:r>
            <a:r>
              <a:rPr lang="en-US" sz="1200" dirty="0"/>
              <a:t>  :27017</a:t>
            </a:r>
          </a:p>
        </p:txBody>
      </p:sp>
      <p:cxnSp>
        <p:nvCxnSpPr>
          <p:cNvPr id="110" name="Straight Arrow Connector 109"/>
          <p:cNvCxnSpPr>
            <a:stCxn id="49" idx="3"/>
          </p:cNvCxnSpPr>
          <p:nvPr/>
        </p:nvCxnSpPr>
        <p:spPr>
          <a:xfrm flipH="1">
            <a:off x="4334005" y="3929077"/>
            <a:ext cx="36724" cy="905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8C4174-E313-8843-9743-926FD5EA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6511">
            <a:off x="6019129" y="3261034"/>
            <a:ext cx="5999844" cy="16329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22491-C9B5-774F-B705-DBF3270192C3}"/>
              </a:ext>
            </a:extLst>
          </p:cNvPr>
          <p:cNvSpPr/>
          <p:nvPr/>
        </p:nvSpPr>
        <p:spPr>
          <a:xfrm>
            <a:off x="9210581" y="10047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1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74877" y="4428927"/>
            <a:ext cx="856080" cy="3272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32423" y="3868771"/>
            <a:ext cx="856080" cy="3099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/>
          <p:cNvPicPr/>
          <p:nvPr/>
        </p:nvPicPr>
        <p:blipFill>
          <a:blip r:embed="rId2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container consists of an entire runtime environment: an application, plus all its dependencies, libraries and other binaries, and configuration files needed to run it, bundled into one package.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8705</TotalTime>
  <Words>1249</Words>
  <Application>Microsoft Macintosh PowerPoint</Application>
  <PresentationFormat>Widescreen</PresentationFormat>
  <Paragraphs>247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DejaVu Sans</vt:lpstr>
      <vt:lpstr>Roboto</vt:lpstr>
      <vt:lpstr>Roboto Mono</vt:lpstr>
      <vt:lpstr>SFMono-Regular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Master Componets</vt:lpstr>
      <vt:lpstr>Node Components</vt:lpstr>
      <vt:lpstr>PowerPoint Presentation</vt:lpstr>
      <vt:lpstr>PowerPoint Presentation</vt:lpstr>
      <vt:lpstr>Set Environment Variable to the Pod Container</vt:lpstr>
      <vt:lpstr>PowerPoint Presentation</vt:lpstr>
      <vt:lpstr>PowerPoint Presentation</vt:lpstr>
      <vt:lpstr>Endpoints</vt:lpstr>
      <vt:lpstr>PowerPoint Presentation</vt:lpstr>
      <vt:lpstr>Discovering Services – kube-dns</vt:lpstr>
      <vt:lpstr>PowerPoint Presentation</vt:lpstr>
      <vt:lpstr>Working with kubectl Declerative Commands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subject/>
  <dc:creator>nesia amit</dc:creator>
  <dc:description/>
  <cp:lastModifiedBy>Microsoft Office User</cp:lastModifiedBy>
  <cp:revision>90</cp:revision>
  <dcterms:created xsi:type="dcterms:W3CDTF">2017-12-31T19:47:46Z</dcterms:created>
  <dcterms:modified xsi:type="dcterms:W3CDTF">2021-05-16T13:27:10Z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