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85" r:id="rId6"/>
    <p:sldId id="286" r:id="rId7"/>
    <p:sldId id="314" r:id="rId8"/>
    <p:sldId id="315" r:id="rId9"/>
    <p:sldId id="316" r:id="rId10"/>
    <p:sldId id="318" r:id="rId11"/>
    <p:sldId id="319" r:id="rId12"/>
    <p:sldId id="266" r:id="rId13"/>
    <p:sldId id="258" r:id="rId14"/>
    <p:sldId id="271" r:id="rId15"/>
    <p:sldId id="262" r:id="rId16"/>
    <p:sldId id="273" r:id="rId17"/>
    <p:sldId id="320" r:id="rId18"/>
    <p:sldId id="275" r:id="rId19"/>
    <p:sldId id="276" r:id="rId20"/>
    <p:sldId id="277" r:id="rId21"/>
    <p:sldId id="283" r:id="rId22"/>
    <p:sldId id="278" r:id="rId23"/>
    <p:sldId id="280" r:id="rId24"/>
    <p:sldId id="279" r:id="rId25"/>
    <p:sldId id="281" r:id="rId26"/>
    <p:sldId id="289" r:id="rId27"/>
    <p:sldId id="282" r:id="rId28"/>
    <p:sldId id="288" r:id="rId29"/>
    <p:sldId id="290" r:id="rId30"/>
    <p:sldId id="292" r:id="rId31"/>
    <p:sldId id="291" r:id="rId32"/>
    <p:sldId id="321" r:id="rId33"/>
    <p:sldId id="263" r:id="rId34"/>
    <p:sldId id="325" r:id="rId35"/>
    <p:sldId id="294" r:id="rId36"/>
    <p:sldId id="322" r:id="rId37"/>
    <p:sldId id="296" r:id="rId38"/>
    <p:sldId id="295" r:id="rId39"/>
    <p:sldId id="297" r:id="rId40"/>
    <p:sldId id="300" r:id="rId41"/>
    <p:sldId id="301" r:id="rId42"/>
    <p:sldId id="306" r:id="rId43"/>
    <p:sldId id="305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F4C2EE"/>
    <a:srgbClr val="F2B0E9"/>
    <a:srgbClr val="FFF2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43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28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79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2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2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4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89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2/23/22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19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2/23/22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14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2/23/22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92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2/23/22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9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2/23/22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9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2/23/22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15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F2598-CD9E-4308-8C1F-F0CAB254D96E}" type="datetimeFigureOut">
              <a:rPr lang="en-US" smtClean="0"/>
              <a:t>2/23/22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3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bernetes/Kubernetes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F-7cjdtrQ9Y&amp;ab_channel=HernanVolij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ivi/k8s-training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concepts/workloads/controllers/statefulset/" TargetMode="External"/><Relationship Id="rId2" Type="http://schemas.openxmlformats.org/officeDocument/2006/relationships/hyperlink" Target="https://kubernetes.io/docs/concepts/workloads/controllers/deploymen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ubernetes.io/docs/concepts/workloads/controllers/daemonset/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ivi/k8s-training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6" y="425003"/>
            <a:ext cx="12028868" cy="60144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70489" y="1829582"/>
            <a:ext cx="6186152" cy="118163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Using Kubernetes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5345" y="3718729"/>
            <a:ext cx="5001296" cy="1394138"/>
          </a:xfrm>
        </p:spPr>
        <p:txBody>
          <a:bodyPr/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Nesia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Amit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555345" y="3021660"/>
            <a:ext cx="5001296" cy="1394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Day 1</a:t>
            </a:r>
          </a:p>
        </p:txBody>
      </p:sp>
    </p:spTree>
    <p:extLst>
      <p:ext uri="{BB962C8B-B14F-4D97-AF65-F5344CB8AC3E}">
        <p14:creationId xmlns:p14="http://schemas.microsoft.com/office/powerpoint/2010/main" val="627216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997319" y="4152484"/>
            <a:ext cx="2106708" cy="941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274860" y="2111188"/>
            <a:ext cx="2106708" cy="941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gnetic Disk 5"/>
          <p:cNvSpPr/>
          <p:nvPr/>
        </p:nvSpPr>
        <p:spPr>
          <a:xfrm>
            <a:off x="3154820" y="5477590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5489999" y="5425570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8" name="Flowchart: Magnetic Disk 7"/>
          <p:cNvSpPr/>
          <p:nvPr/>
        </p:nvSpPr>
        <p:spPr>
          <a:xfrm>
            <a:off x="7767539" y="5425570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9" name="Flowchart: Direct Access Storage 8"/>
          <p:cNvSpPr/>
          <p:nvPr/>
        </p:nvSpPr>
        <p:spPr>
          <a:xfrm>
            <a:off x="1846350" y="5604607"/>
            <a:ext cx="1135117" cy="454021"/>
          </a:xfrm>
          <a:prstGeom prst="flowChartMagneticDrum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Magnetic Disk 9"/>
          <p:cNvSpPr/>
          <p:nvPr/>
        </p:nvSpPr>
        <p:spPr>
          <a:xfrm>
            <a:off x="784789" y="5556629"/>
            <a:ext cx="740979" cy="576998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997319" y="416858"/>
            <a:ext cx="2106708" cy="941294"/>
            <a:chOff x="4997319" y="2111188"/>
            <a:chExt cx="2106708" cy="941294"/>
          </a:xfrm>
        </p:grpSpPr>
        <p:sp>
          <p:nvSpPr>
            <p:cNvPr id="12" name="Rounded Rectangle 11"/>
            <p:cNvSpPr/>
            <p:nvPr/>
          </p:nvSpPr>
          <p:spPr>
            <a:xfrm>
              <a:off x="4997319" y="2111188"/>
              <a:ext cx="2106708" cy="9412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92538" y="2304021"/>
              <a:ext cx="1716269" cy="64516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User Interface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981769" y="4152484"/>
            <a:ext cx="2106708" cy="941294"/>
            <a:chOff x="4997319" y="3132665"/>
            <a:chExt cx="2106708" cy="941294"/>
          </a:xfrm>
        </p:grpSpPr>
        <p:sp>
          <p:nvSpPr>
            <p:cNvPr id="15" name="Rounded Rectangle 14"/>
            <p:cNvSpPr/>
            <p:nvPr/>
          </p:nvSpPr>
          <p:spPr>
            <a:xfrm>
              <a:off x="4997319" y="3132665"/>
              <a:ext cx="2106708" cy="941294"/>
            </a:xfrm>
            <a:prstGeom prst="round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92538" y="3297286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Account-Service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832319" y="3132665"/>
            <a:ext cx="2106708" cy="941294"/>
            <a:chOff x="7274860" y="3132665"/>
            <a:chExt cx="2106708" cy="941294"/>
          </a:xfrm>
        </p:grpSpPr>
        <p:sp>
          <p:nvSpPr>
            <p:cNvPr id="18" name="Rounded Rectangle 17"/>
            <p:cNvSpPr/>
            <p:nvPr/>
          </p:nvSpPr>
          <p:spPr>
            <a:xfrm>
              <a:off x="7274860" y="3132665"/>
              <a:ext cx="2106708" cy="941294"/>
            </a:xfrm>
            <a:prstGeom prst="round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470078" y="3297286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Auth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7470078" y="2304021"/>
            <a:ext cx="1716269" cy="6451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Mgmt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274857" y="4152484"/>
            <a:ext cx="2106708" cy="941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101924" y="2111188"/>
            <a:ext cx="2106708" cy="941294"/>
            <a:chOff x="2719778" y="2111188"/>
            <a:chExt cx="2106708" cy="941294"/>
          </a:xfrm>
        </p:grpSpPr>
        <p:sp>
          <p:nvSpPr>
            <p:cNvPr id="23" name="Rounded Rectangle 22"/>
            <p:cNvSpPr/>
            <p:nvPr/>
          </p:nvSpPr>
          <p:spPr>
            <a:xfrm>
              <a:off x="2719778" y="2111188"/>
              <a:ext cx="2106708" cy="9412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981467" y="2259251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File-Service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719778" y="3132665"/>
            <a:ext cx="2106708" cy="941294"/>
            <a:chOff x="2719778" y="3132665"/>
            <a:chExt cx="2106708" cy="941294"/>
          </a:xfrm>
        </p:grpSpPr>
        <p:sp>
          <p:nvSpPr>
            <p:cNvPr id="26" name="Rounded Rectangle 25"/>
            <p:cNvSpPr/>
            <p:nvPr/>
          </p:nvSpPr>
          <p:spPr>
            <a:xfrm>
              <a:off x="2719778" y="3132665"/>
              <a:ext cx="2106708" cy="941294"/>
            </a:xfrm>
            <a:prstGeom prst="round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981466" y="3286572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Orders-Service</a:t>
              </a:r>
            </a:p>
          </p:txBody>
        </p:sp>
      </p:grpSp>
      <p:sp>
        <p:nvSpPr>
          <p:cNvPr id="28" name="Flowchart: Magnetic Disk 27"/>
          <p:cNvSpPr/>
          <p:nvPr/>
        </p:nvSpPr>
        <p:spPr>
          <a:xfrm>
            <a:off x="10325001" y="5425569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1360554" y="4136424"/>
            <a:ext cx="2106708" cy="941294"/>
            <a:chOff x="2719778" y="4154142"/>
            <a:chExt cx="2106708" cy="941294"/>
          </a:xfrm>
        </p:grpSpPr>
        <p:sp>
          <p:nvSpPr>
            <p:cNvPr id="30" name="Rounded Rectangle 29"/>
            <p:cNvSpPr/>
            <p:nvPr/>
          </p:nvSpPr>
          <p:spPr>
            <a:xfrm>
              <a:off x="2719778" y="4154142"/>
              <a:ext cx="2106708" cy="9412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968019" y="4313893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Notofication</a:t>
              </a:r>
              <a:r>
                <a:rPr lang="en-US" dirty="0">
                  <a:solidFill>
                    <a:schemeClr val="tx1"/>
                  </a:solidFill>
                </a:rPr>
                <a:t>-Service</a:t>
              </a:r>
            </a:p>
          </p:txBody>
        </p:sp>
      </p:grpSp>
      <p:sp>
        <p:nvSpPr>
          <p:cNvPr id="32" name="Rectangle 31"/>
          <p:cNvSpPr/>
          <p:nvPr/>
        </p:nvSpPr>
        <p:spPr>
          <a:xfrm>
            <a:off x="7470078" y="4318817"/>
            <a:ext cx="1716269" cy="6451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Payment-Service</a:t>
            </a:r>
          </a:p>
        </p:txBody>
      </p:sp>
      <p:cxnSp>
        <p:nvCxnSpPr>
          <p:cNvPr id="36" name="Straight Arrow Connector 35"/>
          <p:cNvCxnSpPr>
            <a:stCxn id="12" idx="2"/>
            <a:endCxn id="23" idx="0"/>
          </p:cNvCxnSpPr>
          <p:nvPr/>
        </p:nvCxnSpPr>
        <p:spPr>
          <a:xfrm flipH="1">
            <a:off x="1155278" y="1358152"/>
            <a:ext cx="4895395" cy="753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2" idx="2"/>
            <a:endCxn id="5" idx="0"/>
          </p:cNvCxnSpPr>
          <p:nvPr/>
        </p:nvCxnSpPr>
        <p:spPr>
          <a:xfrm>
            <a:off x="6050673" y="1358152"/>
            <a:ext cx="2277541" cy="753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2" idx="2"/>
            <a:endCxn id="26" idx="0"/>
          </p:cNvCxnSpPr>
          <p:nvPr/>
        </p:nvCxnSpPr>
        <p:spPr>
          <a:xfrm flipH="1">
            <a:off x="3773132" y="1358152"/>
            <a:ext cx="2277541" cy="17745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2" idx="2"/>
            <a:endCxn id="15" idx="0"/>
          </p:cNvCxnSpPr>
          <p:nvPr/>
        </p:nvCxnSpPr>
        <p:spPr>
          <a:xfrm flipH="1">
            <a:off x="6035123" y="1358152"/>
            <a:ext cx="15550" cy="2794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2" idx="2"/>
            <a:endCxn id="21" idx="0"/>
          </p:cNvCxnSpPr>
          <p:nvPr/>
        </p:nvCxnSpPr>
        <p:spPr>
          <a:xfrm>
            <a:off x="6050673" y="1358152"/>
            <a:ext cx="2277538" cy="2794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 rot="21318744">
            <a:off x="2571078" y="1552384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cxnSp>
        <p:nvCxnSpPr>
          <p:cNvPr id="50" name="Straight Arrow Connector 49"/>
          <p:cNvCxnSpPr>
            <a:stCxn id="23" idx="2"/>
            <a:endCxn id="10" idx="1"/>
          </p:cNvCxnSpPr>
          <p:nvPr/>
        </p:nvCxnSpPr>
        <p:spPr>
          <a:xfrm>
            <a:off x="1155278" y="3052482"/>
            <a:ext cx="1" cy="2504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0" idx="2"/>
            <a:endCxn id="9" idx="0"/>
          </p:cNvCxnSpPr>
          <p:nvPr/>
        </p:nvCxnSpPr>
        <p:spPr>
          <a:xfrm>
            <a:off x="2413908" y="5077718"/>
            <a:ext cx="1" cy="526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 rot="21318744">
            <a:off x="4036680" y="2300355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sp>
        <p:nvSpPr>
          <p:cNvPr id="54" name="TextBox 53"/>
          <p:cNvSpPr txBox="1"/>
          <p:nvPr/>
        </p:nvSpPr>
        <p:spPr>
          <a:xfrm rot="21318744">
            <a:off x="5556339" y="2457327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sp>
        <p:nvSpPr>
          <p:cNvPr id="55" name="TextBox 54"/>
          <p:cNvSpPr txBox="1"/>
          <p:nvPr/>
        </p:nvSpPr>
        <p:spPr>
          <a:xfrm rot="21318744">
            <a:off x="6360930" y="2106228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sp>
        <p:nvSpPr>
          <p:cNvPr id="56" name="TextBox 55"/>
          <p:cNvSpPr txBox="1"/>
          <p:nvPr/>
        </p:nvSpPr>
        <p:spPr>
          <a:xfrm rot="21318744">
            <a:off x="6960194" y="1449143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cxnSp>
        <p:nvCxnSpPr>
          <p:cNvPr id="58" name="Straight Arrow Connector 57"/>
          <p:cNvCxnSpPr>
            <a:stCxn id="26" idx="3"/>
            <a:endCxn id="18" idx="1"/>
          </p:cNvCxnSpPr>
          <p:nvPr/>
        </p:nvCxnSpPr>
        <p:spPr>
          <a:xfrm>
            <a:off x="4826486" y="3603312"/>
            <a:ext cx="50058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6" idx="1"/>
          </p:cNvCxnSpPr>
          <p:nvPr/>
        </p:nvCxnSpPr>
        <p:spPr>
          <a:xfrm flipH="1">
            <a:off x="2659387" y="3603312"/>
            <a:ext cx="60391" cy="2001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6" idx="2"/>
            <a:endCxn id="6" idx="1"/>
          </p:cNvCxnSpPr>
          <p:nvPr/>
        </p:nvCxnSpPr>
        <p:spPr>
          <a:xfrm flipH="1">
            <a:off x="3715493" y="4073959"/>
            <a:ext cx="57639" cy="1403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" idx="2"/>
            <a:endCxn id="7" idx="1"/>
          </p:cNvCxnSpPr>
          <p:nvPr/>
        </p:nvCxnSpPr>
        <p:spPr>
          <a:xfrm flipH="1">
            <a:off x="6050672" y="5093778"/>
            <a:ext cx="1" cy="331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21" idx="2"/>
            <a:endCxn id="8" idx="1"/>
          </p:cNvCxnSpPr>
          <p:nvPr/>
        </p:nvCxnSpPr>
        <p:spPr>
          <a:xfrm>
            <a:off x="8328211" y="5093778"/>
            <a:ext cx="1" cy="331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8" idx="2"/>
            <a:endCxn id="28" idx="1"/>
          </p:cNvCxnSpPr>
          <p:nvPr/>
        </p:nvCxnSpPr>
        <p:spPr>
          <a:xfrm>
            <a:off x="10885673" y="4073959"/>
            <a:ext cx="1" cy="135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085186" y="3338388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cxnSp>
        <p:nvCxnSpPr>
          <p:cNvPr id="78" name="Straight Arrow Connector 77"/>
          <p:cNvCxnSpPr>
            <a:stCxn id="5" idx="2"/>
            <a:endCxn id="15" idx="0"/>
          </p:cNvCxnSpPr>
          <p:nvPr/>
        </p:nvCxnSpPr>
        <p:spPr>
          <a:xfrm flipH="1">
            <a:off x="6035123" y="3052482"/>
            <a:ext cx="2293091" cy="1100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" idx="2"/>
            <a:endCxn id="21" idx="0"/>
          </p:cNvCxnSpPr>
          <p:nvPr/>
        </p:nvCxnSpPr>
        <p:spPr>
          <a:xfrm flipH="1">
            <a:off x="8328211" y="3052482"/>
            <a:ext cx="3" cy="1100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ontent Placeholder 2"/>
          <p:cNvSpPr>
            <a:spLocks noGrp="1"/>
          </p:cNvSpPr>
          <p:nvPr>
            <p:ph idx="1"/>
          </p:nvPr>
        </p:nvSpPr>
        <p:spPr>
          <a:xfrm>
            <a:off x="487360" y="185927"/>
            <a:ext cx="4326694" cy="12531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Split the application into smaller chunks</a:t>
            </a:r>
          </a:p>
        </p:txBody>
      </p:sp>
    </p:spTree>
    <p:extLst>
      <p:ext uri="{BB962C8B-B14F-4D97-AF65-F5344CB8AC3E}">
        <p14:creationId xmlns:p14="http://schemas.microsoft.com/office/powerpoint/2010/main" val="2734884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997319" y="4152484"/>
            <a:ext cx="2106708" cy="941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274860" y="2111188"/>
            <a:ext cx="2106708" cy="941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gnetic Disk 5"/>
          <p:cNvSpPr/>
          <p:nvPr/>
        </p:nvSpPr>
        <p:spPr>
          <a:xfrm>
            <a:off x="3154820" y="5477590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5489999" y="5425570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8" name="Flowchart: Magnetic Disk 7"/>
          <p:cNvSpPr/>
          <p:nvPr/>
        </p:nvSpPr>
        <p:spPr>
          <a:xfrm>
            <a:off x="7767539" y="5425570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9" name="Flowchart: Direct Access Storage 8"/>
          <p:cNvSpPr/>
          <p:nvPr/>
        </p:nvSpPr>
        <p:spPr>
          <a:xfrm>
            <a:off x="1846350" y="5604607"/>
            <a:ext cx="1135117" cy="454021"/>
          </a:xfrm>
          <a:prstGeom prst="flowChartMagneticDrum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Magnetic Disk 9"/>
          <p:cNvSpPr/>
          <p:nvPr/>
        </p:nvSpPr>
        <p:spPr>
          <a:xfrm>
            <a:off x="784789" y="5556629"/>
            <a:ext cx="740979" cy="576998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997319" y="416858"/>
            <a:ext cx="2106708" cy="941294"/>
            <a:chOff x="4997319" y="2111188"/>
            <a:chExt cx="2106708" cy="941294"/>
          </a:xfrm>
        </p:grpSpPr>
        <p:sp>
          <p:nvSpPr>
            <p:cNvPr id="12" name="Rounded Rectangle 11"/>
            <p:cNvSpPr/>
            <p:nvPr/>
          </p:nvSpPr>
          <p:spPr>
            <a:xfrm>
              <a:off x="4997319" y="2111188"/>
              <a:ext cx="2106708" cy="9412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92538" y="2304021"/>
              <a:ext cx="1716269" cy="64516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User Interface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981769" y="4152484"/>
            <a:ext cx="2106708" cy="941294"/>
            <a:chOff x="4997319" y="3132665"/>
            <a:chExt cx="2106708" cy="941294"/>
          </a:xfrm>
        </p:grpSpPr>
        <p:sp>
          <p:nvSpPr>
            <p:cNvPr id="15" name="Rounded Rectangle 14"/>
            <p:cNvSpPr/>
            <p:nvPr/>
          </p:nvSpPr>
          <p:spPr>
            <a:xfrm>
              <a:off x="4997319" y="3132665"/>
              <a:ext cx="2106708" cy="941294"/>
            </a:xfrm>
            <a:prstGeom prst="round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92538" y="3297286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Account-Service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832319" y="3132665"/>
            <a:ext cx="2106708" cy="941294"/>
            <a:chOff x="7274860" y="3132665"/>
            <a:chExt cx="2106708" cy="941294"/>
          </a:xfrm>
        </p:grpSpPr>
        <p:sp>
          <p:nvSpPr>
            <p:cNvPr id="18" name="Rounded Rectangle 17"/>
            <p:cNvSpPr/>
            <p:nvPr/>
          </p:nvSpPr>
          <p:spPr>
            <a:xfrm>
              <a:off x="7274860" y="3132665"/>
              <a:ext cx="2106708" cy="941294"/>
            </a:xfrm>
            <a:prstGeom prst="round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470078" y="3297286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Auth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7470078" y="2304021"/>
            <a:ext cx="1716269" cy="6451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Mgmt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274857" y="4152484"/>
            <a:ext cx="2106708" cy="941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101924" y="2111188"/>
            <a:ext cx="2106708" cy="941294"/>
            <a:chOff x="2719778" y="2111188"/>
            <a:chExt cx="2106708" cy="941294"/>
          </a:xfrm>
        </p:grpSpPr>
        <p:sp>
          <p:nvSpPr>
            <p:cNvPr id="23" name="Rounded Rectangle 22"/>
            <p:cNvSpPr/>
            <p:nvPr/>
          </p:nvSpPr>
          <p:spPr>
            <a:xfrm>
              <a:off x="2719778" y="2111188"/>
              <a:ext cx="2106708" cy="9412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981467" y="2259251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File-Service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719778" y="3213347"/>
            <a:ext cx="2106708" cy="941294"/>
            <a:chOff x="2719778" y="3132665"/>
            <a:chExt cx="2106708" cy="941294"/>
          </a:xfrm>
        </p:grpSpPr>
        <p:sp>
          <p:nvSpPr>
            <p:cNvPr id="26" name="Rounded Rectangle 25"/>
            <p:cNvSpPr/>
            <p:nvPr/>
          </p:nvSpPr>
          <p:spPr>
            <a:xfrm>
              <a:off x="2719778" y="3132665"/>
              <a:ext cx="2106708" cy="941294"/>
            </a:xfrm>
            <a:prstGeom prst="round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981466" y="3286572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Orders-Service</a:t>
              </a:r>
            </a:p>
          </p:txBody>
        </p:sp>
      </p:grpSp>
      <p:sp>
        <p:nvSpPr>
          <p:cNvPr id="28" name="Flowchart: Magnetic Disk 27"/>
          <p:cNvSpPr/>
          <p:nvPr/>
        </p:nvSpPr>
        <p:spPr>
          <a:xfrm>
            <a:off x="10325001" y="5425569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1360554" y="4136424"/>
            <a:ext cx="2106708" cy="941294"/>
            <a:chOff x="2719778" y="4154142"/>
            <a:chExt cx="2106708" cy="941294"/>
          </a:xfrm>
        </p:grpSpPr>
        <p:sp>
          <p:nvSpPr>
            <p:cNvPr id="30" name="Rounded Rectangle 29"/>
            <p:cNvSpPr/>
            <p:nvPr/>
          </p:nvSpPr>
          <p:spPr>
            <a:xfrm>
              <a:off x="2719778" y="4154142"/>
              <a:ext cx="2106708" cy="9412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968019" y="4313893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Notofication</a:t>
              </a:r>
              <a:r>
                <a:rPr lang="en-US" dirty="0">
                  <a:solidFill>
                    <a:schemeClr val="tx1"/>
                  </a:solidFill>
                </a:rPr>
                <a:t>-Service</a:t>
              </a:r>
            </a:p>
          </p:txBody>
        </p:sp>
      </p:grpSp>
      <p:sp>
        <p:nvSpPr>
          <p:cNvPr id="32" name="Rectangle 31"/>
          <p:cNvSpPr/>
          <p:nvPr/>
        </p:nvSpPr>
        <p:spPr>
          <a:xfrm>
            <a:off x="7470078" y="4318817"/>
            <a:ext cx="1716269" cy="6451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Payment-Service</a:t>
            </a:r>
          </a:p>
        </p:txBody>
      </p:sp>
      <p:cxnSp>
        <p:nvCxnSpPr>
          <p:cNvPr id="33" name="Straight Arrow Connector 32"/>
          <p:cNvCxnSpPr>
            <a:stCxn id="12" idx="2"/>
            <a:endCxn id="23" idx="0"/>
          </p:cNvCxnSpPr>
          <p:nvPr/>
        </p:nvCxnSpPr>
        <p:spPr>
          <a:xfrm flipH="1">
            <a:off x="1155278" y="1358152"/>
            <a:ext cx="4895395" cy="753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5" idx="0"/>
          </p:cNvCxnSpPr>
          <p:nvPr/>
        </p:nvCxnSpPr>
        <p:spPr>
          <a:xfrm>
            <a:off x="6050673" y="1358152"/>
            <a:ext cx="2277541" cy="753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2" idx="2"/>
            <a:endCxn id="26" idx="0"/>
          </p:cNvCxnSpPr>
          <p:nvPr/>
        </p:nvCxnSpPr>
        <p:spPr>
          <a:xfrm flipH="1">
            <a:off x="3773132" y="1358152"/>
            <a:ext cx="2277541" cy="1855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2" idx="2"/>
            <a:endCxn id="15" idx="0"/>
          </p:cNvCxnSpPr>
          <p:nvPr/>
        </p:nvCxnSpPr>
        <p:spPr>
          <a:xfrm flipH="1">
            <a:off x="6035123" y="1358152"/>
            <a:ext cx="15550" cy="2794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2" idx="2"/>
            <a:endCxn id="21" idx="0"/>
          </p:cNvCxnSpPr>
          <p:nvPr/>
        </p:nvCxnSpPr>
        <p:spPr>
          <a:xfrm>
            <a:off x="6050673" y="1358152"/>
            <a:ext cx="2277538" cy="2794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rot="21318744">
            <a:off x="2571078" y="1552384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cxnSp>
        <p:nvCxnSpPr>
          <p:cNvPr id="39" name="Straight Arrow Connector 38"/>
          <p:cNvCxnSpPr>
            <a:stCxn id="23" idx="2"/>
            <a:endCxn id="10" idx="1"/>
          </p:cNvCxnSpPr>
          <p:nvPr/>
        </p:nvCxnSpPr>
        <p:spPr>
          <a:xfrm>
            <a:off x="1155278" y="3052482"/>
            <a:ext cx="1" cy="2504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413908" y="5319764"/>
            <a:ext cx="1" cy="526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 rot="21318744">
            <a:off x="4036680" y="2300355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sp>
        <p:nvSpPr>
          <p:cNvPr id="42" name="TextBox 41"/>
          <p:cNvSpPr txBox="1"/>
          <p:nvPr/>
        </p:nvSpPr>
        <p:spPr>
          <a:xfrm rot="21318744">
            <a:off x="5556339" y="2457327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sp>
        <p:nvSpPr>
          <p:cNvPr id="43" name="TextBox 42"/>
          <p:cNvSpPr txBox="1"/>
          <p:nvPr/>
        </p:nvSpPr>
        <p:spPr>
          <a:xfrm rot="21318744">
            <a:off x="6360930" y="2106228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sp>
        <p:nvSpPr>
          <p:cNvPr id="44" name="TextBox 43"/>
          <p:cNvSpPr txBox="1"/>
          <p:nvPr/>
        </p:nvSpPr>
        <p:spPr>
          <a:xfrm rot="21318744">
            <a:off x="6960194" y="1449143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cxnSp>
        <p:nvCxnSpPr>
          <p:cNvPr id="45" name="Straight Arrow Connector 44"/>
          <p:cNvCxnSpPr>
            <a:stCxn id="26" idx="3"/>
            <a:endCxn id="18" idx="1"/>
          </p:cNvCxnSpPr>
          <p:nvPr/>
        </p:nvCxnSpPr>
        <p:spPr>
          <a:xfrm flipV="1">
            <a:off x="4826486" y="3603312"/>
            <a:ext cx="5005833" cy="80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6" idx="1"/>
          </p:cNvCxnSpPr>
          <p:nvPr/>
        </p:nvCxnSpPr>
        <p:spPr>
          <a:xfrm flipH="1">
            <a:off x="2659387" y="3683994"/>
            <a:ext cx="60391" cy="2001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2"/>
            <a:endCxn id="6" idx="1"/>
          </p:cNvCxnSpPr>
          <p:nvPr/>
        </p:nvCxnSpPr>
        <p:spPr>
          <a:xfrm flipH="1">
            <a:off x="3715493" y="4154641"/>
            <a:ext cx="57639" cy="1322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6050672" y="5335824"/>
            <a:ext cx="1" cy="331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8328211" y="5335824"/>
            <a:ext cx="1" cy="331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8" idx="2"/>
            <a:endCxn id="28" idx="1"/>
          </p:cNvCxnSpPr>
          <p:nvPr/>
        </p:nvCxnSpPr>
        <p:spPr>
          <a:xfrm>
            <a:off x="10885673" y="4073959"/>
            <a:ext cx="1" cy="135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085186" y="3338388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cxnSp>
        <p:nvCxnSpPr>
          <p:cNvPr id="52" name="Straight Arrow Connector 51"/>
          <p:cNvCxnSpPr>
            <a:stCxn id="5" idx="2"/>
            <a:endCxn id="15" idx="0"/>
          </p:cNvCxnSpPr>
          <p:nvPr/>
        </p:nvCxnSpPr>
        <p:spPr>
          <a:xfrm flipH="1">
            <a:off x="6035123" y="3052482"/>
            <a:ext cx="2293091" cy="1100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" idx="2"/>
            <a:endCxn id="21" idx="0"/>
          </p:cNvCxnSpPr>
          <p:nvPr/>
        </p:nvCxnSpPr>
        <p:spPr>
          <a:xfrm flipH="1">
            <a:off x="8328211" y="3052482"/>
            <a:ext cx="3" cy="1100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ontent Placeholder 2"/>
          <p:cNvSpPr txBox="1">
            <a:spLocks/>
          </p:cNvSpPr>
          <p:nvPr/>
        </p:nvSpPr>
        <p:spPr>
          <a:xfrm>
            <a:off x="324877" y="236661"/>
            <a:ext cx="4310620" cy="12702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/>
              <a:t>Host-centric Infrastructure</a:t>
            </a:r>
            <a:endParaRPr lang="en-US" sz="4000" dirty="0"/>
          </a:p>
        </p:txBody>
      </p:sp>
      <p:sp>
        <p:nvSpPr>
          <p:cNvPr id="57" name="Rectangle 56"/>
          <p:cNvSpPr/>
          <p:nvPr/>
        </p:nvSpPr>
        <p:spPr>
          <a:xfrm>
            <a:off x="229849" y="6026761"/>
            <a:ext cx="11872210" cy="55392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Host Operating System Kernel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29849" y="5124314"/>
            <a:ext cx="11872210" cy="92959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Binaries/Libraries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535307" y="5145416"/>
            <a:ext cx="1191717" cy="43471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Ruby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425913" y="5154633"/>
            <a:ext cx="986894" cy="36934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9624917" y="5280457"/>
            <a:ext cx="986894" cy="36934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516951" y="5124314"/>
            <a:ext cx="964301" cy="40202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libicu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3430895" y="5653673"/>
            <a:ext cx="1018694" cy="37345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libpq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7222630" y="5707534"/>
            <a:ext cx="1471106" cy="37345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Mysql</a:t>
            </a:r>
            <a:r>
              <a:rPr lang="en-US" dirty="0"/>
              <a:t>-Client</a:t>
            </a:r>
          </a:p>
        </p:txBody>
      </p:sp>
      <p:sp>
        <p:nvSpPr>
          <p:cNvPr id="65" name="Rectangle 64"/>
          <p:cNvSpPr/>
          <p:nvPr/>
        </p:nvSpPr>
        <p:spPr>
          <a:xfrm>
            <a:off x="2354944" y="5609438"/>
            <a:ext cx="964301" cy="40202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libxml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1057511" y="5639388"/>
            <a:ext cx="964301" cy="40202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libssl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522689" y="5161465"/>
            <a:ext cx="964301" cy="40202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libyaml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1515886" y="5188237"/>
            <a:ext cx="964301" cy="40202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libxslt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8525415" y="5152492"/>
            <a:ext cx="986894" cy="36934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npm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8736193" y="5653673"/>
            <a:ext cx="1471106" cy="37345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Redis</a:t>
            </a:r>
            <a:r>
              <a:rPr lang="en-US" dirty="0"/>
              <a:t>-tools</a:t>
            </a:r>
          </a:p>
        </p:txBody>
      </p:sp>
      <p:sp>
        <p:nvSpPr>
          <p:cNvPr id="80" name="Content Placeholder 2"/>
          <p:cNvSpPr txBox="1">
            <a:spLocks/>
          </p:cNvSpPr>
          <p:nvPr/>
        </p:nvSpPr>
        <p:spPr>
          <a:xfrm>
            <a:off x="2080358" y="1476759"/>
            <a:ext cx="7435144" cy="297225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/>
              <a:t>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0" b="1" dirty="0"/>
              <a:t>The old way </a:t>
            </a:r>
            <a:r>
              <a:rPr lang="en-US" sz="4000" dirty="0"/>
              <a:t>to deploy applications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heavyweight, non-portable, Relies on OS package manager</a:t>
            </a:r>
          </a:p>
        </p:txBody>
      </p:sp>
    </p:spTree>
    <p:extLst>
      <p:ext uri="{BB962C8B-B14F-4D97-AF65-F5344CB8AC3E}">
        <p14:creationId xmlns:p14="http://schemas.microsoft.com/office/powerpoint/2010/main" val="346225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8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9849" y="5853936"/>
            <a:ext cx="11872210" cy="72674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Host Operating System Kernel</a:t>
            </a:r>
          </a:p>
        </p:txBody>
      </p:sp>
      <p:sp>
        <p:nvSpPr>
          <p:cNvPr id="5" name="Rectangle 4"/>
          <p:cNvSpPr/>
          <p:nvPr/>
        </p:nvSpPr>
        <p:spPr>
          <a:xfrm>
            <a:off x="229849" y="5136823"/>
            <a:ext cx="11872210" cy="70212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Binaries/Libraries</a:t>
            </a:r>
          </a:p>
        </p:txBody>
      </p:sp>
      <p:sp>
        <p:nvSpPr>
          <p:cNvPr id="4" name="Rectangle 3"/>
          <p:cNvSpPr/>
          <p:nvPr/>
        </p:nvSpPr>
        <p:spPr>
          <a:xfrm>
            <a:off x="229849" y="4572000"/>
            <a:ext cx="11872210" cy="564823"/>
          </a:xfrm>
          <a:prstGeom prst="rect">
            <a:avLst/>
          </a:prstGeom>
          <a:solidFill>
            <a:srgbClr val="FFF26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                    Docker Engine   or  (</a:t>
            </a:r>
            <a:r>
              <a:rPr lang="en-US" dirty="0" err="1">
                <a:solidFill>
                  <a:schemeClr val="tx1"/>
                </a:solidFill>
              </a:rPr>
              <a:t>podman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rkt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24877" y="1695278"/>
            <a:ext cx="1800757" cy="1509146"/>
            <a:chOff x="2309382" y="2879564"/>
            <a:chExt cx="1800757" cy="1509146"/>
          </a:xfrm>
        </p:grpSpPr>
        <p:sp>
          <p:nvSpPr>
            <p:cNvPr id="58" name="Cube 57"/>
            <p:cNvSpPr/>
            <p:nvPr/>
          </p:nvSpPr>
          <p:spPr>
            <a:xfrm>
              <a:off x="2312509" y="3651623"/>
              <a:ext cx="1797630" cy="737087"/>
            </a:xfrm>
            <a:prstGeom prst="cube">
              <a:avLst>
                <a:gd name="adj" fmla="val 37722"/>
              </a:avLst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Bin/Lib</a:t>
              </a:r>
            </a:p>
          </p:txBody>
        </p:sp>
        <p:sp>
          <p:nvSpPr>
            <p:cNvPr id="59" name="Cube 58"/>
            <p:cNvSpPr/>
            <p:nvPr/>
          </p:nvSpPr>
          <p:spPr>
            <a:xfrm>
              <a:off x="2309382" y="2879564"/>
              <a:ext cx="1800757" cy="106094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447306" y="2426235"/>
            <a:ext cx="1800757" cy="1509146"/>
            <a:chOff x="2309382" y="2879564"/>
            <a:chExt cx="1800757" cy="1509146"/>
          </a:xfrm>
        </p:grpSpPr>
        <p:sp>
          <p:nvSpPr>
            <p:cNvPr id="74" name="Cube 73"/>
            <p:cNvSpPr/>
            <p:nvPr/>
          </p:nvSpPr>
          <p:spPr>
            <a:xfrm>
              <a:off x="2312509" y="3651623"/>
              <a:ext cx="1797630" cy="737087"/>
            </a:xfrm>
            <a:prstGeom prst="cube">
              <a:avLst>
                <a:gd name="adj" fmla="val 37722"/>
              </a:avLst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Bin/Lib</a:t>
              </a:r>
            </a:p>
          </p:txBody>
        </p:sp>
        <p:sp>
          <p:nvSpPr>
            <p:cNvPr id="75" name="Cube 74"/>
            <p:cNvSpPr/>
            <p:nvPr/>
          </p:nvSpPr>
          <p:spPr>
            <a:xfrm>
              <a:off x="2309382" y="2879564"/>
              <a:ext cx="1800757" cy="106094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4702511" y="2927763"/>
            <a:ext cx="1800757" cy="1509146"/>
            <a:chOff x="2309382" y="2879564"/>
            <a:chExt cx="1800757" cy="1509146"/>
          </a:xfrm>
        </p:grpSpPr>
        <p:sp>
          <p:nvSpPr>
            <p:cNvPr id="71" name="Cube 70"/>
            <p:cNvSpPr/>
            <p:nvPr/>
          </p:nvSpPr>
          <p:spPr>
            <a:xfrm>
              <a:off x="2312509" y="3651623"/>
              <a:ext cx="1797630" cy="737087"/>
            </a:xfrm>
            <a:prstGeom prst="cube">
              <a:avLst>
                <a:gd name="adj" fmla="val 37722"/>
              </a:avLst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Bin/Lib</a:t>
              </a:r>
            </a:p>
          </p:txBody>
        </p:sp>
        <p:sp>
          <p:nvSpPr>
            <p:cNvPr id="72" name="Cube 71"/>
            <p:cNvSpPr/>
            <p:nvPr/>
          </p:nvSpPr>
          <p:spPr>
            <a:xfrm>
              <a:off x="2309382" y="2879564"/>
              <a:ext cx="1800757" cy="106094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341065" y="176817"/>
            <a:ext cx="1800757" cy="1509146"/>
            <a:chOff x="2309382" y="2879564"/>
            <a:chExt cx="1800757" cy="1509146"/>
          </a:xfrm>
        </p:grpSpPr>
        <p:sp>
          <p:nvSpPr>
            <p:cNvPr id="89" name="Cube 88"/>
            <p:cNvSpPr/>
            <p:nvPr/>
          </p:nvSpPr>
          <p:spPr>
            <a:xfrm>
              <a:off x="2312509" y="3651623"/>
              <a:ext cx="1797630" cy="737087"/>
            </a:xfrm>
            <a:prstGeom prst="cube">
              <a:avLst>
                <a:gd name="adj" fmla="val 37722"/>
              </a:avLst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Bin/Lib</a:t>
              </a:r>
            </a:p>
          </p:txBody>
        </p:sp>
        <p:sp>
          <p:nvSpPr>
            <p:cNvPr id="91" name="Cube 90"/>
            <p:cNvSpPr/>
            <p:nvPr/>
          </p:nvSpPr>
          <p:spPr>
            <a:xfrm>
              <a:off x="2309382" y="2879564"/>
              <a:ext cx="1800757" cy="106094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7050068" y="2965587"/>
            <a:ext cx="1800757" cy="1509146"/>
            <a:chOff x="2309382" y="2879564"/>
            <a:chExt cx="1800757" cy="1509146"/>
          </a:xfrm>
        </p:grpSpPr>
        <p:sp>
          <p:nvSpPr>
            <p:cNvPr id="86" name="Cube 85"/>
            <p:cNvSpPr/>
            <p:nvPr/>
          </p:nvSpPr>
          <p:spPr>
            <a:xfrm>
              <a:off x="2312509" y="3651623"/>
              <a:ext cx="1797630" cy="737087"/>
            </a:xfrm>
            <a:prstGeom prst="cube">
              <a:avLst>
                <a:gd name="adj" fmla="val 37722"/>
              </a:avLst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Bin/Lib</a:t>
              </a:r>
            </a:p>
          </p:txBody>
        </p:sp>
        <p:sp>
          <p:nvSpPr>
            <p:cNvPr id="87" name="Cube 86"/>
            <p:cNvSpPr/>
            <p:nvPr/>
          </p:nvSpPr>
          <p:spPr>
            <a:xfrm>
              <a:off x="2309382" y="2879564"/>
              <a:ext cx="1800757" cy="106094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9820786" y="2181864"/>
            <a:ext cx="1800757" cy="1509146"/>
            <a:chOff x="2309382" y="2879564"/>
            <a:chExt cx="1800757" cy="1509146"/>
          </a:xfrm>
        </p:grpSpPr>
        <p:sp>
          <p:nvSpPr>
            <p:cNvPr id="82" name="Cube 81"/>
            <p:cNvSpPr/>
            <p:nvPr/>
          </p:nvSpPr>
          <p:spPr>
            <a:xfrm>
              <a:off x="2312509" y="3651623"/>
              <a:ext cx="1797630" cy="737087"/>
            </a:xfrm>
            <a:prstGeom prst="cube">
              <a:avLst>
                <a:gd name="adj" fmla="val 37722"/>
              </a:avLst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Bin/Lib</a:t>
              </a:r>
            </a:p>
          </p:txBody>
        </p:sp>
        <p:sp>
          <p:nvSpPr>
            <p:cNvPr id="83" name="Cube 82"/>
            <p:cNvSpPr/>
            <p:nvPr/>
          </p:nvSpPr>
          <p:spPr>
            <a:xfrm>
              <a:off x="2309382" y="2879564"/>
              <a:ext cx="1800757" cy="106094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709389" y="821073"/>
            <a:ext cx="1800757" cy="1509146"/>
            <a:chOff x="2309382" y="2879564"/>
            <a:chExt cx="1800757" cy="1509146"/>
          </a:xfrm>
        </p:grpSpPr>
        <p:sp>
          <p:nvSpPr>
            <p:cNvPr id="68" name="Cube 67"/>
            <p:cNvSpPr/>
            <p:nvPr/>
          </p:nvSpPr>
          <p:spPr>
            <a:xfrm>
              <a:off x="2312509" y="3651623"/>
              <a:ext cx="1797630" cy="737087"/>
            </a:xfrm>
            <a:prstGeom prst="cube">
              <a:avLst>
                <a:gd name="adj" fmla="val 37722"/>
              </a:avLst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Bin/Lib</a:t>
              </a:r>
            </a:p>
          </p:txBody>
        </p:sp>
        <p:sp>
          <p:nvSpPr>
            <p:cNvPr id="69" name="Cube 68"/>
            <p:cNvSpPr/>
            <p:nvPr/>
          </p:nvSpPr>
          <p:spPr>
            <a:xfrm>
              <a:off x="2309382" y="2879564"/>
              <a:ext cx="1800757" cy="106094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Content Placeholder 2"/>
          <p:cNvSpPr>
            <a:spLocks noGrp="1"/>
          </p:cNvSpPr>
          <p:nvPr>
            <p:ph idx="1"/>
          </p:nvPr>
        </p:nvSpPr>
        <p:spPr>
          <a:xfrm>
            <a:off x="324877" y="236661"/>
            <a:ext cx="4310620" cy="12702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Container-centric Infrastructure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111" y="4631474"/>
            <a:ext cx="1554151" cy="4590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77" y="4685964"/>
            <a:ext cx="1194506" cy="358352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H="1">
            <a:off x="1501528" y="4668934"/>
            <a:ext cx="282314" cy="4216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438244" y="592245"/>
            <a:ext cx="1411408" cy="6366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 Interface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497026" y="2049432"/>
            <a:ext cx="1266667" cy="6254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File-Service</a:t>
            </a:r>
          </a:p>
        </p:txBody>
      </p:sp>
      <p:cxnSp>
        <p:nvCxnSpPr>
          <p:cNvPr id="62" name="Straight Arrow Connector 61"/>
          <p:cNvCxnSpPr>
            <a:stCxn id="89" idx="3"/>
            <a:endCxn id="59" idx="5"/>
          </p:cNvCxnSpPr>
          <p:nvPr/>
        </p:nvCxnSpPr>
        <p:spPr>
          <a:xfrm flipH="1">
            <a:off x="2125634" y="1685963"/>
            <a:ext cx="3978351" cy="407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 rot="21318744">
            <a:off x="2571078" y="1552384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sp>
        <p:nvSpPr>
          <p:cNvPr id="65" name="Rectangle 64"/>
          <p:cNvSpPr/>
          <p:nvPr/>
        </p:nvSpPr>
        <p:spPr>
          <a:xfrm>
            <a:off x="2634300" y="2761474"/>
            <a:ext cx="1298644" cy="6451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Orders-Service</a:t>
            </a:r>
          </a:p>
        </p:txBody>
      </p:sp>
      <p:cxnSp>
        <p:nvCxnSpPr>
          <p:cNvPr id="66" name="Straight Arrow Connector 65"/>
          <p:cNvCxnSpPr>
            <a:stCxn id="89" idx="3"/>
            <a:endCxn id="75" idx="0"/>
          </p:cNvCxnSpPr>
          <p:nvPr/>
        </p:nvCxnSpPr>
        <p:spPr>
          <a:xfrm flipH="1">
            <a:off x="3480303" y="1685963"/>
            <a:ext cx="2623682" cy="740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 rot="21318744">
            <a:off x="3793289" y="1950562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sp>
        <p:nvSpPr>
          <p:cNvPr id="79" name="Rectangle 78"/>
          <p:cNvSpPr/>
          <p:nvPr/>
        </p:nvSpPr>
        <p:spPr>
          <a:xfrm>
            <a:off x="4925866" y="3258102"/>
            <a:ext cx="1252446" cy="6451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Account-Service</a:t>
            </a:r>
          </a:p>
        </p:txBody>
      </p:sp>
      <p:cxnSp>
        <p:nvCxnSpPr>
          <p:cNvPr id="92" name="Straight Arrow Connector 91"/>
          <p:cNvCxnSpPr>
            <a:stCxn id="89" idx="3"/>
            <a:endCxn id="72" idx="0"/>
          </p:cNvCxnSpPr>
          <p:nvPr/>
        </p:nvCxnSpPr>
        <p:spPr>
          <a:xfrm flipH="1">
            <a:off x="5735508" y="1685963"/>
            <a:ext cx="368477" cy="1241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 rot="21318744">
            <a:off x="5479282" y="2187259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sp>
        <p:nvSpPr>
          <p:cNvPr id="95" name="Rectangle 94"/>
          <p:cNvSpPr/>
          <p:nvPr/>
        </p:nvSpPr>
        <p:spPr>
          <a:xfrm>
            <a:off x="7141822" y="3300039"/>
            <a:ext cx="1394893" cy="6451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Payment-Service</a:t>
            </a:r>
          </a:p>
        </p:txBody>
      </p:sp>
      <p:sp>
        <p:nvSpPr>
          <p:cNvPr id="96" name="Rectangle 95"/>
          <p:cNvSpPr/>
          <p:nvPr/>
        </p:nvSpPr>
        <p:spPr>
          <a:xfrm>
            <a:off x="8833073" y="1187965"/>
            <a:ext cx="1200043" cy="6451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Mgmt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9905274" y="2505992"/>
            <a:ext cx="1364331" cy="6451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Auth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8" name="Straight Arrow Connector 97"/>
          <p:cNvCxnSpPr>
            <a:stCxn id="89" idx="3"/>
            <a:endCxn id="68" idx="2"/>
          </p:cNvCxnSpPr>
          <p:nvPr/>
        </p:nvCxnSpPr>
        <p:spPr>
          <a:xfrm>
            <a:off x="6103985" y="1685963"/>
            <a:ext cx="2608531" cy="4147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 rot="21318744">
            <a:off x="7217322" y="1598208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cxnSp>
        <p:nvCxnSpPr>
          <p:cNvPr id="102" name="Straight Arrow Connector 101"/>
          <p:cNvCxnSpPr>
            <a:stCxn id="89" idx="3"/>
            <a:endCxn id="87" idx="0"/>
          </p:cNvCxnSpPr>
          <p:nvPr/>
        </p:nvCxnSpPr>
        <p:spPr>
          <a:xfrm>
            <a:off x="6103985" y="1685963"/>
            <a:ext cx="1979080" cy="1279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 rot="21318744">
            <a:off x="6464591" y="2089840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cxnSp>
        <p:nvCxnSpPr>
          <p:cNvPr id="104" name="Straight Arrow Connector 103"/>
          <p:cNvCxnSpPr>
            <a:stCxn id="68" idx="3"/>
            <a:endCxn id="72" idx="0"/>
          </p:cNvCxnSpPr>
          <p:nvPr/>
        </p:nvCxnSpPr>
        <p:spPr>
          <a:xfrm flipH="1">
            <a:off x="5735508" y="2330219"/>
            <a:ext cx="3736801" cy="597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68" idx="3"/>
            <a:endCxn id="87" idx="0"/>
          </p:cNvCxnSpPr>
          <p:nvPr/>
        </p:nvCxnSpPr>
        <p:spPr>
          <a:xfrm flipH="1">
            <a:off x="8083065" y="2330219"/>
            <a:ext cx="1389244" cy="635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75" idx="5"/>
            <a:endCxn id="83" idx="2"/>
          </p:cNvCxnSpPr>
          <p:nvPr/>
        </p:nvCxnSpPr>
        <p:spPr>
          <a:xfrm>
            <a:off x="4248063" y="2824091"/>
            <a:ext cx="5572723" cy="208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ontent Placeholder 2"/>
          <p:cNvSpPr txBox="1">
            <a:spLocks/>
          </p:cNvSpPr>
          <p:nvPr/>
        </p:nvSpPr>
        <p:spPr>
          <a:xfrm>
            <a:off x="1622138" y="1808126"/>
            <a:ext cx="8595216" cy="241763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/>
              <a:t>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0" b="1" dirty="0"/>
              <a:t>The new way </a:t>
            </a:r>
            <a:r>
              <a:rPr lang="en-US" sz="4000" dirty="0"/>
              <a:t>to deploy applications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Small and fast, portable, Uses OS-level virtualization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16C4C51-3630-394B-A652-5B555DE5C4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49042" y="4711131"/>
            <a:ext cx="1357095" cy="362871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76411D5-18C3-FB40-B81C-5A526BDA4AF7}"/>
              </a:ext>
            </a:extLst>
          </p:cNvPr>
          <p:cNvCxnSpPr/>
          <p:nvPr/>
        </p:nvCxnSpPr>
        <p:spPr>
          <a:xfrm flipH="1">
            <a:off x="3142465" y="4661075"/>
            <a:ext cx="282314" cy="4216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31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Containers Benefits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Loosely coupled, distributed, elastic, liberated micro-services</a:t>
            </a:r>
          </a:p>
          <a:p>
            <a:r>
              <a:rPr lang="en-US" dirty="0"/>
              <a:t>Application-centric management</a:t>
            </a:r>
          </a:p>
          <a:p>
            <a:r>
              <a:rPr lang="en-US" dirty="0"/>
              <a:t>Environmental consistency across development, testing, and production</a:t>
            </a:r>
          </a:p>
          <a:p>
            <a:r>
              <a:rPr lang="en-US" dirty="0"/>
              <a:t>Continuous development, integration, and deployment</a:t>
            </a:r>
          </a:p>
          <a:p>
            <a:r>
              <a:rPr lang="en-US" dirty="0"/>
              <a:t>Resource isolation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870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Monolithic – Service Oriented - </a:t>
            </a:r>
            <a:r>
              <a:rPr lang="en-US" dirty="0" err="1"/>
              <a:t>Microservices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04" y="1690688"/>
            <a:ext cx="10888633" cy="4740519"/>
          </a:xfrm>
        </p:spPr>
      </p:pic>
    </p:spTree>
    <p:extLst>
      <p:ext uri="{BB962C8B-B14F-4D97-AF65-F5344CB8AC3E}">
        <p14:creationId xmlns:p14="http://schemas.microsoft.com/office/powerpoint/2010/main" val="2488530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587994"/>
            <a:ext cx="5171090" cy="959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Microservices</a:t>
            </a:r>
            <a:r>
              <a:rPr lang="en-US" sz="2800" dirty="0"/>
              <a:t> Architecture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2867847"/>
            <a:ext cx="5171090" cy="902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What is Kubernetes?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1542284"/>
            <a:ext cx="10187152" cy="10510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A </a:t>
            </a:r>
            <a:r>
              <a:rPr lang="en-US" sz="2800" dirty="0" err="1">
                <a:solidFill>
                  <a:schemeClr val="tx1"/>
                </a:solidFill>
              </a:rPr>
              <a:t>microservice</a:t>
            </a:r>
            <a:r>
              <a:rPr lang="en-US" sz="2800" dirty="0">
                <a:solidFill>
                  <a:schemeClr val="tx1"/>
                </a:solidFill>
              </a:rPr>
              <a:t> is an </a:t>
            </a:r>
            <a:r>
              <a:rPr lang="en-US" sz="2800" b="1" dirty="0">
                <a:solidFill>
                  <a:schemeClr val="tx1"/>
                </a:solidFill>
              </a:rPr>
              <a:t>isolated</a:t>
            </a:r>
            <a:r>
              <a:rPr lang="en-US" sz="2800" dirty="0">
                <a:solidFill>
                  <a:schemeClr val="tx1"/>
                </a:solidFill>
              </a:rPr>
              <a:t>, </a:t>
            </a:r>
            <a:r>
              <a:rPr lang="en-US" sz="2800" b="1" dirty="0">
                <a:solidFill>
                  <a:schemeClr val="tx1"/>
                </a:solidFill>
              </a:rPr>
              <a:t>loosely-coupled</a:t>
            </a:r>
            <a:r>
              <a:rPr lang="en-US" sz="2800" dirty="0">
                <a:solidFill>
                  <a:schemeClr val="tx1"/>
                </a:solidFill>
              </a:rPr>
              <a:t> unit of development that works on a </a:t>
            </a:r>
            <a:r>
              <a:rPr lang="en-US" sz="2800" b="1" dirty="0">
                <a:solidFill>
                  <a:schemeClr val="tx1"/>
                </a:solidFill>
              </a:rPr>
              <a:t>single concern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2867847"/>
            <a:ext cx="5171090" cy="9579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What is Kubernetes?</a:t>
            </a:r>
          </a:p>
        </p:txBody>
      </p:sp>
      <p:sp>
        <p:nvSpPr>
          <p:cNvPr id="9" name="Rectangle 8"/>
          <p:cNvSpPr/>
          <p:nvPr/>
        </p:nvSpPr>
        <p:spPr>
          <a:xfrm>
            <a:off x="838200" y="4161875"/>
            <a:ext cx="5171090" cy="1040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Kubernetes Basics</a:t>
            </a:r>
          </a:p>
        </p:txBody>
      </p:sp>
    </p:spTree>
    <p:extLst>
      <p:ext uri="{BB962C8B-B14F-4D97-AF65-F5344CB8AC3E}">
        <p14:creationId xmlns:p14="http://schemas.microsoft.com/office/powerpoint/2010/main" val="76915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9705"/>
            <a:ext cx="10515600" cy="8304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First, </a:t>
            </a:r>
            <a:r>
              <a:rPr lang="en-US" sz="3600" dirty="0" err="1"/>
              <a:t>Microservices</a:t>
            </a:r>
            <a:r>
              <a:rPr lang="en-US" sz="3600" dirty="0"/>
              <a:t> Challenges…</a:t>
            </a:r>
          </a:p>
        </p:txBody>
      </p:sp>
      <p:sp>
        <p:nvSpPr>
          <p:cNvPr id="7" name="Cube 6"/>
          <p:cNvSpPr/>
          <p:nvPr/>
        </p:nvSpPr>
        <p:spPr>
          <a:xfrm>
            <a:off x="4724798" y="3730559"/>
            <a:ext cx="1079292" cy="1019331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be 7"/>
          <p:cNvSpPr/>
          <p:nvPr/>
        </p:nvSpPr>
        <p:spPr>
          <a:xfrm>
            <a:off x="5346889" y="2400923"/>
            <a:ext cx="1079292" cy="1019331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be 8"/>
          <p:cNvSpPr/>
          <p:nvPr/>
        </p:nvSpPr>
        <p:spPr>
          <a:xfrm>
            <a:off x="6175408" y="3495206"/>
            <a:ext cx="1079292" cy="101933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be 9"/>
          <p:cNvSpPr/>
          <p:nvPr/>
        </p:nvSpPr>
        <p:spPr>
          <a:xfrm>
            <a:off x="6956146" y="2098623"/>
            <a:ext cx="1079292" cy="1019331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be 10"/>
          <p:cNvSpPr/>
          <p:nvPr/>
        </p:nvSpPr>
        <p:spPr>
          <a:xfrm>
            <a:off x="7724392" y="3200399"/>
            <a:ext cx="1079292" cy="1019331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/>
          <p:cNvSpPr/>
          <p:nvPr/>
        </p:nvSpPr>
        <p:spPr>
          <a:xfrm>
            <a:off x="8264038" y="2098623"/>
            <a:ext cx="1079292" cy="101933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53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gular Pentagon 19"/>
          <p:cNvSpPr/>
          <p:nvPr/>
        </p:nvSpPr>
        <p:spPr>
          <a:xfrm>
            <a:off x="3398487" y="3730560"/>
            <a:ext cx="5013993" cy="308256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213647" y="967963"/>
            <a:ext cx="4371795" cy="364859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gular Pentagon 21"/>
          <p:cNvSpPr/>
          <p:nvPr/>
        </p:nvSpPr>
        <p:spPr>
          <a:xfrm rot="2884733">
            <a:off x="800016" y="758602"/>
            <a:ext cx="4250256" cy="3711335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6992327" y="4897662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6690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/>
          <p:cNvSpPr/>
          <p:nvPr/>
        </p:nvSpPr>
        <p:spPr>
          <a:xfrm>
            <a:off x="3398487" y="1802068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5190200" y="4995649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be 22"/>
          <p:cNvSpPr/>
          <p:nvPr/>
        </p:nvSpPr>
        <p:spPr>
          <a:xfrm>
            <a:off x="3042171" y="2766314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8094157" y="2894513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8898817">
            <a:off x="9531608" y="413438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VM#1</a:t>
            </a:r>
          </a:p>
        </p:txBody>
      </p:sp>
      <p:sp>
        <p:nvSpPr>
          <p:cNvPr id="25" name="TextBox 24"/>
          <p:cNvSpPr txBox="1"/>
          <p:nvPr/>
        </p:nvSpPr>
        <p:spPr>
          <a:xfrm rot="2872608">
            <a:off x="1223339" y="38335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22950" y="63929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VM#2</a:t>
            </a:r>
          </a:p>
        </p:txBody>
      </p:sp>
      <p:sp>
        <p:nvSpPr>
          <p:cNvPr id="27" name="Cube 26"/>
          <p:cNvSpPr/>
          <p:nvPr/>
        </p:nvSpPr>
        <p:spPr>
          <a:xfrm>
            <a:off x="6096000" y="5624575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be 27"/>
          <p:cNvSpPr/>
          <p:nvPr/>
        </p:nvSpPr>
        <p:spPr>
          <a:xfrm>
            <a:off x="2574175" y="3664499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9201305" y="294160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/>
          <p:cNvSpPr/>
          <p:nvPr/>
        </p:nvSpPr>
        <p:spPr>
          <a:xfrm>
            <a:off x="2120104" y="1899332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504627" y="569874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/>
          <p:cNvSpPr/>
          <p:nvPr/>
        </p:nvSpPr>
        <p:spPr>
          <a:xfrm>
            <a:off x="10138332" y="3151031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be 32"/>
          <p:cNvSpPr/>
          <p:nvPr/>
        </p:nvSpPr>
        <p:spPr>
          <a:xfrm>
            <a:off x="1935336" y="2848659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/>
          <p:cNvSpPr/>
          <p:nvPr/>
        </p:nvSpPr>
        <p:spPr>
          <a:xfrm>
            <a:off x="10217408" y="2078262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0" y="589475"/>
            <a:ext cx="12192000" cy="0"/>
          </a:xfrm>
          <a:prstGeom prst="line">
            <a:avLst/>
          </a:prstGeom>
          <a:ln w="28575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288" y="41835"/>
            <a:ext cx="476726" cy="476726"/>
          </a:xfrm>
          <a:prstGeom prst="rect">
            <a:avLst/>
          </a:prstGeom>
        </p:spPr>
      </p:pic>
      <p:cxnSp>
        <p:nvCxnSpPr>
          <p:cNvPr id="6" name="Elbow Connector 5"/>
          <p:cNvCxnSpPr>
            <a:stCxn id="3" idx="2"/>
            <a:endCxn id="16" idx="0"/>
          </p:cNvCxnSpPr>
          <p:nvPr/>
        </p:nvCxnSpPr>
        <p:spPr>
          <a:xfrm rot="16200000" flipH="1">
            <a:off x="4401423" y="2205788"/>
            <a:ext cx="3840079" cy="4656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16" idx="2"/>
            <a:endCxn id="23" idx="5"/>
          </p:cNvCxnSpPr>
          <p:nvPr/>
        </p:nvCxnSpPr>
        <p:spPr>
          <a:xfrm rot="10800000">
            <a:off x="3678817" y="2973461"/>
            <a:ext cx="2488087" cy="17304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6" idx="1"/>
            <a:endCxn id="3" idx="1"/>
          </p:cNvCxnSpPr>
          <p:nvPr/>
        </p:nvCxnSpPr>
        <p:spPr>
          <a:xfrm rot="16200000" flipV="1">
            <a:off x="4024964" y="2105523"/>
            <a:ext cx="4216539" cy="565889"/>
          </a:xfrm>
          <a:prstGeom prst="bentConnector4">
            <a:avLst>
              <a:gd name="adj1" fmla="val 45536"/>
              <a:gd name="adj2" fmla="val 140397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721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gular Pentagon 19"/>
          <p:cNvSpPr/>
          <p:nvPr/>
        </p:nvSpPr>
        <p:spPr>
          <a:xfrm>
            <a:off x="3398487" y="3730560"/>
            <a:ext cx="5013993" cy="308256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213647" y="967963"/>
            <a:ext cx="4371795" cy="364859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gular Pentagon 21"/>
          <p:cNvSpPr/>
          <p:nvPr/>
        </p:nvSpPr>
        <p:spPr>
          <a:xfrm rot="2884733">
            <a:off x="800016" y="758602"/>
            <a:ext cx="4250256" cy="3711335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6992327" y="4897662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6690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/>
          <p:cNvSpPr/>
          <p:nvPr/>
        </p:nvSpPr>
        <p:spPr>
          <a:xfrm>
            <a:off x="3398487" y="1802068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5190200" y="4995649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be 22"/>
          <p:cNvSpPr/>
          <p:nvPr/>
        </p:nvSpPr>
        <p:spPr>
          <a:xfrm>
            <a:off x="3042171" y="2766314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8094157" y="2894513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8898817">
            <a:off x="9531608" y="413438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VM#1</a:t>
            </a:r>
          </a:p>
        </p:txBody>
      </p:sp>
      <p:sp>
        <p:nvSpPr>
          <p:cNvPr id="25" name="TextBox 24"/>
          <p:cNvSpPr txBox="1"/>
          <p:nvPr/>
        </p:nvSpPr>
        <p:spPr>
          <a:xfrm rot="2872608">
            <a:off x="1223339" y="38335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22950" y="63929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VM#2</a:t>
            </a:r>
          </a:p>
        </p:txBody>
      </p:sp>
      <p:sp>
        <p:nvSpPr>
          <p:cNvPr id="27" name="Cube 26"/>
          <p:cNvSpPr/>
          <p:nvPr/>
        </p:nvSpPr>
        <p:spPr>
          <a:xfrm>
            <a:off x="6096000" y="5624575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be 27"/>
          <p:cNvSpPr/>
          <p:nvPr/>
        </p:nvSpPr>
        <p:spPr>
          <a:xfrm>
            <a:off x="2574175" y="3664499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9201305" y="294160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/>
          <p:cNvSpPr/>
          <p:nvPr/>
        </p:nvSpPr>
        <p:spPr>
          <a:xfrm>
            <a:off x="2120104" y="1899332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504627" y="569874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/>
          <p:cNvSpPr/>
          <p:nvPr/>
        </p:nvSpPr>
        <p:spPr>
          <a:xfrm>
            <a:off x="10138332" y="3151031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be 32"/>
          <p:cNvSpPr/>
          <p:nvPr/>
        </p:nvSpPr>
        <p:spPr>
          <a:xfrm>
            <a:off x="1935336" y="2848659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/>
          <p:cNvSpPr/>
          <p:nvPr/>
        </p:nvSpPr>
        <p:spPr>
          <a:xfrm>
            <a:off x="10217408" y="2078262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602986" y="449705"/>
            <a:ext cx="30408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Auto Deploy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675298" y="1308821"/>
            <a:ext cx="30408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Auto Scale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804437" y="136774"/>
            <a:ext cx="187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Challenge 1:</a:t>
            </a:r>
          </a:p>
        </p:txBody>
      </p:sp>
    </p:spTree>
    <p:extLst>
      <p:ext uri="{BB962C8B-B14F-4D97-AF65-F5344CB8AC3E}">
        <p14:creationId xmlns:p14="http://schemas.microsoft.com/office/powerpoint/2010/main" val="29140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9" grpId="0" animBg="1"/>
      <p:bldP spid="23" grpId="0" animBg="1"/>
      <p:bldP spid="24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gular Pentagon 19"/>
          <p:cNvSpPr/>
          <p:nvPr/>
        </p:nvSpPr>
        <p:spPr>
          <a:xfrm>
            <a:off x="3398487" y="3730560"/>
            <a:ext cx="5013993" cy="308256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213647" y="967963"/>
            <a:ext cx="4371795" cy="364859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6992327" y="4897662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6690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5190200" y="4995649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8094157" y="2894513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8898817">
            <a:off x="9531608" y="413438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22950" y="63929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VM#2</a:t>
            </a:r>
          </a:p>
        </p:txBody>
      </p:sp>
      <p:sp>
        <p:nvSpPr>
          <p:cNvPr id="27" name="Cube 26"/>
          <p:cNvSpPr/>
          <p:nvPr/>
        </p:nvSpPr>
        <p:spPr>
          <a:xfrm>
            <a:off x="6096000" y="5624575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9201305" y="294160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504627" y="569874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/>
          <p:cNvSpPr/>
          <p:nvPr/>
        </p:nvSpPr>
        <p:spPr>
          <a:xfrm>
            <a:off x="10217408" y="3055827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/>
          <p:cNvSpPr/>
          <p:nvPr/>
        </p:nvSpPr>
        <p:spPr>
          <a:xfrm>
            <a:off x="10217408" y="2078262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602986" y="449705"/>
            <a:ext cx="38094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Load Balancing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309617" y="1595539"/>
            <a:ext cx="709038" cy="335280"/>
            <a:chOff x="4986176" y="1600200"/>
            <a:chExt cx="709038" cy="335280"/>
          </a:xfrm>
        </p:grpSpPr>
        <p:sp>
          <p:nvSpPr>
            <p:cNvPr id="5" name="Oval 4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Elbow Connector 11"/>
          <p:cNvCxnSpPr>
            <a:stCxn id="5" idx="2"/>
            <a:endCxn id="63" idx="5"/>
          </p:cNvCxnSpPr>
          <p:nvPr/>
        </p:nvCxnSpPr>
        <p:spPr>
          <a:xfrm rot="10800000" flipV="1">
            <a:off x="4035133" y="1763178"/>
            <a:ext cx="2429581" cy="24603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5" idx="4"/>
            <a:endCxn id="16" idx="0"/>
          </p:cNvCxnSpPr>
          <p:nvPr/>
        </p:nvCxnSpPr>
        <p:spPr>
          <a:xfrm rot="5400000">
            <a:off x="5385676" y="3099418"/>
            <a:ext cx="2427821" cy="9062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5" idx="4"/>
            <a:endCxn id="15" idx="0"/>
          </p:cNvCxnSpPr>
          <p:nvPr/>
        </p:nvCxnSpPr>
        <p:spPr>
          <a:xfrm rot="16200000" flipH="1">
            <a:off x="5528876" y="3046839"/>
            <a:ext cx="2966843" cy="73480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5" idx="6"/>
            <a:endCxn id="13" idx="2"/>
          </p:cNvCxnSpPr>
          <p:nvPr/>
        </p:nvCxnSpPr>
        <p:spPr>
          <a:xfrm>
            <a:off x="6825081" y="1763179"/>
            <a:ext cx="2215674" cy="18226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6637808" y="2817369"/>
            <a:ext cx="709038" cy="335280"/>
            <a:chOff x="4986176" y="1600200"/>
            <a:chExt cx="709038" cy="335280"/>
          </a:xfrm>
        </p:grpSpPr>
        <p:sp>
          <p:nvSpPr>
            <p:cNvPr id="43" name="Oval 42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Elbow Connector 46"/>
          <p:cNvCxnSpPr>
            <a:stCxn id="52" idx="6"/>
            <a:endCxn id="34" idx="2"/>
          </p:cNvCxnSpPr>
          <p:nvPr/>
        </p:nvCxnSpPr>
        <p:spPr>
          <a:xfrm flipV="1">
            <a:off x="7430454" y="2423505"/>
            <a:ext cx="2786954" cy="39505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52" idx="2"/>
            <a:endCxn id="19" idx="0"/>
          </p:cNvCxnSpPr>
          <p:nvPr/>
        </p:nvCxnSpPr>
        <p:spPr>
          <a:xfrm rot="10800000" flipV="1">
            <a:off x="5577572" y="2463009"/>
            <a:ext cx="1492515" cy="2532639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6914990" y="2295370"/>
            <a:ext cx="709038" cy="335280"/>
            <a:chOff x="4986176" y="1600200"/>
            <a:chExt cx="709038" cy="335280"/>
          </a:xfrm>
        </p:grpSpPr>
        <p:sp>
          <p:nvSpPr>
            <p:cNvPr id="52" name="Oval 5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Elbow Connector 58"/>
          <p:cNvCxnSpPr>
            <a:stCxn id="43" idx="6"/>
            <a:endCxn id="24" idx="2"/>
          </p:cNvCxnSpPr>
          <p:nvPr/>
        </p:nvCxnSpPr>
        <p:spPr>
          <a:xfrm>
            <a:off x="7153272" y="2985009"/>
            <a:ext cx="940885" cy="254747"/>
          </a:xfrm>
          <a:prstGeom prst="bentConnector3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43" idx="2"/>
            <a:endCxn id="64" idx="5"/>
          </p:cNvCxnSpPr>
          <p:nvPr/>
        </p:nvCxnSpPr>
        <p:spPr>
          <a:xfrm rot="10800000">
            <a:off x="3678816" y="2973461"/>
            <a:ext cx="3114088" cy="11549"/>
          </a:xfrm>
          <a:prstGeom prst="bentConnector3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gular Pentagon 61"/>
          <p:cNvSpPr/>
          <p:nvPr/>
        </p:nvSpPr>
        <p:spPr>
          <a:xfrm rot="2884733">
            <a:off x="800016" y="758602"/>
            <a:ext cx="4250256" cy="3711335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ube 62"/>
          <p:cNvSpPr/>
          <p:nvPr/>
        </p:nvSpPr>
        <p:spPr>
          <a:xfrm>
            <a:off x="3398487" y="1802068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ube 63"/>
          <p:cNvSpPr/>
          <p:nvPr/>
        </p:nvSpPr>
        <p:spPr>
          <a:xfrm>
            <a:off x="3042171" y="2766314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 rot="2872608">
            <a:off x="1223339" y="38335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VM#3</a:t>
            </a:r>
          </a:p>
        </p:txBody>
      </p:sp>
      <p:sp>
        <p:nvSpPr>
          <p:cNvPr id="66" name="Cube 65"/>
          <p:cNvSpPr/>
          <p:nvPr/>
        </p:nvSpPr>
        <p:spPr>
          <a:xfrm>
            <a:off x="2574175" y="3664499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ube 66"/>
          <p:cNvSpPr/>
          <p:nvPr/>
        </p:nvSpPr>
        <p:spPr>
          <a:xfrm>
            <a:off x="2120104" y="1899332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ube 67"/>
          <p:cNvSpPr/>
          <p:nvPr/>
        </p:nvSpPr>
        <p:spPr>
          <a:xfrm>
            <a:off x="1935336" y="2848659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4584104" y="2386810"/>
            <a:ext cx="709038" cy="335280"/>
            <a:chOff x="4986176" y="1600200"/>
            <a:chExt cx="709038" cy="335280"/>
          </a:xfrm>
        </p:grpSpPr>
        <p:sp>
          <p:nvSpPr>
            <p:cNvPr id="72" name="Oval 7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Elbow Connector 75"/>
          <p:cNvCxnSpPr>
            <a:endCxn id="67" idx="5"/>
          </p:cNvCxnSpPr>
          <p:nvPr/>
        </p:nvCxnSpPr>
        <p:spPr>
          <a:xfrm rot="10800000">
            <a:off x="2756750" y="2106478"/>
            <a:ext cx="1982451" cy="430872"/>
          </a:xfrm>
          <a:prstGeom prst="bentConnector3">
            <a:avLst>
              <a:gd name="adj1" fmla="val 76906"/>
            </a:avLst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72" idx="4"/>
            <a:endCxn id="31" idx="0"/>
          </p:cNvCxnSpPr>
          <p:nvPr/>
        </p:nvCxnSpPr>
        <p:spPr>
          <a:xfrm rot="5400000">
            <a:off x="3417366" y="4196722"/>
            <a:ext cx="2976650" cy="27386"/>
          </a:xfrm>
          <a:prstGeom prst="bentConnector3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72" idx="6"/>
            <a:endCxn id="29" idx="3"/>
          </p:cNvCxnSpPr>
          <p:nvPr/>
        </p:nvCxnSpPr>
        <p:spPr>
          <a:xfrm>
            <a:off x="5099568" y="2554450"/>
            <a:ext cx="4351011" cy="939538"/>
          </a:xfrm>
          <a:prstGeom prst="bentConnector4">
            <a:avLst>
              <a:gd name="adj1" fmla="val 29972"/>
              <a:gd name="adj2" fmla="val 124331"/>
            </a:avLst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/>
          <p:cNvGrpSpPr/>
          <p:nvPr/>
        </p:nvGrpSpPr>
        <p:grpSpPr>
          <a:xfrm>
            <a:off x="5683993" y="3167889"/>
            <a:ext cx="709038" cy="335280"/>
            <a:chOff x="4986176" y="1600200"/>
            <a:chExt cx="709038" cy="335280"/>
          </a:xfrm>
        </p:grpSpPr>
        <p:sp>
          <p:nvSpPr>
            <p:cNvPr id="86" name="Oval 85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Elbow Connector 89"/>
          <p:cNvCxnSpPr>
            <a:stCxn id="86" idx="6"/>
            <a:endCxn id="32" idx="2"/>
          </p:cNvCxnSpPr>
          <p:nvPr/>
        </p:nvCxnSpPr>
        <p:spPr>
          <a:xfrm>
            <a:off x="6199457" y="3335529"/>
            <a:ext cx="4017951" cy="65541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86" idx="2"/>
            <a:endCxn id="68" idx="3"/>
          </p:cNvCxnSpPr>
          <p:nvPr/>
        </p:nvCxnSpPr>
        <p:spPr>
          <a:xfrm rot="10800000" flipV="1">
            <a:off x="2184611" y="3335529"/>
            <a:ext cx="3654479" cy="65518"/>
          </a:xfrm>
          <a:prstGeom prst="bentConnector4">
            <a:avLst>
              <a:gd name="adj1" fmla="val 44700"/>
              <a:gd name="adj2" fmla="val 279129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4723920" y="3332021"/>
            <a:ext cx="709038" cy="335280"/>
            <a:chOff x="4986176" y="1600200"/>
            <a:chExt cx="709038" cy="335280"/>
          </a:xfrm>
        </p:grpSpPr>
        <p:sp>
          <p:nvSpPr>
            <p:cNvPr id="99" name="Oval 98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3" name="Elbow Connector 102"/>
          <p:cNvCxnSpPr>
            <a:stCxn id="99" idx="6"/>
            <a:endCxn id="27" idx="0"/>
          </p:cNvCxnSpPr>
          <p:nvPr/>
        </p:nvCxnSpPr>
        <p:spPr>
          <a:xfrm>
            <a:off x="5239384" y="3499661"/>
            <a:ext cx="1243987" cy="2124914"/>
          </a:xfrm>
          <a:prstGeom prst="bentConnector2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99" idx="2"/>
            <a:endCxn id="66" idx="5"/>
          </p:cNvCxnSpPr>
          <p:nvPr/>
        </p:nvCxnSpPr>
        <p:spPr>
          <a:xfrm rot="10800000" flipV="1">
            <a:off x="3210820" y="3499661"/>
            <a:ext cx="1668196" cy="371984"/>
          </a:xfrm>
          <a:prstGeom prst="bentConnector3">
            <a:avLst>
              <a:gd name="adj1" fmla="val 29902"/>
            </a:avLst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804437" y="136774"/>
            <a:ext cx="187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Challenge 2:</a:t>
            </a:r>
          </a:p>
        </p:txBody>
      </p:sp>
    </p:spTree>
    <p:extLst>
      <p:ext uri="{BB962C8B-B14F-4D97-AF65-F5344CB8AC3E}">
        <p14:creationId xmlns:p14="http://schemas.microsoft.com/office/powerpoint/2010/main" val="275335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690687"/>
            <a:ext cx="5171090" cy="957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Microservices</a:t>
            </a:r>
            <a:r>
              <a:rPr lang="en-US" sz="2800" dirty="0"/>
              <a:t> Architecture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2953187"/>
            <a:ext cx="5171090" cy="1051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What is Kubernetes?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1690687"/>
            <a:ext cx="5171090" cy="9579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Microservices</a:t>
            </a:r>
            <a:r>
              <a:rPr lang="en-US" sz="2800" dirty="0"/>
              <a:t> Architecture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4240704"/>
            <a:ext cx="5171090" cy="930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Kubernetes Basics</a:t>
            </a:r>
          </a:p>
        </p:txBody>
      </p:sp>
    </p:spTree>
    <p:extLst>
      <p:ext uri="{BB962C8B-B14F-4D97-AF65-F5344CB8AC3E}">
        <p14:creationId xmlns:p14="http://schemas.microsoft.com/office/powerpoint/2010/main" val="275348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gular Pentagon 19"/>
          <p:cNvSpPr/>
          <p:nvPr/>
        </p:nvSpPr>
        <p:spPr>
          <a:xfrm>
            <a:off x="3398487" y="3730560"/>
            <a:ext cx="5013993" cy="308256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213647" y="967963"/>
            <a:ext cx="4371795" cy="364859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6992327" y="4897662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6690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5190200" y="4995649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8094157" y="2894513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8898817">
            <a:off x="9531608" y="413438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22950" y="63929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VM#2</a:t>
            </a:r>
          </a:p>
        </p:txBody>
      </p:sp>
      <p:sp>
        <p:nvSpPr>
          <p:cNvPr id="27" name="Cube 26"/>
          <p:cNvSpPr/>
          <p:nvPr/>
        </p:nvSpPr>
        <p:spPr>
          <a:xfrm>
            <a:off x="6096000" y="5624575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9201305" y="294160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504627" y="569874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/>
          <p:cNvSpPr/>
          <p:nvPr/>
        </p:nvSpPr>
        <p:spPr>
          <a:xfrm>
            <a:off x="10138332" y="3151031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/>
          <p:cNvSpPr/>
          <p:nvPr/>
        </p:nvSpPr>
        <p:spPr>
          <a:xfrm>
            <a:off x="10217408" y="2078262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079234" y="601405"/>
            <a:ext cx="42529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Service Discovery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309617" y="1595539"/>
            <a:ext cx="709038" cy="335280"/>
            <a:chOff x="4986176" y="1600200"/>
            <a:chExt cx="709038" cy="335280"/>
          </a:xfrm>
        </p:grpSpPr>
        <p:sp>
          <p:nvSpPr>
            <p:cNvPr id="5" name="Oval 4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637808" y="2817369"/>
            <a:ext cx="709038" cy="335280"/>
            <a:chOff x="4986176" y="1600200"/>
            <a:chExt cx="709038" cy="335280"/>
          </a:xfrm>
        </p:grpSpPr>
        <p:sp>
          <p:nvSpPr>
            <p:cNvPr id="43" name="Oval 42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6914990" y="2295370"/>
            <a:ext cx="709038" cy="335280"/>
            <a:chOff x="4986176" y="1600200"/>
            <a:chExt cx="709038" cy="335280"/>
          </a:xfrm>
        </p:grpSpPr>
        <p:sp>
          <p:nvSpPr>
            <p:cNvPr id="52" name="Oval 5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gular Pentagon 61"/>
          <p:cNvSpPr/>
          <p:nvPr/>
        </p:nvSpPr>
        <p:spPr>
          <a:xfrm rot="2884733">
            <a:off x="800016" y="758602"/>
            <a:ext cx="4250256" cy="3711335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ube 62"/>
          <p:cNvSpPr/>
          <p:nvPr/>
        </p:nvSpPr>
        <p:spPr>
          <a:xfrm>
            <a:off x="3398487" y="1802068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ube 63"/>
          <p:cNvSpPr/>
          <p:nvPr/>
        </p:nvSpPr>
        <p:spPr>
          <a:xfrm>
            <a:off x="3042171" y="2766314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 rot="2872608">
            <a:off x="1223339" y="38335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VM#3</a:t>
            </a:r>
          </a:p>
        </p:txBody>
      </p:sp>
      <p:sp>
        <p:nvSpPr>
          <p:cNvPr id="66" name="Cube 65"/>
          <p:cNvSpPr/>
          <p:nvPr/>
        </p:nvSpPr>
        <p:spPr>
          <a:xfrm>
            <a:off x="2574175" y="3664499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ube 66"/>
          <p:cNvSpPr/>
          <p:nvPr/>
        </p:nvSpPr>
        <p:spPr>
          <a:xfrm>
            <a:off x="2120104" y="1899332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ube 67"/>
          <p:cNvSpPr/>
          <p:nvPr/>
        </p:nvSpPr>
        <p:spPr>
          <a:xfrm>
            <a:off x="1935336" y="2848659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4584104" y="2386810"/>
            <a:ext cx="709038" cy="335280"/>
            <a:chOff x="4986176" y="1600200"/>
            <a:chExt cx="709038" cy="335280"/>
          </a:xfrm>
        </p:grpSpPr>
        <p:sp>
          <p:nvSpPr>
            <p:cNvPr id="72" name="Oval 7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5683993" y="3167889"/>
            <a:ext cx="709038" cy="335280"/>
            <a:chOff x="4986176" y="1600200"/>
            <a:chExt cx="709038" cy="335280"/>
          </a:xfrm>
        </p:grpSpPr>
        <p:sp>
          <p:nvSpPr>
            <p:cNvPr id="86" name="Oval 85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4723920" y="3332021"/>
            <a:ext cx="709038" cy="335280"/>
            <a:chOff x="4986176" y="1600200"/>
            <a:chExt cx="709038" cy="335280"/>
          </a:xfrm>
        </p:grpSpPr>
        <p:sp>
          <p:nvSpPr>
            <p:cNvPr id="99" name="Oval 98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6771920" y="1983478"/>
            <a:ext cx="107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red:1880</a:t>
            </a:r>
          </a:p>
        </p:txBody>
      </p:sp>
      <p:cxnSp>
        <p:nvCxnSpPr>
          <p:cNvPr id="10" name="Straight Connector 9"/>
          <p:cNvCxnSpPr>
            <a:stCxn id="13" idx="2"/>
            <a:endCxn id="52" idx="7"/>
          </p:cNvCxnSpPr>
          <p:nvPr/>
        </p:nvCxnSpPr>
        <p:spPr>
          <a:xfrm flipH="1">
            <a:off x="7377679" y="1945443"/>
            <a:ext cx="1663076" cy="399028"/>
          </a:xfrm>
          <a:prstGeom prst="line">
            <a:avLst/>
          </a:prstGeom>
          <a:ln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2" idx="6"/>
            <a:endCxn id="34" idx="2"/>
          </p:cNvCxnSpPr>
          <p:nvPr/>
        </p:nvCxnSpPr>
        <p:spPr>
          <a:xfrm flipV="1">
            <a:off x="7430454" y="2423505"/>
            <a:ext cx="2786954" cy="39505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804437" y="136774"/>
            <a:ext cx="187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Challenge 3:</a:t>
            </a:r>
          </a:p>
        </p:txBody>
      </p:sp>
    </p:spTree>
    <p:extLst>
      <p:ext uri="{BB962C8B-B14F-4D97-AF65-F5344CB8AC3E}">
        <p14:creationId xmlns:p14="http://schemas.microsoft.com/office/powerpoint/2010/main" val="4028865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gular Pentagon 19"/>
          <p:cNvSpPr/>
          <p:nvPr/>
        </p:nvSpPr>
        <p:spPr>
          <a:xfrm>
            <a:off x="3398487" y="3730560"/>
            <a:ext cx="5013993" cy="308256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213647" y="967963"/>
            <a:ext cx="4371795" cy="364859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6992327" y="4897662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6690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5190200" y="4995649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8094157" y="2894513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8898817">
            <a:off x="9531608" y="413438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22950" y="63929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VM#2</a:t>
            </a:r>
          </a:p>
        </p:txBody>
      </p:sp>
      <p:sp>
        <p:nvSpPr>
          <p:cNvPr id="27" name="Cube 26"/>
          <p:cNvSpPr/>
          <p:nvPr/>
        </p:nvSpPr>
        <p:spPr>
          <a:xfrm>
            <a:off x="6096000" y="5624575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9201305" y="294160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504627" y="569874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/>
          <p:cNvSpPr/>
          <p:nvPr/>
        </p:nvSpPr>
        <p:spPr>
          <a:xfrm>
            <a:off x="10138332" y="3151031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/>
          <p:cNvSpPr/>
          <p:nvPr/>
        </p:nvSpPr>
        <p:spPr>
          <a:xfrm>
            <a:off x="10217408" y="2078262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205689" y="249600"/>
            <a:ext cx="39961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Zero Downtime deploys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309617" y="1595539"/>
            <a:ext cx="709038" cy="335280"/>
            <a:chOff x="4986176" y="1600200"/>
            <a:chExt cx="709038" cy="335280"/>
          </a:xfrm>
        </p:grpSpPr>
        <p:sp>
          <p:nvSpPr>
            <p:cNvPr id="5" name="Oval 4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637808" y="2817369"/>
            <a:ext cx="709038" cy="335280"/>
            <a:chOff x="4986176" y="1600200"/>
            <a:chExt cx="709038" cy="335280"/>
          </a:xfrm>
        </p:grpSpPr>
        <p:sp>
          <p:nvSpPr>
            <p:cNvPr id="43" name="Oval 42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6914990" y="2295370"/>
            <a:ext cx="709038" cy="335280"/>
            <a:chOff x="4986176" y="1600200"/>
            <a:chExt cx="709038" cy="335280"/>
          </a:xfrm>
        </p:grpSpPr>
        <p:sp>
          <p:nvSpPr>
            <p:cNvPr id="52" name="Oval 5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gular Pentagon 61"/>
          <p:cNvSpPr/>
          <p:nvPr/>
        </p:nvSpPr>
        <p:spPr>
          <a:xfrm rot="2884733">
            <a:off x="800016" y="758602"/>
            <a:ext cx="4250256" cy="3711335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ube 62"/>
          <p:cNvSpPr/>
          <p:nvPr/>
        </p:nvSpPr>
        <p:spPr>
          <a:xfrm>
            <a:off x="3398487" y="1802068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ube 63"/>
          <p:cNvSpPr/>
          <p:nvPr/>
        </p:nvSpPr>
        <p:spPr>
          <a:xfrm>
            <a:off x="3042171" y="2766314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 rot="2872608">
            <a:off x="1223339" y="38335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VM#3</a:t>
            </a:r>
          </a:p>
        </p:txBody>
      </p:sp>
      <p:sp>
        <p:nvSpPr>
          <p:cNvPr id="66" name="Cube 65"/>
          <p:cNvSpPr/>
          <p:nvPr/>
        </p:nvSpPr>
        <p:spPr>
          <a:xfrm>
            <a:off x="2574175" y="3664499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ube 66"/>
          <p:cNvSpPr/>
          <p:nvPr/>
        </p:nvSpPr>
        <p:spPr>
          <a:xfrm>
            <a:off x="2120104" y="1899332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ube 67"/>
          <p:cNvSpPr/>
          <p:nvPr/>
        </p:nvSpPr>
        <p:spPr>
          <a:xfrm>
            <a:off x="1935336" y="2848659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4584104" y="2386810"/>
            <a:ext cx="709038" cy="335280"/>
            <a:chOff x="4986176" y="1600200"/>
            <a:chExt cx="709038" cy="335280"/>
          </a:xfrm>
        </p:grpSpPr>
        <p:sp>
          <p:nvSpPr>
            <p:cNvPr id="72" name="Oval 7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5683993" y="3167889"/>
            <a:ext cx="709038" cy="335280"/>
            <a:chOff x="4986176" y="1600200"/>
            <a:chExt cx="709038" cy="335280"/>
          </a:xfrm>
        </p:grpSpPr>
        <p:sp>
          <p:nvSpPr>
            <p:cNvPr id="86" name="Oval 85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4723920" y="3332021"/>
            <a:ext cx="709038" cy="335280"/>
            <a:chOff x="4986176" y="1600200"/>
            <a:chExt cx="709038" cy="335280"/>
          </a:xfrm>
        </p:grpSpPr>
        <p:sp>
          <p:nvSpPr>
            <p:cNvPr id="99" name="Oval 98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1804437" y="136774"/>
            <a:ext cx="187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Challenge 4:</a:t>
            </a:r>
          </a:p>
        </p:txBody>
      </p:sp>
    </p:spTree>
    <p:extLst>
      <p:ext uri="{BB962C8B-B14F-4D97-AF65-F5344CB8AC3E}">
        <p14:creationId xmlns:p14="http://schemas.microsoft.com/office/powerpoint/2010/main" val="1587214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gular Pentagon 19"/>
          <p:cNvSpPr/>
          <p:nvPr/>
        </p:nvSpPr>
        <p:spPr>
          <a:xfrm>
            <a:off x="3398487" y="3730560"/>
            <a:ext cx="5013993" cy="308256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213647" y="967963"/>
            <a:ext cx="4371795" cy="364859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6992327" y="4897662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6690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5190200" y="4995649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8094157" y="2894513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8898817">
            <a:off x="9531608" y="413438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22950" y="63929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VM#2</a:t>
            </a:r>
          </a:p>
        </p:txBody>
      </p:sp>
      <p:sp>
        <p:nvSpPr>
          <p:cNvPr id="27" name="Cube 26"/>
          <p:cNvSpPr/>
          <p:nvPr/>
        </p:nvSpPr>
        <p:spPr>
          <a:xfrm>
            <a:off x="6096000" y="5624575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9201305" y="294160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504627" y="569874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/>
          <p:cNvSpPr/>
          <p:nvPr/>
        </p:nvSpPr>
        <p:spPr>
          <a:xfrm>
            <a:off x="10138332" y="3151031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/>
          <p:cNvSpPr/>
          <p:nvPr/>
        </p:nvSpPr>
        <p:spPr>
          <a:xfrm>
            <a:off x="10217408" y="2078262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346577" y="633879"/>
            <a:ext cx="3395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Health Checks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309617" y="1595539"/>
            <a:ext cx="709038" cy="335280"/>
            <a:chOff x="4986176" y="1600200"/>
            <a:chExt cx="709038" cy="335280"/>
          </a:xfrm>
        </p:grpSpPr>
        <p:sp>
          <p:nvSpPr>
            <p:cNvPr id="5" name="Oval 4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637808" y="2817369"/>
            <a:ext cx="709038" cy="335280"/>
            <a:chOff x="4986176" y="1600200"/>
            <a:chExt cx="709038" cy="335280"/>
          </a:xfrm>
        </p:grpSpPr>
        <p:sp>
          <p:nvSpPr>
            <p:cNvPr id="43" name="Oval 42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6914990" y="2295370"/>
            <a:ext cx="709038" cy="335280"/>
            <a:chOff x="4986176" y="1600200"/>
            <a:chExt cx="709038" cy="335280"/>
          </a:xfrm>
        </p:grpSpPr>
        <p:sp>
          <p:nvSpPr>
            <p:cNvPr id="52" name="Oval 5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gular Pentagon 61"/>
          <p:cNvSpPr/>
          <p:nvPr/>
        </p:nvSpPr>
        <p:spPr>
          <a:xfrm rot="2884733">
            <a:off x="800016" y="758602"/>
            <a:ext cx="4250256" cy="3711335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ube 62"/>
          <p:cNvSpPr/>
          <p:nvPr/>
        </p:nvSpPr>
        <p:spPr>
          <a:xfrm>
            <a:off x="3398487" y="1802068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ube 63"/>
          <p:cNvSpPr/>
          <p:nvPr/>
        </p:nvSpPr>
        <p:spPr>
          <a:xfrm>
            <a:off x="3042171" y="2766314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 rot="2872608">
            <a:off x="1223339" y="38335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VM#3</a:t>
            </a:r>
          </a:p>
        </p:txBody>
      </p:sp>
      <p:sp>
        <p:nvSpPr>
          <p:cNvPr id="66" name="Cube 65"/>
          <p:cNvSpPr/>
          <p:nvPr/>
        </p:nvSpPr>
        <p:spPr>
          <a:xfrm>
            <a:off x="2574175" y="3664499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ube 66"/>
          <p:cNvSpPr/>
          <p:nvPr/>
        </p:nvSpPr>
        <p:spPr>
          <a:xfrm>
            <a:off x="2120104" y="1899332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ube 67"/>
          <p:cNvSpPr/>
          <p:nvPr/>
        </p:nvSpPr>
        <p:spPr>
          <a:xfrm>
            <a:off x="1935336" y="2848659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4584104" y="2386810"/>
            <a:ext cx="709038" cy="335280"/>
            <a:chOff x="4986176" y="1600200"/>
            <a:chExt cx="709038" cy="335280"/>
          </a:xfrm>
        </p:grpSpPr>
        <p:sp>
          <p:nvSpPr>
            <p:cNvPr id="72" name="Oval 7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5683993" y="3167889"/>
            <a:ext cx="709038" cy="335280"/>
            <a:chOff x="4986176" y="1600200"/>
            <a:chExt cx="709038" cy="335280"/>
          </a:xfrm>
        </p:grpSpPr>
        <p:sp>
          <p:nvSpPr>
            <p:cNvPr id="86" name="Oval 85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4723920" y="3332021"/>
            <a:ext cx="709038" cy="335280"/>
            <a:chOff x="4986176" y="1600200"/>
            <a:chExt cx="709038" cy="335280"/>
          </a:xfrm>
        </p:grpSpPr>
        <p:sp>
          <p:nvSpPr>
            <p:cNvPr id="99" name="Oval 98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1804437" y="136774"/>
            <a:ext cx="187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Challenge 5:</a:t>
            </a:r>
          </a:p>
        </p:txBody>
      </p:sp>
    </p:spTree>
    <p:extLst>
      <p:ext uri="{BB962C8B-B14F-4D97-AF65-F5344CB8AC3E}">
        <p14:creationId xmlns:p14="http://schemas.microsoft.com/office/powerpoint/2010/main" val="11429207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gular Pentagon 19"/>
          <p:cNvSpPr/>
          <p:nvPr/>
        </p:nvSpPr>
        <p:spPr>
          <a:xfrm>
            <a:off x="3398487" y="3730560"/>
            <a:ext cx="5013993" cy="308256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213647" y="967963"/>
            <a:ext cx="4371795" cy="364859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6992327" y="4897662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6690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5190200" y="4995649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8094157" y="2894513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8898817">
            <a:off x="9531608" y="413438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22950" y="63929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VM#2</a:t>
            </a:r>
          </a:p>
        </p:txBody>
      </p:sp>
      <p:sp>
        <p:nvSpPr>
          <p:cNvPr id="27" name="Cube 26"/>
          <p:cNvSpPr/>
          <p:nvPr/>
        </p:nvSpPr>
        <p:spPr>
          <a:xfrm>
            <a:off x="6096000" y="5624575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9201305" y="294160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504627" y="569874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/>
          <p:cNvSpPr/>
          <p:nvPr/>
        </p:nvSpPr>
        <p:spPr>
          <a:xfrm>
            <a:off x="10138332" y="3151031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/>
          <p:cNvSpPr/>
          <p:nvPr/>
        </p:nvSpPr>
        <p:spPr>
          <a:xfrm>
            <a:off x="10217408" y="2078262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457108" y="205051"/>
            <a:ext cx="57464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Distribute Configuration and Secrets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309617" y="1595539"/>
            <a:ext cx="709038" cy="335280"/>
            <a:chOff x="4986176" y="1600200"/>
            <a:chExt cx="709038" cy="335280"/>
          </a:xfrm>
        </p:grpSpPr>
        <p:sp>
          <p:nvSpPr>
            <p:cNvPr id="5" name="Oval 4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637808" y="2817369"/>
            <a:ext cx="709038" cy="335280"/>
            <a:chOff x="4986176" y="1600200"/>
            <a:chExt cx="709038" cy="335280"/>
          </a:xfrm>
        </p:grpSpPr>
        <p:sp>
          <p:nvSpPr>
            <p:cNvPr id="43" name="Oval 42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6914990" y="2295370"/>
            <a:ext cx="709038" cy="335280"/>
            <a:chOff x="4986176" y="1600200"/>
            <a:chExt cx="709038" cy="335280"/>
          </a:xfrm>
        </p:grpSpPr>
        <p:sp>
          <p:nvSpPr>
            <p:cNvPr id="52" name="Oval 5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gular Pentagon 61"/>
          <p:cNvSpPr/>
          <p:nvPr/>
        </p:nvSpPr>
        <p:spPr>
          <a:xfrm rot="2884733">
            <a:off x="800016" y="758602"/>
            <a:ext cx="4250256" cy="3711335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ube 62"/>
          <p:cNvSpPr/>
          <p:nvPr/>
        </p:nvSpPr>
        <p:spPr>
          <a:xfrm>
            <a:off x="3398487" y="1802068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ube 63"/>
          <p:cNvSpPr/>
          <p:nvPr/>
        </p:nvSpPr>
        <p:spPr>
          <a:xfrm>
            <a:off x="3042171" y="2766314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 rot="2872608">
            <a:off x="1223339" y="38335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VM#3</a:t>
            </a:r>
          </a:p>
        </p:txBody>
      </p:sp>
      <p:sp>
        <p:nvSpPr>
          <p:cNvPr id="66" name="Cube 65"/>
          <p:cNvSpPr/>
          <p:nvPr/>
        </p:nvSpPr>
        <p:spPr>
          <a:xfrm>
            <a:off x="2574175" y="3664499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ube 66"/>
          <p:cNvSpPr/>
          <p:nvPr/>
        </p:nvSpPr>
        <p:spPr>
          <a:xfrm>
            <a:off x="2120104" y="1899332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ube 67"/>
          <p:cNvSpPr/>
          <p:nvPr/>
        </p:nvSpPr>
        <p:spPr>
          <a:xfrm>
            <a:off x="1935336" y="2848659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4584104" y="2386810"/>
            <a:ext cx="709038" cy="335280"/>
            <a:chOff x="4986176" y="1600200"/>
            <a:chExt cx="709038" cy="335280"/>
          </a:xfrm>
        </p:grpSpPr>
        <p:sp>
          <p:nvSpPr>
            <p:cNvPr id="72" name="Oval 7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5683993" y="3167889"/>
            <a:ext cx="709038" cy="335280"/>
            <a:chOff x="4986176" y="1600200"/>
            <a:chExt cx="709038" cy="335280"/>
          </a:xfrm>
        </p:grpSpPr>
        <p:sp>
          <p:nvSpPr>
            <p:cNvPr id="86" name="Oval 85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4723920" y="3332021"/>
            <a:ext cx="709038" cy="335280"/>
            <a:chOff x="4986176" y="1600200"/>
            <a:chExt cx="709038" cy="335280"/>
          </a:xfrm>
        </p:grpSpPr>
        <p:sp>
          <p:nvSpPr>
            <p:cNvPr id="99" name="Oval 98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1804437" y="136774"/>
            <a:ext cx="187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Challenge 6:</a:t>
            </a:r>
          </a:p>
        </p:txBody>
      </p:sp>
    </p:spTree>
    <p:extLst>
      <p:ext uri="{BB962C8B-B14F-4D97-AF65-F5344CB8AC3E}">
        <p14:creationId xmlns:p14="http://schemas.microsoft.com/office/powerpoint/2010/main" val="31267165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Merge 9"/>
          <p:cNvSpPr/>
          <p:nvPr/>
        </p:nvSpPr>
        <p:spPr>
          <a:xfrm>
            <a:off x="3210820" y="3259329"/>
            <a:ext cx="288101" cy="2087107"/>
          </a:xfrm>
          <a:prstGeom prst="flowChartMerge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Merge 8"/>
          <p:cNvSpPr/>
          <p:nvPr/>
        </p:nvSpPr>
        <p:spPr>
          <a:xfrm rot="3888528">
            <a:off x="5873380" y="1801317"/>
            <a:ext cx="266343" cy="5037807"/>
          </a:xfrm>
          <a:prstGeom prst="flowChartMerge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gular Pentagon 19"/>
          <p:cNvSpPr/>
          <p:nvPr/>
        </p:nvSpPr>
        <p:spPr>
          <a:xfrm>
            <a:off x="3398487" y="3730560"/>
            <a:ext cx="5013993" cy="308256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213647" y="967963"/>
            <a:ext cx="4371795" cy="364859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6992327" y="4897662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6690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5190200" y="4995649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8094157" y="2894513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8898817">
            <a:off x="9531608" y="413438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22950" y="63929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VM#2</a:t>
            </a:r>
          </a:p>
        </p:txBody>
      </p:sp>
      <p:sp>
        <p:nvSpPr>
          <p:cNvPr id="27" name="Cube 26"/>
          <p:cNvSpPr/>
          <p:nvPr/>
        </p:nvSpPr>
        <p:spPr>
          <a:xfrm>
            <a:off x="6096000" y="5624575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9201305" y="294160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504627" y="569874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/>
          <p:cNvSpPr/>
          <p:nvPr/>
        </p:nvSpPr>
        <p:spPr>
          <a:xfrm>
            <a:off x="10138332" y="3151031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/>
          <p:cNvSpPr/>
          <p:nvPr/>
        </p:nvSpPr>
        <p:spPr>
          <a:xfrm>
            <a:off x="10217408" y="2078262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595695" y="449705"/>
            <a:ext cx="62422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Storage Management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309617" y="1595539"/>
            <a:ext cx="709038" cy="335280"/>
            <a:chOff x="4986176" y="1600200"/>
            <a:chExt cx="709038" cy="335280"/>
          </a:xfrm>
        </p:grpSpPr>
        <p:sp>
          <p:nvSpPr>
            <p:cNvPr id="5" name="Oval 4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637808" y="2817369"/>
            <a:ext cx="709038" cy="335280"/>
            <a:chOff x="4986176" y="1600200"/>
            <a:chExt cx="709038" cy="335280"/>
          </a:xfrm>
        </p:grpSpPr>
        <p:sp>
          <p:nvSpPr>
            <p:cNvPr id="43" name="Oval 42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6914990" y="2295370"/>
            <a:ext cx="709038" cy="335280"/>
            <a:chOff x="4986176" y="1600200"/>
            <a:chExt cx="709038" cy="335280"/>
          </a:xfrm>
        </p:grpSpPr>
        <p:sp>
          <p:nvSpPr>
            <p:cNvPr id="52" name="Oval 5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gular Pentagon 61"/>
          <p:cNvSpPr/>
          <p:nvPr/>
        </p:nvSpPr>
        <p:spPr>
          <a:xfrm rot="2884733">
            <a:off x="800016" y="758602"/>
            <a:ext cx="4250256" cy="3711335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ube 62"/>
          <p:cNvSpPr/>
          <p:nvPr/>
        </p:nvSpPr>
        <p:spPr>
          <a:xfrm>
            <a:off x="3398487" y="1802068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ube 63"/>
          <p:cNvSpPr/>
          <p:nvPr/>
        </p:nvSpPr>
        <p:spPr>
          <a:xfrm>
            <a:off x="3042171" y="2766314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 rot="2872608">
            <a:off x="1223339" y="38335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VM#3</a:t>
            </a:r>
          </a:p>
        </p:txBody>
      </p:sp>
      <p:sp>
        <p:nvSpPr>
          <p:cNvPr id="66" name="Cube 65"/>
          <p:cNvSpPr/>
          <p:nvPr/>
        </p:nvSpPr>
        <p:spPr>
          <a:xfrm>
            <a:off x="2574175" y="3664499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ube 66"/>
          <p:cNvSpPr/>
          <p:nvPr/>
        </p:nvSpPr>
        <p:spPr>
          <a:xfrm>
            <a:off x="2120104" y="1899332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ube 67"/>
          <p:cNvSpPr/>
          <p:nvPr/>
        </p:nvSpPr>
        <p:spPr>
          <a:xfrm>
            <a:off x="1935336" y="2848659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4584104" y="2386810"/>
            <a:ext cx="709038" cy="335280"/>
            <a:chOff x="4986176" y="1600200"/>
            <a:chExt cx="709038" cy="335280"/>
          </a:xfrm>
        </p:grpSpPr>
        <p:sp>
          <p:nvSpPr>
            <p:cNvPr id="72" name="Oval 7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5683993" y="3167889"/>
            <a:ext cx="709038" cy="335280"/>
            <a:chOff x="4986176" y="1600200"/>
            <a:chExt cx="709038" cy="335280"/>
          </a:xfrm>
        </p:grpSpPr>
        <p:sp>
          <p:nvSpPr>
            <p:cNvPr id="86" name="Oval 85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4723920" y="3332021"/>
            <a:ext cx="709038" cy="335280"/>
            <a:chOff x="4986176" y="1600200"/>
            <a:chExt cx="709038" cy="335280"/>
          </a:xfrm>
        </p:grpSpPr>
        <p:sp>
          <p:nvSpPr>
            <p:cNvPr id="99" name="Oval 98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Flowchart: Magnetic Disk 5"/>
          <p:cNvSpPr/>
          <p:nvPr/>
        </p:nvSpPr>
        <p:spPr>
          <a:xfrm>
            <a:off x="2023324" y="5346436"/>
            <a:ext cx="1671145" cy="677917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804437" y="136774"/>
            <a:ext cx="187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Challenge 7:</a:t>
            </a:r>
          </a:p>
        </p:txBody>
      </p:sp>
    </p:spTree>
    <p:extLst>
      <p:ext uri="{BB962C8B-B14F-4D97-AF65-F5344CB8AC3E}">
        <p14:creationId xmlns:p14="http://schemas.microsoft.com/office/powerpoint/2010/main" val="30559296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gular Pentagon 19"/>
          <p:cNvSpPr/>
          <p:nvPr/>
        </p:nvSpPr>
        <p:spPr>
          <a:xfrm>
            <a:off x="3398487" y="3730560"/>
            <a:ext cx="5013993" cy="308256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213647" y="967963"/>
            <a:ext cx="4371795" cy="364859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6992327" y="4897662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6690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5190200" y="4995649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8094157" y="2894513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8898817">
            <a:off x="9531608" y="413438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22950" y="63929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VM#2</a:t>
            </a:r>
          </a:p>
        </p:txBody>
      </p:sp>
      <p:sp>
        <p:nvSpPr>
          <p:cNvPr id="27" name="Cube 26"/>
          <p:cNvSpPr/>
          <p:nvPr/>
        </p:nvSpPr>
        <p:spPr>
          <a:xfrm>
            <a:off x="6096000" y="5624575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9201305" y="294160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504627" y="569874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/>
          <p:cNvSpPr/>
          <p:nvPr/>
        </p:nvSpPr>
        <p:spPr>
          <a:xfrm>
            <a:off x="10138332" y="3151031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/>
          <p:cNvSpPr/>
          <p:nvPr/>
        </p:nvSpPr>
        <p:spPr>
          <a:xfrm>
            <a:off x="10217408" y="2078262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595695" y="449705"/>
            <a:ext cx="62422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Monitoring Resources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309617" y="1595539"/>
            <a:ext cx="709038" cy="335280"/>
            <a:chOff x="4986176" y="1600200"/>
            <a:chExt cx="709038" cy="335280"/>
          </a:xfrm>
        </p:grpSpPr>
        <p:sp>
          <p:nvSpPr>
            <p:cNvPr id="5" name="Oval 4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637808" y="2817369"/>
            <a:ext cx="709038" cy="335280"/>
            <a:chOff x="4986176" y="1600200"/>
            <a:chExt cx="709038" cy="335280"/>
          </a:xfrm>
        </p:grpSpPr>
        <p:sp>
          <p:nvSpPr>
            <p:cNvPr id="43" name="Oval 42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6914990" y="2295370"/>
            <a:ext cx="709038" cy="335280"/>
            <a:chOff x="4986176" y="1600200"/>
            <a:chExt cx="709038" cy="335280"/>
          </a:xfrm>
        </p:grpSpPr>
        <p:sp>
          <p:nvSpPr>
            <p:cNvPr id="52" name="Oval 5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gular Pentagon 61"/>
          <p:cNvSpPr/>
          <p:nvPr/>
        </p:nvSpPr>
        <p:spPr>
          <a:xfrm rot="2884733">
            <a:off x="800016" y="758602"/>
            <a:ext cx="4250256" cy="3711335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ube 62"/>
          <p:cNvSpPr/>
          <p:nvPr/>
        </p:nvSpPr>
        <p:spPr>
          <a:xfrm>
            <a:off x="3398487" y="1802068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ube 63"/>
          <p:cNvSpPr/>
          <p:nvPr/>
        </p:nvSpPr>
        <p:spPr>
          <a:xfrm>
            <a:off x="3042171" y="2766314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 rot="2872608">
            <a:off x="1223339" y="38335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VM#3</a:t>
            </a:r>
          </a:p>
        </p:txBody>
      </p:sp>
      <p:sp>
        <p:nvSpPr>
          <p:cNvPr id="66" name="Cube 65"/>
          <p:cNvSpPr/>
          <p:nvPr/>
        </p:nvSpPr>
        <p:spPr>
          <a:xfrm>
            <a:off x="2574175" y="3664499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ube 66"/>
          <p:cNvSpPr/>
          <p:nvPr/>
        </p:nvSpPr>
        <p:spPr>
          <a:xfrm>
            <a:off x="2120104" y="1899332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ube 67"/>
          <p:cNvSpPr/>
          <p:nvPr/>
        </p:nvSpPr>
        <p:spPr>
          <a:xfrm>
            <a:off x="1935336" y="2848659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4584104" y="2386810"/>
            <a:ext cx="709038" cy="335280"/>
            <a:chOff x="4986176" y="1600200"/>
            <a:chExt cx="709038" cy="335280"/>
          </a:xfrm>
        </p:grpSpPr>
        <p:sp>
          <p:nvSpPr>
            <p:cNvPr id="72" name="Oval 7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5683993" y="3167889"/>
            <a:ext cx="709038" cy="335280"/>
            <a:chOff x="4986176" y="1600200"/>
            <a:chExt cx="709038" cy="335280"/>
          </a:xfrm>
        </p:grpSpPr>
        <p:sp>
          <p:nvSpPr>
            <p:cNvPr id="86" name="Oval 85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4723920" y="3332021"/>
            <a:ext cx="709038" cy="335280"/>
            <a:chOff x="4986176" y="1600200"/>
            <a:chExt cx="709038" cy="335280"/>
          </a:xfrm>
        </p:grpSpPr>
        <p:sp>
          <p:nvSpPr>
            <p:cNvPr id="99" name="Oval 98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0" y="1122363"/>
            <a:ext cx="3619500" cy="4381500"/>
          </a:xfrm>
        </p:spPr>
      </p:pic>
      <p:sp>
        <p:nvSpPr>
          <p:cNvPr id="49" name="TextBox 48"/>
          <p:cNvSpPr txBox="1"/>
          <p:nvPr/>
        </p:nvSpPr>
        <p:spPr>
          <a:xfrm>
            <a:off x="1804437" y="136774"/>
            <a:ext cx="187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Challenge 8:</a:t>
            </a:r>
          </a:p>
        </p:txBody>
      </p:sp>
    </p:spTree>
    <p:extLst>
      <p:ext uri="{BB962C8B-B14F-4D97-AF65-F5344CB8AC3E}">
        <p14:creationId xmlns:p14="http://schemas.microsoft.com/office/powerpoint/2010/main" val="38862152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648" y="2459420"/>
            <a:ext cx="8904890" cy="2869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How can we meet the challenges?</a:t>
            </a:r>
          </a:p>
        </p:txBody>
      </p:sp>
    </p:spTree>
    <p:extLst>
      <p:ext uri="{BB962C8B-B14F-4D97-AF65-F5344CB8AC3E}">
        <p14:creationId xmlns:p14="http://schemas.microsoft.com/office/powerpoint/2010/main" val="13937331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Containers Orchestrator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297" y="365125"/>
            <a:ext cx="3767958" cy="3524340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The main players:</a:t>
            </a:r>
          </a:p>
          <a:p>
            <a:pPr marL="892175" indent="-803275">
              <a:buFont typeface="Wingdings" panose="05000000000000000000" pitchFamily="2" charset="2"/>
              <a:buChar char="§"/>
            </a:pPr>
            <a:r>
              <a:rPr lang="en-US" sz="3600" dirty="0"/>
              <a:t>Kubernetes</a:t>
            </a:r>
          </a:p>
          <a:p>
            <a:pPr marL="892175" indent="-803275">
              <a:buFont typeface="Wingdings" panose="05000000000000000000" pitchFamily="2" charset="2"/>
              <a:buChar char="§"/>
            </a:pPr>
            <a:r>
              <a:rPr lang="en-US" sz="3600" dirty="0"/>
              <a:t>AWS ECS</a:t>
            </a:r>
          </a:p>
          <a:p>
            <a:pPr marL="892175" indent="-803275">
              <a:buFont typeface="Wingdings" panose="05000000000000000000" pitchFamily="2" charset="2"/>
              <a:buChar char="§"/>
            </a:pPr>
            <a:r>
              <a:rPr lang="en-US" sz="3600" dirty="0" err="1"/>
              <a:t>Docker</a:t>
            </a:r>
            <a:r>
              <a:rPr lang="en-US" sz="3600" dirty="0"/>
              <a:t> Swarm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Kubernetes has the largest community and is the most popular by a big margin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4147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</a:t>
            </a:r>
            <a:r>
              <a:rPr lang="en-US" b="1" dirty="0"/>
              <a:t>Kubernetes (aka. K8s)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20" y="365125"/>
            <a:ext cx="1085193" cy="1085193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Kubernetes is an open-source started in 2014 by Google.</a:t>
            </a:r>
          </a:p>
          <a:p>
            <a:pPr marL="0" indent="0">
              <a:buNone/>
            </a:pPr>
            <a:r>
              <a:rPr lang="en-US" sz="3600" dirty="0"/>
              <a:t>Community includes Google, Red Hat, and over 3000 authors. (Source: </a:t>
            </a:r>
            <a:r>
              <a:rPr lang="en-US" sz="3600" dirty="0">
                <a:hlinkClick r:id="rId3"/>
              </a:rPr>
              <a:t>k8s github</a:t>
            </a:r>
            <a:r>
              <a:rPr lang="en-US" sz="3600" dirty="0"/>
              <a:t> )</a:t>
            </a:r>
          </a:p>
          <a:p>
            <a:pPr marL="0" indent="0">
              <a:buNone/>
            </a:pPr>
            <a:r>
              <a:rPr lang="en-US" sz="3600" dirty="0"/>
              <a:t>The name </a:t>
            </a:r>
            <a:r>
              <a:rPr lang="en-US" sz="3600" b="1" dirty="0"/>
              <a:t>Kubernetes</a:t>
            </a:r>
            <a:r>
              <a:rPr lang="en-US" sz="3600" dirty="0"/>
              <a:t> originates from Greek, meaning </a:t>
            </a:r>
            <a:r>
              <a:rPr lang="en-US" sz="3600" i="1" dirty="0"/>
              <a:t>helmsman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279275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587994"/>
            <a:ext cx="5171090" cy="959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Microservices</a:t>
            </a:r>
            <a:r>
              <a:rPr lang="en-US" sz="2800" dirty="0"/>
              <a:t> Architecture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2867847"/>
            <a:ext cx="5171090" cy="902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What is Kubernetes?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1542284"/>
            <a:ext cx="10187152" cy="10510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A </a:t>
            </a:r>
            <a:r>
              <a:rPr lang="en-US" sz="2800" dirty="0" err="1">
                <a:solidFill>
                  <a:schemeClr val="tx1"/>
                </a:solidFill>
              </a:rPr>
              <a:t>microservice</a:t>
            </a:r>
            <a:r>
              <a:rPr lang="en-US" sz="2800" dirty="0">
                <a:solidFill>
                  <a:schemeClr val="tx1"/>
                </a:solidFill>
              </a:rPr>
              <a:t> is an </a:t>
            </a:r>
            <a:r>
              <a:rPr lang="en-US" sz="2800" b="1" dirty="0">
                <a:solidFill>
                  <a:schemeClr val="tx1"/>
                </a:solidFill>
              </a:rPr>
              <a:t>isolated</a:t>
            </a:r>
            <a:r>
              <a:rPr lang="en-US" sz="2800" dirty="0">
                <a:solidFill>
                  <a:schemeClr val="tx1"/>
                </a:solidFill>
              </a:rPr>
              <a:t>, </a:t>
            </a:r>
            <a:r>
              <a:rPr lang="en-US" sz="2800" b="1" dirty="0">
                <a:solidFill>
                  <a:schemeClr val="tx1"/>
                </a:solidFill>
              </a:rPr>
              <a:t>loosely-coupled</a:t>
            </a:r>
            <a:r>
              <a:rPr lang="en-US" sz="2800" dirty="0">
                <a:solidFill>
                  <a:schemeClr val="tx1"/>
                </a:solidFill>
              </a:rPr>
              <a:t> unit of development that works on a </a:t>
            </a:r>
            <a:r>
              <a:rPr lang="en-US" sz="2800" b="1" dirty="0">
                <a:solidFill>
                  <a:schemeClr val="tx1"/>
                </a:solidFill>
              </a:rPr>
              <a:t>single concern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838200" y="2793645"/>
            <a:ext cx="10187152" cy="10510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Kubernetes is an open-source platform designed to automate deploying, scaling, and operating application containers.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8200" y="4098810"/>
            <a:ext cx="5171090" cy="961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Kubernetes Basics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38200" y="4102812"/>
            <a:ext cx="5171090" cy="9579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Kubernetes Basics</a:t>
            </a:r>
          </a:p>
        </p:txBody>
      </p:sp>
    </p:spTree>
    <p:extLst>
      <p:ext uri="{BB962C8B-B14F-4D97-AF65-F5344CB8AC3E}">
        <p14:creationId xmlns:p14="http://schemas.microsoft.com/office/powerpoint/2010/main" val="2097246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Microservices</a:t>
            </a:r>
            <a:endParaRPr lang="en-US" b="1" dirty="0"/>
          </a:p>
        </p:txBody>
      </p:sp>
      <p:pic>
        <p:nvPicPr>
          <p:cNvPr id="4" name="Content Placeholder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365" y="1316290"/>
            <a:ext cx="6218961" cy="3570144"/>
          </a:xfr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234" y="4335516"/>
            <a:ext cx="5868636" cy="209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844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7900253" y="2650385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gular Pentagon 19"/>
          <p:cNvSpPr/>
          <p:nvPr/>
        </p:nvSpPr>
        <p:spPr>
          <a:xfrm>
            <a:off x="3398487" y="3730560"/>
            <a:ext cx="5013993" cy="308256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213647" y="967963"/>
            <a:ext cx="4371795" cy="364859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gular Pentagon 21"/>
          <p:cNvSpPr/>
          <p:nvPr/>
        </p:nvSpPr>
        <p:spPr>
          <a:xfrm rot="2884733">
            <a:off x="800016" y="758602"/>
            <a:ext cx="4250256" cy="3711335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6992327" y="4897662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6690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/>
          <p:cNvSpPr/>
          <p:nvPr/>
        </p:nvSpPr>
        <p:spPr>
          <a:xfrm>
            <a:off x="3398487" y="1802068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be 22"/>
          <p:cNvSpPr/>
          <p:nvPr/>
        </p:nvSpPr>
        <p:spPr>
          <a:xfrm>
            <a:off x="3042171" y="2766314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8094157" y="2894513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453492">
            <a:off x="7535554" y="4166931"/>
            <a:ext cx="244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VM#1</a:t>
            </a:r>
          </a:p>
        </p:txBody>
      </p:sp>
      <p:sp>
        <p:nvSpPr>
          <p:cNvPr id="25" name="TextBox 24"/>
          <p:cNvSpPr txBox="1"/>
          <p:nvPr/>
        </p:nvSpPr>
        <p:spPr>
          <a:xfrm rot="2872608">
            <a:off x="362726" y="3558958"/>
            <a:ext cx="2618282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334493" y="6470691"/>
            <a:ext cx="3059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VM#2</a:t>
            </a:r>
          </a:p>
        </p:txBody>
      </p:sp>
      <p:sp>
        <p:nvSpPr>
          <p:cNvPr id="27" name="Cube 26"/>
          <p:cNvSpPr/>
          <p:nvPr/>
        </p:nvSpPr>
        <p:spPr>
          <a:xfrm>
            <a:off x="6096000" y="5624575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be 27"/>
          <p:cNvSpPr/>
          <p:nvPr/>
        </p:nvSpPr>
        <p:spPr>
          <a:xfrm>
            <a:off x="2574175" y="3664499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9201305" y="294160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/>
          <p:cNvSpPr/>
          <p:nvPr/>
        </p:nvSpPr>
        <p:spPr>
          <a:xfrm>
            <a:off x="2120104" y="1899332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504627" y="569874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/>
          <p:cNvSpPr/>
          <p:nvPr/>
        </p:nvSpPr>
        <p:spPr>
          <a:xfrm>
            <a:off x="10138332" y="3151031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be 32"/>
          <p:cNvSpPr/>
          <p:nvPr/>
        </p:nvSpPr>
        <p:spPr>
          <a:xfrm>
            <a:off x="1935336" y="2848659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8990831" y="2702127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0060199" y="188546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334493" y="5496295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9991768" y="2926579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852179" y="136998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991390" y="4169338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873017" y="5407076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983056" y="4759499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210820" y="1580897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860830" y="471341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860024" y="260220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926582" y="1631148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695761" y="260118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340268" y="3482816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217409" y="2078262"/>
            <a:ext cx="670915" cy="574240"/>
            <a:chOff x="10217409" y="2078262"/>
            <a:chExt cx="670915" cy="574240"/>
          </a:xfrm>
        </p:grpSpPr>
        <p:sp>
          <p:nvSpPr>
            <p:cNvPr id="34" name="Cube 33"/>
            <p:cNvSpPr/>
            <p:nvPr/>
          </p:nvSpPr>
          <p:spPr>
            <a:xfrm>
              <a:off x="10217409" y="2078262"/>
              <a:ext cx="474654" cy="373458"/>
            </a:xfrm>
            <a:prstGeom prst="cub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ube 49"/>
            <p:cNvSpPr/>
            <p:nvPr/>
          </p:nvSpPr>
          <p:spPr>
            <a:xfrm>
              <a:off x="10413670" y="2279044"/>
              <a:ext cx="474654" cy="373458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90201" y="4932585"/>
            <a:ext cx="649720" cy="658423"/>
            <a:chOff x="5190201" y="4932585"/>
            <a:chExt cx="649720" cy="658423"/>
          </a:xfrm>
        </p:grpSpPr>
        <p:sp>
          <p:nvSpPr>
            <p:cNvPr id="19" name="Cube 18"/>
            <p:cNvSpPr/>
            <p:nvPr/>
          </p:nvSpPr>
          <p:spPr>
            <a:xfrm>
              <a:off x="5190201" y="4932585"/>
              <a:ext cx="450022" cy="411427"/>
            </a:xfrm>
            <a:prstGeom prst="cub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ube 50"/>
            <p:cNvSpPr/>
            <p:nvPr/>
          </p:nvSpPr>
          <p:spPr>
            <a:xfrm>
              <a:off x="5389899" y="5179581"/>
              <a:ext cx="450022" cy="411427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Cube 51"/>
          <p:cNvSpPr/>
          <p:nvPr/>
        </p:nvSpPr>
        <p:spPr>
          <a:xfrm>
            <a:off x="10196006" y="2092134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ube 52"/>
          <p:cNvSpPr/>
          <p:nvPr/>
        </p:nvSpPr>
        <p:spPr>
          <a:xfrm>
            <a:off x="5149910" y="4959819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4447074" y="249706"/>
            <a:ext cx="4126701" cy="2161889"/>
          </a:xfrm>
        </p:spPr>
        <p:txBody>
          <a:bodyPr>
            <a:normAutofit/>
          </a:bodyPr>
          <a:lstStyle/>
          <a:p>
            <a:r>
              <a:rPr lang="en-US" i="1" dirty="0"/>
              <a:t>Pod</a:t>
            </a:r>
            <a:r>
              <a:rPr lang="en-US" dirty="0"/>
              <a:t> - the basic building block of Kubernetes</a:t>
            </a:r>
          </a:p>
        </p:txBody>
      </p:sp>
      <p:sp>
        <p:nvSpPr>
          <p:cNvPr id="9" name="TextBox 8"/>
          <p:cNvSpPr txBox="1"/>
          <p:nvPr/>
        </p:nvSpPr>
        <p:spPr>
          <a:xfrm rot="20095450">
            <a:off x="7757988" y="2416605"/>
            <a:ext cx="1107996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/>
              <a:t>10.10.10.2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5889021" y="2493185"/>
            <a:ext cx="1972747" cy="312688"/>
            <a:chOff x="5889021" y="2493185"/>
            <a:chExt cx="1972747" cy="312688"/>
          </a:xfrm>
        </p:grpSpPr>
        <p:cxnSp>
          <p:nvCxnSpPr>
            <p:cNvPr id="12" name="Straight Connector 11"/>
            <p:cNvCxnSpPr>
              <a:endCxn id="57" idx="3"/>
            </p:cNvCxnSpPr>
            <p:nvPr/>
          </p:nvCxnSpPr>
          <p:spPr>
            <a:xfrm flipH="1" flipV="1">
              <a:off x="6853410" y="2649529"/>
              <a:ext cx="1008358" cy="2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5889021" y="2493185"/>
              <a:ext cx="964389" cy="312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IP address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335430" y="3080716"/>
            <a:ext cx="2758727" cy="307777"/>
            <a:chOff x="5335430" y="3080716"/>
            <a:chExt cx="2758727" cy="307777"/>
          </a:xfrm>
        </p:grpSpPr>
        <p:cxnSp>
          <p:nvCxnSpPr>
            <p:cNvPr id="18" name="Straight Connector 17"/>
            <p:cNvCxnSpPr>
              <a:stCxn id="24" idx="2"/>
              <a:endCxn id="60" idx="3"/>
            </p:cNvCxnSpPr>
            <p:nvPr/>
          </p:nvCxnSpPr>
          <p:spPr>
            <a:xfrm flipH="1" flipV="1">
              <a:off x="6899316" y="3234605"/>
              <a:ext cx="1194841" cy="51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5335430" y="3080716"/>
              <a:ext cx="15638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Containerized app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772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5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2" grpId="0" animBg="1"/>
      <p:bldP spid="53" grpId="0" animBg="1"/>
      <p:bldP spid="54" grpId="0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 A Pod represents a unit of deployment: </a:t>
            </a:r>
          </a:p>
          <a:p>
            <a:pPr marL="0" indent="0">
              <a:buNone/>
            </a:pPr>
            <a:r>
              <a:rPr lang="en-US" sz="3600" i="1" dirty="0"/>
              <a:t>    a single instance of an application in </a:t>
            </a:r>
            <a:r>
              <a:rPr lang="en-US" sz="3600" i="1" dirty="0" err="1"/>
              <a:t>Kubernetes</a:t>
            </a:r>
            <a:endParaRPr lang="en-US" sz="3600" dirty="0"/>
          </a:p>
          <a:p>
            <a:r>
              <a:rPr lang="en-US" sz="3600" dirty="0"/>
              <a:t> The Pod might consist of either a single container or a small number of containers that are tightly coupled and that share resources.</a:t>
            </a:r>
          </a:p>
        </p:txBody>
      </p:sp>
    </p:spTree>
    <p:extLst>
      <p:ext uri="{BB962C8B-B14F-4D97-AF65-F5344CB8AC3E}">
        <p14:creationId xmlns:p14="http://schemas.microsoft.com/office/powerpoint/2010/main" val="10770075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gular Pentagon 58"/>
          <p:cNvSpPr/>
          <p:nvPr/>
        </p:nvSpPr>
        <p:spPr>
          <a:xfrm>
            <a:off x="3511968" y="3824904"/>
            <a:ext cx="4799899" cy="2830453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gular Pentagon 57"/>
          <p:cNvSpPr/>
          <p:nvPr/>
        </p:nvSpPr>
        <p:spPr>
          <a:xfrm rot="2888474">
            <a:off x="1306688" y="1148122"/>
            <a:ext cx="3517362" cy="3505707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gular Pentagon 56"/>
          <p:cNvSpPr/>
          <p:nvPr/>
        </p:nvSpPr>
        <p:spPr>
          <a:xfrm rot="18890290">
            <a:off x="7406898" y="1172405"/>
            <a:ext cx="3718162" cy="3589764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7900253" y="2650385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gular Pentagon 19"/>
          <p:cNvSpPr/>
          <p:nvPr/>
        </p:nvSpPr>
        <p:spPr>
          <a:xfrm>
            <a:off x="3239608" y="3730560"/>
            <a:ext cx="5352846" cy="261718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485247" y="479693"/>
            <a:ext cx="3897139" cy="4023915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gular Pentagon 21"/>
          <p:cNvSpPr/>
          <p:nvPr/>
        </p:nvSpPr>
        <p:spPr>
          <a:xfrm rot="2884733">
            <a:off x="946500" y="430200"/>
            <a:ext cx="3865243" cy="393334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38461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/>
          <p:cNvSpPr/>
          <p:nvPr/>
        </p:nvSpPr>
        <p:spPr>
          <a:xfrm>
            <a:off x="3079179" y="1439216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rot="1443635">
            <a:off x="7722068" y="3765169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Cube 28"/>
          <p:cNvSpPr/>
          <p:nvPr/>
        </p:nvSpPr>
        <p:spPr>
          <a:xfrm>
            <a:off x="8504774" y="2808676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/>
          <p:cNvSpPr/>
          <p:nvPr/>
        </p:nvSpPr>
        <p:spPr>
          <a:xfrm>
            <a:off x="1800796" y="153648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5636305" y="5407173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8294300" y="2569203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0060199" y="188546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466171" y="5204728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852179" y="136998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209100" y="4169338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707280" y="4324071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891512" y="1218045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607274" y="1268296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217409" y="2078262"/>
            <a:ext cx="670915" cy="574240"/>
            <a:chOff x="10217409" y="2078262"/>
            <a:chExt cx="670915" cy="574240"/>
          </a:xfrm>
        </p:grpSpPr>
        <p:sp>
          <p:nvSpPr>
            <p:cNvPr id="34" name="Cube 33"/>
            <p:cNvSpPr/>
            <p:nvPr/>
          </p:nvSpPr>
          <p:spPr>
            <a:xfrm>
              <a:off x="10217409" y="2078262"/>
              <a:ext cx="474654" cy="373458"/>
            </a:xfrm>
            <a:prstGeom prst="cub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ube 49"/>
            <p:cNvSpPr/>
            <p:nvPr/>
          </p:nvSpPr>
          <p:spPr>
            <a:xfrm>
              <a:off x="10413670" y="2279044"/>
              <a:ext cx="474654" cy="373458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14425" y="4497157"/>
            <a:ext cx="649720" cy="658423"/>
            <a:chOff x="5190201" y="4932585"/>
            <a:chExt cx="649720" cy="658423"/>
          </a:xfrm>
        </p:grpSpPr>
        <p:sp>
          <p:nvSpPr>
            <p:cNvPr id="19" name="Cube 18"/>
            <p:cNvSpPr/>
            <p:nvPr/>
          </p:nvSpPr>
          <p:spPr>
            <a:xfrm>
              <a:off x="5190201" y="4932585"/>
              <a:ext cx="450022" cy="411427"/>
            </a:xfrm>
            <a:prstGeom prst="cub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ube 50"/>
            <p:cNvSpPr/>
            <p:nvPr/>
          </p:nvSpPr>
          <p:spPr>
            <a:xfrm>
              <a:off x="5389899" y="5179581"/>
              <a:ext cx="450022" cy="411427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Hexagon 4"/>
          <p:cNvSpPr/>
          <p:nvPr/>
        </p:nvSpPr>
        <p:spPr>
          <a:xfrm>
            <a:off x="4707280" y="1218045"/>
            <a:ext cx="2943141" cy="22049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13097" y="6251128"/>
            <a:ext cx="211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Kubernetes Cluster</a:t>
            </a:r>
          </a:p>
        </p:txBody>
      </p:sp>
      <p:pic>
        <p:nvPicPr>
          <p:cNvPr id="56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37" y="6211517"/>
            <a:ext cx="443840" cy="443840"/>
          </a:xfrm>
        </p:spPr>
      </p:pic>
      <p:sp>
        <p:nvSpPr>
          <p:cNvPr id="60" name="TextBox 59"/>
          <p:cNvSpPr txBox="1"/>
          <p:nvPr/>
        </p:nvSpPr>
        <p:spPr>
          <a:xfrm rot="20012042">
            <a:off x="2367189" y="4301058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70839" y="6313594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 rot="1682879">
            <a:off x="8872549" y="4428672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 rot="20168234">
            <a:off x="3438499" y="3867715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111597" y="6361207"/>
            <a:ext cx="856943" cy="30777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Docker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0058" y="5068700"/>
            <a:ext cx="830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Node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648669" y="567333"/>
            <a:ext cx="922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Master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9014189" y="5925219"/>
            <a:ext cx="184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Node Processes</a:t>
            </a:r>
          </a:p>
        </p:txBody>
      </p:sp>
      <p:cxnSp>
        <p:nvCxnSpPr>
          <p:cNvPr id="18" name="Straight Connector 17"/>
          <p:cNvCxnSpPr>
            <a:stCxn id="67" idx="2"/>
            <a:endCxn id="5" idx="4"/>
          </p:cNvCxnSpPr>
          <p:nvPr/>
        </p:nvCxnSpPr>
        <p:spPr>
          <a:xfrm>
            <a:off x="5109746" y="936665"/>
            <a:ext cx="148759" cy="281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14" idx="0"/>
            <a:endCxn id="22" idx="3"/>
          </p:cNvCxnSpPr>
          <p:nvPr/>
        </p:nvCxnSpPr>
        <p:spPr>
          <a:xfrm flipV="1">
            <a:off x="1035460" y="3710818"/>
            <a:ext cx="380330" cy="1357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8" idx="1"/>
          </p:cNvCxnSpPr>
          <p:nvPr/>
        </p:nvCxnSpPr>
        <p:spPr>
          <a:xfrm flipH="1">
            <a:off x="7429617" y="6109885"/>
            <a:ext cx="1584572" cy="348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111981" y="430307"/>
            <a:ext cx="789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Pod</a:t>
            </a:r>
          </a:p>
        </p:txBody>
      </p:sp>
      <p:cxnSp>
        <p:nvCxnSpPr>
          <p:cNvPr id="53" name="Straight Connector 52"/>
          <p:cNvCxnSpPr>
            <a:stCxn id="52" idx="2"/>
            <a:endCxn id="40" idx="1"/>
          </p:cNvCxnSpPr>
          <p:nvPr/>
        </p:nvCxnSpPr>
        <p:spPr>
          <a:xfrm>
            <a:off x="8506586" y="799639"/>
            <a:ext cx="492177" cy="716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66DA65D2-F556-497D-AFA8-DDE65C785788}"/>
              </a:ext>
            </a:extLst>
          </p:cNvPr>
          <p:cNvSpPr/>
          <p:nvPr/>
        </p:nvSpPr>
        <p:spPr>
          <a:xfrm>
            <a:off x="5076521" y="1252321"/>
            <a:ext cx="1116630" cy="9670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Cube 64">
            <a:extLst>
              <a:ext uri="{FF2B5EF4-FFF2-40B4-BE49-F238E27FC236}">
                <a16:creationId xmlns:a16="http://schemas.microsoft.com/office/drawing/2014/main" id="{FC89DB06-DF21-457C-AA8A-843510F87F76}"/>
              </a:ext>
            </a:extLst>
          </p:cNvPr>
          <p:cNvSpPr/>
          <p:nvPr/>
        </p:nvSpPr>
        <p:spPr>
          <a:xfrm>
            <a:off x="5185906" y="1455895"/>
            <a:ext cx="895489" cy="535709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Kube-apiserver</a:t>
            </a:r>
            <a:endParaRPr lang="en-US" sz="1200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6DA65D2-F556-497D-AFA8-DDE65C785788}"/>
              </a:ext>
            </a:extLst>
          </p:cNvPr>
          <p:cNvSpPr/>
          <p:nvPr/>
        </p:nvSpPr>
        <p:spPr>
          <a:xfrm>
            <a:off x="6265630" y="1604312"/>
            <a:ext cx="927056" cy="7669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Cube 68">
            <a:extLst>
              <a:ext uri="{FF2B5EF4-FFF2-40B4-BE49-F238E27FC236}">
                <a16:creationId xmlns:a16="http://schemas.microsoft.com/office/drawing/2014/main" id="{FC89DB06-DF21-457C-AA8A-843510F87F76}"/>
              </a:ext>
            </a:extLst>
          </p:cNvPr>
          <p:cNvSpPr/>
          <p:nvPr/>
        </p:nvSpPr>
        <p:spPr>
          <a:xfrm>
            <a:off x="6389412" y="1832913"/>
            <a:ext cx="691517" cy="386424"/>
          </a:xfrm>
          <a:prstGeom prst="cub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etcd</a:t>
            </a:r>
            <a:endParaRPr lang="en-US" sz="1200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6DA65D2-F556-497D-AFA8-DDE65C785788}"/>
              </a:ext>
            </a:extLst>
          </p:cNvPr>
          <p:cNvSpPr/>
          <p:nvPr/>
        </p:nvSpPr>
        <p:spPr>
          <a:xfrm>
            <a:off x="5003234" y="2264296"/>
            <a:ext cx="1116630" cy="9670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Cube 70">
            <a:extLst>
              <a:ext uri="{FF2B5EF4-FFF2-40B4-BE49-F238E27FC236}">
                <a16:creationId xmlns:a16="http://schemas.microsoft.com/office/drawing/2014/main" id="{FC89DB06-DF21-457C-AA8A-843510F87F76}"/>
              </a:ext>
            </a:extLst>
          </p:cNvPr>
          <p:cNvSpPr/>
          <p:nvPr/>
        </p:nvSpPr>
        <p:spPr>
          <a:xfrm>
            <a:off x="5099367" y="2467870"/>
            <a:ext cx="925877" cy="535709"/>
          </a:xfrm>
          <a:prstGeom prst="cub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Kube</a:t>
            </a:r>
            <a:r>
              <a:rPr lang="en-US" sz="1200" dirty="0"/>
              <a:t>-scheduler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6DA65D2-F556-497D-AFA8-DDE65C785788}"/>
              </a:ext>
            </a:extLst>
          </p:cNvPr>
          <p:cNvSpPr/>
          <p:nvPr/>
        </p:nvSpPr>
        <p:spPr>
          <a:xfrm>
            <a:off x="6110050" y="2406176"/>
            <a:ext cx="1227691" cy="9670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Cube 73">
            <a:extLst>
              <a:ext uri="{FF2B5EF4-FFF2-40B4-BE49-F238E27FC236}">
                <a16:creationId xmlns:a16="http://schemas.microsoft.com/office/drawing/2014/main" id="{FC89DB06-DF21-457C-AA8A-843510F87F76}"/>
              </a:ext>
            </a:extLst>
          </p:cNvPr>
          <p:cNvSpPr/>
          <p:nvPr/>
        </p:nvSpPr>
        <p:spPr>
          <a:xfrm>
            <a:off x="6206184" y="2609750"/>
            <a:ext cx="1036938" cy="596140"/>
          </a:xfrm>
          <a:prstGeom prst="cub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Kube</a:t>
            </a:r>
            <a:r>
              <a:rPr lang="en-US" sz="1200" dirty="0"/>
              <a:t>-controller-manager</a:t>
            </a:r>
          </a:p>
        </p:txBody>
      </p:sp>
    </p:spTree>
    <p:extLst>
      <p:ext uri="{BB962C8B-B14F-4D97-AF65-F5344CB8AC3E}">
        <p14:creationId xmlns:p14="http://schemas.microsoft.com/office/powerpoint/2010/main" val="32296233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4" name="Picture 4"/>
          <p:cNvPicPr/>
          <p:nvPr/>
        </p:nvPicPr>
        <p:blipFill>
          <a:blip r:embed="rId2"/>
          <a:stretch/>
        </p:blipFill>
        <p:spPr>
          <a:xfrm>
            <a:off x="625320" y="-88920"/>
            <a:ext cx="10257120" cy="6822000"/>
          </a:xfrm>
          <a:prstGeom prst="rect">
            <a:avLst/>
          </a:prstGeom>
          <a:ln>
            <a:noFill/>
          </a:ln>
        </p:spPr>
      </p:pic>
      <p:sp>
        <p:nvSpPr>
          <p:cNvPr id="95" name="CustomShape 2"/>
          <p:cNvSpPr/>
          <p:nvPr/>
        </p:nvSpPr>
        <p:spPr>
          <a:xfrm>
            <a:off x="5261400" y="3438360"/>
            <a:ext cx="1262160" cy="13370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3"/>
          <p:cNvSpPr/>
          <p:nvPr/>
        </p:nvSpPr>
        <p:spPr>
          <a:xfrm>
            <a:off x="5142600" y="3322440"/>
            <a:ext cx="1506960" cy="12362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4"/>
          <p:cNvSpPr/>
          <p:nvPr/>
        </p:nvSpPr>
        <p:spPr>
          <a:xfrm rot="18890400">
            <a:off x="6508800" y="2325960"/>
            <a:ext cx="1253880" cy="115488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5"/>
          <p:cNvSpPr/>
          <p:nvPr/>
        </p:nvSpPr>
        <p:spPr>
          <a:xfrm rot="18890400">
            <a:off x="6570000" y="1942560"/>
            <a:ext cx="1320120" cy="141372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6"/>
          <p:cNvSpPr/>
          <p:nvPr/>
        </p:nvSpPr>
        <p:spPr>
          <a:xfrm rot="2888400">
            <a:off x="4053600" y="2295000"/>
            <a:ext cx="1150920" cy="11757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7"/>
          <p:cNvSpPr/>
          <p:nvPr/>
        </p:nvSpPr>
        <p:spPr>
          <a:xfrm rot="2884800">
            <a:off x="3879000" y="1935360"/>
            <a:ext cx="1326240" cy="14000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8"/>
          <p:cNvSpPr/>
          <p:nvPr/>
        </p:nvSpPr>
        <p:spPr>
          <a:xfrm>
            <a:off x="5352840" y="2232360"/>
            <a:ext cx="1078920" cy="872280"/>
          </a:xfrm>
          <a:prstGeom prst="hexagon">
            <a:avLst>
              <a:gd name="adj" fmla="val 25000"/>
              <a:gd name="vf" fmla="val 115470"/>
            </a:avLst>
          </a:prstGeom>
          <a:noFill/>
          <a:ln w="381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9"/>
          <p:cNvSpPr/>
          <p:nvPr/>
        </p:nvSpPr>
        <p:spPr>
          <a:xfrm>
            <a:off x="3414960" y="4407120"/>
            <a:ext cx="21142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Cluster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3" name="Content Placeholder 4"/>
          <p:cNvPicPr/>
          <p:nvPr/>
        </p:nvPicPr>
        <p:blipFill>
          <a:blip r:embed="rId3"/>
          <a:stretch/>
        </p:blipFill>
        <p:spPr>
          <a:xfrm>
            <a:off x="3528720" y="4133520"/>
            <a:ext cx="308160" cy="308160"/>
          </a:xfrm>
          <a:prstGeom prst="rect">
            <a:avLst/>
          </a:prstGeom>
          <a:ln>
            <a:noFill/>
          </a:ln>
        </p:spPr>
      </p:pic>
      <p:sp>
        <p:nvSpPr>
          <p:cNvPr id="104" name="CustomShape 10"/>
          <p:cNvSpPr/>
          <p:nvPr/>
        </p:nvSpPr>
        <p:spPr>
          <a:xfrm>
            <a:off x="2636280" y="1027800"/>
            <a:ext cx="5786280" cy="4375080"/>
          </a:xfrm>
          <a:prstGeom prst="heptagon">
            <a:avLst>
              <a:gd name="hf" fmla="val 102572"/>
              <a:gd name="vf" fmla="val 105210"/>
            </a:avLst>
          </a:prstGeom>
          <a:noFill/>
          <a:ln w="19080"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9096859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gular Pentagon 58"/>
          <p:cNvSpPr/>
          <p:nvPr/>
        </p:nvSpPr>
        <p:spPr>
          <a:xfrm>
            <a:off x="3511968" y="3824904"/>
            <a:ext cx="4799899" cy="2830453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gular Pentagon 57"/>
          <p:cNvSpPr/>
          <p:nvPr/>
        </p:nvSpPr>
        <p:spPr>
          <a:xfrm rot="2888474">
            <a:off x="1306688" y="1148122"/>
            <a:ext cx="3517362" cy="3505707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gular Pentagon 56"/>
          <p:cNvSpPr/>
          <p:nvPr/>
        </p:nvSpPr>
        <p:spPr>
          <a:xfrm rot="18890290">
            <a:off x="7406898" y="1172405"/>
            <a:ext cx="3718162" cy="3589764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gular Pentagon 19"/>
          <p:cNvSpPr/>
          <p:nvPr/>
        </p:nvSpPr>
        <p:spPr>
          <a:xfrm>
            <a:off x="3239608" y="3730560"/>
            <a:ext cx="5352846" cy="261718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485247" y="479693"/>
            <a:ext cx="3897139" cy="4023915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gular Pentagon 21"/>
          <p:cNvSpPr/>
          <p:nvPr/>
        </p:nvSpPr>
        <p:spPr>
          <a:xfrm rot="2884733">
            <a:off x="946500" y="430200"/>
            <a:ext cx="3865243" cy="393334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rot="1443635">
            <a:off x="7722068" y="3765169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852179" y="136998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>
            <a:off x="4983056" y="1369980"/>
            <a:ext cx="2206020" cy="1832793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13097" y="6251128"/>
            <a:ext cx="211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Kubernetes Cluster</a:t>
            </a:r>
          </a:p>
        </p:txBody>
      </p:sp>
      <p:pic>
        <p:nvPicPr>
          <p:cNvPr id="56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37" y="6211517"/>
            <a:ext cx="443840" cy="443840"/>
          </a:xfrm>
        </p:spPr>
      </p:pic>
      <p:sp>
        <p:nvSpPr>
          <p:cNvPr id="60" name="TextBox 59"/>
          <p:cNvSpPr txBox="1"/>
          <p:nvPr/>
        </p:nvSpPr>
        <p:spPr>
          <a:xfrm rot="20012042">
            <a:off x="2367189" y="4301058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70839" y="6313594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 rot="1682879">
            <a:off x="8872549" y="4428672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 rot="20168234">
            <a:off x="3438499" y="3867715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111597" y="6361207"/>
            <a:ext cx="856943" cy="30777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Docker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647" y="51567"/>
            <a:ext cx="504934" cy="480659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589475"/>
            <a:ext cx="12192000" cy="0"/>
          </a:xfrm>
          <a:prstGeom prst="line">
            <a:avLst/>
          </a:prstGeom>
          <a:ln w="28575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2" idx="3"/>
          </p:cNvCxnSpPr>
          <p:nvPr/>
        </p:nvCxnSpPr>
        <p:spPr>
          <a:xfrm>
            <a:off x="4951581" y="291897"/>
            <a:ext cx="1042819" cy="10780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04575" y="116963"/>
            <a:ext cx="386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kubectl</a:t>
            </a:r>
            <a:r>
              <a:rPr lang="en-US" dirty="0"/>
              <a:t> create deployment my-app …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748766" y="3760260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Node#3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09853" y="2822048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Master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258415" y="5935825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Node#2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295237" y="3947320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Node#1</a:t>
            </a:r>
          </a:p>
        </p:txBody>
      </p:sp>
    </p:spTree>
    <p:extLst>
      <p:ext uri="{BB962C8B-B14F-4D97-AF65-F5344CB8AC3E}">
        <p14:creationId xmlns:p14="http://schemas.microsoft.com/office/powerpoint/2010/main" val="3509501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812"/>
          </a:xfrm>
        </p:spPr>
        <p:txBody>
          <a:bodyPr/>
          <a:lstStyle/>
          <a:p>
            <a:r>
              <a:rPr lang="en-US" dirty="0"/>
              <a:t>Working with </a:t>
            </a:r>
            <a:r>
              <a:rPr lang="en-US" b="1" dirty="0" err="1"/>
              <a:t>kubectl</a:t>
            </a:r>
            <a:r>
              <a:rPr lang="en-US" dirty="0"/>
              <a:t> Imperative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8436"/>
            <a:ext cx="10515600" cy="47400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Deploy and Explore an Application  (</a:t>
            </a:r>
            <a:r>
              <a:rPr lang="en-US" dirty="0">
                <a:solidFill>
                  <a:srgbClr val="FF0000"/>
                </a:solidFill>
                <a:hlinkClick r:id="rId2"/>
              </a:rPr>
              <a:t>Lab: task-1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779105"/>
            <a:ext cx="10279742" cy="48900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 single pod with </a:t>
            </a:r>
            <a:r>
              <a:rPr lang="en-US" sz="2200" i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container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my-app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--image=</a:t>
            </a:r>
            <a:r>
              <a:rPr lang="en-US" sz="22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endParaRPr lang="en-US" sz="2200" b="1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 deployment with </a:t>
            </a:r>
            <a:r>
              <a:rPr lang="en-US" sz="2200" i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container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create deployment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my-app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--image=</a:t>
            </a:r>
            <a:r>
              <a:rPr lang="en-US" sz="22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endParaRPr lang="en-US" sz="2200" b="1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list all pods 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stream pod logs (</a:t>
            </a:r>
            <a:r>
              <a:rPr lang="en-US" sz="2200" i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logs –f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my-app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run command in a pod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exec –it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my-app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bash </a:t>
            </a:r>
          </a:p>
          <a:p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forward port 80 of pod to port 10080 on your local machine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port-forward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my-app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10080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</a:p>
          <a:p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show more details about po including all events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describe po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my-app</a:t>
            </a:r>
          </a:p>
          <a:p>
            <a:endParaRPr lang="en-US" sz="2200" b="1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1486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Pods are designed as relatively ephemeral, disposable entities. </a:t>
            </a:r>
          </a:p>
          <a:p>
            <a:r>
              <a:rPr lang="en-US" sz="4000" dirty="0"/>
              <a:t>Pods are managed in Kubernetes via </a:t>
            </a:r>
            <a:r>
              <a:rPr lang="en-US" sz="4000" b="1" dirty="0"/>
              <a:t>Controllers</a:t>
            </a:r>
          </a:p>
        </p:txBody>
      </p:sp>
    </p:spTree>
    <p:extLst>
      <p:ext uri="{BB962C8B-B14F-4D97-AF65-F5344CB8AC3E}">
        <p14:creationId xmlns:p14="http://schemas.microsoft.com/office/powerpoint/2010/main" val="21390665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Controller can create and manage multiple Pods for you, handling replication and rollout and providing self-healing capabilities at cluster scope. </a:t>
            </a:r>
          </a:p>
          <a:p>
            <a:r>
              <a:rPr lang="en-US" dirty="0"/>
              <a:t>Some examples of Controllers:</a:t>
            </a:r>
          </a:p>
          <a:p>
            <a:pPr lvl="1"/>
            <a:r>
              <a:rPr lang="en-US" u="sng" dirty="0">
                <a:hlinkClick r:id="rId2"/>
              </a:rPr>
              <a:t>Deployment</a:t>
            </a:r>
            <a:endParaRPr lang="en-US" dirty="0"/>
          </a:p>
          <a:p>
            <a:pPr lvl="1"/>
            <a:r>
              <a:rPr lang="en-US" u="sng" dirty="0" err="1">
                <a:hlinkClick r:id="rId3"/>
              </a:rPr>
              <a:t>StatefulSet</a:t>
            </a:r>
            <a:endParaRPr lang="en-US" dirty="0"/>
          </a:p>
          <a:p>
            <a:pPr lvl="1"/>
            <a:r>
              <a:rPr lang="en-US" u="sng" dirty="0" err="1">
                <a:hlinkClick r:id="rId4"/>
              </a:rPr>
              <a:t>DaemonSet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2242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gular Pentagon 58"/>
          <p:cNvSpPr/>
          <p:nvPr/>
        </p:nvSpPr>
        <p:spPr>
          <a:xfrm>
            <a:off x="3511968" y="3824904"/>
            <a:ext cx="4799899" cy="2830453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gular Pentagon 57"/>
          <p:cNvSpPr/>
          <p:nvPr/>
        </p:nvSpPr>
        <p:spPr>
          <a:xfrm rot="2888474">
            <a:off x="1306688" y="1148122"/>
            <a:ext cx="3517362" cy="3505707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gular Pentagon 56"/>
          <p:cNvSpPr/>
          <p:nvPr/>
        </p:nvSpPr>
        <p:spPr>
          <a:xfrm rot="18890290">
            <a:off x="7406898" y="1172405"/>
            <a:ext cx="3718162" cy="3589764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7900253" y="2650385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gular Pentagon 19"/>
          <p:cNvSpPr/>
          <p:nvPr/>
        </p:nvSpPr>
        <p:spPr>
          <a:xfrm>
            <a:off x="3239608" y="3730560"/>
            <a:ext cx="5352846" cy="261718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485247" y="479693"/>
            <a:ext cx="3897139" cy="4023915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gular Pentagon 21"/>
          <p:cNvSpPr/>
          <p:nvPr/>
        </p:nvSpPr>
        <p:spPr>
          <a:xfrm rot="2884733">
            <a:off x="946500" y="430200"/>
            <a:ext cx="3865243" cy="393334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38461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/>
          <p:cNvSpPr/>
          <p:nvPr/>
        </p:nvSpPr>
        <p:spPr>
          <a:xfrm>
            <a:off x="3079179" y="1439216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rot="1443635">
            <a:off x="7722068" y="3765169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Cube 28"/>
          <p:cNvSpPr/>
          <p:nvPr/>
        </p:nvSpPr>
        <p:spPr>
          <a:xfrm>
            <a:off x="8504774" y="2808676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/>
          <p:cNvSpPr/>
          <p:nvPr/>
        </p:nvSpPr>
        <p:spPr>
          <a:xfrm>
            <a:off x="1800796" y="153648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5636305" y="5407173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8294300" y="2569203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0060199" y="188546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466171" y="5204728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852179" y="136998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209100" y="4169338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707280" y="4324071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891512" y="1218045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607274" y="1268296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217409" y="2078262"/>
            <a:ext cx="670915" cy="574240"/>
            <a:chOff x="10217409" y="2078262"/>
            <a:chExt cx="670915" cy="574240"/>
          </a:xfrm>
        </p:grpSpPr>
        <p:sp>
          <p:nvSpPr>
            <p:cNvPr id="34" name="Cube 33"/>
            <p:cNvSpPr/>
            <p:nvPr/>
          </p:nvSpPr>
          <p:spPr>
            <a:xfrm>
              <a:off x="10217409" y="2078262"/>
              <a:ext cx="474654" cy="373458"/>
            </a:xfrm>
            <a:prstGeom prst="cub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ube 49"/>
            <p:cNvSpPr/>
            <p:nvPr/>
          </p:nvSpPr>
          <p:spPr>
            <a:xfrm>
              <a:off x="10413670" y="2279044"/>
              <a:ext cx="474654" cy="373458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14425" y="4497157"/>
            <a:ext cx="649720" cy="658423"/>
            <a:chOff x="5190201" y="4932585"/>
            <a:chExt cx="649720" cy="658423"/>
          </a:xfrm>
        </p:grpSpPr>
        <p:sp>
          <p:nvSpPr>
            <p:cNvPr id="19" name="Cube 18"/>
            <p:cNvSpPr/>
            <p:nvPr/>
          </p:nvSpPr>
          <p:spPr>
            <a:xfrm>
              <a:off x="5190201" y="4932585"/>
              <a:ext cx="450022" cy="411427"/>
            </a:xfrm>
            <a:prstGeom prst="cub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ube 50"/>
            <p:cNvSpPr/>
            <p:nvPr/>
          </p:nvSpPr>
          <p:spPr>
            <a:xfrm>
              <a:off x="5389899" y="5179581"/>
              <a:ext cx="450022" cy="411427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Hexagon 4"/>
          <p:cNvSpPr/>
          <p:nvPr/>
        </p:nvSpPr>
        <p:spPr>
          <a:xfrm>
            <a:off x="4933702" y="1369981"/>
            <a:ext cx="2401095" cy="1898378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13097" y="6251128"/>
            <a:ext cx="211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Kubernetes Cluster</a:t>
            </a:r>
          </a:p>
        </p:txBody>
      </p:sp>
      <p:pic>
        <p:nvPicPr>
          <p:cNvPr id="56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37" y="6211517"/>
            <a:ext cx="443840" cy="443840"/>
          </a:xfrm>
        </p:spPr>
      </p:pic>
      <p:sp>
        <p:nvSpPr>
          <p:cNvPr id="60" name="TextBox 59"/>
          <p:cNvSpPr txBox="1"/>
          <p:nvPr/>
        </p:nvSpPr>
        <p:spPr>
          <a:xfrm rot="20012042">
            <a:off x="2367189" y="4301058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70839" y="6313594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 rot="1682879">
            <a:off x="8872549" y="4428672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 rot="20168234">
            <a:off x="3438499" y="3867715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111597" y="6361207"/>
            <a:ext cx="856943" cy="30777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Docker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0058" y="5068700"/>
            <a:ext cx="830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Node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648669" y="567333"/>
            <a:ext cx="922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Master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9014189" y="5925219"/>
            <a:ext cx="184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Node Processes</a:t>
            </a:r>
          </a:p>
        </p:txBody>
      </p:sp>
      <p:cxnSp>
        <p:nvCxnSpPr>
          <p:cNvPr id="18" name="Straight Connector 17"/>
          <p:cNvCxnSpPr>
            <a:stCxn id="67" idx="2"/>
            <a:endCxn id="5" idx="4"/>
          </p:cNvCxnSpPr>
          <p:nvPr/>
        </p:nvCxnSpPr>
        <p:spPr>
          <a:xfrm>
            <a:off x="5109746" y="936665"/>
            <a:ext cx="298551" cy="433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14" idx="0"/>
            <a:endCxn id="22" idx="3"/>
          </p:cNvCxnSpPr>
          <p:nvPr/>
        </p:nvCxnSpPr>
        <p:spPr>
          <a:xfrm flipV="1">
            <a:off x="1035460" y="3710818"/>
            <a:ext cx="380330" cy="1357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8" idx="1"/>
          </p:cNvCxnSpPr>
          <p:nvPr/>
        </p:nvCxnSpPr>
        <p:spPr>
          <a:xfrm flipH="1">
            <a:off x="7429617" y="6109885"/>
            <a:ext cx="1584572" cy="348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6209100" y="1600200"/>
            <a:ext cx="562350" cy="488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D</a:t>
            </a:r>
          </a:p>
        </p:txBody>
      </p:sp>
      <p:sp>
        <p:nvSpPr>
          <p:cNvPr id="85" name="Curved Right Arrow 84"/>
          <p:cNvSpPr/>
          <p:nvPr/>
        </p:nvSpPr>
        <p:spPr>
          <a:xfrm>
            <a:off x="6283249" y="1626347"/>
            <a:ext cx="282174" cy="451915"/>
          </a:xfrm>
          <a:prstGeom prst="curved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456869" y="824037"/>
            <a:ext cx="1388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Deployment</a:t>
            </a:r>
          </a:p>
        </p:txBody>
      </p:sp>
      <p:cxnSp>
        <p:nvCxnSpPr>
          <p:cNvPr id="90" name="Straight Connector 89"/>
          <p:cNvCxnSpPr>
            <a:stCxn id="88" idx="2"/>
            <a:endCxn id="84" idx="7"/>
          </p:cNvCxnSpPr>
          <p:nvPr/>
        </p:nvCxnSpPr>
        <p:spPr>
          <a:xfrm flipH="1">
            <a:off x="6689096" y="1193369"/>
            <a:ext cx="461937" cy="478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5403356" y="1711719"/>
            <a:ext cx="562350" cy="48866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D</a:t>
            </a:r>
          </a:p>
        </p:txBody>
      </p:sp>
      <p:sp>
        <p:nvSpPr>
          <p:cNvPr id="92" name="Curved Right Arrow 91"/>
          <p:cNvSpPr/>
          <p:nvPr/>
        </p:nvSpPr>
        <p:spPr>
          <a:xfrm>
            <a:off x="5477505" y="1737866"/>
            <a:ext cx="282174" cy="451915"/>
          </a:xfrm>
          <a:prstGeom prst="curved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3" name="Oval 92"/>
          <p:cNvSpPr/>
          <p:nvPr/>
        </p:nvSpPr>
        <p:spPr>
          <a:xfrm>
            <a:off x="5798011" y="2395320"/>
            <a:ext cx="562350" cy="4886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D</a:t>
            </a:r>
          </a:p>
        </p:txBody>
      </p:sp>
      <p:sp>
        <p:nvSpPr>
          <p:cNvPr id="94" name="Curved Right Arrow 93"/>
          <p:cNvSpPr/>
          <p:nvPr/>
        </p:nvSpPr>
        <p:spPr>
          <a:xfrm>
            <a:off x="5872160" y="2421467"/>
            <a:ext cx="282174" cy="451915"/>
          </a:xfrm>
          <a:prstGeom prst="curved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111981" y="430307"/>
            <a:ext cx="789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Pod</a:t>
            </a:r>
          </a:p>
        </p:txBody>
      </p:sp>
      <p:cxnSp>
        <p:nvCxnSpPr>
          <p:cNvPr id="53" name="Straight Connector 52"/>
          <p:cNvCxnSpPr>
            <a:stCxn id="52" idx="2"/>
            <a:endCxn id="40" idx="1"/>
          </p:cNvCxnSpPr>
          <p:nvPr/>
        </p:nvCxnSpPr>
        <p:spPr>
          <a:xfrm>
            <a:off x="8506586" y="799639"/>
            <a:ext cx="492177" cy="716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9911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gular Pentagon 58"/>
          <p:cNvSpPr/>
          <p:nvPr/>
        </p:nvSpPr>
        <p:spPr>
          <a:xfrm>
            <a:off x="3511968" y="3824904"/>
            <a:ext cx="4799899" cy="2830453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gular Pentagon 57"/>
          <p:cNvSpPr/>
          <p:nvPr/>
        </p:nvSpPr>
        <p:spPr>
          <a:xfrm rot="2888474">
            <a:off x="1306688" y="1148122"/>
            <a:ext cx="3517362" cy="3505707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gular Pentagon 56"/>
          <p:cNvSpPr/>
          <p:nvPr/>
        </p:nvSpPr>
        <p:spPr>
          <a:xfrm rot="18890290">
            <a:off x="7406898" y="1172405"/>
            <a:ext cx="3718162" cy="3589764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gular Pentagon 19"/>
          <p:cNvSpPr/>
          <p:nvPr/>
        </p:nvSpPr>
        <p:spPr>
          <a:xfrm>
            <a:off x="3239608" y="3730560"/>
            <a:ext cx="5352846" cy="261718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485247" y="479693"/>
            <a:ext cx="3897139" cy="4023915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gular Pentagon 21"/>
          <p:cNvSpPr/>
          <p:nvPr/>
        </p:nvSpPr>
        <p:spPr>
          <a:xfrm rot="2884733">
            <a:off x="946500" y="430200"/>
            <a:ext cx="3865243" cy="393334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38461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/>
          <p:cNvSpPr/>
          <p:nvPr/>
        </p:nvSpPr>
        <p:spPr>
          <a:xfrm>
            <a:off x="3079179" y="1439216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rot="1443635">
            <a:off x="7722068" y="3765169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852179" y="136998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209100" y="4169338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891512" y="1218045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>
            <a:off x="4983056" y="1369980"/>
            <a:ext cx="2206020" cy="1832793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13097" y="6251128"/>
            <a:ext cx="211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Kubernetes Cluster</a:t>
            </a:r>
          </a:p>
        </p:txBody>
      </p:sp>
      <p:pic>
        <p:nvPicPr>
          <p:cNvPr id="56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37" y="6211517"/>
            <a:ext cx="443840" cy="443840"/>
          </a:xfrm>
        </p:spPr>
      </p:pic>
      <p:sp>
        <p:nvSpPr>
          <p:cNvPr id="60" name="TextBox 59"/>
          <p:cNvSpPr txBox="1"/>
          <p:nvPr/>
        </p:nvSpPr>
        <p:spPr>
          <a:xfrm rot="20012042">
            <a:off x="2367189" y="4301058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70839" y="6313594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 rot="1682879">
            <a:off x="8872549" y="4428672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 rot="20168234">
            <a:off x="3438499" y="3867715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111597" y="6361207"/>
            <a:ext cx="856943" cy="30777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Docker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647" y="51567"/>
            <a:ext cx="504934" cy="480659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589475"/>
            <a:ext cx="12192000" cy="0"/>
          </a:xfrm>
          <a:prstGeom prst="line">
            <a:avLst/>
          </a:prstGeom>
          <a:ln w="28575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6209100" y="1600200"/>
            <a:ext cx="562350" cy="488668"/>
            <a:chOff x="6209100" y="1600200"/>
            <a:chExt cx="562350" cy="488668"/>
          </a:xfrm>
        </p:grpSpPr>
        <p:sp>
          <p:nvSpPr>
            <p:cNvPr id="69" name="Oval 68"/>
            <p:cNvSpPr/>
            <p:nvPr/>
          </p:nvSpPr>
          <p:spPr>
            <a:xfrm>
              <a:off x="6209100" y="1600200"/>
              <a:ext cx="562350" cy="4886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D</a:t>
              </a:r>
            </a:p>
          </p:txBody>
        </p:sp>
        <p:sp>
          <p:nvSpPr>
            <p:cNvPr id="70" name="Curved Right Arrow 69"/>
            <p:cNvSpPr/>
            <p:nvPr/>
          </p:nvSpPr>
          <p:spPr>
            <a:xfrm>
              <a:off x="6283249" y="1626347"/>
              <a:ext cx="282174" cy="451915"/>
            </a:xfrm>
            <a:prstGeom prst="curvedRight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Elbow Connector 10"/>
          <p:cNvCxnSpPr>
            <a:stCxn id="2" idx="3"/>
          </p:cNvCxnSpPr>
          <p:nvPr/>
        </p:nvCxnSpPr>
        <p:spPr>
          <a:xfrm>
            <a:off x="4951581" y="291897"/>
            <a:ext cx="1042819" cy="10780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04575" y="116963"/>
            <a:ext cx="340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kubectl</a:t>
            </a:r>
            <a:r>
              <a:rPr lang="en-US" dirty="0"/>
              <a:t> create deploy  my-app …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748766" y="3760260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Node#3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09853" y="2822048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Master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258415" y="5935825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Node#2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295237" y="3947320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Node#1</a:t>
            </a:r>
          </a:p>
        </p:txBody>
      </p:sp>
    </p:spTree>
    <p:extLst>
      <p:ext uri="{BB962C8B-B14F-4D97-AF65-F5344CB8AC3E}">
        <p14:creationId xmlns:p14="http://schemas.microsoft.com/office/powerpoint/2010/main" val="63296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7" grpId="0" animBg="1"/>
      <p:bldP spid="40" grpId="0" animBg="1"/>
      <p:bldP spid="41" grpId="0" animBg="1"/>
      <p:bldP spid="4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Typical MVC Application 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4556542" y="1578279"/>
            <a:ext cx="7141972" cy="5043238"/>
            <a:chOff x="1308538" y="2585545"/>
            <a:chExt cx="2743200" cy="4035972"/>
          </a:xfrm>
        </p:grpSpPr>
        <p:sp>
          <p:nvSpPr>
            <p:cNvPr id="33" name="Rounded Rectangle 32"/>
            <p:cNvSpPr/>
            <p:nvPr/>
          </p:nvSpPr>
          <p:spPr>
            <a:xfrm>
              <a:off x="1308538" y="2585545"/>
              <a:ext cx="2743200" cy="26013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lowchart: Magnetic Disk 33"/>
            <p:cNvSpPr/>
            <p:nvPr/>
          </p:nvSpPr>
          <p:spPr>
            <a:xfrm>
              <a:off x="2618308" y="5754414"/>
              <a:ext cx="660920" cy="867103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DB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546334" y="2774731"/>
              <a:ext cx="2316218" cy="64956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User Interface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546334" y="3527699"/>
              <a:ext cx="2316218" cy="6501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Business-Logic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546334" y="4281267"/>
              <a:ext cx="2316218" cy="6810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 Layer</a:t>
              </a:r>
            </a:p>
          </p:txBody>
        </p:sp>
      </p:grpSp>
      <p:cxnSp>
        <p:nvCxnSpPr>
          <p:cNvPr id="51" name="Elbow Connector 50"/>
          <p:cNvCxnSpPr>
            <a:cxnSpLocks/>
            <a:endCxn id="34" idx="1"/>
          </p:cNvCxnSpPr>
          <p:nvPr/>
        </p:nvCxnSpPr>
        <p:spPr>
          <a:xfrm rot="5400000">
            <a:off x="8706154" y="4598835"/>
            <a:ext cx="1059931" cy="81841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53313" y="2127546"/>
            <a:ext cx="3124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if the application keeps growing?</a:t>
            </a:r>
          </a:p>
        </p:txBody>
      </p:sp>
    </p:spTree>
    <p:extLst>
      <p:ext uri="{BB962C8B-B14F-4D97-AF65-F5344CB8AC3E}">
        <p14:creationId xmlns:p14="http://schemas.microsoft.com/office/powerpoint/2010/main" val="17353454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gular Pentagon 58"/>
          <p:cNvSpPr/>
          <p:nvPr/>
        </p:nvSpPr>
        <p:spPr>
          <a:xfrm>
            <a:off x="3585627" y="3955704"/>
            <a:ext cx="4799899" cy="2830453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gular Pentagon 57"/>
          <p:cNvSpPr/>
          <p:nvPr/>
        </p:nvSpPr>
        <p:spPr>
          <a:xfrm rot="2888474">
            <a:off x="1306688" y="1148122"/>
            <a:ext cx="3517362" cy="3505707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gular Pentagon 56"/>
          <p:cNvSpPr/>
          <p:nvPr/>
        </p:nvSpPr>
        <p:spPr>
          <a:xfrm rot="18890290">
            <a:off x="7406898" y="1172405"/>
            <a:ext cx="3718162" cy="3589764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gular Pentagon 19"/>
          <p:cNvSpPr/>
          <p:nvPr/>
        </p:nvSpPr>
        <p:spPr>
          <a:xfrm>
            <a:off x="3310718" y="3832828"/>
            <a:ext cx="5352846" cy="261718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485247" y="479693"/>
            <a:ext cx="3897139" cy="4023915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gular Pentagon 21"/>
          <p:cNvSpPr/>
          <p:nvPr/>
        </p:nvSpPr>
        <p:spPr>
          <a:xfrm rot="2884733">
            <a:off x="946500" y="430200"/>
            <a:ext cx="3865243" cy="393334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21384" y="5126723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rot="1443635">
            <a:off x="7722068" y="3765169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852179" y="136998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945871" y="4937421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>
            <a:off x="4908180" y="1383445"/>
            <a:ext cx="2206020" cy="1832793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13097" y="6251128"/>
            <a:ext cx="211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Kubernetes Cluster</a:t>
            </a:r>
          </a:p>
        </p:txBody>
      </p:sp>
      <p:pic>
        <p:nvPicPr>
          <p:cNvPr id="56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37" y="6211517"/>
            <a:ext cx="443840" cy="443840"/>
          </a:xfrm>
        </p:spPr>
      </p:pic>
      <p:sp>
        <p:nvSpPr>
          <p:cNvPr id="60" name="TextBox 59"/>
          <p:cNvSpPr txBox="1"/>
          <p:nvPr/>
        </p:nvSpPr>
        <p:spPr>
          <a:xfrm rot="20012042">
            <a:off x="2367189" y="4301058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687740" y="6420788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 rot="1682879">
            <a:off x="8872549" y="4428672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 rot="20168234">
            <a:off x="3438499" y="3867715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257257" y="6462900"/>
            <a:ext cx="856943" cy="30777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Docker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647" y="51567"/>
            <a:ext cx="504934" cy="480659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589475"/>
            <a:ext cx="12192000" cy="0"/>
          </a:xfrm>
          <a:prstGeom prst="line">
            <a:avLst/>
          </a:prstGeom>
          <a:ln w="28575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6134224" y="1613665"/>
            <a:ext cx="562350" cy="488668"/>
            <a:chOff x="6209100" y="1600200"/>
            <a:chExt cx="562350" cy="488668"/>
          </a:xfrm>
        </p:grpSpPr>
        <p:sp>
          <p:nvSpPr>
            <p:cNvPr id="69" name="Oval 68"/>
            <p:cNvSpPr/>
            <p:nvPr/>
          </p:nvSpPr>
          <p:spPr>
            <a:xfrm>
              <a:off x="6209100" y="1600200"/>
              <a:ext cx="562350" cy="4886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D</a:t>
              </a:r>
            </a:p>
          </p:txBody>
        </p:sp>
        <p:sp>
          <p:nvSpPr>
            <p:cNvPr id="70" name="Curved Right Arrow 69"/>
            <p:cNvSpPr/>
            <p:nvPr/>
          </p:nvSpPr>
          <p:spPr>
            <a:xfrm>
              <a:off x="6283249" y="1626347"/>
              <a:ext cx="282174" cy="451915"/>
            </a:xfrm>
            <a:prstGeom prst="curvedRight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Elbow Connector 10"/>
          <p:cNvCxnSpPr>
            <a:stCxn id="2" idx="3"/>
          </p:cNvCxnSpPr>
          <p:nvPr/>
        </p:nvCxnSpPr>
        <p:spPr>
          <a:xfrm>
            <a:off x="4951581" y="291897"/>
            <a:ext cx="1042819" cy="10780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04574" y="116963"/>
            <a:ext cx="2807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kubectl</a:t>
            </a:r>
            <a:r>
              <a:rPr lang="en-US" dirty="0"/>
              <a:t> expose deploy …</a:t>
            </a:r>
          </a:p>
        </p:txBody>
      </p:sp>
      <p:sp>
        <p:nvSpPr>
          <p:cNvPr id="3" name="Cloud Callout 2"/>
          <p:cNvSpPr/>
          <p:nvPr/>
        </p:nvSpPr>
        <p:spPr>
          <a:xfrm>
            <a:off x="6415119" y="3299531"/>
            <a:ext cx="949360" cy="593822"/>
          </a:xfrm>
          <a:prstGeom prst="cloudCallout">
            <a:avLst>
              <a:gd name="adj1" fmla="val -40223"/>
              <a:gd name="adj2" fmla="val 197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31" name="Cloud Callout 30"/>
          <p:cNvSpPr/>
          <p:nvPr/>
        </p:nvSpPr>
        <p:spPr>
          <a:xfrm>
            <a:off x="4836933" y="3719259"/>
            <a:ext cx="934537" cy="615075"/>
          </a:xfrm>
          <a:prstGeom prst="cloudCallout">
            <a:avLst>
              <a:gd name="adj1" fmla="val -40223"/>
              <a:gd name="adj2" fmla="val 19773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48766" y="3760260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Node#3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258415" y="5935825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Node#2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09853" y="2822048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Master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295237" y="3947320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Node#1</a:t>
            </a:r>
          </a:p>
        </p:txBody>
      </p:sp>
      <p:sp>
        <p:nvSpPr>
          <p:cNvPr id="36" name="TextBox 35"/>
          <p:cNvSpPr txBox="1"/>
          <p:nvPr/>
        </p:nvSpPr>
        <p:spPr>
          <a:xfrm rot="20095450">
            <a:off x="8546476" y="1211597"/>
            <a:ext cx="1107996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/>
              <a:t>10.40.0.2:80</a:t>
            </a:r>
          </a:p>
        </p:txBody>
      </p:sp>
      <p:sp>
        <p:nvSpPr>
          <p:cNvPr id="37" name="TextBox 36"/>
          <p:cNvSpPr txBox="1"/>
          <p:nvPr/>
        </p:nvSpPr>
        <p:spPr>
          <a:xfrm rot="20095450">
            <a:off x="5604580" y="4759039"/>
            <a:ext cx="1107996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/>
              <a:t>10.43.0.2:80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503405" y="1076141"/>
            <a:ext cx="1389044" cy="1143196"/>
            <a:chOff x="2503405" y="1076141"/>
            <a:chExt cx="1389044" cy="1143196"/>
          </a:xfrm>
        </p:grpSpPr>
        <p:sp>
          <p:nvSpPr>
            <p:cNvPr id="17" name="Cube 16"/>
            <p:cNvSpPr/>
            <p:nvPr/>
          </p:nvSpPr>
          <p:spPr>
            <a:xfrm>
              <a:off x="3079179" y="1439216"/>
              <a:ext cx="636645" cy="552388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2891512" y="1218045"/>
              <a:ext cx="1000937" cy="1001292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 rot="20095450">
              <a:off x="2503405" y="1076141"/>
              <a:ext cx="1252435" cy="276999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200" dirty="0"/>
                <a:t>10.30.0.2:5672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703895" y="3526948"/>
            <a:ext cx="1417489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/>
              <a:t>10.97.14.200:5673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3894984" y="4777478"/>
            <a:ext cx="1389044" cy="1143196"/>
            <a:chOff x="4011884" y="4502150"/>
            <a:chExt cx="1389044" cy="1143196"/>
          </a:xfrm>
        </p:grpSpPr>
        <p:sp>
          <p:nvSpPr>
            <p:cNvPr id="42" name="Cube 41"/>
            <p:cNvSpPr/>
            <p:nvPr/>
          </p:nvSpPr>
          <p:spPr>
            <a:xfrm>
              <a:off x="4587658" y="4865225"/>
              <a:ext cx="636645" cy="552388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4399991" y="4644054"/>
              <a:ext cx="1000937" cy="1001292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 rot="20095450">
              <a:off x="4011884" y="4502150"/>
              <a:ext cx="1252435" cy="276999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200" dirty="0"/>
                <a:t>10.32.0.3:5672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6168841" y="3736878"/>
            <a:ext cx="1611853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/>
              <a:t>10.105.128.60:8080</a:t>
            </a:r>
          </a:p>
        </p:txBody>
      </p:sp>
      <p:cxnSp>
        <p:nvCxnSpPr>
          <p:cNvPr id="6" name="Straight Arrow Connector 5"/>
          <p:cNvCxnSpPr>
            <a:stCxn id="3" idx="3"/>
            <a:endCxn id="40" idx="3"/>
          </p:cNvCxnSpPr>
          <p:nvPr/>
        </p:nvCxnSpPr>
        <p:spPr>
          <a:xfrm flipV="1">
            <a:off x="6889799" y="2224636"/>
            <a:ext cx="2108964" cy="1108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" idx="4"/>
            <a:endCxn id="41" idx="7"/>
          </p:cNvCxnSpPr>
          <p:nvPr/>
        </p:nvCxnSpPr>
        <p:spPr>
          <a:xfrm>
            <a:off x="6507938" y="3713858"/>
            <a:ext cx="292286" cy="1370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43" idx="7"/>
          </p:cNvCxnSpPr>
          <p:nvPr/>
        </p:nvCxnSpPr>
        <p:spPr>
          <a:xfrm flipH="1">
            <a:off x="5137444" y="4371016"/>
            <a:ext cx="146584" cy="69500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1" idx="3"/>
            <a:endCxn id="44" idx="5"/>
          </p:cNvCxnSpPr>
          <p:nvPr/>
        </p:nvCxnSpPr>
        <p:spPr>
          <a:xfrm flipH="1" flipV="1">
            <a:off x="3745865" y="2072701"/>
            <a:ext cx="1558337" cy="168172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5472990" y="2170808"/>
            <a:ext cx="562350" cy="488668"/>
            <a:chOff x="6209100" y="1600200"/>
            <a:chExt cx="562350" cy="488668"/>
          </a:xfrm>
        </p:grpSpPr>
        <p:sp>
          <p:nvSpPr>
            <p:cNvPr id="66" name="Oval 65"/>
            <p:cNvSpPr/>
            <p:nvPr/>
          </p:nvSpPr>
          <p:spPr>
            <a:xfrm>
              <a:off x="6209100" y="1600200"/>
              <a:ext cx="562350" cy="4886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D</a:t>
              </a:r>
            </a:p>
          </p:txBody>
        </p:sp>
        <p:sp>
          <p:nvSpPr>
            <p:cNvPr id="67" name="Curved Right Arrow 66"/>
            <p:cNvSpPr/>
            <p:nvPr/>
          </p:nvSpPr>
          <p:spPr>
            <a:xfrm>
              <a:off x="6283249" y="1626347"/>
              <a:ext cx="282174" cy="451915"/>
            </a:xfrm>
            <a:prstGeom prst="curvedRight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316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" grpId="0" animBg="1"/>
      <p:bldP spid="31" grpId="0" animBg="1"/>
      <p:bldP spid="39" grpId="0"/>
      <p:bldP spid="4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Service routes traffic across a set of Pods</a:t>
            </a:r>
          </a:p>
          <a:p>
            <a:r>
              <a:rPr lang="en-US" dirty="0"/>
              <a:t>The set of Pods targeted by a Service is usually determined by a </a:t>
            </a:r>
            <a:r>
              <a:rPr lang="en-US" b="1" i="1" dirty="0" err="1"/>
              <a:t>LabelSelector</a:t>
            </a:r>
            <a:r>
              <a:rPr lang="en-US" i="1" dirty="0"/>
              <a:t> (selector: app …)</a:t>
            </a:r>
            <a:endParaRPr lang="en-US" b="1" dirty="0"/>
          </a:p>
          <a:p>
            <a:r>
              <a:rPr lang="en-US" dirty="0"/>
              <a:t>A Service is an abstraction that allow pods to die and replicate in </a:t>
            </a:r>
            <a:r>
              <a:rPr lang="en-US" dirty="0" err="1"/>
              <a:t>Kubernetes</a:t>
            </a:r>
            <a:r>
              <a:rPr lang="en-US" dirty="0"/>
              <a:t> without impacting your application. </a:t>
            </a:r>
          </a:p>
          <a:p>
            <a:r>
              <a:rPr lang="en-US" dirty="0"/>
              <a:t>Discovery and routing among Pods is handled by </a:t>
            </a:r>
            <a:r>
              <a:rPr lang="en-US" dirty="0" err="1"/>
              <a:t>Kubernetes</a:t>
            </a:r>
            <a:r>
              <a:rPr lang="en-US" dirty="0"/>
              <a:t> Services.</a:t>
            </a:r>
          </a:p>
        </p:txBody>
      </p:sp>
    </p:spTree>
    <p:extLst>
      <p:ext uri="{BB962C8B-B14F-4D97-AF65-F5344CB8AC3E}">
        <p14:creationId xmlns:p14="http://schemas.microsoft.com/office/powerpoint/2010/main" val="10070501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812"/>
          </a:xfrm>
        </p:spPr>
        <p:txBody>
          <a:bodyPr/>
          <a:lstStyle/>
          <a:p>
            <a:r>
              <a:rPr lang="en-US" dirty="0"/>
              <a:t>Working with </a:t>
            </a:r>
            <a:r>
              <a:rPr lang="en-US" b="1" dirty="0" err="1"/>
              <a:t>kubectl</a:t>
            </a:r>
            <a:r>
              <a:rPr lang="en-US" dirty="0"/>
              <a:t> Imperative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47400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Expose and Scale your Application  (</a:t>
            </a:r>
            <a:r>
              <a:rPr lang="en-US" dirty="0">
                <a:solidFill>
                  <a:srgbClr val="FF0000"/>
                </a:solidFill>
                <a:hlinkClick r:id="rId2"/>
              </a:rPr>
              <a:t>Lab: task-2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944914"/>
            <a:ext cx="10932886" cy="46563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 service for my-app deployment, on port 80 and connects to the containers on port 8000.</a:t>
            </a:r>
            <a:r>
              <a:rPr lang="en-US" sz="2400" dirty="0">
                <a:solidFill>
                  <a:srgbClr val="24292E"/>
                </a:solidFill>
                <a:latin typeface="SFMono-Regular"/>
              </a:rPr>
              <a:t> </a:t>
            </a:r>
          </a:p>
          <a:p>
            <a:pPr lvl="0"/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expose deployment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my-app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--port=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--target-port=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8000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0"/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List all services </a:t>
            </a:r>
          </a:p>
          <a:p>
            <a:pPr lvl="0"/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 svc </a:t>
            </a:r>
          </a:p>
          <a:p>
            <a:pPr lvl="0"/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List pods and show all labels as the last column </a:t>
            </a:r>
          </a:p>
          <a:p>
            <a:pPr lvl="0"/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 po --show-labels </a:t>
            </a:r>
          </a:p>
          <a:p>
            <a:pPr lvl="0"/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Scale a deployment named 'foo' to 3. </a:t>
            </a:r>
          </a:p>
          <a:p>
            <a:pPr lvl="0"/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scale deploy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my-app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--replicas=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567325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587994"/>
            <a:ext cx="5171090" cy="959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Microservices</a:t>
            </a:r>
            <a:r>
              <a:rPr lang="en-US" sz="2800" dirty="0"/>
              <a:t> Architecture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2867847"/>
            <a:ext cx="5171090" cy="902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What is Kubernetes?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1542284"/>
            <a:ext cx="10187152" cy="10510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A </a:t>
            </a:r>
            <a:r>
              <a:rPr lang="en-US" sz="2800" dirty="0" err="1">
                <a:solidFill>
                  <a:schemeClr val="tx1"/>
                </a:solidFill>
              </a:rPr>
              <a:t>microservice</a:t>
            </a:r>
            <a:r>
              <a:rPr lang="en-US" sz="2800" dirty="0">
                <a:solidFill>
                  <a:schemeClr val="tx1"/>
                </a:solidFill>
              </a:rPr>
              <a:t> is an </a:t>
            </a:r>
            <a:r>
              <a:rPr lang="en-US" sz="2800" b="1" dirty="0">
                <a:solidFill>
                  <a:schemeClr val="tx1"/>
                </a:solidFill>
              </a:rPr>
              <a:t>isolated</a:t>
            </a:r>
            <a:r>
              <a:rPr lang="en-US" sz="2800" dirty="0">
                <a:solidFill>
                  <a:schemeClr val="tx1"/>
                </a:solidFill>
              </a:rPr>
              <a:t>, </a:t>
            </a:r>
            <a:r>
              <a:rPr lang="en-US" sz="2800" b="1" dirty="0">
                <a:solidFill>
                  <a:schemeClr val="tx1"/>
                </a:solidFill>
              </a:rPr>
              <a:t>loosely-coupled</a:t>
            </a:r>
            <a:r>
              <a:rPr lang="en-US" sz="2800" dirty="0">
                <a:solidFill>
                  <a:schemeClr val="tx1"/>
                </a:solidFill>
              </a:rPr>
              <a:t> unit of development that works on a </a:t>
            </a:r>
            <a:r>
              <a:rPr lang="en-US" sz="2800" b="1" dirty="0">
                <a:solidFill>
                  <a:schemeClr val="tx1"/>
                </a:solidFill>
              </a:rPr>
              <a:t>single concern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838200" y="2793645"/>
            <a:ext cx="10187152" cy="10510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Kubernetes is an open-source platform designed to automate deploying, scaling, and operating application containers.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8200" y="4098810"/>
            <a:ext cx="5171090" cy="961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Kubernetes Basics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8200" y="4079954"/>
            <a:ext cx="10187152" cy="10510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Using </a:t>
            </a:r>
            <a:r>
              <a:rPr lang="en-US" sz="2800" b="1" dirty="0" err="1">
                <a:solidFill>
                  <a:schemeClr val="tx1"/>
                </a:solidFill>
              </a:rPr>
              <a:t>kubectl</a:t>
            </a:r>
            <a:r>
              <a:rPr lang="en-US" sz="2800" dirty="0">
                <a:solidFill>
                  <a:schemeClr val="tx1"/>
                </a:solidFill>
              </a:rPr>
              <a:t> imperative commands to Deploy, Explore, Expose, Scale your Application</a:t>
            </a:r>
          </a:p>
        </p:txBody>
      </p:sp>
    </p:spTree>
    <p:extLst>
      <p:ext uri="{BB962C8B-B14F-4D97-AF65-F5344CB8AC3E}">
        <p14:creationId xmlns:p14="http://schemas.microsoft.com/office/powerpoint/2010/main" val="171777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4556542" y="1553227"/>
            <a:ext cx="7205398" cy="5068290"/>
            <a:chOff x="1308538" y="2585545"/>
            <a:chExt cx="2743200" cy="4035972"/>
          </a:xfrm>
        </p:grpSpPr>
        <p:sp>
          <p:nvSpPr>
            <p:cNvPr id="33" name="Rounded Rectangle 32"/>
            <p:cNvSpPr/>
            <p:nvPr/>
          </p:nvSpPr>
          <p:spPr>
            <a:xfrm>
              <a:off x="1308538" y="2585545"/>
              <a:ext cx="2743200" cy="26013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lowchart: Magnetic Disk 33"/>
            <p:cNvSpPr/>
            <p:nvPr/>
          </p:nvSpPr>
          <p:spPr>
            <a:xfrm>
              <a:off x="2627513" y="5754414"/>
              <a:ext cx="651714" cy="867103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DB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546334" y="2774731"/>
              <a:ext cx="2316218" cy="64956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User Interface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546334" y="3527699"/>
              <a:ext cx="2316218" cy="6501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Business-Logic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546334" y="4281267"/>
              <a:ext cx="2316218" cy="6810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 Layer</a:t>
              </a:r>
            </a:p>
          </p:txBody>
        </p:sp>
      </p:grpSp>
      <p:sp>
        <p:nvSpPr>
          <p:cNvPr id="53" name="Flowchart: Direct Access Storage 52"/>
          <p:cNvSpPr/>
          <p:nvPr/>
        </p:nvSpPr>
        <p:spPr>
          <a:xfrm>
            <a:off x="6455748" y="5100346"/>
            <a:ext cx="1135117" cy="454021"/>
          </a:xfrm>
          <a:prstGeom prst="flowChartMagneticDrum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Magnetic Disk 62"/>
          <p:cNvSpPr/>
          <p:nvPr/>
        </p:nvSpPr>
        <p:spPr>
          <a:xfrm>
            <a:off x="5552450" y="5204152"/>
            <a:ext cx="740979" cy="576998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FS</a:t>
            </a:r>
          </a:p>
        </p:txBody>
      </p:sp>
      <p:cxnSp>
        <p:nvCxnSpPr>
          <p:cNvPr id="65" name="Elbow Connector 64"/>
          <p:cNvCxnSpPr>
            <a:stCxn id="85" idx="2"/>
            <a:endCxn id="63" idx="1"/>
          </p:cNvCxnSpPr>
          <p:nvPr/>
        </p:nvCxnSpPr>
        <p:spPr>
          <a:xfrm rot="16200000" flipH="1">
            <a:off x="5220296" y="4501508"/>
            <a:ext cx="704262" cy="70102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38200" y="2130332"/>
            <a:ext cx="36693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Adding more and more functionality until…</a:t>
            </a: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838200" y="35974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Typical MVC Application </a:t>
            </a:r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8401210" y="3787307"/>
            <a:ext cx="1146048" cy="706270"/>
            <a:chOff x="6059424" y="2784904"/>
            <a:chExt cx="1146048" cy="706270"/>
          </a:xfrm>
        </p:grpSpPr>
        <p:sp>
          <p:nvSpPr>
            <p:cNvPr id="57" name="Rectangle 56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Permissions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role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permissions</a:t>
              </a:r>
            </a:p>
          </p:txBody>
        </p:sp>
      </p:grpSp>
      <p:cxnSp>
        <p:nvCxnSpPr>
          <p:cNvPr id="4" name="Elbow Connector 3"/>
          <p:cNvCxnSpPr>
            <a:stCxn id="54" idx="2"/>
            <a:endCxn id="57" idx="0"/>
          </p:cNvCxnSpPr>
          <p:nvPr/>
        </p:nvCxnSpPr>
        <p:spPr>
          <a:xfrm rot="5400000">
            <a:off x="8996273" y="3441909"/>
            <a:ext cx="323359" cy="36743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endCxn id="34" idx="1"/>
          </p:cNvCxnSpPr>
          <p:nvPr/>
        </p:nvCxnSpPr>
        <p:spPr>
          <a:xfrm rot="5400000">
            <a:off x="8424182" y="4982574"/>
            <a:ext cx="1002795" cy="9731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31" idx="1"/>
            <a:endCxn id="54" idx="3"/>
          </p:cNvCxnSpPr>
          <p:nvPr/>
        </p:nvCxnSpPr>
        <p:spPr>
          <a:xfrm rot="10800000">
            <a:off x="9914695" y="3224074"/>
            <a:ext cx="140011" cy="4223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7482588" y="2781922"/>
            <a:ext cx="1146048" cy="706270"/>
            <a:chOff x="6059424" y="2784904"/>
            <a:chExt cx="1146048" cy="706270"/>
          </a:xfrm>
        </p:grpSpPr>
        <p:sp>
          <p:nvSpPr>
            <p:cNvPr id="64" name="Rectangle 63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AcctController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account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293429" y="2824956"/>
            <a:ext cx="1146048" cy="706270"/>
            <a:chOff x="6059424" y="2784904"/>
            <a:chExt cx="1146048" cy="706270"/>
          </a:xfrm>
        </p:grpSpPr>
        <p:sp>
          <p:nvSpPr>
            <p:cNvPr id="68" name="Rectangle 67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OrderController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 err="1">
                  <a:solidFill>
                    <a:schemeClr val="tx1"/>
                  </a:solidFill>
                </a:rPr>
                <a:t>createOrder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r>
                <a:rPr lang="en-US" sz="1200" dirty="0" err="1">
                  <a:solidFill>
                    <a:schemeClr val="tx1"/>
                  </a:solidFill>
                </a:rPr>
                <a:t>showOrder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5013020" y="2821735"/>
            <a:ext cx="1146048" cy="706270"/>
            <a:chOff x="6059424" y="2784904"/>
            <a:chExt cx="1146048" cy="706270"/>
          </a:xfrm>
        </p:grpSpPr>
        <p:sp>
          <p:nvSpPr>
            <p:cNvPr id="71" name="Rectangle 70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FileLoader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 err="1">
                  <a:solidFill>
                    <a:schemeClr val="tx1"/>
                  </a:solidFill>
                </a:rPr>
                <a:t>createOrder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r>
                <a:rPr lang="en-US" sz="1200" dirty="0" err="1">
                  <a:solidFill>
                    <a:schemeClr val="tx1"/>
                  </a:solidFill>
                </a:rPr>
                <a:t>showOrder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7165209" y="3749958"/>
            <a:ext cx="1146048" cy="706270"/>
            <a:chOff x="6059424" y="2784904"/>
            <a:chExt cx="1146048" cy="706270"/>
          </a:xfrm>
        </p:grpSpPr>
        <p:sp>
          <p:nvSpPr>
            <p:cNvPr id="77" name="Rectangle 76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Account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id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user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5929208" y="3794640"/>
            <a:ext cx="1146048" cy="706270"/>
            <a:chOff x="6059424" y="2784904"/>
            <a:chExt cx="1146048" cy="706270"/>
          </a:xfrm>
        </p:grpSpPr>
        <p:sp>
          <p:nvSpPr>
            <p:cNvPr id="81" name="Rectangle 80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Order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type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account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648891" y="3793620"/>
            <a:ext cx="1146048" cy="706270"/>
            <a:chOff x="6059424" y="2784904"/>
            <a:chExt cx="1146048" cy="706270"/>
          </a:xfrm>
        </p:grpSpPr>
        <p:sp>
          <p:nvSpPr>
            <p:cNvPr id="84" name="Rectangle 83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File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path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content</a:t>
              </a:r>
            </a:p>
          </p:txBody>
        </p:sp>
      </p:grpSp>
      <p:cxnSp>
        <p:nvCxnSpPr>
          <p:cNvPr id="14" name="Elbow Connector 13"/>
          <p:cNvCxnSpPr>
            <a:stCxn id="72" idx="2"/>
            <a:endCxn id="84" idx="0"/>
          </p:cNvCxnSpPr>
          <p:nvPr/>
        </p:nvCxnSpPr>
        <p:spPr>
          <a:xfrm rot="5400000">
            <a:off x="5271173" y="3478748"/>
            <a:ext cx="265615" cy="36412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69" idx="2"/>
            <a:endCxn id="81" idx="0"/>
          </p:cNvCxnSpPr>
          <p:nvPr/>
        </p:nvCxnSpPr>
        <p:spPr>
          <a:xfrm rot="5400000">
            <a:off x="6552636" y="3480823"/>
            <a:ext cx="263414" cy="36422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6" idx="2"/>
            <a:endCxn id="77" idx="0"/>
          </p:cNvCxnSpPr>
          <p:nvPr/>
        </p:nvCxnSpPr>
        <p:spPr>
          <a:xfrm rot="5400000">
            <a:off x="7766040" y="3460386"/>
            <a:ext cx="261766" cy="31737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79" idx="2"/>
            <a:endCxn id="34" idx="1"/>
          </p:cNvCxnSpPr>
          <p:nvPr/>
        </p:nvCxnSpPr>
        <p:spPr>
          <a:xfrm rot="16200000" flipH="1">
            <a:off x="7769379" y="4425082"/>
            <a:ext cx="1076399" cy="113869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82" idx="2"/>
            <a:endCxn id="34" idx="1"/>
          </p:cNvCxnSpPr>
          <p:nvPr/>
        </p:nvCxnSpPr>
        <p:spPr>
          <a:xfrm rot="16200000" flipH="1">
            <a:off x="7173719" y="3829422"/>
            <a:ext cx="1031717" cy="237469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82" idx="2"/>
            <a:endCxn id="53" idx="0"/>
          </p:cNvCxnSpPr>
          <p:nvPr/>
        </p:nvCxnSpPr>
        <p:spPr>
          <a:xfrm rot="16200000" flipH="1">
            <a:off x="6463051" y="4540090"/>
            <a:ext cx="599436" cy="52107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8223081" y="1857699"/>
            <a:ext cx="1146048" cy="706270"/>
            <a:chOff x="6059424" y="2784904"/>
            <a:chExt cx="1146048" cy="706270"/>
          </a:xfrm>
        </p:grpSpPr>
        <p:sp>
          <p:nvSpPr>
            <p:cNvPr id="88" name="Rectangle 87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AccountView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render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7013193" y="1832045"/>
            <a:ext cx="1146048" cy="706270"/>
            <a:chOff x="6059424" y="2784904"/>
            <a:chExt cx="1146048" cy="706270"/>
          </a:xfrm>
        </p:grpSpPr>
        <p:sp>
          <p:nvSpPr>
            <p:cNvPr id="95" name="Rectangle 94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OrderView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render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5720405" y="1871858"/>
            <a:ext cx="1146048" cy="706270"/>
            <a:chOff x="6059424" y="2784904"/>
            <a:chExt cx="1146048" cy="706270"/>
          </a:xfrm>
        </p:grpSpPr>
        <p:sp>
          <p:nvSpPr>
            <p:cNvPr id="98" name="Rectangle 97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FileView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render</a:t>
              </a:r>
            </a:p>
          </p:txBody>
        </p:sp>
      </p:grpSp>
      <p:cxnSp>
        <p:nvCxnSpPr>
          <p:cNvPr id="73" name="Elbow Connector 72"/>
          <p:cNvCxnSpPr>
            <a:stCxn id="92" idx="2"/>
          </p:cNvCxnSpPr>
          <p:nvPr/>
        </p:nvCxnSpPr>
        <p:spPr>
          <a:xfrm rot="5400000">
            <a:off x="8706154" y="4598835"/>
            <a:ext cx="1059931" cy="81841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9114245" y="2824090"/>
            <a:ext cx="1146048" cy="706270"/>
            <a:chOff x="6059424" y="2784904"/>
            <a:chExt cx="1146048" cy="706270"/>
          </a:xfrm>
        </p:grpSpPr>
        <p:sp>
          <p:nvSpPr>
            <p:cNvPr id="75" name="Rectangle 74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ProjectController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show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create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9070410" y="3735839"/>
            <a:ext cx="1147941" cy="742239"/>
            <a:chOff x="5518681" y="2761952"/>
            <a:chExt cx="1147941" cy="742239"/>
          </a:xfrm>
        </p:grpSpPr>
        <p:sp>
          <p:nvSpPr>
            <p:cNvPr id="91" name="Rectangle 90"/>
            <p:cNvSpPr/>
            <p:nvPr/>
          </p:nvSpPr>
          <p:spPr>
            <a:xfrm>
              <a:off x="5518681" y="2761952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Project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520574" y="3024441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name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orders</a:t>
              </a:r>
            </a:p>
          </p:txBody>
        </p:sp>
      </p:grpSp>
      <p:cxnSp>
        <p:nvCxnSpPr>
          <p:cNvPr id="93" name="Elbow Connector 92"/>
          <p:cNvCxnSpPr>
            <a:stCxn id="78" idx="2"/>
            <a:endCxn id="91" idx="0"/>
          </p:cNvCxnSpPr>
          <p:nvPr/>
        </p:nvCxnSpPr>
        <p:spPr>
          <a:xfrm rot="5400000">
            <a:off x="9562613" y="3611182"/>
            <a:ext cx="205479" cy="4383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>
            <a:off x="9991344" y="2961047"/>
            <a:ext cx="1146048" cy="706270"/>
            <a:chOff x="6059424" y="2784904"/>
            <a:chExt cx="1146048" cy="706270"/>
          </a:xfrm>
        </p:grpSpPr>
        <p:sp>
          <p:nvSpPr>
            <p:cNvPr id="103" name="Rectangle 102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LoginController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user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9839669" y="3959695"/>
            <a:ext cx="1146048" cy="706270"/>
            <a:chOff x="6059424" y="2784904"/>
            <a:chExt cx="1146048" cy="706270"/>
          </a:xfrm>
        </p:grpSpPr>
        <p:sp>
          <p:nvSpPr>
            <p:cNvPr id="106" name="Rectangle 105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User</a:t>
              </a: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username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password</a:t>
              </a:r>
            </a:p>
          </p:txBody>
        </p:sp>
      </p:grpSp>
      <p:cxnSp>
        <p:nvCxnSpPr>
          <p:cNvPr id="108" name="Elbow Connector 107"/>
          <p:cNvCxnSpPr>
            <a:stCxn id="104" idx="2"/>
            <a:endCxn id="106" idx="0"/>
          </p:cNvCxnSpPr>
          <p:nvPr/>
        </p:nvCxnSpPr>
        <p:spPr>
          <a:xfrm rot="5400000">
            <a:off x="10342342" y="3737669"/>
            <a:ext cx="292378" cy="15167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107" idx="2"/>
          </p:cNvCxnSpPr>
          <p:nvPr/>
        </p:nvCxnSpPr>
        <p:spPr>
          <a:xfrm rot="5400000">
            <a:off x="9183780" y="4309096"/>
            <a:ext cx="872044" cy="158578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9342216" y="1877539"/>
            <a:ext cx="1146048" cy="706270"/>
            <a:chOff x="6059424" y="2784904"/>
            <a:chExt cx="1146048" cy="706270"/>
          </a:xfrm>
        </p:grpSpPr>
        <p:sp>
          <p:nvSpPr>
            <p:cNvPr id="111" name="Rectangle 110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ProjectView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render</a:t>
              </a:r>
            </a:p>
          </p:txBody>
        </p:sp>
      </p:grpSp>
      <p:cxnSp>
        <p:nvCxnSpPr>
          <p:cNvPr id="113" name="Elbow Connector 112"/>
          <p:cNvCxnSpPr>
            <a:stCxn id="112" idx="2"/>
            <a:endCxn id="75" idx="0"/>
          </p:cNvCxnSpPr>
          <p:nvPr/>
        </p:nvCxnSpPr>
        <p:spPr>
          <a:xfrm rot="5400000">
            <a:off x="9681115" y="2589964"/>
            <a:ext cx="240281" cy="22797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8768646" y="2757678"/>
            <a:ext cx="1146048" cy="706270"/>
            <a:chOff x="6059424" y="2784904"/>
            <a:chExt cx="1146048" cy="706270"/>
          </a:xfrm>
        </p:grpSpPr>
        <p:sp>
          <p:nvSpPr>
            <p:cNvPr id="50" name="Rectangle 49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Auth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user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- permissions</a:t>
              </a:r>
            </a:p>
          </p:txBody>
        </p:sp>
      </p:grpSp>
      <p:cxnSp>
        <p:nvCxnSpPr>
          <p:cNvPr id="3" name="Elbow Connector 2"/>
          <p:cNvCxnSpPr>
            <a:stCxn id="89" idx="2"/>
            <a:endCxn id="36" idx="0"/>
          </p:cNvCxnSpPr>
          <p:nvPr/>
        </p:nvCxnSpPr>
        <p:spPr>
          <a:xfrm rot="5400000">
            <a:off x="8423396" y="2363654"/>
            <a:ext cx="172395" cy="5730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96" idx="2"/>
            <a:endCxn id="68" idx="0"/>
          </p:cNvCxnSpPr>
          <p:nvPr/>
        </p:nvCxnSpPr>
        <p:spPr>
          <a:xfrm rot="5400000">
            <a:off x="7083015" y="2321753"/>
            <a:ext cx="286641" cy="71976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99" idx="2"/>
            <a:endCxn id="71" idx="0"/>
          </p:cNvCxnSpPr>
          <p:nvPr/>
        </p:nvCxnSpPr>
        <p:spPr>
          <a:xfrm rot="5400000">
            <a:off x="5817934" y="2346239"/>
            <a:ext cx="243607" cy="70738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6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6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1241"/>
            <a:ext cx="10515600" cy="1325563"/>
          </a:xfrm>
        </p:spPr>
        <p:txBody>
          <a:bodyPr/>
          <a:lstStyle/>
          <a:p>
            <a:r>
              <a:rPr lang="en-US" b="1" dirty="0"/>
              <a:t>Monolithic Architecture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6279" y="2116485"/>
            <a:ext cx="354871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It becomes a massive monolith that is almost impossible to maintain and eats way too much CPU and RAM. 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4556542" y="1553227"/>
            <a:ext cx="7205398" cy="5068290"/>
            <a:chOff x="1308538" y="2585545"/>
            <a:chExt cx="2743200" cy="4035972"/>
          </a:xfrm>
        </p:grpSpPr>
        <p:sp>
          <p:nvSpPr>
            <p:cNvPr id="33" name="Rounded Rectangle 32"/>
            <p:cNvSpPr/>
            <p:nvPr/>
          </p:nvSpPr>
          <p:spPr>
            <a:xfrm>
              <a:off x="1308538" y="2585545"/>
              <a:ext cx="2743200" cy="26013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lowchart: Magnetic Disk 33"/>
            <p:cNvSpPr/>
            <p:nvPr/>
          </p:nvSpPr>
          <p:spPr>
            <a:xfrm>
              <a:off x="2627513" y="5754414"/>
              <a:ext cx="651714" cy="867103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DB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546334" y="2774731"/>
              <a:ext cx="2316218" cy="64956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User Interface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546334" y="3527699"/>
              <a:ext cx="2316218" cy="6501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Business-Logic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546334" y="4281267"/>
              <a:ext cx="2316218" cy="6810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 Layer</a:t>
              </a:r>
            </a:p>
          </p:txBody>
        </p:sp>
      </p:grpSp>
      <p:sp>
        <p:nvSpPr>
          <p:cNvPr id="44" name="Flowchart: Direct Access Storage 43"/>
          <p:cNvSpPr/>
          <p:nvPr/>
        </p:nvSpPr>
        <p:spPr>
          <a:xfrm>
            <a:off x="6455748" y="5100346"/>
            <a:ext cx="1135117" cy="454021"/>
          </a:xfrm>
          <a:prstGeom prst="flowChartMagneticDrum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Magnetic Disk 45"/>
          <p:cNvSpPr/>
          <p:nvPr/>
        </p:nvSpPr>
        <p:spPr>
          <a:xfrm>
            <a:off x="5552450" y="5204152"/>
            <a:ext cx="740979" cy="576998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FS</a:t>
            </a:r>
          </a:p>
        </p:txBody>
      </p:sp>
      <p:cxnSp>
        <p:nvCxnSpPr>
          <p:cNvPr id="49" name="Elbow Connector 48"/>
          <p:cNvCxnSpPr>
            <a:stCxn id="88" idx="2"/>
            <a:endCxn id="46" idx="1"/>
          </p:cNvCxnSpPr>
          <p:nvPr/>
        </p:nvCxnSpPr>
        <p:spPr>
          <a:xfrm rot="16200000" flipH="1">
            <a:off x="5220296" y="4501508"/>
            <a:ext cx="704262" cy="70102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8401210" y="3787307"/>
            <a:ext cx="1146048" cy="706270"/>
            <a:chOff x="6059424" y="2784904"/>
            <a:chExt cx="1146048" cy="706270"/>
          </a:xfrm>
        </p:grpSpPr>
        <p:sp>
          <p:nvSpPr>
            <p:cNvPr id="52" name="Rectangle 51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Permissions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role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permissions</a:t>
              </a:r>
            </a:p>
          </p:txBody>
        </p:sp>
      </p:grpSp>
      <p:cxnSp>
        <p:nvCxnSpPr>
          <p:cNvPr id="55" name="Elbow Connector 54"/>
          <p:cNvCxnSpPr>
            <a:stCxn id="126" idx="2"/>
            <a:endCxn id="52" idx="0"/>
          </p:cNvCxnSpPr>
          <p:nvPr/>
        </p:nvCxnSpPr>
        <p:spPr>
          <a:xfrm rot="5400000">
            <a:off x="8996273" y="3441909"/>
            <a:ext cx="323359" cy="36743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endCxn id="34" idx="1"/>
          </p:cNvCxnSpPr>
          <p:nvPr/>
        </p:nvCxnSpPr>
        <p:spPr>
          <a:xfrm rot="5400000">
            <a:off x="8424182" y="4982574"/>
            <a:ext cx="1002795" cy="9731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endCxn id="126" idx="3"/>
          </p:cNvCxnSpPr>
          <p:nvPr/>
        </p:nvCxnSpPr>
        <p:spPr>
          <a:xfrm rot="10800000">
            <a:off x="9914695" y="3224074"/>
            <a:ext cx="140011" cy="4223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7482588" y="2781922"/>
            <a:ext cx="1146048" cy="706270"/>
            <a:chOff x="6059424" y="2784904"/>
            <a:chExt cx="1146048" cy="706270"/>
          </a:xfrm>
        </p:grpSpPr>
        <p:sp>
          <p:nvSpPr>
            <p:cNvPr id="63" name="Rectangle 62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AcctController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account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6293429" y="2824956"/>
            <a:ext cx="1146048" cy="706270"/>
            <a:chOff x="6059424" y="2784904"/>
            <a:chExt cx="1146048" cy="706270"/>
          </a:xfrm>
        </p:grpSpPr>
        <p:sp>
          <p:nvSpPr>
            <p:cNvPr id="75" name="Rectangle 74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OrderController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 err="1">
                  <a:solidFill>
                    <a:schemeClr val="tx1"/>
                  </a:solidFill>
                </a:rPr>
                <a:t>createOrder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r>
                <a:rPr lang="en-US" sz="1200" dirty="0" err="1">
                  <a:solidFill>
                    <a:schemeClr val="tx1"/>
                  </a:solidFill>
                </a:rPr>
                <a:t>showOrder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5013020" y="2821735"/>
            <a:ext cx="1146048" cy="706270"/>
            <a:chOff x="6059424" y="2784904"/>
            <a:chExt cx="1146048" cy="706270"/>
          </a:xfrm>
        </p:grpSpPr>
        <p:sp>
          <p:nvSpPr>
            <p:cNvPr id="78" name="Rectangle 77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FileLoader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 err="1">
                  <a:solidFill>
                    <a:schemeClr val="tx1"/>
                  </a:solidFill>
                </a:rPr>
                <a:t>createOrder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r>
                <a:rPr lang="en-US" sz="1200" dirty="0" err="1">
                  <a:solidFill>
                    <a:schemeClr val="tx1"/>
                  </a:solidFill>
                </a:rPr>
                <a:t>showOrder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7165209" y="3749958"/>
            <a:ext cx="1146048" cy="706270"/>
            <a:chOff x="6059424" y="2784904"/>
            <a:chExt cx="1146048" cy="706270"/>
          </a:xfrm>
        </p:grpSpPr>
        <p:sp>
          <p:nvSpPr>
            <p:cNvPr id="81" name="Rectangle 80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Account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id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user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5929208" y="3794640"/>
            <a:ext cx="1146048" cy="706270"/>
            <a:chOff x="6059424" y="2784904"/>
            <a:chExt cx="1146048" cy="706270"/>
          </a:xfrm>
        </p:grpSpPr>
        <p:sp>
          <p:nvSpPr>
            <p:cNvPr id="84" name="Rectangle 83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Order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type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account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4648891" y="3793620"/>
            <a:ext cx="1146048" cy="706270"/>
            <a:chOff x="6059424" y="2784904"/>
            <a:chExt cx="1146048" cy="706270"/>
          </a:xfrm>
        </p:grpSpPr>
        <p:sp>
          <p:nvSpPr>
            <p:cNvPr id="87" name="Rectangle 86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File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path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content</a:t>
              </a:r>
            </a:p>
          </p:txBody>
        </p:sp>
      </p:grpSp>
      <p:cxnSp>
        <p:nvCxnSpPr>
          <p:cNvPr id="89" name="Elbow Connector 88"/>
          <p:cNvCxnSpPr>
            <a:stCxn id="79" idx="2"/>
            <a:endCxn id="87" idx="0"/>
          </p:cNvCxnSpPr>
          <p:nvPr/>
        </p:nvCxnSpPr>
        <p:spPr>
          <a:xfrm rot="5400000">
            <a:off x="5271173" y="3478748"/>
            <a:ext cx="265615" cy="36412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76" idx="2"/>
            <a:endCxn id="84" idx="0"/>
          </p:cNvCxnSpPr>
          <p:nvPr/>
        </p:nvCxnSpPr>
        <p:spPr>
          <a:xfrm rot="5400000">
            <a:off x="6552636" y="3480823"/>
            <a:ext cx="263414" cy="36422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65" idx="2"/>
            <a:endCxn id="81" idx="0"/>
          </p:cNvCxnSpPr>
          <p:nvPr/>
        </p:nvCxnSpPr>
        <p:spPr>
          <a:xfrm rot="5400000">
            <a:off x="7766040" y="3460386"/>
            <a:ext cx="261766" cy="31737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82" idx="2"/>
            <a:endCxn id="34" idx="1"/>
          </p:cNvCxnSpPr>
          <p:nvPr/>
        </p:nvCxnSpPr>
        <p:spPr>
          <a:xfrm rot="16200000" flipH="1">
            <a:off x="7769379" y="4425082"/>
            <a:ext cx="1076399" cy="113869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85" idx="2"/>
            <a:endCxn id="34" idx="1"/>
          </p:cNvCxnSpPr>
          <p:nvPr/>
        </p:nvCxnSpPr>
        <p:spPr>
          <a:xfrm rot="16200000" flipH="1">
            <a:off x="7173719" y="3829422"/>
            <a:ext cx="1031717" cy="237469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85" idx="2"/>
            <a:endCxn id="44" idx="0"/>
          </p:cNvCxnSpPr>
          <p:nvPr/>
        </p:nvCxnSpPr>
        <p:spPr>
          <a:xfrm rot="16200000" flipH="1">
            <a:off x="6463051" y="4540090"/>
            <a:ext cx="599436" cy="52107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8223081" y="1857699"/>
            <a:ext cx="1146048" cy="706270"/>
            <a:chOff x="6059424" y="2784904"/>
            <a:chExt cx="1146048" cy="706270"/>
          </a:xfrm>
        </p:grpSpPr>
        <p:sp>
          <p:nvSpPr>
            <p:cNvPr id="96" name="Rectangle 95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AccountView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render</a:t>
              </a: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7013193" y="1832045"/>
            <a:ext cx="1146048" cy="706270"/>
            <a:chOff x="6059424" y="2784904"/>
            <a:chExt cx="1146048" cy="706270"/>
          </a:xfrm>
        </p:grpSpPr>
        <p:sp>
          <p:nvSpPr>
            <p:cNvPr id="99" name="Rectangle 98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OrderView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render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5720405" y="1871858"/>
            <a:ext cx="1146048" cy="706270"/>
            <a:chOff x="6059424" y="2784904"/>
            <a:chExt cx="1146048" cy="706270"/>
          </a:xfrm>
        </p:grpSpPr>
        <p:sp>
          <p:nvSpPr>
            <p:cNvPr id="102" name="Rectangle 101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FileView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render</a:t>
              </a:r>
            </a:p>
          </p:txBody>
        </p:sp>
      </p:grpSp>
      <p:cxnSp>
        <p:nvCxnSpPr>
          <p:cNvPr id="104" name="Elbow Connector 103"/>
          <p:cNvCxnSpPr>
            <a:stCxn id="110" idx="2"/>
          </p:cNvCxnSpPr>
          <p:nvPr/>
        </p:nvCxnSpPr>
        <p:spPr>
          <a:xfrm rot="5400000">
            <a:off x="8706154" y="4598835"/>
            <a:ext cx="1059931" cy="81841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9114245" y="2824090"/>
            <a:ext cx="1146048" cy="706270"/>
            <a:chOff x="6059424" y="2784904"/>
            <a:chExt cx="1146048" cy="706270"/>
          </a:xfrm>
        </p:grpSpPr>
        <p:sp>
          <p:nvSpPr>
            <p:cNvPr id="106" name="Rectangle 105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ProjectController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show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create</a:t>
              </a: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9070410" y="3735839"/>
            <a:ext cx="1147941" cy="742239"/>
            <a:chOff x="5518681" y="2761952"/>
            <a:chExt cx="1147941" cy="742239"/>
          </a:xfrm>
        </p:grpSpPr>
        <p:sp>
          <p:nvSpPr>
            <p:cNvPr id="109" name="Rectangle 108"/>
            <p:cNvSpPr/>
            <p:nvPr/>
          </p:nvSpPr>
          <p:spPr>
            <a:xfrm>
              <a:off x="5518681" y="2761952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Project</a:t>
              </a: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5520574" y="3024441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name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orders</a:t>
              </a:r>
            </a:p>
          </p:txBody>
        </p:sp>
      </p:grpSp>
      <p:cxnSp>
        <p:nvCxnSpPr>
          <p:cNvPr id="111" name="Elbow Connector 110"/>
          <p:cNvCxnSpPr>
            <a:stCxn id="107" idx="2"/>
            <a:endCxn id="109" idx="0"/>
          </p:cNvCxnSpPr>
          <p:nvPr/>
        </p:nvCxnSpPr>
        <p:spPr>
          <a:xfrm rot="5400000">
            <a:off x="9562613" y="3611182"/>
            <a:ext cx="205479" cy="4383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9991344" y="2961047"/>
            <a:ext cx="1146048" cy="706270"/>
            <a:chOff x="6059424" y="2784904"/>
            <a:chExt cx="1146048" cy="706270"/>
          </a:xfrm>
        </p:grpSpPr>
        <p:sp>
          <p:nvSpPr>
            <p:cNvPr id="113" name="Rectangle 112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LoginController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user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9839669" y="3959695"/>
            <a:ext cx="1146048" cy="706270"/>
            <a:chOff x="6059424" y="2784904"/>
            <a:chExt cx="1146048" cy="706270"/>
          </a:xfrm>
        </p:grpSpPr>
        <p:sp>
          <p:nvSpPr>
            <p:cNvPr id="116" name="Rectangle 115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User</a:t>
              </a: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username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password</a:t>
              </a:r>
            </a:p>
          </p:txBody>
        </p:sp>
      </p:grpSp>
      <p:cxnSp>
        <p:nvCxnSpPr>
          <p:cNvPr id="118" name="Elbow Connector 117"/>
          <p:cNvCxnSpPr>
            <a:stCxn id="114" idx="2"/>
            <a:endCxn id="116" idx="0"/>
          </p:cNvCxnSpPr>
          <p:nvPr/>
        </p:nvCxnSpPr>
        <p:spPr>
          <a:xfrm rot="5400000">
            <a:off x="10342342" y="3737669"/>
            <a:ext cx="292378" cy="15167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117" idx="2"/>
          </p:cNvCxnSpPr>
          <p:nvPr/>
        </p:nvCxnSpPr>
        <p:spPr>
          <a:xfrm rot="5400000">
            <a:off x="9183780" y="4309096"/>
            <a:ext cx="872044" cy="158578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>
            <a:off x="9342216" y="1877539"/>
            <a:ext cx="1146048" cy="706270"/>
            <a:chOff x="6059424" y="2784904"/>
            <a:chExt cx="1146048" cy="706270"/>
          </a:xfrm>
        </p:grpSpPr>
        <p:sp>
          <p:nvSpPr>
            <p:cNvPr id="121" name="Rectangle 120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ProjectView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render</a:t>
              </a:r>
            </a:p>
          </p:txBody>
        </p:sp>
      </p:grpSp>
      <p:cxnSp>
        <p:nvCxnSpPr>
          <p:cNvPr id="123" name="Elbow Connector 122"/>
          <p:cNvCxnSpPr>
            <a:stCxn id="122" idx="2"/>
            <a:endCxn id="106" idx="0"/>
          </p:cNvCxnSpPr>
          <p:nvPr/>
        </p:nvCxnSpPr>
        <p:spPr>
          <a:xfrm rot="5400000">
            <a:off x="9681115" y="2589964"/>
            <a:ext cx="240281" cy="22797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/>
          <p:cNvGrpSpPr/>
          <p:nvPr/>
        </p:nvGrpSpPr>
        <p:grpSpPr>
          <a:xfrm>
            <a:off x="8768646" y="2757678"/>
            <a:ext cx="1146048" cy="706270"/>
            <a:chOff x="6059424" y="2784904"/>
            <a:chExt cx="1146048" cy="706270"/>
          </a:xfrm>
        </p:grpSpPr>
        <p:sp>
          <p:nvSpPr>
            <p:cNvPr id="125" name="Rectangle 124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Auth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user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- permissions</a:t>
              </a:r>
            </a:p>
          </p:txBody>
        </p:sp>
      </p:grpSp>
      <p:cxnSp>
        <p:nvCxnSpPr>
          <p:cNvPr id="127" name="Elbow Connector 126"/>
          <p:cNvCxnSpPr>
            <a:stCxn id="97" idx="2"/>
            <a:endCxn id="36" idx="0"/>
          </p:cNvCxnSpPr>
          <p:nvPr/>
        </p:nvCxnSpPr>
        <p:spPr>
          <a:xfrm rot="5400000">
            <a:off x="8423396" y="2363654"/>
            <a:ext cx="172395" cy="5730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100" idx="2"/>
            <a:endCxn id="75" idx="0"/>
          </p:cNvCxnSpPr>
          <p:nvPr/>
        </p:nvCxnSpPr>
        <p:spPr>
          <a:xfrm rot="5400000">
            <a:off x="7083015" y="2321753"/>
            <a:ext cx="286641" cy="71976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103" idx="2"/>
            <a:endCxn id="78" idx="0"/>
          </p:cNvCxnSpPr>
          <p:nvPr/>
        </p:nvCxnSpPr>
        <p:spPr>
          <a:xfrm rot="5400000">
            <a:off x="5817934" y="2346239"/>
            <a:ext cx="243607" cy="70738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320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Monolithics</a:t>
            </a:r>
            <a:r>
              <a:rPr lang="en-US" dirty="0"/>
              <a:t>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too large and complex to fully understand</a:t>
            </a:r>
          </a:p>
          <a:p>
            <a:r>
              <a:rPr lang="en-US" dirty="0"/>
              <a:t>Impact of a change usually not predictable</a:t>
            </a:r>
          </a:p>
          <a:p>
            <a:r>
              <a:rPr lang="en-US" dirty="0"/>
              <a:t>Bug in one module (e.g. memory leak) could potentially bring down the entire application</a:t>
            </a:r>
          </a:p>
          <a:p>
            <a:r>
              <a:rPr lang="en-US" dirty="0"/>
              <a:t>On each update – need to redeploy the entire application.</a:t>
            </a:r>
          </a:p>
          <a:p>
            <a:r>
              <a:rPr lang="en-US" dirty="0"/>
              <a:t>Barrier in adopting new technologies or frameworks</a:t>
            </a:r>
          </a:p>
          <a:p>
            <a:r>
              <a:rPr lang="en-US" dirty="0"/>
              <a:t>Size of application increase build time and slows down start-up time.</a:t>
            </a:r>
          </a:p>
          <a:p>
            <a:r>
              <a:rPr lang="en-US" dirty="0"/>
              <a:t>Continues deployment is difficult.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18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491111" y="2044452"/>
            <a:ext cx="7141972" cy="32505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gnetic Disk 5"/>
          <p:cNvSpPr/>
          <p:nvPr/>
        </p:nvSpPr>
        <p:spPr>
          <a:xfrm>
            <a:off x="5201738" y="5531378"/>
            <a:ext cx="1720717" cy="108350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7" name="Rectangle 6"/>
          <p:cNvSpPr/>
          <p:nvPr/>
        </p:nvSpPr>
        <p:spPr>
          <a:xfrm>
            <a:off x="3110217" y="2280854"/>
            <a:ext cx="6030316" cy="8116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 Interface</a:t>
            </a:r>
          </a:p>
        </p:txBody>
      </p:sp>
      <p:sp>
        <p:nvSpPr>
          <p:cNvPr id="8" name="Rectangle 7"/>
          <p:cNvSpPr/>
          <p:nvPr/>
        </p:nvSpPr>
        <p:spPr>
          <a:xfrm>
            <a:off x="3110217" y="3221741"/>
            <a:ext cx="6030316" cy="8124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Business-Logic</a:t>
            </a:r>
          </a:p>
        </p:txBody>
      </p:sp>
      <p:sp>
        <p:nvSpPr>
          <p:cNvPr id="9" name="Rectangle 8"/>
          <p:cNvSpPr/>
          <p:nvPr/>
        </p:nvSpPr>
        <p:spPr>
          <a:xfrm>
            <a:off x="3110217" y="4163379"/>
            <a:ext cx="6030316" cy="8510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Layer</a:t>
            </a:r>
          </a:p>
        </p:txBody>
      </p:sp>
      <p:sp>
        <p:nvSpPr>
          <p:cNvPr id="10" name="Flowchart: Magnetic Disk 9"/>
          <p:cNvSpPr/>
          <p:nvPr/>
        </p:nvSpPr>
        <p:spPr>
          <a:xfrm>
            <a:off x="2997509" y="5784633"/>
            <a:ext cx="740979" cy="576998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FS</a:t>
            </a:r>
          </a:p>
        </p:txBody>
      </p:sp>
      <p:sp>
        <p:nvSpPr>
          <p:cNvPr id="11" name="Flowchart: Direct Access Storage 10"/>
          <p:cNvSpPr/>
          <p:nvPr/>
        </p:nvSpPr>
        <p:spPr>
          <a:xfrm>
            <a:off x="3902554" y="5877551"/>
            <a:ext cx="1135117" cy="454021"/>
          </a:xfrm>
          <a:prstGeom prst="flowChartMagneticDrum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87360" y="185927"/>
            <a:ext cx="4326694" cy="12531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Split the application into smaller chunks</a:t>
            </a:r>
          </a:p>
        </p:txBody>
      </p:sp>
    </p:spTree>
    <p:extLst>
      <p:ext uri="{BB962C8B-B14F-4D97-AF65-F5344CB8AC3E}">
        <p14:creationId xmlns:p14="http://schemas.microsoft.com/office/powerpoint/2010/main" val="3395122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4997319" y="4152484"/>
            <a:ext cx="2106708" cy="941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274860" y="2111188"/>
            <a:ext cx="2106708" cy="941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Magnetic Disk 21"/>
          <p:cNvSpPr/>
          <p:nvPr/>
        </p:nvSpPr>
        <p:spPr>
          <a:xfrm>
            <a:off x="3154820" y="5477590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24" name="Flowchart: Magnetic Disk 23"/>
          <p:cNvSpPr/>
          <p:nvPr/>
        </p:nvSpPr>
        <p:spPr>
          <a:xfrm>
            <a:off x="5489999" y="5425570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7767539" y="5425570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27" name="Flowchart: Direct Access Storage 26"/>
          <p:cNvSpPr/>
          <p:nvPr/>
        </p:nvSpPr>
        <p:spPr>
          <a:xfrm>
            <a:off x="1846350" y="5604607"/>
            <a:ext cx="1135117" cy="454021"/>
          </a:xfrm>
          <a:prstGeom prst="flowChartMagneticDrum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Magnetic Disk 27"/>
          <p:cNvSpPr/>
          <p:nvPr/>
        </p:nvSpPr>
        <p:spPr>
          <a:xfrm>
            <a:off x="784789" y="5556629"/>
            <a:ext cx="740979" cy="576998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FS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4997319" y="2111188"/>
            <a:ext cx="2106708" cy="941294"/>
            <a:chOff x="4997319" y="2111188"/>
            <a:chExt cx="2106708" cy="941294"/>
          </a:xfrm>
        </p:grpSpPr>
        <p:sp>
          <p:nvSpPr>
            <p:cNvPr id="14" name="Rounded Rectangle 13"/>
            <p:cNvSpPr/>
            <p:nvPr/>
          </p:nvSpPr>
          <p:spPr>
            <a:xfrm>
              <a:off x="4997319" y="2111188"/>
              <a:ext cx="2106708" cy="9412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92538" y="2304021"/>
              <a:ext cx="1716269" cy="64516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User Interface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997319" y="3132665"/>
            <a:ext cx="2106708" cy="941294"/>
            <a:chOff x="4997319" y="3132665"/>
            <a:chExt cx="2106708" cy="941294"/>
          </a:xfrm>
        </p:grpSpPr>
        <p:sp>
          <p:nvSpPr>
            <p:cNvPr id="17" name="Rounded Rectangle 16"/>
            <p:cNvSpPr/>
            <p:nvPr/>
          </p:nvSpPr>
          <p:spPr>
            <a:xfrm>
              <a:off x="4997319" y="3132665"/>
              <a:ext cx="2106708" cy="941294"/>
            </a:xfrm>
            <a:prstGeom prst="round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192538" y="3297286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Account-Service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274860" y="3132665"/>
            <a:ext cx="2106708" cy="941294"/>
            <a:chOff x="7274860" y="3132665"/>
            <a:chExt cx="2106708" cy="941294"/>
          </a:xfrm>
        </p:grpSpPr>
        <p:sp>
          <p:nvSpPr>
            <p:cNvPr id="16" name="Rounded Rectangle 15"/>
            <p:cNvSpPr/>
            <p:nvPr/>
          </p:nvSpPr>
          <p:spPr>
            <a:xfrm>
              <a:off x="7274860" y="3132665"/>
              <a:ext cx="2106708" cy="941294"/>
            </a:xfrm>
            <a:prstGeom prst="round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470078" y="3297286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Auth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7470078" y="2304021"/>
            <a:ext cx="1716269" cy="6451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Mgmt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274857" y="4152484"/>
            <a:ext cx="2106708" cy="941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2719778" y="2111188"/>
            <a:ext cx="2106708" cy="941294"/>
            <a:chOff x="2719778" y="2111188"/>
            <a:chExt cx="2106708" cy="941294"/>
          </a:xfrm>
        </p:grpSpPr>
        <p:sp>
          <p:nvSpPr>
            <p:cNvPr id="15" name="Rounded Rectangle 14"/>
            <p:cNvSpPr/>
            <p:nvPr/>
          </p:nvSpPr>
          <p:spPr>
            <a:xfrm>
              <a:off x="2719778" y="2111188"/>
              <a:ext cx="2106708" cy="9412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981467" y="2259251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File-Service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719778" y="3132665"/>
            <a:ext cx="2106708" cy="941294"/>
            <a:chOff x="2719778" y="3132665"/>
            <a:chExt cx="2106708" cy="941294"/>
          </a:xfrm>
        </p:grpSpPr>
        <p:sp>
          <p:nvSpPr>
            <p:cNvPr id="18" name="Rounded Rectangle 17"/>
            <p:cNvSpPr/>
            <p:nvPr/>
          </p:nvSpPr>
          <p:spPr>
            <a:xfrm>
              <a:off x="2719778" y="3132665"/>
              <a:ext cx="2106708" cy="941294"/>
            </a:xfrm>
            <a:prstGeom prst="round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81466" y="3286572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Orders-Service</a:t>
              </a:r>
            </a:p>
          </p:txBody>
        </p:sp>
      </p:grpSp>
      <p:sp>
        <p:nvSpPr>
          <p:cNvPr id="44" name="Flowchart: Magnetic Disk 43"/>
          <p:cNvSpPr/>
          <p:nvPr/>
        </p:nvSpPr>
        <p:spPr>
          <a:xfrm>
            <a:off x="10325001" y="5425569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2719778" y="4154142"/>
            <a:ext cx="2106708" cy="941294"/>
            <a:chOff x="2719778" y="4154142"/>
            <a:chExt cx="2106708" cy="941294"/>
          </a:xfrm>
        </p:grpSpPr>
        <p:sp>
          <p:nvSpPr>
            <p:cNvPr id="21" name="Rounded Rectangle 20"/>
            <p:cNvSpPr/>
            <p:nvPr/>
          </p:nvSpPr>
          <p:spPr>
            <a:xfrm>
              <a:off x="2719778" y="4154142"/>
              <a:ext cx="2106708" cy="9412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968019" y="4313893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Notofication</a:t>
              </a:r>
              <a:r>
                <a:rPr lang="en-US" dirty="0">
                  <a:solidFill>
                    <a:schemeClr val="tx1"/>
                  </a:solidFill>
                </a:rPr>
                <a:t>-Service</a:t>
              </a:r>
            </a:p>
          </p:txBody>
        </p:sp>
      </p:grpSp>
      <p:sp>
        <p:nvSpPr>
          <p:cNvPr id="47" name="Rectangle 46"/>
          <p:cNvSpPr/>
          <p:nvPr/>
        </p:nvSpPr>
        <p:spPr>
          <a:xfrm>
            <a:off x="7470078" y="4318817"/>
            <a:ext cx="1716269" cy="6451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Payment-Service</a:t>
            </a:r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487360" y="185927"/>
            <a:ext cx="4326694" cy="12531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Split the application into smaller chunks</a:t>
            </a:r>
          </a:p>
        </p:txBody>
      </p:sp>
    </p:spTree>
    <p:extLst>
      <p:ext uri="{BB962C8B-B14F-4D97-AF65-F5344CB8AC3E}">
        <p14:creationId xmlns:p14="http://schemas.microsoft.com/office/powerpoint/2010/main" val="1028228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48148E-6 L 0.20925 -0.00162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56" y="-9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11111E-6 L -0.21016 -0.00787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08" y="-39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1.48148E-6 L 0.00013 0.14931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45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44444E-6 L -0.10235 -0.00602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17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48658</TotalTime>
  <Words>1315</Words>
  <Application>Microsoft Macintosh PowerPoint</Application>
  <PresentationFormat>Widescreen</PresentationFormat>
  <Paragraphs>442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Calibri Light</vt:lpstr>
      <vt:lpstr>Courier New</vt:lpstr>
      <vt:lpstr>SFMono-Regular</vt:lpstr>
      <vt:lpstr>Wingdings</vt:lpstr>
      <vt:lpstr>Office Theme</vt:lpstr>
      <vt:lpstr>Using Kubernetes</vt:lpstr>
      <vt:lpstr>Agenda</vt:lpstr>
      <vt:lpstr>Microservices</vt:lpstr>
      <vt:lpstr>Typical MVC Application </vt:lpstr>
      <vt:lpstr>PowerPoint Presentation</vt:lpstr>
      <vt:lpstr>Monolithic Architecture</vt:lpstr>
      <vt:lpstr>Monolithics Limitations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Containers Benefits </vt:lpstr>
      <vt:lpstr>Monolithic – Service Oriented - Microservices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Containers Orchestrator</vt:lpstr>
      <vt:lpstr>           Kubernetes (aka. K8s)</vt:lpstr>
      <vt:lpstr>Agenda</vt:lpstr>
      <vt:lpstr>Pod - the basic building block of Kubernetes</vt:lpstr>
      <vt:lpstr>Pod</vt:lpstr>
      <vt:lpstr>PowerPoint Presentation</vt:lpstr>
      <vt:lpstr>PowerPoint Presentation</vt:lpstr>
      <vt:lpstr>PowerPoint Presentation</vt:lpstr>
      <vt:lpstr>Working with kubectl Imperative Commands</vt:lpstr>
      <vt:lpstr>Pod</vt:lpstr>
      <vt:lpstr>Controller</vt:lpstr>
      <vt:lpstr>PowerPoint Presentation</vt:lpstr>
      <vt:lpstr>PowerPoint Presentation</vt:lpstr>
      <vt:lpstr>PowerPoint Presentation</vt:lpstr>
      <vt:lpstr>Service</vt:lpstr>
      <vt:lpstr>Working with kubectl Imperative Commands</vt:lpstr>
      <vt:lpstr>Agenda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Kubernetes</dc:title>
  <dc:creator>nesia amit</dc:creator>
  <cp:lastModifiedBy>Malin, Eylon</cp:lastModifiedBy>
  <cp:revision>296</cp:revision>
  <dcterms:created xsi:type="dcterms:W3CDTF">2017-12-11T10:23:59Z</dcterms:created>
  <dcterms:modified xsi:type="dcterms:W3CDTF">2022-02-27T17:34:51Z</dcterms:modified>
</cp:coreProperties>
</file>