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328" r:id="rId15"/>
    <p:sldId id="270" r:id="rId16"/>
    <p:sldId id="323" r:id="rId17"/>
    <p:sldId id="321" r:id="rId18"/>
    <p:sldId id="324" r:id="rId19"/>
    <p:sldId id="329" r:id="rId20"/>
    <p:sldId id="267" r:id="rId21"/>
    <p:sldId id="268" r:id="rId22"/>
    <p:sldId id="312" r:id="rId23"/>
    <p:sldId id="269" r:id="rId24"/>
    <p:sldId id="271" r:id="rId25"/>
    <p:sldId id="309" r:id="rId26"/>
    <p:sldId id="331" r:id="rId27"/>
    <p:sldId id="272" r:id="rId28"/>
    <p:sldId id="330" r:id="rId29"/>
    <p:sldId id="311" r:id="rId30"/>
    <p:sldId id="326" r:id="rId31"/>
    <p:sldId id="306" r:id="rId32"/>
    <p:sldId id="327" r:id="rId33"/>
    <p:sldId id="303" r:id="rId34"/>
    <p:sldId id="273" r:id="rId35"/>
  </p:sldIdLst>
  <p:sldSz cx="12192000" cy="685800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9"/>
    <p:restoredTop sz="94217"/>
  </p:normalViewPr>
  <p:slideViewPr>
    <p:cSldViewPr snapToGrid="0" snapToObjects="1">
      <p:cViewPr varScale="1">
        <p:scale>
          <a:sx n="141" d="100"/>
          <a:sy n="141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F1348-48E7-664F-B438-DCFDBF59D3FF}" type="datetimeFigureOut">
              <a:rPr lang="en-IL" smtClean="0"/>
              <a:t>22/02/2022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8201-46F3-9943-99B8-52F0CC002E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709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B8201-46F3-9943-99B8-52F0CC002E50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79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onaknathani.com/blog/2020/07/kubernetes-nodeport-and-iptables-ru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vi/k8s-traini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0B97F-0F42-E645-B165-CD96AD27FD66}"/>
              </a:ext>
            </a:extLst>
          </p:cNvPr>
          <p:cNvSpPr/>
          <p:nvPr/>
        </p:nvSpPr>
        <p:spPr>
          <a:xfrm>
            <a:off x="837310" y="2950040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F22D7CA-E4DF-754B-846F-673AA0BF7030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Multi Microservices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2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0D7-BE2A-5049-A200-EB0C92AD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1" y="153084"/>
            <a:ext cx="10972440" cy="1144800"/>
          </a:xfrm>
        </p:spPr>
        <p:txBody>
          <a:bodyPr/>
          <a:lstStyle/>
          <a:p>
            <a:r>
              <a:rPr lang="en-US"/>
              <a:t>Kubernetes Components</a:t>
            </a:r>
            <a:endParaRPr lang="en-IL" dirty="0"/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D7BD8C6-FD9D-6641-9A89-F731F384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1" y="1210310"/>
            <a:ext cx="9195994" cy="54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31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b="1" dirty="0" err="1"/>
              <a:t>kube-apiserver</a:t>
            </a:r>
            <a:r>
              <a:rPr lang="en-US" b="1" dirty="0"/>
              <a:t> </a:t>
            </a:r>
            <a:r>
              <a:rPr lang="en-US" dirty="0"/>
              <a:t>- exposes the </a:t>
            </a:r>
            <a:r>
              <a:rPr lang="en-US" dirty="0" err="1"/>
              <a:t>Kubernetes</a:t>
            </a:r>
            <a:r>
              <a:rPr lang="en-US" dirty="0"/>
              <a:t> API. It is the front-end for the </a:t>
            </a:r>
            <a:r>
              <a:rPr lang="en-US" dirty="0" err="1"/>
              <a:t>Kubernetes</a:t>
            </a:r>
            <a:r>
              <a:rPr lang="en-US" dirty="0"/>
              <a:t> control plane.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669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etcd</a:t>
            </a:r>
            <a:r>
              <a:rPr lang="en-US" b="1" dirty="0"/>
              <a:t> </a:t>
            </a:r>
            <a:r>
              <a:rPr lang="en-US" dirty="0"/>
              <a:t>- key value store used as </a:t>
            </a:r>
            <a:r>
              <a:rPr lang="en-US" dirty="0" err="1"/>
              <a:t>Kubernetes</a:t>
            </a:r>
            <a:r>
              <a:rPr lang="en-US" dirty="0"/>
              <a:t>’ backing store for all cluster data.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7174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-scheduler </a:t>
            </a:r>
            <a:r>
              <a:rPr lang="en-US" dirty="0"/>
              <a:t>- watches newly created pods that have no node assigned, and selects a node for them to run on.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48244"/>
            <a:ext cx="10515600" cy="223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-controller-manager </a:t>
            </a:r>
            <a:r>
              <a:rPr lang="en-US" dirty="0"/>
              <a:t>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Responsible for noticing and responding when nodes go down.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Responsible for maintaining the correct number of pods for every replication controller object in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Populates the Endpoints object (that is, joins Services &amp; Pods).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178527" y="3937192"/>
            <a:ext cx="113233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6254B8-EF33-7E44-91A0-354897843B79}"/>
              </a:ext>
            </a:extLst>
          </p:cNvPr>
          <p:cNvSpPr txBox="1"/>
          <p:nvPr/>
        </p:nvSpPr>
        <p:spPr>
          <a:xfrm>
            <a:off x="5776803" y="6336063"/>
            <a:ext cx="113089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9E06CB-A2C4-3B4D-BEFC-C6D16C956AA4}"/>
              </a:ext>
            </a:extLst>
          </p:cNvPr>
          <p:cNvSpPr txBox="1"/>
          <p:nvPr/>
        </p:nvSpPr>
        <p:spPr>
          <a:xfrm rot="1629606">
            <a:off x="8677247" y="4408735"/>
            <a:ext cx="1076762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r>
              <a:rPr lang="en-US" b="1" dirty="0" err="1"/>
              <a:t>Kubelet</a:t>
            </a:r>
            <a:r>
              <a:rPr lang="en-US" dirty="0"/>
              <a:t> - An agent that runs on each node in the cluster. It makes sure that containers are running in a pod.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5035" y="2722527"/>
            <a:ext cx="10515600" cy="1289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4000" b="1" dirty="0"/>
              <a:t>Container Runtime</a:t>
            </a:r>
            <a:r>
              <a:rPr lang="en-US" sz="4000" dirty="0"/>
              <a:t> -  is the software that is responsible for running containers. Kubernetes supports some runtimes: </a:t>
            </a:r>
            <a:r>
              <a:rPr lang="en-US" sz="4000" dirty="0" err="1"/>
              <a:t>containerd</a:t>
            </a:r>
            <a:r>
              <a:rPr lang="en-US" sz="4000" dirty="0"/>
              <a:t>, CRI-O, Docker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5035" y="4118744"/>
            <a:ext cx="10515600" cy="128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-  enables the </a:t>
            </a:r>
            <a:r>
              <a:rPr lang="en-US" dirty="0" err="1"/>
              <a:t>Kubernetes</a:t>
            </a:r>
            <a:r>
              <a:rPr lang="en-US" dirty="0"/>
              <a:t> service abstraction by maintaining network rules on the host and performing connection forwarding.</a:t>
            </a:r>
          </a:p>
        </p:txBody>
      </p:sp>
    </p:spTree>
    <p:extLst>
      <p:ext uri="{BB962C8B-B14F-4D97-AF65-F5344CB8AC3E}">
        <p14:creationId xmlns:p14="http://schemas.microsoft.com/office/powerpoint/2010/main" val="21810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Addons (cluster components)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80" y="165784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  <a:r>
              <a:rPr lang="en-US" dirty="0"/>
              <a:t> -  a DNS server, which serves DNS records for Kubernetes services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2216D-9EF4-BF49-A02D-620CE3F99DBC}"/>
              </a:ext>
            </a:extLst>
          </p:cNvPr>
          <p:cNvSpPr txBox="1">
            <a:spLocks/>
          </p:cNvSpPr>
          <p:nvPr/>
        </p:nvSpPr>
        <p:spPr>
          <a:xfrm>
            <a:off x="636369" y="2788363"/>
            <a:ext cx="10515600" cy="72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UI (Dashboard) </a:t>
            </a:r>
            <a:r>
              <a:rPr lang="en-US" dirty="0"/>
              <a:t>-  web-based UI for Kubernetes clusters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3E07FC-3B2A-1B46-A9FF-99254407AF2F}"/>
              </a:ext>
            </a:extLst>
          </p:cNvPr>
          <p:cNvSpPr txBox="1">
            <a:spLocks/>
          </p:cNvSpPr>
          <p:nvPr/>
        </p:nvSpPr>
        <p:spPr>
          <a:xfrm>
            <a:off x="636369" y="3432860"/>
            <a:ext cx="10515600" cy="1515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Container Resource Monitoring - </a:t>
            </a:r>
            <a:r>
              <a:rPr lang="en-US" dirty="0"/>
              <a:t>records generic time-series metrics about containers in a central database, and provides a UI for browsing that data 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353673-A49D-6440-8786-9720E143ADF5}"/>
              </a:ext>
            </a:extLst>
          </p:cNvPr>
          <p:cNvSpPr txBox="1">
            <a:spLocks/>
          </p:cNvSpPr>
          <p:nvPr/>
        </p:nvSpPr>
        <p:spPr>
          <a:xfrm>
            <a:off x="609480" y="4952325"/>
            <a:ext cx="10515600" cy="1080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Cluster-level Logging</a:t>
            </a:r>
            <a:r>
              <a:rPr lang="en-US" dirty="0"/>
              <a:t> - responsible for saving container logs to a central log store with search/browsing interface.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8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apiVersion</a:t>
            </a: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: v1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kind: Pod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metadata: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name: static-web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labels: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role: </a:t>
            </a: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myrole</a:t>
            </a:r>
            <a:endParaRPr lang="en-US" sz="1600" b="1" spc="-1" dirty="0">
              <a:solidFill>
                <a:srgbClr val="008080"/>
              </a:solidFill>
              <a:uFill>
                <a:solidFill>
                  <a:srgbClr val="FFFFFF"/>
                </a:solidFill>
              </a:uFill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containers: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- name: web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  image: </a:t>
            </a: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nginx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pod.yaml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3020F-EA01-4A4C-B433-CC271C18D1DF}"/>
              </a:ext>
            </a:extLst>
          </p:cNvPr>
          <p:cNvSpPr/>
          <p:nvPr/>
        </p:nvSpPr>
        <p:spPr>
          <a:xfrm>
            <a:off x="837310" y="2984825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94FEFD0-A61A-204B-B803-C895D38D423D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392120"/>
            <a:ext cx="4339080" cy="5465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apiVersion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apps/v1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kind: Deployment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metadata: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name: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-deployment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labels: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replicas: 3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selector: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matchLabels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template: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metadata: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labels: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spec: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containers: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- name: my-app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image: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deploy.yaml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Environment Variable to the Pod 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on pod container.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69333" y="4427543"/>
            <a:ext cx="856080" cy="3508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38995" y="3867382"/>
            <a:ext cx="856080" cy="342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service.yaml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162445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0"/>
            <a:ext cx="10972440" cy="747146"/>
          </a:xfrm>
        </p:spPr>
        <p:txBody>
          <a:bodyPr/>
          <a:lstStyle/>
          <a:p>
            <a:r>
              <a:rPr lang="en-US" sz="3600" dirty="0"/>
              <a:t>IPTABLES rules – node port 23456 to &lt;</a:t>
            </a:r>
            <a:r>
              <a:rPr lang="en-US" sz="3600" dirty="0" err="1"/>
              <a:t>pod_ip</a:t>
            </a:r>
            <a:r>
              <a:rPr lang="en-US" sz="3600" dirty="0"/>
              <a:t>&gt;:80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22830E-12C1-5840-8ED8-F1471785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614520"/>
            <a:ext cx="11665225" cy="747146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PREROUTING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KUBE-SERVICES</a:t>
            </a:r>
            <a:r>
              <a:rPr lang="en-US" sz="1400" dirty="0"/>
              <a:t>  all         --       anywhere  anywhere      /*  </a:t>
            </a:r>
            <a:r>
              <a:rPr lang="en-US" sz="1400" dirty="0" err="1"/>
              <a:t>kubernetes</a:t>
            </a:r>
            <a:r>
              <a:rPr lang="en-US" sz="1400" dirty="0"/>
              <a:t>  service  portals  */</a:t>
            </a:r>
          </a:p>
          <a:p>
            <a:pPr marL="0" indent="0">
              <a:buNone/>
            </a:pPr>
            <a:endParaRPr lang="en-IL" sz="1400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7DD0CACF-D8B1-4549-B695-A87380C28158}"/>
              </a:ext>
            </a:extLst>
          </p:cNvPr>
          <p:cNvSpPr txBox="1">
            <a:spLocks/>
          </p:cNvSpPr>
          <p:nvPr/>
        </p:nvSpPr>
        <p:spPr>
          <a:xfrm>
            <a:off x="288236" y="1575827"/>
            <a:ext cx="11665225" cy="762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KUBE-SERVICES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KUBE-NODEPORTS</a:t>
            </a:r>
            <a:r>
              <a:rPr lang="en-US" sz="1400" dirty="0"/>
              <a:t>  all  --  anywhere             anywhere             /* </a:t>
            </a:r>
            <a:r>
              <a:rPr lang="en-US" sz="1400" dirty="0" err="1"/>
              <a:t>kubernetes</a:t>
            </a:r>
            <a:r>
              <a:rPr lang="en-US" sz="1400" dirty="0"/>
              <a:t> service </a:t>
            </a:r>
            <a:r>
              <a:rPr lang="en-US" sz="1400" dirty="0" err="1"/>
              <a:t>nodeports</a:t>
            </a:r>
            <a:r>
              <a:rPr lang="en-US" sz="1400" dirty="0"/>
              <a:t>; NOTE: this must be the last rule in this chain */ ADDRTYPE match </a:t>
            </a:r>
            <a:r>
              <a:rPr lang="en-US" sz="1400" dirty="0" err="1"/>
              <a:t>dst</a:t>
            </a:r>
            <a:r>
              <a:rPr lang="en-US" sz="1400" dirty="0"/>
              <a:t>-type LOCAL</a:t>
            </a:r>
            <a:endParaRPr lang="en-IL" sz="1400" dirty="0"/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3900B3FE-E546-304C-A164-DB2FC3ADE479}"/>
              </a:ext>
            </a:extLst>
          </p:cNvPr>
          <p:cNvSpPr txBox="1">
            <a:spLocks/>
          </p:cNvSpPr>
          <p:nvPr/>
        </p:nvSpPr>
        <p:spPr>
          <a:xfrm>
            <a:off x="288235" y="2581599"/>
            <a:ext cx="11665226" cy="6169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KUBE-NODEPORTS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KUBE-SVC-BAR6BUTX5H2RXQHR</a:t>
            </a:r>
            <a:r>
              <a:rPr lang="en-US" sz="1400" dirty="0"/>
              <a:t>  </a:t>
            </a:r>
            <a:r>
              <a:rPr lang="en-US" sz="1400" dirty="0" err="1"/>
              <a:t>tcp</a:t>
            </a:r>
            <a:r>
              <a:rPr lang="en-US" sz="1400" dirty="0"/>
              <a:t>  --  anywhere             anywhere             /* default/lc-web */ </a:t>
            </a:r>
            <a:r>
              <a:rPr lang="en-US" sz="1400" dirty="0" err="1"/>
              <a:t>tcp</a:t>
            </a:r>
            <a:r>
              <a:rPr lang="en-US" sz="1400" dirty="0"/>
              <a:t> dpt:</a:t>
            </a:r>
            <a:r>
              <a:rPr lang="en-US" sz="1400" dirty="0">
                <a:solidFill>
                  <a:srgbClr val="FFFF00"/>
                </a:solidFill>
              </a:rPr>
              <a:t>23456</a:t>
            </a:r>
            <a:endParaRPr lang="en-IL" sz="1400" dirty="0">
              <a:solidFill>
                <a:srgbClr val="FFFF00"/>
              </a:solidFill>
            </a:endParaRP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D67CD337-8D1D-9D46-966B-AE9E9D046E88}"/>
              </a:ext>
            </a:extLst>
          </p:cNvPr>
          <p:cNvSpPr txBox="1">
            <a:spLocks/>
          </p:cNvSpPr>
          <p:nvPr/>
        </p:nvSpPr>
        <p:spPr>
          <a:xfrm>
            <a:off x="288235" y="3390422"/>
            <a:ext cx="11665227" cy="12875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KUBE-SVC-BAR6BUTX5H2RXQHR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KUBE-SEP-V3I5ZMI6HNNKFTAG</a:t>
            </a:r>
            <a:r>
              <a:rPr lang="en-US" sz="1400" dirty="0"/>
              <a:t>  all  --  anywhere             anywhere             /* default/lc-web */ statistic mode random probability 0.33333333349</a:t>
            </a:r>
          </a:p>
          <a:p>
            <a:pPr marL="0" indent="0">
              <a:buNone/>
            </a:pPr>
            <a:r>
              <a:rPr lang="en-US" sz="1400" dirty="0"/>
              <a:t>KUBE-SEP-VCKZVZIZW7BZXXHP  all  --  anywhere             anywhere             /* default/lc-web */ statistic mode random probability 0.50000000000</a:t>
            </a:r>
          </a:p>
          <a:p>
            <a:pPr marL="0" indent="0">
              <a:buNone/>
            </a:pPr>
            <a:r>
              <a:rPr lang="en-US" sz="1400" dirty="0"/>
              <a:t>KUBE-SEP-DL2DGDTYSOSGT7JL  all  --  anywhere             anywhere             /* default/lc-web */</a:t>
            </a:r>
            <a:endParaRPr lang="en-IL" sz="1400" dirty="0"/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0D3969EC-F8CF-1E4C-9487-66B0106A7077}"/>
              </a:ext>
            </a:extLst>
          </p:cNvPr>
          <p:cNvSpPr txBox="1">
            <a:spLocks/>
          </p:cNvSpPr>
          <p:nvPr/>
        </p:nvSpPr>
        <p:spPr>
          <a:xfrm>
            <a:off x="288235" y="4869856"/>
            <a:ext cx="11665226" cy="6335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rgbClr val="002060"/>
                </a:solidFill>
              </a:rPr>
              <a:t>KUBE-SEP-V3I5ZMI6HNNKFTAG</a:t>
            </a:r>
          </a:p>
          <a:p>
            <a:pPr marL="0" indent="0">
              <a:buNone/>
            </a:pPr>
            <a:r>
              <a:rPr lang="en-US" sz="1400" dirty="0"/>
              <a:t>DNAT       </a:t>
            </a:r>
            <a:r>
              <a:rPr lang="en-US" sz="1400" dirty="0" err="1"/>
              <a:t>tcp</a:t>
            </a:r>
            <a:r>
              <a:rPr lang="en-US" sz="1400" dirty="0"/>
              <a:t>  --  anywhere             anywhere             /* default/lc-web */ </a:t>
            </a:r>
            <a:r>
              <a:rPr lang="en-US" sz="1400" dirty="0" err="1"/>
              <a:t>tcp</a:t>
            </a:r>
            <a:r>
              <a:rPr lang="en-US" sz="1400" dirty="0"/>
              <a:t> to:</a:t>
            </a:r>
            <a:r>
              <a:rPr lang="en-US" sz="1400" dirty="0">
                <a:solidFill>
                  <a:srgbClr val="FFFF00"/>
                </a:solidFill>
              </a:rPr>
              <a:t>10.244.2.5:80</a:t>
            </a:r>
            <a:endParaRPr lang="en-IL" sz="1400" dirty="0">
              <a:solidFill>
                <a:srgbClr val="FFFF00"/>
              </a:solidFill>
            </a:endParaRP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14F39997-62AF-BB48-B279-39028308EA71}"/>
              </a:ext>
            </a:extLst>
          </p:cNvPr>
          <p:cNvSpPr txBox="1">
            <a:spLocks/>
          </p:cNvSpPr>
          <p:nvPr/>
        </p:nvSpPr>
        <p:spPr>
          <a:xfrm>
            <a:off x="263387" y="5730060"/>
            <a:ext cx="11665226" cy="6335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</a:t>
            </a:r>
            <a:r>
              <a:rPr lang="en-US" sz="1400" dirty="0" err="1"/>
              <a:t>kubectl</a:t>
            </a:r>
            <a:r>
              <a:rPr lang="en-US" sz="1400" dirty="0"/>
              <a:t> get po -</a:t>
            </a:r>
            <a:r>
              <a:rPr lang="en-US" sz="1400" dirty="0" err="1"/>
              <a:t>owide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c-web-6d5479f46-tpvhd              1/1     Running   0          34m    </a:t>
            </a:r>
            <a:r>
              <a:rPr lang="en-US" sz="1400" dirty="0">
                <a:solidFill>
                  <a:srgbClr val="FFFF00"/>
                </a:solidFill>
              </a:rPr>
              <a:t>10.244.2.5</a:t>
            </a:r>
            <a:r>
              <a:rPr lang="en-US" sz="1400" dirty="0"/>
              <a:t>   kind-worker2   &lt;none&gt;           &lt;none&gt;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9871F-7938-644D-85FA-50A9DE3425EF}"/>
              </a:ext>
            </a:extLst>
          </p:cNvPr>
          <p:cNvSpPr txBox="1"/>
          <p:nvPr/>
        </p:nvSpPr>
        <p:spPr>
          <a:xfrm>
            <a:off x="2557835" y="6488668"/>
            <a:ext cx="1164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esource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ronaknathani.com</a:t>
            </a:r>
            <a:r>
              <a:rPr lang="en-US" dirty="0">
                <a:hlinkClick r:id="rId3"/>
              </a:rPr>
              <a:t>/blog/2020/07/</a:t>
            </a:r>
            <a:r>
              <a:rPr lang="en-US" dirty="0" err="1">
                <a:hlinkClick r:id="rId3"/>
              </a:rPr>
              <a:t>kubernetes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nodeport</a:t>
            </a:r>
            <a:r>
              <a:rPr lang="en-US" dirty="0">
                <a:hlinkClick r:id="rId3"/>
              </a:rPr>
              <a:t>-and-iptables-rules/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302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22" grpId="0" animBg="1"/>
      <p:bldP spid="31" grpId="0" animBg="1"/>
      <p:bldP spid="32" grpId="0" animBg="1"/>
      <p:bldP spid="33" grpId="0" animBg="1"/>
      <p:bldP spid="35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25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239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AutoShape 2" descr="Services overview diagram for iptables proxy">
            <a:extLst>
              <a:ext uri="{FF2B5EF4-FFF2-40B4-BE49-F238E27FC236}">
                <a16:creationId xmlns:a16="http://schemas.microsoft.com/office/drawing/2014/main" id="{4006CCD8-2F91-6444-B324-2FD52DEC1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4841" y="1307841"/>
            <a:ext cx="5262465" cy="526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AD6E46-9995-2A4B-9452-B21880A61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799" y="1117600"/>
            <a:ext cx="7282543" cy="53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4723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Services – </a:t>
            </a:r>
            <a:r>
              <a:rPr lang="en-US" dirty="0" err="1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creates a set of DNS records for each. </a:t>
            </a:r>
          </a:p>
          <a:p>
            <a:pPr lvl="0"/>
            <a:endParaRPr lang="en-US" sz="2800" dirty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If 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do 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7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04654" y="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984127" y="3438359"/>
            <a:ext cx="1788148" cy="173668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4811549" y="3322439"/>
            <a:ext cx="2134965" cy="160575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299946" y="2412811"/>
            <a:ext cx="1607628" cy="141645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365999" y="2027394"/>
            <a:ext cx="1692556" cy="173392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3849220" y="2324089"/>
            <a:ext cx="1420422" cy="160421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673186" y="1951928"/>
            <a:ext cx="1636795" cy="191022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3E64CC68-A654-AF45-BC69-EC3DFB7E469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472100" y="303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5" name="Line 19">
            <a:extLst>
              <a:ext uri="{FF2B5EF4-FFF2-40B4-BE49-F238E27FC236}">
                <a16:creationId xmlns:a16="http://schemas.microsoft.com/office/drawing/2014/main" id="{000A92FC-46B7-B246-BEFE-4F85CD80A23B}"/>
              </a:ext>
            </a:extLst>
          </p:cNvPr>
          <p:cNvSpPr/>
          <p:nvPr/>
        </p:nvSpPr>
        <p:spPr>
          <a:xfrm flipV="1">
            <a:off x="3528720" y="979606"/>
            <a:ext cx="2994840" cy="1327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6" name="CustomShape 20">
            <a:extLst>
              <a:ext uri="{FF2B5EF4-FFF2-40B4-BE49-F238E27FC236}">
                <a16:creationId xmlns:a16="http://schemas.microsoft.com/office/drawing/2014/main" id="{AF86A4DE-F4E3-9C43-A260-1497623BB9B7}"/>
              </a:ext>
            </a:extLst>
          </p:cNvPr>
          <p:cNvSpPr/>
          <p:nvPr/>
        </p:nvSpPr>
        <p:spPr>
          <a:xfrm>
            <a:off x="5485901" y="2393190"/>
            <a:ext cx="798314" cy="45261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21">
            <a:extLst>
              <a:ext uri="{FF2B5EF4-FFF2-40B4-BE49-F238E27FC236}">
                <a16:creationId xmlns:a16="http://schemas.microsoft.com/office/drawing/2014/main" id="{9602E49B-EB19-8841-94B5-2794ECDCDC9A}"/>
              </a:ext>
            </a:extLst>
          </p:cNvPr>
          <p:cNvSpPr/>
          <p:nvPr/>
        </p:nvSpPr>
        <p:spPr>
          <a:xfrm>
            <a:off x="5533061" y="2461820"/>
            <a:ext cx="400307" cy="418539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41">
            <a:extLst>
              <a:ext uri="{FF2B5EF4-FFF2-40B4-BE49-F238E27FC236}">
                <a16:creationId xmlns:a16="http://schemas.microsoft.com/office/drawing/2014/main" id="{05938B40-F5A1-1740-BF1B-FDBB472C0A97}"/>
              </a:ext>
            </a:extLst>
          </p:cNvPr>
          <p:cNvSpPr/>
          <p:nvPr/>
        </p:nvSpPr>
        <p:spPr>
          <a:xfrm>
            <a:off x="4118056" y="2811002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2">
            <a:extLst>
              <a:ext uri="{FF2B5EF4-FFF2-40B4-BE49-F238E27FC236}">
                <a16:creationId xmlns:a16="http://schemas.microsoft.com/office/drawing/2014/main" id="{1630C3BB-380B-4E40-886D-A2285A92D522}"/>
              </a:ext>
            </a:extLst>
          </p:cNvPr>
          <p:cNvSpPr/>
          <p:nvPr/>
        </p:nvSpPr>
        <p:spPr>
          <a:xfrm>
            <a:off x="4014207" y="2685768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3">
            <a:extLst>
              <a:ext uri="{FF2B5EF4-FFF2-40B4-BE49-F238E27FC236}">
                <a16:creationId xmlns:a16="http://schemas.microsoft.com/office/drawing/2014/main" id="{6C77F5A8-C869-4042-859E-599007A5F163}"/>
              </a:ext>
            </a:extLst>
          </p:cNvPr>
          <p:cNvSpPr/>
          <p:nvPr/>
        </p:nvSpPr>
        <p:spPr>
          <a:xfrm rot="20095200">
            <a:off x="3522712" y="2551813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44">
            <a:extLst>
              <a:ext uri="{FF2B5EF4-FFF2-40B4-BE49-F238E27FC236}">
                <a16:creationId xmlns:a16="http://schemas.microsoft.com/office/drawing/2014/main" id="{4D715B5A-804A-7F43-B630-90611D772CDC}"/>
              </a:ext>
            </a:extLst>
          </p:cNvPr>
          <p:cNvSpPr/>
          <p:nvPr/>
        </p:nvSpPr>
        <p:spPr>
          <a:xfrm>
            <a:off x="4369988" y="2512968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4B6386E-58FE-EB42-81DD-6F9D4E4F6F19}"/>
              </a:ext>
            </a:extLst>
          </p:cNvPr>
          <p:cNvSpPr/>
          <p:nvPr/>
        </p:nvSpPr>
        <p:spPr>
          <a:xfrm>
            <a:off x="3991595" y="3507324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CustomShape 43">
            <a:extLst>
              <a:ext uri="{FF2B5EF4-FFF2-40B4-BE49-F238E27FC236}">
                <a16:creationId xmlns:a16="http://schemas.microsoft.com/office/drawing/2014/main" id="{77F2993D-2873-F643-8272-AA1C39EB5E6E}"/>
              </a:ext>
            </a:extLst>
          </p:cNvPr>
          <p:cNvSpPr/>
          <p:nvPr/>
        </p:nvSpPr>
        <p:spPr>
          <a:xfrm>
            <a:off x="3852423" y="3246208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6B7FA-259E-4D42-83EE-0FFE3B9567EA}"/>
              </a:ext>
            </a:extLst>
          </p:cNvPr>
          <p:cNvSpPr txBox="1"/>
          <p:nvPr/>
        </p:nvSpPr>
        <p:spPr>
          <a:xfrm rot="432459">
            <a:off x="3798265" y="1865614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172.18.0.3:30123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C7D19-B86B-EE4C-AF11-92E5665FA11C}"/>
              </a:ext>
            </a:extLst>
          </p:cNvPr>
          <p:cNvSpPr txBox="1"/>
          <p:nvPr/>
        </p:nvSpPr>
        <p:spPr>
          <a:xfrm rot="20996270">
            <a:off x="6379145" y="1876737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172.18.0.4:30123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2601D-8BE8-FC44-9CCB-5F33DC34E568}"/>
              </a:ext>
            </a:extLst>
          </p:cNvPr>
          <p:cNvSpPr txBox="1"/>
          <p:nvPr/>
        </p:nvSpPr>
        <p:spPr>
          <a:xfrm rot="20203650">
            <a:off x="4898545" y="3222440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172.18.0.2:30123</a:t>
            </a:r>
          </a:p>
        </p:txBody>
      </p:sp>
      <p:sp>
        <p:nvSpPr>
          <p:cNvPr id="28" name="CustomShape 41">
            <a:extLst>
              <a:ext uri="{FF2B5EF4-FFF2-40B4-BE49-F238E27FC236}">
                <a16:creationId xmlns:a16="http://schemas.microsoft.com/office/drawing/2014/main" id="{1FDCAD72-E459-0446-8777-AC3B68EA2765}"/>
              </a:ext>
            </a:extLst>
          </p:cNvPr>
          <p:cNvSpPr/>
          <p:nvPr/>
        </p:nvSpPr>
        <p:spPr>
          <a:xfrm>
            <a:off x="5515670" y="3977480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2">
            <a:extLst>
              <a:ext uri="{FF2B5EF4-FFF2-40B4-BE49-F238E27FC236}">
                <a16:creationId xmlns:a16="http://schemas.microsoft.com/office/drawing/2014/main" id="{77AA95C1-6303-7C48-BD95-99196C19FA92}"/>
              </a:ext>
            </a:extLst>
          </p:cNvPr>
          <p:cNvSpPr/>
          <p:nvPr/>
        </p:nvSpPr>
        <p:spPr>
          <a:xfrm>
            <a:off x="5411821" y="3852246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43">
            <a:extLst>
              <a:ext uri="{FF2B5EF4-FFF2-40B4-BE49-F238E27FC236}">
                <a16:creationId xmlns:a16="http://schemas.microsoft.com/office/drawing/2014/main" id="{F76B5E8F-94DA-3643-85B7-1C70D2A10DFD}"/>
              </a:ext>
            </a:extLst>
          </p:cNvPr>
          <p:cNvSpPr/>
          <p:nvPr/>
        </p:nvSpPr>
        <p:spPr>
          <a:xfrm rot="20095200">
            <a:off x="4920326" y="3718291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10.42.0.2:80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44">
            <a:extLst>
              <a:ext uri="{FF2B5EF4-FFF2-40B4-BE49-F238E27FC236}">
                <a16:creationId xmlns:a16="http://schemas.microsoft.com/office/drawing/2014/main" id="{FCB54257-9C47-C647-B990-1A5C55FFF212}"/>
              </a:ext>
            </a:extLst>
          </p:cNvPr>
          <p:cNvSpPr/>
          <p:nvPr/>
        </p:nvSpPr>
        <p:spPr>
          <a:xfrm>
            <a:off x="5767602" y="3679446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FD502E2D-BB82-4A48-8C93-BC6045F1ED5D}"/>
              </a:ext>
            </a:extLst>
          </p:cNvPr>
          <p:cNvSpPr/>
          <p:nvPr/>
        </p:nvSpPr>
        <p:spPr>
          <a:xfrm>
            <a:off x="5389209" y="4673802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" name="CustomShape 43">
            <a:extLst>
              <a:ext uri="{FF2B5EF4-FFF2-40B4-BE49-F238E27FC236}">
                <a16:creationId xmlns:a16="http://schemas.microsoft.com/office/drawing/2014/main" id="{C960CF43-0D23-924C-B018-D6C1262F8FEB}"/>
              </a:ext>
            </a:extLst>
          </p:cNvPr>
          <p:cNvSpPr/>
          <p:nvPr/>
        </p:nvSpPr>
        <p:spPr>
          <a:xfrm>
            <a:off x="5250037" y="4412686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22">
            <a:extLst>
              <a:ext uri="{FF2B5EF4-FFF2-40B4-BE49-F238E27FC236}">
                <a16:creationId xmlns:a16="http://schemas.microsoft.com/office/drawing/2014/main" id="{142C73AF-DDAB-7446-A903-27054972A633}"/>
              </a:ext>
            </a:extLst>
          </p:cNvPr>
          <p:cNvSpPr/>
          <p:nvPr/>
        </p:nvSpPr>
        <p:spPr>
          <a:xfrm>
            <a:off x="4891168" y="561553"/>
            <a:ext cx="991357" cy="1612133"/>
          </a:xfrm>
          <a:prstGeom prst="bentConnector2">
            <a:avLst/>
          </a:prstGeom>
          <a:noFill/>
          <a:ln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220809-20C6-5E4A-BF39-36DE587EC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58" y="2142769"/>
            <a:ext cx="476726" cy="476726"/>
          </a:xfrm>
          <a:prstGeom prst="rect">
            <a:avLst/>
          </a:prstGeom>
        </p:spPr>
      </p:pic>
      <p:sp>
        <p:nvSpPr>
          <p:cNvPr id="36" name="Line 19">
            <a:extLst>
              <a:ext uri="{FF2B5EF4-FFF2-40B4-BE49-F238E27FC236}">
                <a16:creationId xmlns:a16="http://schemas.microsoft.com/office/drawing/2014/main" id="{224D031C-7F01-F449-8FFA-4FD61E723330}"/>
              </a:ext>
            </a:extLst>
          </p:cNvPr>
          <p:cNvSpPr/>
          <p:nvPr/>
        </p:nvSpPr>
        <p:spPr>
          <a:xfrm flipV="1">
            <a:off x="1496743" y="1555597"/>
            <a:ext cx="1831645" cy="233153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C01A3EA-F28D-4440-961E-6A76306E0ACA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044184" y="1920895"/>
            <a:ext cx="1760291" cy="460237"/>
          </a:xfrm>
          <a:prstGeom prst="bentConnector3">
            <a:avLst>
              <a:gd name="adj1" fmla="val 1915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6E8420-4C18-A240-B32F-3393D754BC9C}"/>
              </a:ext>
            </a:extLst>
          </p:cNvPr>
          <p:cNvSpPr txBox="1"/>
          <p:nvPr/>
        </p:nvSpPr>
        <p:spPr>
          <a:xfrm>
            <a:off x="5003157" y="281771"/>
            <a:ext cx="78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b="1" dirty="0"/>
              <a:t>kubectl</a:t>
            </a:r>
          </a:p>
        </p:txBody>
      </p:sp>
    </p:spTree>
    <p:extLst>
      <p:ext uri="{BB962C8B-B14F-4D97-AF65-F5344CB8AC3E}">
        <p14:creationId xmlns:p14="http://schemas.microsoft.com/office/powerpoint/2010/main" val="430889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</a:t>
            </a:r>
            <a:r>
              <a:rPr lang="en-US" dirty="0" err="1"/>
              <a:t>Declerative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Rolling-Update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or update resource as declared in the file</a:t>
            </a:r>
            <a:endParaRPr lang="en-US" sz="2400" dirty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web-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Rollback to previous resource revision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rollout undo deployment deploy-name</a:t>
            </a:r>
          </a:p>
        </p:txBody>
      </p:sp>
    </p:spTree>
    <p:extLst>
      <p:ext uri="{BB962C8B-B14F-4D97-AF65-F5344CB8AC3E}">
        <p14:creationId xmlns:p14="http://schemas.microsoft.com/office/powerpoint/2010/main" val="1692531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0EADE7-D7E9-334F-BA06-A462CA546A0A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3B2B7-50B6-C147-AB0A-A65A0A57FF91}"/>
              </a:ext>
            </a:extLst>
          </p:cNvPr>
          <p:cNvSpPr/>
          <p:nvPr/>
        </p:nvSpPr>
        <p:spPr>
          <a:xfrm>
            <a:off x="836540" y="2980852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3099618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Lets-Chat-App </a:t>
              </a:r>
            </a:p>
            <a:p>
              <a:pPr algn="ctr"/>
              <a:r>
                <a:rPr lang="en-US" sz="1200" dirty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2971800" y="3023598"/>
            <a:ext cx="2874308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Lets-Chat-DB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MongoDB</a:t>
              </a:r>
              <a:r>
                <a:rPr lang="en-US" sz="1200" dirty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/>
              <a:t>  :80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/>
              <a:t> :8080</a:t>
            </a:r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-service</a:t>
            </a:r>
            <a:r>
              <a:rPr lang="en-US" sz="1200" dirty="0"/>
              <a:t>  :27017</a:t>
            </a:r>
          </a:p>
        </p:txBody>
      </p: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8C4174-E313-8843-9743-926FD5EA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6511">
            <a:off x="6019129" y="3261034"/>
            <a:ext cx="5999844" cy="1632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22491-C9B5-774F-B705-DBF3270192C3}"/>
              </a:ext>
            </a:extLst>
          </p:cNvPr>
          <p:cNvSpPr/>
          <p:nvPr/>
        </p:nvSpPr>
        <p:spPr>
          <a:xfrm>
            <a:off x="9210581" y="1004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74877" y="4428927"/>
            <a:ext cx="856080" cy="327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32423" y="3868771"/>
            <a:ext cx="856080" cy="3099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27648</TotalTime>
  <Words>1464</Words>
  <Application>Microsoft Macintosh PowerPoint</Application>
  <PresentationFormat>Widescreen</PresentationFormat>
  <Paragraphs>283</Paragraphs>
  <Slides>33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DejaVu Sans</vt:lpstr>
      <vt:lpstr>Roboto</vt:lpstr>
      <vt:lpstr>Roboto Mono</vt:lpstr>
      <vt:lpstr>SFMono-Regular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Components</vt:lpstr>
      <vt:lpstr>PowerPoint Presentation</vt:lpstr>
      <vt:lpstr>Master Components</vt:lpstr>
      <vt:lpstr>PowerPoint Presentation</vt:lpstr>
      <vt:lpstr>Node Components</vt:lpstr>
      <vt:lpstr>Addons (cluster components)</vt:lpstr>
      <vt:lpstr>PowerPoint Presentation</vt:lpstr>
      <vt:lpstr>PowerPoint Presentation</vt:lpstr>
      <vt:lpstr>Set Environment Variable to the Pod Container</vt:lpstr>
      <vt:lpstr>PowerPoint Presentation</vt:lpstr>
      <vt:lpstr>PowerPoint Presentation</vt:lpstr>
      <vt:lpstr>Endpoints</vt:lpstr>
      <vt:lpstr>IPTABLES rules – node port 23456 to &lt;pod_ip&gt;:80</vt:lpstr>
      <vt:lpstr>PowerPoint Presentation</vt:lpstr>
      <vt:lpstr>PowerPoint Presentation</vt:lpstr>
      <vt:lpstr>Discovering Services – kube-dns</vt:lpstr>
      <vt:lpstr>PowerPoint Presentation</vt:lpstr>
      <vt:lpstr>Working with kubectl Declerative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subject/>
  <dc:creator>nesia amit</dc:creator>
  <dc:description/>
  <cp:lastModifiedBy>Malin, Eylon</cp:lastModifiedBy>
  <cp:revision>103</cp:revision>
  <dcterms:created xsi:type="dcterms:W3CDTF">2017-12-31T19:47:46Z</dcterms:created>
  <dcterms:modified xsi:type="dcterms:W3CDTF">2022-02-27T17:34:54Z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