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260" r:id="rId4"/>
    <p:sldId id="261" r:id="rId5"/>
    <p:sldId id="285" r:id="rId6"/>
    <p:sldId id="286" r:id="rId7"/>
    <p:sldId id="314" r:id="rId8"/>
    <p:sldId id="315" r:id="rId9"/>
    <p:sldId id="316" r:id="rId10"/>
    <p:sldId id="318" r:id="rId11"/>
    <p:sldId id="319" r:id="rId12"/>
    <p:sldId id="266" r:id="rId13"/>
    <p:sldId id="326" r:id="rId14"/>
    <p:sldId id="327" r:id="rId15"/>
    <p:sldId id="328" r:id="rId16"/>
    <p:sldId id="258" r:id="rId17"/>
    <p:sldId id="262" r:id="rId18"/>
    <p:sldId id="332" r:id="rId19"/>
    <p:sldId id="331" r:id="rId20"/>
    <p:sldId id="289" r:id="rId21"/>
    <p:sldId id="341" r:id="rId22"/>
    <p:sldId id="288" r:id="rId23"/>
    <p:sldId id="292" r:id="rId24"/>
    <p:sldId id="291" r:id="rId25"/>
    <p:sldId id="321" r:id="rId26"/>
    <p:sldId id="263" r:id="rId27"/>
    <p:sldId id="325" r:id="rId28"/>
    <p:sldId id="329" r:id="rId29"/>
    <p:sldId id="335" r:id="rId30"/>
    <p:sldId id="333" r:id="rId31"/>
    <p:sldId id="342" r:id="rId32"/>
    <p:sldId id="338" r:id="rId33"/>
    <p:sldId id="334" r:id="rId34"/>
    <p:sldId id="336" r:id="rId35"/>
    <p:sldId id="337" r:id="rId36"/>
    <p:sldId id="330" r:id="rId37"/>
    <p:sldId id="294" r:id="rId38"/>
    <p:sldId id="322" r:id="rId39"/>
    <p:sldId id="296" r:id="rId40"/>
    <p:sldId id="295" r:id="rId41"/>
    <p:sldId id="297" r:id="rId42"/>
    <p:sldId id="300" r:id="rId43"/>
    <p:sldId id="301" r:id="rId44"/>
    <p:sldId id="306" r:id="rId45"/>
    <p:sldId id="273" r:id="rId46"/>
    <p:sldId id="320" r:id="rId47"/>
    <p:sldId id="275" r:id="rId48"/>
    <p:sldId id="276" r:id="rId49"/>
    <p:sldId id="277" r:id="rId50"/>
    <p:sldId id="283" r:id="rId51"/>
    <p:sldId id="278" r:id="rId52"/>
    <p:sldId id="280" r:id="rId53"/>
    <p:sldId id="279" r:id="rId54"/>
    <p:sldId id="28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4C2EE"/>
    <a:srgbClr val="F2B0E9"/>
    <a:srgbClr val="FFF2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60"/>
  </p:normalViewPr>
  <p:slideViewPr>
    <p:cSldViewPr snapToGrid="0">
      <p:cViewPr>
        <p:scale>
          <a:sx n="100" d="100"/>
          <a:sy n="100" d="100"/>
        </p:scale>
        <p:origin x="82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FE2C56-0565-4EE2-BFF3-D2F0E1DDAE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C5BE79-ABE7-47EB-A8F3-4C8BDB8FAFA8}">
      <dgm:prSet/>
      <dgm:spPr/>
      <dgm:t>
        <a:bodyPr/>
        <a:lstStyle/>
        <a:p>
          <a:r>
            <a:rPr lang="en-US"/>
            <a:t>Microservices Architecture</a:t>
          </a:r>
        </a:p>
      </dgm:t>
    </dgm:pt>
    <dgm:pt modelId="{25EEB7A9-80AD-4A9F-8FA3-B31E735F37C8}" type="parTrans" cxnId="{D9A5011B-8C94-4C5D-B5F7-9F4A1BFC1067}">
      <dgm:prSet/>
      <dgm:spPr/>
      <dgm:t>
        <a:bodyPr/>
        <a:lstStyle/>
        <a:p>
          <a:endParaRPr lang="en-US"/>
        </a:p>
      </dgm:t>
    </dgm:pt>
    <dgm:pt modelId="{C75AD890-3AA4-4368-9E77-BB50C28C604E}" type="sibTrans" cxnId="{D9A5011B-8C94-4C5D-B5F7-9F4A1BFC1067}">
      <dgm:prSet/>
      <dgm:spPr/>
      <dgm:t>
        <a:bodyPr/>
        <a:lstStyle/>
        <a:p>
          <a:endParaRPr lang="en-US"/>
        </a:p>
      </dgm:t>
    </dgm:pt>
    <dgm:pt modelId="{94E58FEC-8FE1-471F-862F-337F2CCA29D6}">
      <dgm:prSet/>
      <dgm:spPr/>
      <dgm:t>
        <a:bodyPr/>
        <a:lstStyle/>
        <a:p>
          <a:r>
            <a:rPr lang="en-US"/>
            <a:t>What is Kubernetes?</a:t>
          </a:r>
        </a:p>
      </dgm:t>
    </dgm:pt>
    <dgm:pt modelId="{B975C948-0312-4C0D-A0EB-74ADE5734BBD}" type="parTrans" cxnId="{38C75715-F536-4842-9790-4A386A530397}">
      <dgm:prSet/>
      <dgm:spPr/>
      <dgm:t>
        <a:bodyPr/>
        <a:lstStyle/>
        <a:p>
          <a:endParaRPr lang="en-US"/>
        </a:p>
      </dgm:t>
    </dgm:pt>
    <dgm:pt modelId="{4D42E285-2995-458B-8764-A0FE6B87E5CE}" type="sibTrans" cxnId="{38C75715-F536-4842-9790-4A386A530397}">
      <dgm:prSet/>
      <dgm:spPr/>
      <dgm:t>
        <a:bodyPr/>
        <a:lstStyle/>
        <a:p>
          <a:endParaRPr lang="en-US"/>
        </a:p>
      </dgm:t>
    </dgm:pt>
    <dgm:pt modelId="{892D91E1-89B2-4325-A041-61A45C040B91}">
      <dgm:prSet/>
      <dgm:spPr/>
      <dgm:t>
        <a:bodyPr/>
        <a:lstStyle/>
        <a:p>
          <a:r>
            <a:rPr lang="en-US" dirty="0"/>
            <a:t>Kubernetes Basics Commands</a:t>
          </a:r>
        </a:p>
      </dgm:t>
    </dgm:pt>
    <dgm:pt modelId="{AC758729-965D-4069-9146-E7B82E35406B}" type="parTrans" cxnId="{2D4515EE-B82C-41D8-AD97-5E4FC26689C9}">
      <dgm:prSet/>
      <dgm:spPr/>
      <dgm:t>
        <a:bodyPr/>
        <a:lstStyle/>
        <a:p>
          <a:endParaRPr lang="en-US"/>
        </a:p>
      </dgm:t>
    </dgm:pt>
    <dgm:pt modelId="{E2C4E802-9481-4F59-967D-AA962586C8DF}" type="sibTrans" cxnId="{2D4515EE-B82C-41D8-AD97-5E4FC26689C9}">
      <dgm:prSet/>
      <dgm:spPr/>
      <dgm:t>
        <a:bodyPr/>
        <a:lstStyle/>
        <a:p>
          <a:endParaRPr lang="en-US"/>
        </a:p>
      </dgm:t>
    </dgm:pt>
    <dgm:pt modelId="{D784529C-3736-4B99-842B-ED94C6E64FE5}" type="pres">
      <dgm:prSet presAssocID="{CFFE2C56-0565-4EE2-BFF3-D2F0E1DDAEA2}" presName="root" presStyleCnt="0">
        <dgm:presLayoutVars>
          <dgm:dir/>
          <dgm:resizeHandles val="exact"/>
        </dgm:presLayoutVars>
      </dgm:prSet>
      <dgm:spPr/>
    </dgm:pt>
    <dgm:pt modelId="{C6727C82-76EF-4C9B-9B2A-ECF92C710484}" type="pres">
      <dgm:prSet presAssocID="{5DC5BE79-ABE7-47EB-A8F3-4C8BDB8FAFA8}" presName="compNode" presStyleCnt="0"/>
      <dgm:spPr/>
    </dgm:pt>
    <dgm:pt modelId="{F4AC0474-260A-48A5-926D-4CAC99474DBD}" type="pres">
      <dgm:prSet presAssocID="{5DC5BE79-ABE7-47EB-A8F3-4C8BDB8FAFA8}" presName="bgRect" presStyleLbl="bgShp" presStyleIdx="0" presStyleCnt="3"/>
      <dgm:spPr/>
    </dgm:pt>
    <dgm:pt modelId="{E697EA40-D2C8-4F0E-9F32-D829FC9768F7}" type="pres">
      <dgm:prSet presAssocID="{5DC5BE79-ABE7-47EB-A8F3-4C8BDB8FA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027CEF-4D3F-490E-99F1-F828FA68DB98}" type="pres">
      <dgm:prSet presAssocID="{5DC5BE79-ABE7-47EB-A8F3-4C8BDB8FAFA8}" presName="spaceRect" presStyleCnt="0"/>
      <dgm:spPr/>
    </dgm:pt>
    <dgm:pt modelId="{41ADB658-4797-4F98-AA9D-760E4539FCCD}" type="pres">
      <dgm:prSet presAssocID="{5DC5BE79-ABE7-47EB-A8F3-4C8BDB8FAFA8}" presName="parTx" presStyleLbl="revTx" presStyleIdx="0" presStyleCnt="3">
        <dgm:presLayoutVars>
          <dgm:chMax val="0"/>
          <dgm:chPref val="0"/>
        </dgm:presLayoutVars>
      </dgm:prSet>
      <dgm:spPr/>
    </dgm:pt>
    <dgm:pt modelId="{1EC81740-6393-478D-AFED-85EF65F9F9BA}" type="pres">
      <dgm:prSet presAssocID="{C75AD890-3AA4-4368-9E77-BB50C28C604E}" presName="sibTrans" presStyleCnt="0"/>
      <dgm:spPr/>
    </dgm:pt>
    <dgm:pt modelId="{3001A928-D891-4DDB-8EE7-687B3BE7C5EF}" type="pres">
      <dgm:prSet presAssocID="{94E58FEC-8FE1-471F-862F-337F2CCA29D6}" presName="compNode" presStyleCnt="0"/>
      <dgm:spPr/>
    </dgm:pt>
    <dgm:pt modelId="{9A6ED8E5-F030-4E81-BAEC-B23C3EA3F346}" type="pres">
      <dgm:prSet presAssocID="{94E58FEC-8FE1-471F-862F-337F2CCA29D6}" presName="bgRect" presStyleLbl="bgShp" presStyleIdx="1" presStyleCnt="3"/>
      <dgm:spPr/>
    </dgm:pt>
    <dgm:pt modelId="{85398261-75E8-434A-92E6-088E1ABB886F}" type="pres">
      <dgm:prSet presAssocID="{94E58FEC-8FE1-471F-862F-337F2CCA29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5FDDAE9-156B-4DDE-AB1A-A60EDC661507}" type="pres">
      <dgm:prSet presAssocID="{94E58FEC-8FE1-471F-862F-337F2CCA29D6}" presName="spaceRect" presStyleCnt="0"/>
      <dgm:spPr/>
    </dgm:pt>
    <dgm:pt modelId="{246B7853-6B3D-49D6-9BC8-D8E0C21B3646}" type="pres">
      <dgm:prSet presAssocID="{94E58FEC-8FE1-471F-862F-337F2CCA29D6}" presName="parTx" presStyleLbl="revTx" presStyleIdx="1" presStyleCnt="3">
        <dgm:presLayoutVars>
          <dgm:chMax val="0"/>
          <dgm:chPref val="0"/>
        </dgm:presLayoutVars>
      </dgm:prSet>
      <dgm:spPr/>
    </dgm:pt>
    <dgm:pt modelId="{CB16C862-A528-4C93-859F-2EAD1B138A3F}" type="pres">
      <dgm:prSet presAssocID="{4D42E285-2995-458B-8764-A0FE6B87E5CE}" presName="sibTrans" presStyleCnt="0"/>
      <dgm:spPr/>
    </dgm:pt>
    <dgm:pt modelId="{41CA10BE-6DB1-41F5-86C1-B80EC44E75BC}" type="pres">
      <dgm:prSet presAssocID="{892D91E1-89B2-4325-A041-61A45C040B91}" presName="compNode" presStyleCnt="0"/>
      <dgm:spPr/>
    </dgm:pt>
    <dgm:pt modelId="{DABE020F-FEF2-426C-AC0A-85A6197196FE}" type="pres">
      <dgm:prSet presAssocID="{892D91E1-89B2-4325-A041-61A45C040B91}" presName="bgRect" presStyleLbl="bgShp" presStyleIdx="2" presStyleCnt="3"/>
      <dgm:spPr/>
    </dgm:pt>
    <dgm:pt modelId="{76926303-0A98-4872-AABC-8241FB9E1A13}" type="pres">
      <dgm:prSet presAssocID="{892D91E1-89B2-4325-A041-61A45C040B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B124F56-98E6-44CA-8E46-055F287EF59B}" type="pres">
      <dgm:prSet presAssocID="{892D91E1-89B2-4325-A041-61A45C040B91}" presName="spaceRect" presStyleCnt="0"/>
      <dgm:spPr/>
    </dgm:pt>
    <dgm:pt modelId="{3E192D89-B379-4B27-B5DB-AD7D59E2DBAD}" type="pres">
      <dgm:prSet presAssocID="{892D91E1-89B2-4325-A041-61A45C040B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C75715-F536-4842-9790-4A386A530397}" srcId="{CFFE2C56-0565-4EE2-BFF3-D2F0E1DDAEA2}" destId="{94E58FEC-8FE1-471F-862F-337F2CCA29D6}" srcOrd="1" destOrd="0" parTransId="{B975C948-0312-4C0D-A0EB-74ADE5734BBD}" sibTransId="{4D42E285-2995-458B-8764-A0FE6B87E5CE}"/>
    <dgm:cxn modelId="{D9A5011B-8C94-4C5D-B5F7-9F4A1BFC1067}" srcId="{CFFE2C56-0565-4EE2-BFF3-D2F0E1DDAEA2}" destId="{5DC5BE79-ABE7-47EB-A8F3-4C8BDB8FAFA8}" srcOrd="0" destOrd="0" parTransId="{25EEB7A9-80AD-4A9F-8FA3-B31E735F37C8}" sibTransId="{C75AD890-3AA4-4368-9E77-BB50C28C604E}"/>
    <dgm:cxn modelId="{B07D8F2E-51BE-498B-B0D8-FE8620D73EC4}" type="presOf" srcId="{CFFE2C56-0565-4EE2-BFF3-D2F0E1DDAEA2}" destId="{D784529C-3736-4B99-842B-ED94C6E64FE5}" srcOrd="0" destOrd="0" presId="urn:microsoft.com/office/officeart/2018/2/layout/IconVerticalSolidList"/>
    <dgm:cxn modelId="{AF85B859-4476-4B8C-87E2-02AD37929B86}" type="presOf" srcId="{94E58FEC-8FE1-471F-862F-337F2CCA29D6}" destId="{246B7853-6B3D-49D6-9BC8-D8E0C21B3646}" srcOrd="0" destOrd="0" presId="urn:microsoft.com/office/officeart/2018/2/layout/IconVerticalSolidList"/>
    <dgm:cxn modelId="{B03654DA-31C6-4E16-B9C8-B35DB9F55A51}" type="presOf" srcId="{892D91E1-89B2-4325-A041-61A45C040B91}" destId="{3E192D89-B379-4B27-B5DB-AD7D59E2DBAD}" srcOrd="0" destOrd="0" presId="urn:microsoft.com/office/officeart/2018/2/layout/IconVerticalSolidList"/>
    <dgm:cxn modelId="{2D4515EE-B82C-41D8-AD97-5E4FC26689C9}" srcId="{CFFE2C56-0565-4EE2-BFF3-D2F0E1DDAEA2}" destId="{892D91E1-89B2-4325-A041-61A45C040B91}" srcOrd="2" destOrd="0" parTransId="{AC758729-965D-4069-9146-E7B82E35406B}" sibTransId="{E2C4E802-9481-4F59-967D-AA962586C8DF}"/>
    <dgm:cxn modelId="{F27C53F7-5A36-4AF8-B638-B2233A667686}" type="presOf" srcId="{5DC5BE79-ABE7-47EB-A8F3-4C8BDB8FAFA8}" destId="{41ADB658-4797-4F98-AA9D-760E4539FCCD}" srcOrd="0" destOrd="0" presId="urn:microsoft.com/office/officeart/2018/2/layout/IconVerticalSolidList"/>
    <dgm:cxn modelId="{71032275-300C-4D0E-A72E-F2269C848EFA}" type="presParOf" srcId="{D784529C-3736-4B99-842B-ED94C6E64FE5}" destId="{C6727C82-76EF-4C9B-9B2A-ECF92C710484}" srcOrd="0" destOrd="0" presId="urn:microsoft.com/office/officeart/2018/2/layout/IconVerticalSolidList"/>
    <dgm:cxn modelId="{7F661AF1-155C-4F8F-A45E-9DDEA71351D7}" type="presParOf" srcId="{C6727C82-76EF-4C9B-9B2A-ECF92C710484}" destId="{F4AC0474-260A-48A5-926D-4CAC99474DBD}" srcOrd="0" destOrd="0" presId="urn:microsoft.com/office/officeart/2018/2/layout/IconVerticalSolidList"/>
    <dgm:cxn modelId="{1A3AF991-F094-4F50-9316-216EFA995396}" type="presParOf" srcId="{C6727C82-76EF-4C9B-9B2A-ECF92C710484}" destId="{E697EA40-D2C8-4F0E-9F32-D829FC9768F7}" srcOrd="1" destOrd="0" presId="urn:microsoft.com/office/officeart/2018/2/layout/IconVerticalSolidList"/>
    <dgm:cxn modelId="{F3D3D6AC-C7CA-4A06-8A0A-9D1F8D636578}" type="presParOf" srcId="{C6727C82-76EF-4C9B-9B2A-ECF92C710484}" destId="{B8027CEF-4D3F-490E-99F1-F828FA68DB98}" srcOrd="2" destOrd="0" presId="urn:microsoft.com/office/officeart/2018/2/layout/IconVerticalSolidList"/>
    <dgm:cxn modelId="{4F50E97F-D033-4E70-8614-D93A7EA1EE58}" type="presParOf" srcId="{C6727C82-76EF-4C9B-9B2A-ECF92C710484}" destId="{41ADB658-4797-4F98-AA9D-760E4539FCCD}" srcOrd="3" destOrd="0" presId="urn:microsoft.com/office/officeart/2018/2/layout/IconVerticalSolidList"/>
    <dgm:cxn modelId="{9C8095A0-A6EA-4208-8476-0F62AD814CF2}" type="presParOf" srcId="{D784529C-3736-4B99-842B-ED94C6E64FE5}" destId="{1EC81740-6393-478D-AFED-85EF65F9F9BA}" srcOrd="1" destOrd="0" presId="urn:microsoft.com/office/officeart/2018/2/layout/IconVerticalSolidList"/>
    <dgm:cxn modelId="{FB9516FB-C146-4DA7-8473-5060E65384FC}" type="presParOf" srcId="{D784529C-3736-4B99-842B-ED94C6E64FE5}" destId="{3001A928-D891-4DDB-8EE7-687B3BE7C5EF}" srcOrd="2" destOrd="0" presId="urn:microsoft.com/office/officeart/2018/2/layout/IconVerticalSolidList"/>
    <dgm:cxn modelId="{C1819B26-0E7B-4E89-95A3-F7AD04B84E1B}" type="presParOf" srcId="{3001A928-D891-4DDB-8EE7-687B3BE7C5EF}" destId="{9A6ED8E5-F030-4E81-BAEC-B23C3EA3F346}" srcOrd="0" destOrd="0" presId="urn:microsoft.com/office/officeart/2018/2/layout/IconVerticalSolidList"/>
    <dgm:cxn modelId="{6368ED6B-6668-417E-AA52-8F7B8A476602}" type="presParOf" srcId="{3001A928-D891-4DDB-8EE7-687B3BE7C5EF}" destId="{85398261-75E8-434A-92E6-088E1ABB886F}" srcOrd="1" destOrd="0" presId="urn:microsoft.com/office/officeart/2018/2/layout/IconVerticalSolidList"/>
    <dgm:cxn modelId="{1190B8C9-4980-4C47-A125-8C8BE7516543}" type="presParOf" srcId="{3001A928-D891-4DDB-8EE7-687B3BE7C5EF}" destId="{75FDDAE9-156B-4DDE-AB1A-A60EDC661507}" srcOrd="2" destOrd="0" presId="urn:microsoft.com/office/officeart/2018/2/layout/IconVerticalSolidList"/>
    <dgm:cxn modelId="{4F5662CB-1637-4D99-B54A-6386B28CE567}" type="presParOf" srcId="{3001A928-D891-4DDB-8EE7-687B3BE7C5EF}" destId="{246B7853-6B3D-49D6-9BC8-D8E0C21B3646}" srcOrd="3" destOrd="0" presId="urn:microsoft.com/office/officeart/2018/2/layout/IconVerticalSolidList"/>
    <dgm:cxn modelId="{ACD510DC-6B41-4304-BB33-FF73D73CB7BC}" type="presParOf" srcId="{D784529C-3736-4B99-842B-ED94C6E64FE5}" destId="{CB16C862-A528-4C93-859F-2EAD1B138A3F}" srcOrd="3" destOrd="0" presId="urn:microsoft.com/office/officeart/2018/2/layout/IconVerticalSolidList"/>
    <dgm:cxn modelId="{D5688301-660C-4F87-B3EA-BE78DE037879}" type="presParOf" srcId="{D784529C-3736-4B99-842B-ED94C6E64FE5}" destId="{41CA10BE-6DB1-41F5-86C1-B80EC44E75BC}" srcOrd="4" destOrd="0" presId="urn:microsoft.com/office/officeart/2018/2/layout/IconVerticalSolidList"/>
    <dgm:cxn modelId="{3508EA1D-A4BF-44AD-8EB7-3811395DFC48}" type="presParOf" srcId="{41CA10BE-6DB1-41F5-86C1-B80EC44E75BC}" destId="{DABE020F-FEF2-426C-AC0A-85A6197196FE}" srcOrd="0" destOrd="0" presId="urn:microsoft.com/office/officeart/2018/2/layout/IconVerticalSolidList"/>
    <dgm:cxn modelId="{F960BF69-0AB4-4D3F-8654-C658D7DB7E86}" type="presParOf" srcId="{41CA10BE-6DB1-41F5-86C1-B80EC44E75BC}" destId="{76926303-0A98-4872-AABC-8241FB9E1A13}" srcOrd="1" destOrd="0" presId="urn:microsoft.com/office/officeart/2018/2/layout/IconVerticalSolidList"/>
    <dgm:cxn modelId="{1CAE598E-052D-4BD6-B647-159A8A3B74F7}" type="presParOf" srcId="{41CA10BE-6DB1-41F5-86C1-B80EC44E75BC}" destId="{4B124F56-98E6-44CA-8E46-055F287EF59B}" srcOrd="2" destOrd="0" presId="urn:microsoft.com/office/officeart/2018/2/layout/IconVerticalSolidList"/>
    <dgm:cxn modelId="{EEDCA576-73E3-4203-87F1-72D30C28B3AF}" type="presParOf" srcId="{41CA10BE-6DB1-41F5-86C1-B80EC44E75BC}" destId="{3E192D89-B379-4B27-B5DB-AD7D59E2DB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B1155A-BBC6-4CD6-BFF0-B6EEC54B24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398736-D6D7-4D05-B056-4730645A0C17}">
      <dgm:prSet/>
      <dgm:spPr/>
      <dgm:t>
        <a:bodyPr/>
        <a:lstStyle/>
        <a:p>
          <a:r>
            <a:rPr lang="en-US"/>
            <a:t>Namespaces are a way to organize clusters into virtual sub-clusters</a:t>
          </a:r>
        </a:p>
      </dgm:t>
    </dgm:pt>
    <dgm:pt modelId="{209ED9B5-1C52-424F-B2BF-4E75636B8047}" type="parTrans" cxnId="{6E97AAE9-61C6-4F7B-975E-D890C9B973CF}">
      <dgm:prSet/>
      <dgm:spPr/>
      <dgm:t>
        <a:bodyPr/>
        <a:lstStyle/>
        <a:p>
          <a:endParaRPr lang="en-US"/>
        </a:p>
      </dgm:t>
    </dgm:pt>
    <dgm:pt modelId="{07F6F953-1C21-4EB5-907B-3A0C9E89190F}" type="sibTrans" cxnId="{6E97AAE9-61C6-4F7B-975E-D890C9B973CF}">
      <dgm:prSet/>
      <dgm:spPr/>
      <dgm:t>
        <a:bodyPr/>
        <a:lstStyle/>
        <a:p>
          <a:endParaRPr lang="en-US"/>
        </a:p>
      </dgm:t>
    </dgm:pt>
    <dgm:pt modelId="{B8D5C048-E97E-49B3-90F5-56176D470E91}">
      <dgm:prSet/>
      <dgm:spPr/>
      <dgm:t>
        <a:bodyPr/>
        <a:lstStyle/>
        <a:p>
          <a:r>
            <a:rPr lang="en-US"/>
            <a:t>Namespaces can be helpful when different teams or projects share a Kubernetes cluster</a:t>
          </a:r>
        </a:p>
      </dgm:t>
    </dgm:pt>
    <dgm:pt modelId="{48FDD4EE-797D-44B7-B126-A4AD916CB74B}" type="parTrans" cxnId="{9ACCD1E4-1283-4247-B140-D360D23217B6}">
      <dgm:prSet/>
      <dgm:spPr/>
      <dgm:t>
        <a:bodyPr/>
        <a:lstStyle/>
        <a:p>
          <a:endParaRPr lang="en-US"/>
        </a:p>
      </dgm:t>
    </dgm:pt>
    <dgm:pt modelId="{73C32FF1-1BC9-40C7-8744-D7726AFE9707}" type="sibTrans" cxnId="{9ACCD1E4-1283-4247-B140-D360D23217B6}">
      <dgm:prSet/>
      <dgm:spPr/>
      <dgm:t>
        <a:bodyPr/>
        <a:lstStyle/>
        <a:p>
          <a:endParaRPr lang="en-US"/>
        </a:p>
      </dgm:t>
    </dgm:pt>
    <dgm:pt modelId="{679AC91A-8445-4DED-B958-67155783AD69}">
      <dgm:prSet/>
      <dgm:spPr/>
      <dgm:t>
        <a:bodyPr/>
        <a:lstStyle/>
        <a:p>
          <a:r>
            <a:rPr lang="en-US"/>
            <a:t>Each namespace is logically separated from other namespace, so each user/team fill he lives alone in the cluster</a:t>
          </a:r>
        </a:p>
      </dgm:t>
    </dgm:pt>
    <dgm:pt modelId="{0059F919-6D28-439F-82B0-C2BB0F2DC65E}" type="parTrans" cxnId="{CDF70EAE-B7DD-4C7A-9F98-AAE799F83205}">
      <dgm:prSet/>
      <dgm:spPr/>
      <dgm:t>
        <a:bodyPr/>
        <a:lstStyle/>
        <a:p>
          <a:endParaRPr lang="en-US"/>
        </a:p>
      </dgm:t>
    </dgm:pt>
    <dgm:pt modelId="{49E754A1-A744-4B71-9031-3009AB2C3682}" type="sibTrans" cxnId="{CDF70EAE-B7DD-4C7A-9F98-AAE799F83205}">
      <dgm:prSet/>
      <dgm:spPr/>
      <dgm:t>
        <a:bodyPr/>
        <a:lstStyle/>
        <a:p>
          <a:endParaRPr lang="en-US"/>
        </a:p>
      </dgm:t>
    </dgm:pt>
    <dgm:pt modelId="{E3DC8131-9EA8-4487-AA0B-52D111278BD1}" type="pres">
      <dgm:prSet presAssocID="{01B1155A-BBC6-4CD6-BFF0-B6EEC54B24F9}" presName="root" presStyleCnt="0">
        <dgm:presLayoutVars>
          <dgm:dir/>
          <dgm:resizeHandles val="exact"/>
        </dgm:presLayoutVars>
      </dgm:prSet>
      <dgm:spPr/>
    </dgm:pt>
    <dgm:pt modelId="{8158886B-1367-4328-953B-CAAC28E9F307}" type="pres">
      <dgm:prSet presAssocID="{AE398736-D6D7-4D05-B056-4730645A0C17}" presName="compNode" presStyleCnt="0"/>
      <dgm:spPr/>
    </dgm:pt>
    <dgm:pt modelId="{F75BF5BD-2C04-4AEE-BB0C-426649EBD055}" type="pres">
      <dgm:prSet presAssocID="{AE398736-D6D7-4D05-B056-4730645A0C17}" presName="bgRect" presStyleLbl="bgShp" presStyleIdx="0" presStyleCnt="3"/>
      <dgm:spPr/>
    </dgm:pt>
    <dgm:pt modelId="{3262C0D6-E8F6-46D8-8EA4-0694FAC66E38}" type="pres">
      <dgm:prSet presAssocID="{AE398736-D6D7-4D05-B056-4730645A0C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2287E3A-870F-4FA5-8C29-FEA1D3D1286C}" type="pres">
      <dgm:prSet presAssocID="{AE398736-D6D7-4D05-B056-4730645A0C17}" presName="spaceRect" presStyleCnt="0"/>
      <dgm:spPr/>
    </dgm:pt>
    <dgm:pt modelId="{5E6482D5-A098-4A66-9C24-25FD7D60BF28}" type="pres">
      <dgm:prSet presAssocID="{AE398736-D6D7-4D05-B056-4730645A0C17}" presName="parTx" presStyleLbl="revTx" presStyleIdx="0" presStyleCnt="3">
        <dgm:presLayoutVars>
          <dgm:chMax val="0"/>
          <dgm:chPref val="0"/>
        </dgm:presLayoutVars>
      </dgm:prSet>
      <dgm:spPr/>
    </dgm:pt>
    <dgm:pt modelId="{1D8A5B5A-295F-43CB-960A-6E0B5660DACC}" type="pres">
      <dgm:prSet presAssocID="{07F6F953-1C21-4EB5-907B-3A0C9E89190F}" presName="sibTrans" presStyleCnt="0"/>
      <dgm:spPr/>
    </dgm:pt>
    <dgm:pt modelId="{C95FAA94-067A-4A10-B508-7F8BD87AFF13}" type="pres">
      <dgm:prSet presAssocID="{B8D5C048-E97E-49B3-90F5-56176D470E91}" presName="compNode" presStyleCnt="0"/>
      <dgm:spPr/>
    </dgm:pt>
    <dgm:pt modelId="{968581D9-3C56-42FD-B9BB-C35C03A76F4C}" type="pres">
      <dgm:prSet presAssocID="{B8D5C048-E97E-49B3-90F5-56176D470E91}" presName="bgRect" presStyleLbl="bgShp" presStyleIdx="1" presStyleCnt="3"/>
      <dgm:spPr/>
    </dgm:pt>
    <dgm:pt modelId="{D625104C-F6C5-466A-95E0-0D562D1B1DA3}" type="pres">
      <dgm:prSet presAssocID="{B8D5C048-E97E-49B3-90F5-56176D470E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625039-79BA-4A3C-8408-457C115CD6EB}" type="pres">
      <dgm:prSet presAssocID="{B8D5C048-E97E-49B3-90F5-56176D470E91}" presName="spaceRect" presStyleCnt="0"/>
      <dgm:spPr/>
    </dgm:pt>
    <dgm:pt modelId="{5E1609BB-1387-4D91-B348-9CEDD10935F9}" type="pres">
      <dgm:prSet presAssocID="{B8D5C048-E97E-49B3-90F5-56176D470E91}" presName="parTx" presStyleLbl="revTx" presStyleIdx="1" presStyleCnt="3">
        <dgm:presLayoutVars>
          <dgm:chMax val="0"/>
          <dgm:chPref val="0"/>
        </dgm:presLayoutVars>
      </dgm:prSet>
      <dgm:spPr/>
    </dgm:pt>
    <dgm:pt modelId="{FF758D29-094F-45C0-A3C0-FABB97E93804}" type="pres">
      <dgm:prSet presAssocID="{73C32FF1-1BC9-40C7-8744-D7726AFE9707}" presName="sibTrans" presStyleCnt="0"/>
      <dgm:spPr/>
    </dgm:pt>
    <dgm:pt modelId="{CABDC5DA-BF7A-489B-BAAF-C9D18882D949}" type="pres">
      <dgm:prSet presAssocID="{679AC91A-8445-4DED-B958-67155783AD69}" presName="compNode" presStyleCnt="0"/>
      <dgm:spPr/>
    </dgm:pt>
    <dgm:pt modelId="{CA38EDE0-0974-41A4-B2A4-3BDFF666196C}" type="pres">
      <dgm:prSet presAssocID="{679AC91A-8445-4DED-B958-67155783AD69}" presName="bgRect" presStyleLbl="bgShp" presStyleIdx="2" presStyleCnt="3"/>
      <dgm:spPr/>
    </dgm:pt>
    <dgm:pt modelId="{3BA652CB-FF38-4632-A877-58FDC782DB03}" type="pres">
      <dgm:prSet presAssocID="{679AC91A-8445-4DED-B958-67155783AD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E05AA59-D15F-4DCD-8A6A-7922AC6DD7F4}" type="pres">
      <dgm:prSet presAssocID="{679AC91A-8445-4DED-B958-67155783AD69}" presName="spaceRect" presStyleCnt="0"/>
      <dgm:spPr/>
    </dgm:pt>
    <dgm:pt modelId="{B8F6C431-B22D-4BD9-86E1-23264F1A34F2}" type="pres">
      <dgm:prSet presAssocID="{679AC91A-8445-4DED-B958-67155783AD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F7F406-DC7C-4FBD-A7C0-BBF3FAA33334}" type="presOf" srcId="{679AC91A-8445-4DED-B958-67155783AD69}" destId="{B8F6C431-B22D-4BD9-86E1-23264F1A34F2}" srcOrd="0" destOrd="0" presId="urn:microsoft.com/office/officeart/2018/2/layout/IconVerticalSolidList"/>
    <dgm:cxn modelId="{D7E13620-8644-4104-8D4C-36516E97A92B}" type="presOf" srcId="{AE398736-D6D7-4D05-B056-4730645A0C17}" destId="{5E6482D5-A098-4A66-9C24-25FD7D60BF28}" srcOrd="0" destOrd="0" presId="urn:microsoft.com/office/officeart/2018/2/layout/IconVerticalSolidList"/>
    <dgm:cxn modelId="{19F67D76-BB74-4C99-BE22-80C1AD65A733}" type="presOf" srcId="{01B1155A-BBC6-4CD6-BFF0-B6EEC54B24F9}" destId="{E3DC8131-9EA8-4487-AA0B-52D111278BD1}" srcOrd="0" destOrd="0" presId="urn:microsoft.com/office/officeart/2018/2/layout/IconVerticalSolidList"/>
    <dgm:cxn modelId="{CDF70EAE-B7DD-4C7A-9F98-AAE799F83205}" srcId="{01B1155A-BBC6-4CD6-BFF0-B6EEC54B24F9}" destId="{679AC91A-8445-4DED-B958-67155783AD69}" srcOrd="2" destOrd="0" parTransId="{0059F919-6D28-439F-82B0-C2BB0F2DC65E}" sibTransId="{49E754A1-A744-4B71-9031-3009AB2C3682}"/>
    <dgm:cxn modelId="{02BAE4C9-A178-451E-B50C-AF6E57D88F5D}" type="presOf" srcId="{B8D5C048-E97E-49B3-90F5-56176D470E91}" destId="{5E1609BB-1387-4D91-B348-9CEDD10935F9}" srcOrd="0" destOrd="0" presId="urn:microsoft.com/office/officeart/2018/2/layout/IconVerticalSolidList"/>
    <dgm:cxn modelId="{9ACCD1E4-1283-4247-B140-D360D23217B6}" srcId="{01B1155A-BBC6-4CD6-BFF0-B6EEC54B24F9}" destId="{B8D5C048-E97E-49B3-90F5-56176D470E91}" srcOrd="1" destOrd="0" parTransId="{48FDD4EE-797D-44B7-B126-A4AD916CB74B}" sibTransId="{73C32FF1-1BC9-40C7-8744-D7726AFE9707}"/>
    <dgm:cxn modelId="{6E97AAE9-61C6-4F7B-975E-D890C9B973CF}" srcId="{01B1155A-BBC6-4CD6-BFF0-B6EEC54B24F9}" destId="{AE398736-D6D7-4D05-B056-4730645A0C17}" srcOrd="0" destOrd="0" parTransId="{209ED9B5-1C52-424F-B2BF-4E75636B8047}" sibTransId="{07F6F953-1C21-4EB5-907B-3A0C9E89190F}"/>
    <dgm:cxn modelId="{6C8BD973-5589-4418-A7CA-37089915DE0D}" type="presParOf" srcId="{E3DC8131-9EA8-4487-AA0B-52D111278BD1}" destId="{8158886B-1367-4328-953B-CAAC28E9F307}" srcOrd="0" destOrd="0" presId="urn:microsoft.com/office/officeart/2018/2/layout/IconVerticalSolidList"/>
    <dgm:cxn modelId="{875CA5B2-0B70-46A3-AEE5-2F19E60E078D}" type="presParOf" srcId="{8158886B-1367-4328-953B-CAAC28E9F307}" destId="{F75BF5BD-2C04-4AEE-BB0C-426649EBD055}" srcOrd="0" destOrd="0" presId="urn:microsoft.com/office/officeart/2018/2/layout/IconVerticalSolidList"/>
    <dgm:cxn modelId="{CE672E89-6BB8-48D8-B788-47E8C424392A}" type="presParOf" srcId="{8158886B-1367-4328-953B-CAAC28E9F307}" destId="{3262C0D6-E8F6-46D8-8EA4-0694FAC66E38}" srcOrd="1" destOrd="0" presId="urn:microsoft.com/office/officeart/2018/2/layout/IconVerticalSolidList"/>
    <dgm:cxn modelId="{F6C942E9-A279-4E1A-BCEF-56DBBE8B4D89}" type="presParOf" srcId="{8158886B-1367-4328-953B-CAAC28E9F307}" destId="{B2287E3A-870F-4FA5-8C29-FEA1D3D1286C}" srcOrd="2" destOrd="0" presId="urn:microsoft.com/office/officeart/2018/2/layout/IconVerticalSolidList"/>
    <dgm:cxn modelId="{97A5CE4F-4738-45C4-877F-54208B96272D}" type="presParOf" srcId="{8158886B-1367-4328-953B-CAAC28E9F307}" destId="{5E6482D5-A098-4A66-9C24-25FD7D60BF28}" srcOrd="3" destOrd="0" presId="urn:microsoft.com/office/officeart/2018/2/layout/IconVerticalSolidList"/>
    <dgm:cxn modelId="{B46490A7-70DE-405F-9544-EE3A7B305BFD}" type="presParOf" srcId="{E3DC8131-9EA8-4487-AA0B-52D111278BD1}" destId="{1D8A5B5A-295F-43CB-960A-6E0B5660DACC}" srcOrd="1" destOrd="0" presId="urn:microsoft.com/office/officeart/2018/2/layout/IconVerticalSolidList"/>
    <dgm:cxn modelId="{3D221F2D-C8CE-4B27-91EB-911E91613962}" type="presParOf" srcId="{E3DC8131-9EA8-4487-AA0B-52D111278BD1}" destId="{C95FAA94-067A-4A10-B508-7F8BD87AFF13}" srcOrd="2" destOrd="0" presId="urn:microsoft.com/office/officeart/2018/2/layout/IconVerticalSolidList"/>
    <dgm:cxn modelId="{C1CCB816-25F5-4841-B986-94EDDBA321E2}" type="presParOf" srcId="{C95FAA94-067A-4A10-B508-7F8BD87AFF13}" destId="{968581D9-3C56-42FD-B9BB-C35C03A76F4C}" srcOrd="0" destOrd="0" presId="urn:microsoft.com/office/officeart/2018/2/layout/IconVerticalSolidList"/>
    <dgm:cxn modelId="{618934F1-CD99-46F5-B548-87CD4E731047}" type="presParOf" srcId="{C95FAA94-067A-4A10-B508-7F8BD87AFF13}" destId="{D625104C-F6C5-466A-95E0-0D562D1B1DA3}" srcOrd="1" destOrd="0" presId="urn:microsoft.com/office/officeart/2018/2/layout/IconVerticalSolidList"/>
    <dgm:cxn modelId="{B933731A-080C-4E1D-B46D-607ECFB8B712}" type="presParOf" srcId="{C95FAA94-067A-4A10-B508-7F8BD87AFF13}" destId="{25625039-79BA-4A3C-8408-457C115CD6EB}" srcOrd="2" destOrd="0" presId="urn:microsoft.com/office/officeart/2018/2/layout/IconVerticalSolidList"/>
    <dgm:cxn modelId="{155CAE30-737B-40C8-8BD0-4AE859EAE4DE}" type="presParOf" srcId="{C95FAA94-067A-4A10-B508-7F8BD87AFF13}" destId="{5E1609BB-1387-4D91-B348-9CEDD10935F9}" srcOrd="3" destOrd="0" presId="urn:microsoft.com/office/officeart/2018/2/layout/IconVerticalSolidList"/>
    <dgm:cxn modelId="{3C1A5713-CB39-412D-99E3-7677B62C1FAF}" type="presParOf" srcId="{E3DC8131-9EA8-4487-AA0B-52D111278BD1}" destId="{FF758D29-094F-45C0-A3C0-FABB97E93804}" srcOrd="3" destOrd="0" presId="urn:microsoft.com/office/officeart/2018/2/layout/IconVerticalSolidList"/>
    <dgm:cxn modelId="{7AA275F0-777D-49B2-9379-F80F10842491}" type="presParOf" srcId="{E3DC8131-9EA8-4487-AA0B-52D111278BD1}" destId="{CABDC5DA-BF7A-489B-BAAF-C9D18882D949}" srcOrd="4" destOrd="0" presId="urn:microsoft.com/office/officeart/2018/2/layout/IconVerticalSolidList"/>
    <dgm:cxn modelId="{F969BD92-1CDD-4D2F-BBCC-1D21D0A24FBF}" type="presParOf" srcId="{CABDC5DA-BF7A-489B-BAAF-C9D18882D949}" destId="{CA38EDE0-0974-41A4-B2A4-3BDFF666196C}" srcOrd="0" destOrd="0" presId="urn:microsoft.com/office/officeart/2018/2/layout/IconVerticalSolidList"/>
    <dgm:cxn modelId="{DD523BA8-0E9A-4784-952C-9660F4E4EE9D}" type="presParOf" srcId="{CABDC5DA-BF7A-489B-BAAF-C9D18882D949}" destId="{3BA652CB-FF38-4632-A877-58FDC782DB03}" srcOrd="1" destOrd="0" presId="urn:microsoft.com/office/officeart/2018/2/layout/IconVerticalSolidList"/>
    <dgm:cxn modelId="{6BAE4FFE-5445-4704-8E55-008BFB795DF5}" type="presParOf" srcId="{CABDC5DA-BF7A-489B-BAAF-C9D18882D949}" destId="{BE05AA59-D15F-4DCD-8A6A-7922AC6DD7F4}" srcOrd="2" destOrd="0" presId="urn:microsoft.com/office/officeart/2018/2/layout/IconVerticalSolidList"/>
    <dgm:cxn modelId="{32A1EC9E-E7AC-4FB5-AFF3-79B0C842E6EC}" type="presParOf" srcId="{CABDC5DA-BF7A-489B-BAAF-C9D18882D949}" destId="{B8F6C431-B22D-4BD9-86E1-23264F1A34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C0474-260A-48A5-926D-4CAC99474DBD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7EA40-D2C8-4F0E-9F32-D829FC9768F7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DB658-4797-4F98-AA9D-760E4539FCCD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Microservices Architecture</a:t>
          </a:r>
        </a:p>
      </dsp:txBody>
      <dsp:txXfrm>
        <a:off x="1819120" y="673"/>
        <a:ext cx="4545103" cy="1574995"/>
      </dsp:txXfrm>
    </dsp:sp>
    <dsp:sp modelId="{9A6ED8E5-F030-4E81-BAEC-B23C3EA3F34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98261-75E8-434A-92E6-088E1ABB886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B7853-6B3D-49D6-9BC8-D8E0C21B3646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What is Kubernetes?</a:t>
          </a:r>
        </a:p>
      </dsp:txBody>
      <dsp:txXfrm>
        <a:off x="1819120" y="1969418"/>
        <a:ext cx="4545103" cy="1574995"/>
      </dsp:txXfrm>
    </dsp:sp>
    <dsp:sp modelId="{DABE020F-FEF2-426C-AC0A-85A6197196FE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26303-0A98-4872-AABC-8241FB9E1A1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92D89-B379-4B27-B5DB-AD7D59E2DBAD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Kubernetes Basics Commands</a:t>
          </a:r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BF5BD-2C04-4AEE-BB0C-426649EBD055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2C0D6-E8F6-46D8-8EA4-0694FAC66E38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482D5-A098-4A66-9C24-25FD7D60BF28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Namespaces are a way to organize clusters into virtual sub-clusters</a:t>
          </a:r>
        </a:p>
      </dsp:txBody>
      <dsp:txXfrm>
        <a:off x="1844034" y="682"/>
        <a:ext cx="4401230" cy="1596566"/>
      </dsp:txXfrm>
    </dsp:sp>
    <dsp:sp modelId="{968581D9-3C56-42FD-B9BB-C35C03A76F4C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5104C-F6C5-466A-95E0-0D562D1B1DA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609BB-1387-4D91-B348-9CEDD10935F9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Namespaces can be helpful when different teams or projects share a Kubernetes cluster</a:t>
          </a:r>
        </a:p>
      </dsp:txBody>
      <dsp:txXfrm>
        <a:off x="1844034" y="1996390"/>
        <a:ext cx="4401230" cy="1596566"/>
      </dsp:txXfrm>
    </dsp:sp>
    <dsp:sp modelId="{CA38EDE0-0974-41A4-B2A4-3BDFF666196C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652CB-FF38-4632-A877-58FDC782DB03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6C431-B22D-4BD9-86E1-23264F1A34F2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namespace is logically separated from other namespace, so each user/team fill he lives alone in the cluster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9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2598-CD9E-4308-8C1F-F0CAB254D96E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F-7cjdtrQ9Y&amp;ab_channel=HernanVolij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workloads/controllers/statefulset/" TargetMode="External"/><Relationship Id="rId2" Type="http://schemas.openxmlformats.org/officeDocument/2006/relationships/hyperlink" Target="https://kubernetes.io/docs/concepts/workloads/controllers/deploy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workloads/controllers/daemonset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27216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6" name="Straight Arrow Connector 35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774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0" name="Straight Arrow Connector 49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0" idx="2"/>
            <a:endCxn id="9" idx="0"/>
          </p:cNvCxnSpPr>
          <p:nvPr/>
        </p:nvCxnSpPr>
        <p:spPr>
          <a:xfrm>
            <a:off x="2413908" y="5077718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4" name="TextBox 53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5" name="TextBox 54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56" name="TextBox 55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8" name="Straight Arrow Connector 57"/>
          <p:cNvCxnSpPr>
            <a:stCxn id="26" idx="3"/>
            <a:endCxn id="18" idx="1"/>
          </p:cNvCxnSpPr>
          <p:nvPr/>
        </p:nvCxnSpPr>
        <p:spPr>
          <a:xfrm>
            <a:off x="4826486" y="3603312"/>
            <a:ext cx="5005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1"/>
          </p:cNvCxnSpPr>
          <p:nvPr/>
        </p:nvCxnSpPr>
        <p:spPr>
          <a:xfrm flipH="1">
            <a:off x="2659387" y="3603312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2"/>
            <a:endCxn id="6" idx="1"/>
          </p:cNvCxnSpPr>
          <p:nvPr/>
        </p:nvCxnSpPr>
        <p:spPr>
          <a:xfrm flipH="1">
            <a:off x="3715493" y="4073959"/>
            <a:ext cx="57639" cy="140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7" idx="1"/>
          </p:cNvCxnSpPr>
          <p:nvPr/>
        </p:nvCxnSpPr>
        <p:spPr>
          <a:xfrm flipH="1">
            <a:off x="6050672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2"/>
            <a:endCxn id="8" idx="1"/>
          </p:cNvCxnSpPr>
          <p:nvPr/>
        </p:nvCxnSpPr>
        <p:spPr>
          <a:xfrm>
            <a:off x="8328211" y="5093778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78" name="Straight Arrow Connector 77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273488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9" name="Flowchart: Direct Access Storage 8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97319" y="416858"/>
            <a:ext cx="2106708" cy="941294"/>
            <a:chOff x="4997319" y="2111188"/>
            <a:chExt cx="2106708" cy="941294"/>
          </a:xfrm>
        </p:grpSpPr>
        <p:sp>
          <p:nvSpPr>
            <p:cNvPr id="12" name="Rounded Rectangle 11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81769" y="4152484"/>
            <a:ext cx="2106708" cy="941294"/>
            <a:chOff x="4997319" y="3132665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832319" y="3132665"/>
            <a:ext cx="2106708" cy="941294"/>
            <a:chOff x="7274860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1924" y="2111188"/>
            <a:ext cx="2106708" cy="941294"/>
            <a:chOff x="2719778" y="2111188"/>
            <a:chExt cx="2106708" cy="941294"/>
          </a:xfrm>
        </p:grpSpPr>
        <p:sp>
          <p:nvSpPr>
            <p:cNvPr id="23" name="Rounded Rectangle 22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9778" y="3213347"/>
            <a:ext cx="2106708" cy="941294"/>
            <a:chOff x="2719778" y="3132665"/>
            <a:chExt cx="2106708" cy="941294"/>
          </a:xfrm>
        </p:grpSpPr>
        <p:sp>
          <p:nvSpPr>
            <p:cNvPr id="26" name="Rounded Rectangle 25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28" name="Flowchart: Magnetic Disk 27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360554" y="4136424"/>
            <a:ext cx="2106708" cy="941294"/>
            <a:chOff x="2719778" y="4154142"/>
            <a:chExt cx="2106708" cy="941294"/>
          </a:xfrm>
        </p:grpSpPr>
        <p:sp>
          <p:nvSpPr>
            <p:cNvPr id="30" name="Rounded Rectangle 29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cxnSp>
        <p:nvCxnSpPr>
          <p:cNvPr id="33" name="Straight Arrow Connector 32"/>
          <p:cNvCxnSpPr>
            <a:stCxn id="12" idx="2"/>
            <a:endCxn id="23" idx="0"/>
          </p:cNvCxnSpPr>
          <p:nvPr/>
        </p:nvCxnSpPr>
        <p:spPr>
          <a:xfrm flipH="1">
            <a:off x="1155278" y="1358152"/>
            <a:ext cx="4895395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2"/>
            <a:endCxn id="5" idx="0"/>
          </p:cNvCxnSpPr>
          <p:nvPr/>
        </p:nvCxnSpPr>
        <p:spPr>
          <a:xfrm>
            <a:off x="6050673" y="1358152"/>
            <a:ext cx="2277541" cy="753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2"/>
            <a:endCxn id="26" idx="0"/>
          </p:cNvCxnSpPr>
          <p:nvPr/>
        </p:nvCxnSpPr>
        <p:spPr>
          <a:xfrm flipH="1">
            <a:off x="3773132" y="1358152"/>
            <a:ext cx="2277541" cy="1855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2"/>
            <a:endCxn id="15" idx="0"/>
          </p:cNvCxnSpPr>
          <p:nvPr/>
        </p:nvCxnSpPr>
        <p:spPr>
          <a:xfrm flipH="1">
            <a:off x="6035123" y="1358152"/>
            <a:ext cx="15550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2"/>
            <a:endCxn id="21" idx="0"/>
          </p:cNvCxnSpPr>
          <p:nvPr/>
        </p:nvCxnSpPr>
        <p:spPr>
          <a:xfrm>
            <a:off x="6050673" y="1358152"/>
            <a:ext cx="2277538" cy="2794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39" name="Straight Arrow Connector 38"/>
          <p:cNvCxnSpPr>
            <a:stCxn id="23" idx="2"/>
            <a:endCxn id="10" idx="1"/>
          </p:cNvCxnSpPr>
          <p:nvPr/>
        </p:nvCxnSpPr>
        <p:spPr>
          <a:xfrm>
            <a:off x="1155278" y="3052482"/>
            <a:ext cx="1" cy="250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13908" y="5319764"/>
            <a:ext cx="1" cy="52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21318744">
            <a:off x="4036680" y="2300355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2" name="TextBox 41"/>
          <p:cNvSpPr txBox="1"/>
          <p:nvPr/>
        </p:nvSpPr>
        <p:spPr>
          <a:xfrm rot="21318744">
            <a:off x="5556339" y="2457327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3" name="TextBox 42"/>
          <p:cNvSpPr txBox="1"/>
          <p:nvPr/>
        </p:nvSpPr>
        <p:spPr>
          <a:xfrm rot="21318744">
            <a:off x="6360930" y="210622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44" name="TextBox 43"/>
          <p:cNvSpPr txBox="1"/>
          <p:nvPr/>
        </p:nvSpPr>
        <p:spPr>
          <a:xfrm rot="21318744">
            <a:off x="6960194" y="1449143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45" name="Straight Arrow Connector 44"/>
          <p:cNvCxnSpPr>
            <a:stCxn id="26" idx="3"/>
            <a:endCxn id="18" idx="1"/>
          </p:cNvCxnSpPr>
          <p:nvPr/>
        </p:nvCxnSpPr>
        <p:spPr>
          <a:xfrm flipV="1">
            <a:off x="4826486" y="3603312"/>
            <a:ext cx="5005833" cy="80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1"/>
          </p:cNvCxnSpPr>
          <p:nvPr/>
        </p:nvCxnSpPr>
        <p:spPr>
          <a:xfrm flipH="1">
            <a:off x="2659387" y="3683994"/>
            <a:ext cx="60391" cy="200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6" idx="2"/>
            <a:endCxn id="6" idx="1"/>
          </p:cNvCxnSpPr>
          <p:nvPr/>
        </p:nvCxnSpPr>
        <p:spPr>
          <a:xfrm flipH="1">
            <a:off x="3715493" y="4154641"/>
            <a:ext cx="57639" cy="132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050672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28211" y="5335824"/>
            <a:ext cx="1" cy="3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8" idx="2"/>
            <a:endCxn id="28" idx="1"/>
          </p:cNvCxnSpPr>
          <p:nvPr/>
        </p:nvCxnSpPr>
        <p:spPr>
          <a:xfrm>
            <a:off x="10885673" y="4073959"/>
            <a:ext cx="1" cy="135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85186" y="333838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52" name="Straight Arrow Connector 51"/>
          <p:cNvCxnSpPr>
            <a:stCxn id="5" idx="2"/>
            <a:endCxn id="15" idx="0"/>
          </p:cNvCxnSpPr>
          <p:nvPr/>
        </p:nvCxnSpPr>
        <p:spPr>
          <a:xfrm flipH="1">
            <a:off x="6035123" y="3052482"/>
            <a:ext cx="2293091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" idx="2"/>
            <a:endCxn id="21" idx="0"/>
          </p:cNvCxnSpPr>
          <p:nvPr/>
        </p:nvCxnSpPr>
        <p:spPr>
          <a:xfrm flipH="1">
            <a:off x="8328211" y="3052482"/>
            <a:ext cx="3" cy="1100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>
          <a:xfrm>
            <a:off x="324877" y="236661"/>
            <a:ext cx="4310620" cy="12702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/>
              <a:t>Host-centric Infrastructure</a:t>
            </a:r>
            <a:endParaRPr lang="en-US" sz="4000" dirty="0"/>
          </a:p>
        </p:txBody>
      </p:sp>
      <p:sp>
        <p:nvSpPr>
          <p:cNvPr id="57" name="Rectangle 56"/>
          <p:cNvSpPr/>
          <p:nvPr/>
        </p:nvSpPr>
        <p:spPr>
          <a:xfrm>
            <a:off x="229849" y="6026761"/>
            <a:ext cx="11872210" cy="5539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29849" y="5124314"/>
            <a:ext cx="11872210" cy="9295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535307" y="5145416"/>
            <a:ext cx="1191717" cy="434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Ruby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25913" y="5154633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624917" y="5280457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516951" y="5124314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libicu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3430895" y="5653673"/>
            <a:ext cx="1018694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libpq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7222630" y="5707534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Mysql</a:t>
            </a:r>
            <a:r>
              <a:rPr lang="en-US" dirty="0"/>
              <a:t>-Client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944" y="560943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libxml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1057511" y="5639388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libssl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522689" y="5161465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libyaml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1515886" y="5188237"/>
            <a:ext cx="964301" cy="4020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libxslt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8525415" y="5152492"/>
            <a:ext cx="986894" cy="36934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npm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736193" y="5653673"/>
            <a:ext cx="1471106" cy="37345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Redis</a:t>
            </a:r>
            <a:r>
              <a:rPr lang="en-US" dirty="0"/>
              <a:t>-tools</a:t>
            </a:r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080358" y="1476759"/>
            <a:ext cx="7435144" cy="297225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old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heavyweight, non-portable, Relies on OS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46225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849" y="5853936"/>
            <a:ext cx="11872210" cy="7267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Host Operating System Kernel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849" y="5136823"/>
            <a:ext cx="11872210" cy="7021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Binaries/Libraries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9849" y="4572000"/>
            <a:ext cx="11872210" cy="564823"/>
          </a:xfrm>
          <a:prstGeom prst="rect">
            <a:avLst/>
          </a:prstGeom>
          <a:solidFill>
            <a:srgbClr val="FFF2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Docker Engine   or  (</a:t>
            </a:r>
            <a:r>
              <a:rPr lang="en-US" dirty="0" err="1">
                <a:solidFill>
                  <a:schemeClr val="tx1"/>
                </a:solidFill>
              </a:rPr>
              <a:t>podman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rkt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24877" y="1695278"/>
            <a:ext cx="1800757" cy="1509146"/>
            <a:chOff x="2309382" y="2879564"/>
            <a:chExt cx="1800757" cy="1509146"/>
          </a:xfrm>
        </p:grpSpPr>
        <p:sp>
          <p:nvSpPr>
            <p:cNvPr id="58" name="Cube 5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59" name="Cube 5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447306" y="2426235"/>
            <a:ext cx="1800757" cy="1509146"/>
            <a:chOff x="2309382" y="2879564"/>
            <a:chExt cx="1800757" cy="1509146"/>
          </a:xfrm>
        </p:grpSpPr>
        <p:sp>
          <p:nvSpPr>
            <p:cNvPr id="74" name="Cube 73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5" name="Cube 74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702511" y="2927763"/>
            <a:ext cx="1800757" cy="1509146"/>
            <a:chOff x="2309382" y="2879564"/>
            <a:chExt cx="1800757" cy="1509146"/>
          </a:xfrm>
        </p:grpSpPr>
        <p:sp>
          <p:nvSpPr>
            <p:cNvPr id="71" name="Cube 70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72" name="Cube 71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341065" y="176817"/>
            <a:ext cx="1800757" cy="1509146"/>
            <a:chOff x="2309382" y="2879564"/>
            <a:chExt cx="1800757" cy="1509146"/>
          </a:xfrm>
        </p:grpSpPr>
        <p:sp>
          <p:nvSpPr>
            <p:cNvPr id="89" name="Cube 88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91" name="Cube 90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7050068" y="2965587"/>
            <a:ext cx="1800757" cy="1509146"/>
            <a:chOff x="2309382" y="2879564"/>
            <a:chExt cx="1800757" cy="1509146"/>
          </a:xfrm>
        </p:grpSpPr>
        <p:sp>
          <p:nvSpPr>
            <p:cNvPr id="86" name="Cube 85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7" name="Cube 86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820786" y="2181864"/>
            <a:ext cx="1800757" cy="1509146"/>
            <a:chOff x="2309382" y="2879564"/>
            <a:chExt cx="1800757" cy="1509146"/>
          </a:xfrm>
        </p:grpSpPr>
        <p:sp>
          <p:nvSpPr>
            <p:cNvPr id="82" name="Cube 81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83" name="Cube 82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709389" y="821073"/>
            <a:ext cx="1800757" cy="1509146"/>
            <a:chOff x="2309382" y="2879564"/>
            <a:chExt cx="1800757" cy="1509146"/>
          </a:xfrm>
        </p:grpSpPr>
        <p:sp>
          <p:nvSpPr>
            <p:cNvPr id="68" name="Cube 67"/>
            <p:cNvSpPr/>
            <p:nvPr/>
          </p:nvSpPr>
          <p:spPr>
            <a:xfrm>
              <a:off x="2312509" y="3651623"/>
              <a:ext cx="1797630" cy="737087"/>
            </a:xfrm>
            <a:prstGeom prst="cube">
              <a:avLst>
                <a:gd name="adj" fmla="val 37722"/>
              </a:avLst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Bin/Lib</a:t>
              </a:r>
            </a:p>
          </p:txBody>
        </p:sp>
        <p:sp>
          <p:nvSpPr>
            <p:cNvPr id="69" name="Cube 68"/>
            <p:cNvSpPr/>
            <p:nvPr/>
          </p:nvSpPr>
          <p:spPr>
            <a:xfrm>
              <a:off x="2309382" y="2879564"/>
              <a:ext cx="1800757" cy="106094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324877" y="236661"/>
            <a:ext cx="4310620" cy="127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Container-centric Infrastructure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111" y="4631474"/>
            <a:ext cx="1554151" cy="459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77" y="4685964"/>
            <a:ext cx="1194506" cy="35835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>
            <a:off x="1501528" y="4668934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438244" y="592245"/>
            <a:ext cx="1411408" cy="6366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97026" y="2049432"/>
            <a:ext cx="1266667" cy="6254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File-Service</a:t>
            </a:r>
          </a:p>
        </p:txBody>
      </p:sp>
      <p:cxnSp>
        <p:nvCxnSpPr>
          <p:cNvPr id="62" name="Straight Arrow Connector 61"/>
          <p:cNvCxnSpPr>
            <a:stCxn id="89" idx="3"/>
            <a:endCxn id="59" idx="5"/>
          </p:cNvCxnSpPr>
          <p:nvPr/>
        </p:nvCxnSpPr>
        <p:spPr>
          <a:xfrm flipH="1">
            <a:off x="2125634" y="1685963"/>
            <a:ext cx="3978351" cy="40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21318744">
            <a:off x="2571078" y="1552384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634300" y="2761474"/>
            <a:ext cx="1298644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Orders-Service</a:t>
            </a:r>
          </a:p>
        </p:txBody>
      </p:sp>
      <p:cxnSp>
        <p:nvCxnSpPr>
          <p:cNvPr id="66" name="Straight Arrow Connector 65"/>
          <p:cNvCxnSpPr>
            <a:stCxn id="89" idx="3"/>
            <a:endCxn id="75" idx="0"/>
          </p:cNvCxnSpPr>
          <p:nvPr/>
        </p:nvCxnSpPr>
        <p:spPr>
          <a:xfrm flipH="1">
            <a:off x="3480303" y="1685963"/>
            <a:ext cx="2623682" cy="7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 rot="21318744">
            <a:off x="3793289" y="1950562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925866" y="3258102"/>
            <a:ext cx="1252446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Account-Service</a:t>
            </a:r>
          </a:p>
        </p:txBody>
      </p:sp>
      <p:cxnSp>
        <p:nvCxnSpPr>
          <p:cNvPr id="92" name="Straight Arrow Connector 91"/>
          <p:cNvCxnSpPr>
            <a:stCxn id="89" idx="3"/>
            <a:endCxn id="72" idx="0"/>
          </p:cNvCxnSpPr>
          <p:nvPr/>
        </p:nvCxnSpPr>
        <p:spPr>
          <a:xfrm flipH="1">
            <a:off x="5735508" y="1685963"/>
            <a:ext cx="368477" cy="124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rot="21318744">
            <a:off x="5479282" y="2187259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sp>
        <p:nvSpPr>
          <p:cNvPr id="95" name="Rectangle 94"/>
          <p:cNvSpPr/>
          <p:nvPr/>
        </p:nvSpPr>
        <p:spPr>
          <a:xfrm>
            <a:off x="7141822" y="3300039"/>
            <a:ext cx="139489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8833073" y="1187965"/>
            <a:ext cx="1200043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9905274" y="2505992"/>
            <a:ext cx="1364331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Auth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stCxn id="89" idx="3"/>
            <a:endCxn id="68" idx="2"/>
          </p:cNvCxnSpPr>
          <p:nvPr/>
        </p:nvCxnSpPr>
        <p:spPr>
          <a:xfrm>
            <a:off x="6103985" y="1685963"/>
            <a:ext cx="2608531" cy="414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 rot="21318744">
            <a:off x="7217322" y="1598208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2" name="Straight Arrow Connector 101"/>
          <p:cNvCxnSpPr>
            <a:stCxn id="89" idx="3"/>
            <a:endCxn id="87" idx="0"/>
          </p:cNvCxnSpPr>
          <p:nvPr/>
        </p:nvCxnSpPr>
        <p:spPr>
          <a:xfrm>
            <a:off x="6103985" y="1685963"/>
            <a:ext cx="1979080" cy="127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1318744">
            <a:off x="6464591" y="2089840"/>
            <a:ext cx="1019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</a:t>
            </a:r>
          </a:p>
        </p:txBody>
      </p:sp>
      <p:cxnSp>
        <p:nvCxnSpPr>
          <p:cNvPr id="104" name="Straight Arrow Connector 103"/>
          <p:cNvCxnSpPr>
            <a:stCxn id="68" idx="3"/>
            <a:endCxn id="72" idx="0"/>
          </p:cNvCxnSpPr>
          <p:nvPr/>
        </p:nvCxnSpPr>
        <p:spPr>
          <a:xfrm flipH="1">
            <a:off x="5735508" y="2330219"/>
            <a:ext cx="3736801" cy="59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8" idx="3"/>
            <a:endCxn id="87" idx="0"/>
          </p:cNvCxnSpPr>
          <p:nvPr/>
        </p:nvCxnSpPr>
        <p:spPr>
          <a:xfrm flipH="1">
            <a:off x="8083065" y="2330219"/>
            <a:ext cx="1389244" cy="63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5" idx="5"/>
            <a:endCxn id="83" idx="2"/>
          </p:cNvCxnSpPr>
          <p:nvPr/>
        </p:nvCxnSpPr>
        <p:spPr>
          <a:xfrm>
            <a:off x="4248063" y="2824091"/>
            <a:ext cx="5572723" cy="208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622138" y="1808126"/>
            <a:ext cx="8595216" cy="241763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/>
              <a:t>The new way </a:t>
            </a:r>
            <a:r>
              <a:rPr lang="en-US" sz="4000" dirty="0"/>
              <a:t>to deploy applications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Small and fast, portable, Uses OS-level virtualization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6C4C51-3630-394B-A652-5B555DE5C4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49042" y="4711131"/>
            <a:ext cx="1357095" cy="362871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6411D5-18C3-FB40-B81C-5A526BDA4AF7}"/>
              </a:ext>
            </a:extLst>
          </p:cNvPr>
          <p:cNvCxnSpPr/>
          <p:nvPr/>
        </p:nvCxnSpPr>
        <p:spPr>
          <a:xfrm flipH="1">
            <a:off x="3142465" y="4661075"/>
            <a:ext cx="282314" cy="421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2A62A-8CA3-D368-C67D-AB1B7E886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i="0" dirty="0">
                <a:effectLst/>
                <a:latin typeface="var(--r-heading-font)"/>
              </a:rPr>
              <a:t>Docker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C093-0264-C11E-EBC6-C35C790E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Docker is a container OS-level virtualization</a:t>
            </a:r>
          </a:p>
          <a:p>
            <a:r>
              <a:rPr lang="en-US" sz="3200" dirty="0"/>
              <a:t>Container use multiple isolated user space instances</a:t>
            </a:r>
          </a:p>
          <a:p>
            <a:r>
              <a:rPr lang="en-US" sz="3200" dirty="0"/>
              <a:t>In this way we can run multiple applications on same OS, while each application can only see the container's contents and devices</a:t>
            </a:r>
          </a:p>
          <a:p>
            <a:r>
              <a:rPr lang="en-US" sz="3200" dirty="0"/>
              <a:t>Docker images become container when they run on docker engine</a:t>
            </a:r>
          </a:p>
        </p:txBody>
      </p:sp>
    </p:spTree>
    <p:extLst>
      <p:ext uri="{BB962C8B-B14F-4D97-AF65-F5344CB8AC3E}">
        <p14:creationId xmlns:p14="http://schemas.microsoft.com/office/powerpoint/2010/main" val="1712282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099A7-5053-D806-DD12-FB351C96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VM vs Docker</a:t>
            </a:r>
          </a:p>
        </p:txBody>
      </p:sp>
      <p:pic>
        <p:nvPicPr>
          <p:cNvPr id="5" name="Content Placeholder 4" descr="A screenshot of a computer application&#10;&#10;Description automatically generated with low confidence">
            <a:extLst>
              <a:ext uri="{FF2B5EF4-FFF2-40B4-BE49-F238E27FC236}">
                <a16:creationId xmlns:a16="http://schemas.microsoft.com/office/drawing/2014/main" id="{78432420-D6A0-D078-DB7D-3A81D8710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54" y="1130185"/>
            <a:ext cx="9019361" cy="5073391"/>
          </a:xfrm>
        </p:spPr>
      </p:pic>
    </p:spTree>
    <p:extLst>
      <p:ext uri="{BB962C8B-B14F-4D97-AF65-F5344CB8AC3E}">
        <p14:creationId xmlns:p14="http://schemas.microsoft.com/office/powerpoint/2010/main" val="338943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CDDF-935A-D58C-AC66-A4187882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Dockerfile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DB1ED-0E5D-1243-EC69-A9E8D8D5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59470"/>
            <a:ext cx="10905066" cy="42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Containers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coupled, distributed, elastic, liberated micro-services</a:t>
            </a:r>
          </a:p>
          <a:p>
            <a:r>
              <a:rPr lang="en-US" dirty="0"/>
              <a:t>Application-centric management</a:t>
            </a:r>
          </a:p>
          <a:p>
            <a:r>
              <a:rPr lang="en-US" dirty="0"/>
              <a:t>Environmental consistency across development, testing, and production</a:t>
            </a:r>
          </a:p>
          <a:p>
            <a:r>
              <a:rPr lang="en-US" dirty="0"/>
              <a:t>Continuous development, integration, and deployment</a:t>
            </a:r>
          </a:p>
          <a:p>
            <a:r>
              <a:rPr lang="en-US" dirty="0"/>
              <a:t>Resource isolation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70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87994"/>
            <a:ext cx="5171090" cy="95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Microservices</a:t>
            </a:r>
            <a:r>
              <a:rPr lang="en-US" sz="2800" dirty="0"/>
              <a:t> Architecture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867847"/>
            <a:ext cx="5171090" cy="902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42284"/>
            <a:ext cx="10187152" cy="10510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US" sz="2800" dirty="0" err="1">
                <a:solidFill>
                  <a:schemeClr val="tx1"/>
                </a:solidFill>
              </a:rPr>
              <a:t>microservice</a:t>
            </a:r>
            <a:r>
              <a:rPr lang="en-US" sz="2800" dirty="0">
                <a:solidFill>
                  <a:schemeClr val="tx1"/>
                </a:solidFill>
              </a:rPr>
              <a:t> is an </a:t>
            </a:r>
            <a:r>
              <a:rPr lang="en-US" sz="2800" b="1" dirty="0">
                <a:solidFill>
                  <a:schemeClr val="tx1"/>
                </a:solidFill>
              </a:rPr>
              <a:t>isolated</a:t>
            </a:r>
            <a:r>
              <a:rPr lang="en-US" sz="2800" dirty="0">
                <a:solidFill>
                  <a:schemeClr val="tx1"/>
                </a:solidFill>
              </a:rPr>
              <a:t>, </a:t>
            </a:r>
            <a:r>
              <a:rPr lang="en-US" sz="2800" b="1" dirty="0">
                <a:solidFill>
                  <a:schemeClr val="tx1"/>
                </a:solidFill>
              </a:rPr>
              <a:t>loosely-coupled</a:t>
            </a:r>
            <a:r>
              <a:rPr lang="en-US" sz="2800" dirty="0">
                <a:solidFill>
                  <a:schemeClr val="tx1"/>
                </a:solidFill>
              </a:rPr>
              <a:t> unit of development that works on a </a:t>
            </a:r>
            <a:r>
              <a:rPr lang="en-US" sz="2800" b="1" dirty="0">
                <a:solidFill>
                  <a:schemeClr val="tx1"/>
                </a:solidFill>
              </a:rPr>
              <a:t>single concern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2867847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Kubernetes?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200" y="4161875"/>
            <a:ext cx="5171090" cy="104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Kubernetes Basics</a:t>
            </a:r>
          </a:p>
        </p:txBody>
      </p:sp>
    </p:spTree>
    <p:extLst>
      <p:ext uri="{BB962C8B-B14F-4D97-AF65-F5344CB8AC3E}">
        <p14:creationId xmlns:p14="http://schemas.microsoft.com/office/powerpoint/2010/main" val="76915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5A473-0716-092E-8D26-5C67659EE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Microservices</a:t>
            </a:r>
            <a:br>
              <a:rPr lang="en-US" sz="7200"/>
            </a:br>
            <a:r>
              <a:rPr lang="en-US" sz="7200"/>
              <a:t>Challenges 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00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7DE45-0028-1499-D7F0-68A25488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Microservices Challenges</a:t>
            </a:r>
            <a:br>
              <a:rPr lang="en-US" sz="4200"/>
            </a:b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8352B-7ABE-A89B-A80C-0E367146D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Auto scale - add more resources to your app upon load</a:t>
            </a:r>
          </a:p>
          <a:p>
            <a:r>
              <a:rPr lang="en-US" sz="3200" dirty="0"/>
              <a:t>Load balancing - split the work between multiple containers</a:t>
            </a:r>
          </a:p>
          <a:p>
            <a:r>
              <a:rPr lang="en-US" sz="3200" dirty="0"/>
              <a:t>Service discovery - find the </a:t>
            </a:r>
            <a:r>
              <a:rPr lang="en-US" sz="3200" dirty="0" err="1"/>
              <a:t>ip</a:t>
            </a:r>
            <a:r>
              <a:rPr lang="en-US" sz="3200" dirty="0"/>
              <a:t> address of a peer container</a:t>
            </a:r>
          </a:p>
          <a:p>
            <a:r>
              <a:rPr lang="en-US" sz="3200" dirty="0"/>
              <a:t>Health monitoring</a:t>
            </a:r>
          </a:p>
          <a:p>
            <a:r>
              <a:rPr lang="en-US" sz="3200" dirty="0"/>
              <a:t>Configuration and secrets</a:t>
            </a:r>
          </a:p>
          <a:p>
            <a:r>
              <a:rPr lang="en-US" sz="3200" dirty="0"/>
              <a:t>Redundancy - keep working if one compute is gone</a:t>
            </a:r>
          </a:p>
        </p:txBody>
      </p:sp>
    </p:spTree>
    <p:extLst>
      <p:ext uri="{BB962C8B-B14F-4D97-AF65-F5344CB8AC3E}">
        <p14:creationId xmlns:p14="http://schemas.microsoft.com/office/powerpoint/2010/main" val="40366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A1030-DA62-D107-464F-16B79798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C5ADD-21D4-5866-EC6A-FEB5E12E9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49210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10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dirty="0"/>
              <a:t>How can we </a:t>
            </a:r>
          </a:p>
          <a:p>
            <a:pPr marL="0" indent="0">
              <a:buNone/>
            </a:pPr>
            <a:r>
              <a:rPr lang="en-US" sz="8800" dirty="0"/>
              <a:t>meet the challenges?</a:t>
            </a:r>
          </a:p>
        </p:txBody>
      </p:sp>
    </p:spTree>
    <p:extLst>
      <p:ext uri="{BB962C8B-B14F-4D97-AF65-F5344CB8AC3E}">
        <p14:creationId xmlns:p14="http://schemas.microsoft.com/office/powerpoint/2010/main" val="139373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900" dirty="0"/>
              <a:t>k8s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64C9E0A-38E7-BA8C-82C9-B09BB832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798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</a:t>
            </a:r>
            <a:r>
              <a:rPr lang="en-US" b="1" dirty="0"/>
              <a:t>Kubernetes (aka. K8s)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20" y="365125"/>
            <a:ext cx="1085193" cy="1085193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Kubernetes (aka K8s) is an open-source container orchestration system for automating software deployment, scaling, and management.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Google originally designed Kubernetes, but the Cloud Native Computing Foundation now maintains the project.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Community includes Google, Red Hat, and over 3000 contributors.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name Kubernetes originates from Greek, meaning helmsman or pilot.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27927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453492">
            <a:off x="7535554" y="4166931"/>
            <a:ext cx="24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362726" y="3558958"/>
            <a:ext cx="2618282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34493" y="6470691"/>
            <a:ext cx="30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990831" y="270212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334493" y="549629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991768" y="292657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9139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873017" y="540707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983056" y="4759499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210820" y="1580897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860830" y="471341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860024" y="260220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926582" y="163114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695761" y="26011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340268" y="348281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90201" y="4932585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Cube 51"/>
          <p:cNvSpPr/>
          <p:nvPr/>
        </p:nvSpPr>
        <p:spPr>
          <a:xfrm>
            <a:off x="10196006" y="2092134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/>
          <p:cNvSpPr/>
          <p:nvPr/>
        </p:nvSpPr>
        <p:spPr>
          <a:xfrm>
            <a:off x="5149910" y="495981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/>
          <p:cNvSpPr>
            <a:spLocks noGrp="1"/>
          </p:cNvSpPr>
          <p:nvPr>
            <p:ph type="title"/>
          </p:nvPr>
        </p:nvSpPr>
        <p:spPr>
          <a:xfrm>
            <a:off x="4447074" y="249706"/>
            <a:ext cx="4126701" cy="2161889"/>
          </a:xfrm>
        </p:spPr>
        <p:txBody>
          <a:bodyPr>
            <a:normAutofit/>
          </a:bodyPr>
          <a:lstStyle/>
          <a:p>
            <a:r>
              <a:rPr lang="en-US" i="1" dirty="0"/>
              <a:t>Pod</a:t>
            </a:r>
            <a:r>
              <a:rPr lang="en-US" dirty="0"/>
              <a:t> - the basic building block of Kubernetes</a:t>
            </a:r>
          </a:p>
        </p:txBody>
      </p:sp>
      <p:sp>
        <p:nvSpPr>
          <p:cNvPr id="9" name="TextBox 8"/>
          <p:cNvSpPr txBox="1"/>
          <p:nvPr/>
        </p:nvSpPr>
        <p:spPr>
          <a:xfrm rot="20095450">
            <a:off x="7757988" y="2416605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10.10.10.2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889021" y="2493185"/>
            <a:ext cx="1972747" cy="312688"/>
            <a:chOff x="5889021" y="2493185"/>
            <a:chExt cx="1972747" cy="312688"/>
          </a:xfrm>
        </p:grpSpPr>
        <p:cxnSp>
          <p:nvCxnSpPr>
            <p:cNvPr id="12" name="Straight Connector 11"/>
            <p:cNvCxnSpPr>
              <a:endCxn id="57" idx="3"/>
            </p:cNvCxnSpPr>
            <p:nvPr/>
          </p:nvCxnSpPr>
          <p:spPr>
            <a:xfrm flipH="1" flipV="1">
              <a:off x="6853410" y="2649529"/>
              <a:ext cx="1008358" cy="2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889021" y="2493185"/>
              <a:ext cx="964389" cy="312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IP address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35430" y="3080716"/>
            <a:ext cx="2758727" cy="307777"/>
            <a:chOff x="5335430" y="3080716"/>
            <a:chExt cx="2758727" cy="307777"/>
          </a:xfrm>
        </p:grpSpPr>
        <p:cxnSp>
          <p:nvCxnSpPr>
            <p:cNvPr id="18" name="Straight Connector 17"/>
            <p:cNvCxnSpPr>
              <a:stCxn id="24" idx="2"/>
              <a:endCxn id="60" idx="3"/>
            </p:cNvCxnSpPr>
            <p:nvPr/>
          </p:nvCxnSpPr>
          <p:spPr>
            <a:xfrm flipH="1" flipV="1">
              <a:off x="6899316" y="3234605"/>
              <a:ext cx="1194841" cy="5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335430" y="3080716"/>
              <a:ext cx="15638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Containerized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77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2" grpId="0" animBg="1"/>
      <p:bldP spid="53" grpId="0" animBg="1"/>
      <p:bldP spid="54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 A Pod represents a unit of deployment: </a:t>
            </a:r>
          </a:p>
          <a:p>
            <a:pPr marL="0" indent="0">
              <a:buNone/>
            </a:pPr>
            <a:r>
              <a:rPr lang="en-US" sz="3600" i="1" dirty="0"/>
              <a:t>    a single instance of an application in </a:t>
            </a:r>
            <a:r>
              <a:rPr lang="en-US" sz="3600" i="1" dirty="0" err="1"/>
              <a:t>Kubernetes</a:t>
            </a:r>
            <a:endParaRPr lang="en-US" sz="3600" dirty="0"/>
          </a:p>
          <a:p>
            <a:r>
              <a:rPr lang="en-US" sz="3600" dirty="0"/>
              <a:t> The Pod might consist of either a single container or a small number of containers that are tightly coupled and that share resources.</a:t>
            </a:r>
          </a:p>
        </p:txBody>
      </p:sp>
    </p:spTree>
    <p:extLst>
      <p:ext uri="{BB962C8B-B14F-4D97-AF65-F5344CB8AC3E}">
        <p14:creationId xmlns:p14="http://schemas.microsoft.com/office/powerpoint/2010/main" val="107700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59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86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deployment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35095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4A61-7F92-9FC3-E6B1-DCE0B6EF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317"/>
            <a:ext cx="10515600" cy="1015440"/>
          </a:xfrm>
        </p:spPr>
        <p:txBody>
          <a:bodyPr/>
          <a:lstStyle/>
          <a:p>
            <a:pPr algn="ctr"/>
            <a:r>
              <a:rPr lang="en-US" b="1" dirty="0" err="1"/>
              <a:t>Kubectl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667DD-73EC-9AA8-0606-E3A9C0F55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53"/>
            <a:ext cx="10515600" cy="4895010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is the command-line tool for manage K8s.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kubectl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command format:</a:t>
            </a:r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lvl="1"/>
            <a:r>
              <a:rPr lang="en-US" sz="2800" b="0" i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kubectl</a:t>
            </a:r>
            <a:r>
              <a:rPr lang="en-US" sz="2800" b="0" i="0" dirty="0">
                <a:solidFill>
                  <a:srgbClr val="DDDDDD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[command] [TYPE] [NAME] [flags]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command: Specifies the operation that you want to perform on one or more resources, for example create, get, describe, delete.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TYPE: Specifies the resource type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NAME: Specifies the name of the resource. If the name is omitted, details for all resources are displayed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flags: Specifies optional flags</a:t>
            </a:r>
          </a:p>
          <a:p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302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24A7-85BF-A216-AE97-501C0E33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Kubectl context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B72D-1E62-CCBF-E40B-60D2F010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b="0" i="0">
                <a:effectLst/>
                <a:latin typeface="ATT Aleck Sans Regular"/>
              </a:rPr>
              <a:t>A configuration in Kubernetes defining access parameters for a specific cluster environment.</a:t>
            </a:r>
          </a:p>
          <a:p>
            <a:r>
              <a:rPr lang="en-US" sz="2200" b="1" i="0">
                <a:effectLst/>
                <a:latin typeface="ATT Aleck Sans Regular"/>
              </a:rPr>
              <a:t>Components</a:t>
            </a:r>
            <a:r>
              <a:rPr lang="en-US" sz="2200" i="0">
                <a:effectLst/>
                <a:latin typeface="ATT Aleck Sans Regular"/>
              </a:rPr>
              <a:t> :</a:t>
            </a:r>
          </a:p>
          <a:p>
            <a:pPr lvl="1"/>
            <a:r>
              <a:rPr lang="en-US" sz="2200" b="1" i="0">
                <a:effectLst/>
                <a:latin typeface="ATT Aleck Sans Regular"/>
              </a:rPr>
              <a:t>Cluster</a:t>
            </a:r>
            <a:r>
              <a:rPr lang="en-US" sz="2200" b="0" i="0">
                <a:effectLst/>
                <a:latin typeface="ATT Aleck Sans Regular"/>
              </a:rPr>
              <a:t>: Address and certificate authority data.</a:t>
            </a:r>
          </a:p>
          <a:p>
            <a:pPr lvl="1"/>
            <a:r>
              <a:rPr lang="en-US" sz="2200" b="1" i="0">
                <a:effectLst/>
                <a:latin typeface="ATT Aleck Sans Regular"/>
              </a:rPr>
              <a:t>User</a:t>
            </a:r>
            <a:r>
              <a:rPr lang="en-US" sz="2200" b="0" i="0">
                <a:effectLst/>
                <a:latin typeface="ATT Aleck Sans Regular"/>
              </a:rPr>
              <a:t>: Credentials such as tokens or certificates.</a:t>
            </a:r>
          </a:p>
          <a:p>
            <a:pPr lvl="1"/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TT Aleck Sans Regular"/>
              </a:rPr>
              <a:t>Namespace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TT Aleck Sans Regular"/>
              </a:rPr>
              <a:t>: Default namespace for 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var(--bs-font-monospace)"/>
              </a:rPr>
              <a:t>kubectl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TT Aleck Sans Regular"/>
              </a:rPr>
              <a:t> commands if unspecified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i="0">
                <a:effectLst/>
                <a:latin typeface="ATT Aleck Sans Regular"/>
              </a:rPr>
              <a:t>Benefits</a:t>
            </a:r>
            <a:r>
              <a:rPr lang="en-US" sz="2200" b="0" i="0">
                <a:effectLst/>
                <a:latin typeface="ATT Aleck Sans Regular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TT Aleck Sans Regular"/>
              </a:rPr>
              <a:t>Efficiently manage and switch between multiple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TT Aleck Sans Regular"/>
              </a:rPr>
              <a:t>Ensure consistent access settings for different environments (development, staging, production).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>
                <a:effectLst/>
                <a:latin typeface="ATT Aleck Sans Regular"/>
              </a:rPr>
              <a:t>Reduce repetitive configuration and enhance operational efficiency.</a:t>
            </a:r>
          </a:p>
          <a:p>
            <a:endParaRPr lang="en-US" sz="2200" b="0" i="0">
              <a:effectLst/>
              <a:latin typeface="ATT Aleck Sans Regular"/>
            </a:endParaRPr>
          </a:p>
          <a:p>
            <a:pPr lvl="1"/>
            <a:endParaRPr lang="en-US" sz="22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F2B3DD-9FFE-FACB-6C75-4831F791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2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Microservices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31363"/>
            <a:ext cx="5614416" cy="3228289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441931"/>
            <a:ext cx="5614416" cy="200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4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479F-75D5-866A-4939-1FBBDFBC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88" y="1"/>
            <a:ext cx="6208059" cy="1021976"/>
          </a:xfrm>
        </p:spPr>
        <p:txBody>
          <a:bodyPr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configuration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2F3AE-F450-6D7F-BD30-B65D758B9AD1}"/>
              </a:ext>
            </a:extLst>
          </p:cNvPr>
          <p:cNvSpPr txBox="1"/>
          <p:nvPr/>
        </p:nvSpPr>
        <p:spPr>
          <a:xfrm>
            <a:off x="770964" y="1021977"/>
            <a:ext cx="6096000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apiVersion</a:t>
            </a:r>
            <a:r>
              <a:rPr lang="en-US" dirty="0"/>
              <a:t>: v1</a:t>
            </a:r>
          </a:p>
          <a:p>
            <a:r>
              <a:rPr lang="en-US" dirty="0"/>
              <a:t>clusters:</a:t>
            </a:r>
          </a:p>
          <a:p>
            <a:r>
              <a:rPr lang="en-US" dirty="0"/>
              <a:t>- cluster:</a:t>
            </a:r>
          </a:p>
          <a:p>
            <a:r>
              <a:rPr lang="en-US" dirty="0"/>
              <a:t>    certificate-authority-data: LS0tLS1CRUdJTi...</a:t>
            </a:r>
          </a:p>
          <a:p>
            <a:r>
              <a:rPr lang="en-US" dirty="0"/>
              <a:t>    server: https://127.0.0.1:52941</a:t>
            </a:r>
          </a:p>
          <a:p>
            <a:r>
              <a:rPr lang="en-US" dirty="0"/>
              <a:t>  name: prod</a:t>
            </a:r>
          </a:p>
          <a:p>
            <a:r>
              <a:rPr lang="en-US" dirty="0"/>
              <a:t>contexts:</a:t>
            </a:r>
          </a:p>
          <a:p>
            <a:r>
              <a:rPr lang="en-US" dirty="0"/>
              <a:t>- context:</a:t>
            </a:r>
          </a:p>
          <a:p>
            <a:r>
              <a:rPr lang="en-US" dirty="0"/>
              <a:t>    cluster: prod</a:t>
            </a:r>
          </a:p>
          <a:p>
            <a:r>
              <a:rPr lang="en-US" dirty="0"/>
              <a:t>    namespace: foo</a:t>
            </a:r>
          </a:p>
          <a:p>
            <a:r>
              <a:rPr lang="en-US" dirty="0"/>
              <a:t>    user: </a:t>
            </a:r>
            <a:r>
              <a:rPr lang="en-US" dirty="0" err="1"/>
              <a:t>eylon</a:t>
            </a:r>
            <a:endParaRPr lang="en-US" dirty="0"/>
          </a:p>
          <a:p>
            <a:r>
              <a:rPr lang="en-US" dirty="0"/>
              <a:t>  name: prod-foo</a:t>
            </a:r>
          </a:p>
          <a:p>
            <a:r>
              <a:rPr lang="en-US" dirty="0"/>
              <a:t>current-context: local-prod</a:t>
            </a:r>
          </a:p>
          <a:p>
            <a:r>
              <a:rPr lang="en-US" dirty="0"/>
              <a:t>kind: Config</a:t>
            </a:r>
          </a:p>
          <a:p>
            <a:r>
              <a:rPr lang="en-US" dirty="0"/>
              <a:t>preferences: {}</a:t>
            </a:r>
          </a:p>
          <a:p>
            <a:r>
              <a:rPr lang="en-US" dirty="0"/>
              <a:t>users:</a:t>
            </a:r>
          </a:p>
          <a:p>
            <a:r>
              <a:rPr lang="en-US" dirty="0"/>
              <a:t>- name: </a:t>
            </a:r>
            <a:r>
              <a:rPr lang="en-US" dirty="0" err="1"/>
              <a:t>eylon</a:t>
            </a:r>
            <a:endParaRPr lang="en-US" dirty="0"/>
          </a:p>
          <a:p>
            <a:r>
              <a:rPr lang="en-US" dirty="0"/>
              <a:t>  user:</a:t>
            </a:r>
          </a:p>
          <a:p>
            <a:r>
              <a:rPr lang="en-US" dirty="0"/>
              <a:t>    client-certificate-data: LS0tLS1CRUdJTiB...</a:t>
            </a:r>
          </a:p>
          <a:p>
            <a:r>
              <a:rPr lang="en-US" dirty="0"/>
              <a:t>    client-key-data: LS0tLS1CRUdJTiBS...</a:t>
            </a:r>
          </a:p>
        </p:txBody>
      </p:sp>
    </p:spTree>
    <p:extLst>
      <p:ext uri="{BB962C8B-B14F-4D97-AF65-F5344CB8AC3E}">
        <p14:creationId xmlns:p14="http://schemas.microsoft.com/office/powerpoint/2010/main" val="1249420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D24BFD5-D814-402B-B6C4-EEF6AE14B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B8241-B060-52B0-36F3-4F954259F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2"/>
            <a:ext cx="6281928" cy="4135437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K8s basic commands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FED7E8-9A97-475F-9FA4-113410D4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6139" y="1031284"/>
            <a:ext cx="3647661" cy="4436126"/>
          </a:xfrm>
          <a:custGeom>
            <a:avLst/>
            <a:gdLst>
              <a:gd name="connsiteX0" fmla="*/ 0 w 3647661"/>
              <a:gd name="connsiteY0" fmla="*/ 0 h 4436126"/>
              <a:gd name="connsiteX1" fmla="*/ 498514 w 3647661"/>
              <a:gd name="connsiteY1" fmla="*/ 0 h 4436126"/>
              <a:gd name="connsiteX2" fmla="*/ 1069981 w 3647661"/>
              <a:gd name="connsiteY2" fmla="*/ 0 h 4436126"/>
              <a:gd name="connsiteX3" fmla="*/ 1714401 w 3647661"/>
              <a:gd name="connsiteY3" fmla="*/ 0 h 4436126"/>
              <a:gd name="connsiteX4" fmla="*/ 2285868 w 3647661"/>
              <a:gd name="connsiteY4" fmla="*/ 0 h 4436126"/>
              <a:gd name="connsiteX5" fmla="*/ 2784381 w 3647661"/>
              <a:gd name="connsiteY5" fmla="*/ 0 h 4436126"/>
              <a:gd name="connsiteX6" fmla="*/ 3647661 w 3647661"/>
              <a:gd name="connsiteY6" fmla="*/ 0 h 4436126"/>
              <a:gd name="connsiteX7" fmla="*/ 3647661 w 3647661"/>
              <a:gd name="connsiteY7" fmla="*/ 633732 h 4436126"/>
              <a:gd name="connsiteX8" fmla="*/ 3647661 w 3647661"/>
              <a:gd name="connsiteY8" fmla="*/ 1267465 h 4436126"/>
              <a:gd name="connsiteX9" fmla="*/ 3647661 w 3647661"/>
              <a:gd name="connsiteY9" fmla="*/ 1768113 h 4436126"/>
              <a:gd name="connsiteX10" fmla="*/ 3647661 w 3647661"/>
              <a:gd name="connsiteY10" fmla="*/ 2446207 h 4436126"/>
              <a:gd name="connsiteX11" fmla="*/ 3647661 w 3647661"/>
              <a:gd name="connsiteY11" fmla="*/ 2946855 h 4436126"/>
              <a:gd name="connsiteX12" fmla="*/ 3647661 w 3647661"/>
              <a:gd name="connsiteY12" fmla="*/ 3580587 h 4436126"/>
              <a:gd name="connsiteX13" fmla="*/ 3647661 w 3647661"/>
              <a:gd name="connsiteY13" fmla="*/ 4436126 h 4436126"/>
              <a:gd name="connsiteX14" fmla="*/ 3039718 w 3647661"/>
              <a:gd name="connsiteY14" fmla="*/ 4436126 h 4436126"/>
              <a:gd name="connsiteX15" fmla="*/ 2431774 w 3647661"/>
              <a:gd name="connsiteY15" fmla="*/ 4436126 h 4436126"/>
              <a:gd name="connsiteX16" fmla="*/ 1823831 w 3647661"/>
              <a:gd name="connsiteY16" fmla="*/ 4436126 h 4436126"/>
              <a:gd name="connsiteX17" fmla="*/ 1288840 w 3647661"/>
              <a:gd name="connsiteY17" fmla="*/ 4436126 h 4436126"/>
              <a:gd name="connsiteX18" fmla="*/ 607943 w 3647661"/>
              <a:gd name="connsiteY18" fmla="*/ 4436126 h 4436126"/>
              <a:gd name="connsiteX19" fmla="*/ 0 w 3647661"/>
              <a:gd name="connsiteY19" fmla="*/ 4436126 h 4436126"/>
              <a:gd name="connsiteX20" fmla="*/ 0 w 3647661"/>
              <a:gd name="connsiteY20" fmla="*/ 3758032 h 4436126"/>
              <a:gd name="connsiteX21" fmla="*/ 0 w 3647661"/>
              <a:gd name="connsiteY21" fmla="*/ 3035578 h 4436126"/>
              <a:gd name="connsiteX22" fmla="*/ 0 w 3647661"/>
              <a:gd name="connsiteY22" fmla="*/ 2401845 h 4436126"/>
              <a:gd name="connsiteX23" fmla="*/ 0 w 3647661"/>
              <a:gd name="connsiteY23" fmla="*/ 1768113 h 4436126"/>
              <a:gd name="connsiteX24" fmla="*/ 0 w 3647661"/>
              <a:gd name="connsiteY24" fmla="*/ 1178742 h 4436126"/>
              <a:gd name="connsiteX25" fmla="*/ 0 w 3647661"/>
              <a:gd name="connsiteY25" fmla="*/ 589371 h 4436126"/>
              <a:gd name="connsiteX26" fmla="*/ 0 w 3647661"/>
              <a:gd name="connsiteY26" fmla="*/ 0 h 4436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647661" h="4436126" fill="none" extrusionOk="0">
                <a:moveTo>
                  <a:pt x="0" y="0"/>
                </a:moveTo>
                <a:cubicBezTo>
                  <a:pt x="116158" y="-16963"/>
                  <a:pt x="364681" y="-4006"/>
                  <a:pt x="498514" y="0"/>
                </a:cubicBezTo>
                <a:cubicBezTo>
                  <a:pt x="632347" y="4006"/>
                  <a:pt x="950865" y="15164"/>
                  <a:pt x="1069981" y="0"/>
                </a:cubicBezTo>
                <a:cubicBezTo>
                  <a:pt x="1189097" y="-15164"/>
                  <a:pt x="1556518" y="-23132"/>
                  <a:pt x="1714401" y="0"/>
                </a:cubicBezTo>
                <a:cubicBezTo>
                  <a:pt x="1872284" y="23132"/>
                  <a:pt x="2015985" y="9364"/>
                  <a:pt x="2285868" y="0"/>
                </a:cubicBezTo>
                <a:cubicBezTo>
                  <a:pt x="2555751" y="-9364"/>
                  <a:pt x="2555148" y="14141"/>
                  <a:pt x="2784381" y="0"/>
                </a:cubicBezTo>
                <a:cubicBezTo>
                  <a:pt x="3013614" y="-14141"/>
                  <a:pt x="3216105" y="-3763"/>
                  <a:pt x="3647661" y="0"/>
                </a:cubicBezTo>
                <a:cubicBezTo>
                  <a:pt x="3623206" y="221859"/>
                  <a:pt x="3622213" y="458853"/>
                  <a:pt x="3647661" y="633732"/>
                </a:cubicBezTo>
                <a:cubicBezTo>
                  <a:pt x="3673109" y="808611"/>
                  <a:pt x="3674779" y="1138417"/>
                  <a:pt x="3647661" y="1267465"/>
                </a:cubicBezTo>
                <a:cubicBezTo>
                  <a:pt x="3620543" y="1396513"/>
                  <a:pt x="3664792" y="1625185"/>
                  <a:pt x="3647661" y="1768113"/>
                </a:cubicBezTo>
                <a:cubicBezTo>
                  <a:pt x="3630530" y="1911041"/>
                  <a:pt x="3671056" y="2135008"/>
                  <a:pt x="3647661" y="2446207"/>
                </a:cubicBezTo>
                <a:cubicBezTo>
                  <a:pt x="3624266" y="2757406"/>
                  <a:pt x="3642702" y="2713342"/>
                  <a:pt x="3647661" y="2946855"/>
                </a:cubicBezTo>
                <a:cubicBezTo>
                  <a:pt x="3652620" y="3180368"/>
                  <a:pt x="3664319" y="3290221"/>
                  <a:pt x="3647661" y="3580587"/>
                </a:cubicBezTo>
                <a:cubicBezTo>
                  <a:pt x="3631003" y="3870953"/>
                  <a:pt x="3617531" y="4259425"/>
                  <a:pt x="3647661" y="4436126"/>
                </a:cubicBezTo>
                <a:cubicBezTo>
                  <a:pt x="3523929" y="4410412"/>
                  <a:pt x="3241413" y="4436068"/>
                  <a:pt x="3039718" y="4436126"/>
                </a:cubicBezTo>
                <a:cubicBezTo>
                  <a:pt x="2838023" y="4436184"/>
                  <a:pt x="2630387" y="4431142"/>
                  <a:pt x="2431774" y="4436126"/>
                </a:cubicBezTo>
                <a:cubicBezTo>
                  <a:pt x="2233161" y="4441110"/>
                  <a:pt x="2003296" y="4449826"/>
                  <a:pt x="1823831" y="4436126"/>
                </a:cubicBezTo>
                <a:cubicBezTo>
                  <a:pt x="1644366" y="4422426"/>
                  <a:pt x="1399453" y="4442442"/>
                  <a:pt x="1288840" y="4436126"/>
                </a:cubicBezTo>
                <a:cubicBezTo>
                  <a:pt x="1178227" y="4429810"/>
                  <a:pt x="793482" y="4411099"/>
                  <a:pt x="607943" y="4436126"/>
                </a:cubicBezTo>
                <a:cubicBezTo>
                  <a:pt x="422404" y="4461153"/>
                  <a:pt x="158703" y="4453091"/>
                  <a:pt x="0" y="4436126"/>
                </a:cubicBezTo>
                <a:cubicBezTo>
                  <a:pt x="8129" y="4099466"/>
                  <a:pt x="23502" y="4014012"/>
                  <a:pt x="0" y="3758032"/>
                </a:cubicBezTo>
                <a:cubicBezTo>
                  <a:pt x="-23502" y="3502052"/>
                  <a:pt x="8018" y="3295661"/>
                  <a:pt x="0" y="3035578"/>
                </a:cubicBezTo>
                <a:cubicBezTo>
                  <a:pt x="-8018" y="2775495"/>
                  <a:pt x="-8720" y="2595880"/>
                  <a:pt x="0" y="2401845"/>
                </a:cubicBezTo>
                <a:cubicBezTo>
                  <a:pt x="8720" y="2207810"/>
                  <a:pt x="9279" y="1982551"/>
                  <a:pt x="0" y="1768113"/>
                </a:cubicBezTo>
                <a:cubicBezTo>
                  <a:pt x="-9279" y="1553675"/>
                  <a:pt x="7090" y="1354447"/>
                  <a:pt x="0" y="1178742"/>
                </a:cubicBezTo>
                <a:cubicBezTo>
                  <a:pt x="-7090" y="1003037"/>
                  <a:pt x="-23786" y="768334"/>
                  <a:pt x="0" y="589371"/>
                </a:cubicBezTo>
                <a:cubicBezTo>
                  <a:pt x="23786" y="410408"/>
                  <a:pt x="-16955" y="242082"/>
                  <a:pt x="0" y="0"/>
                </a:cubicBezTo>
                <a:close/>
              </a:path>
              <a:path w="3647661" h="4436126" stroke="0" extrusionOk="0">
                <a:moveTo>
                  <a:pt x="0" y="0"/>
                </a:moveTo>
                <a:cubicBezTo>
                  <a:pt x="171149" y="-7244"/>
                  <a:pt x="374684" y="2591"/>
                  <a:pt x="534990" y="0"/>
                </a:cubicBezTo>
                <a:cubicBezTo>
                  <a:pt x="695296" y="-2591"/>
                  <a:pt x="907320" y="7483"/>
                  <a:pt x="1069981" y="0"/>
                </a:cubicBezTo>
                <a:cubicBezTo>
                  <a:pt x="1232642" y="-7483"/>
                  <a:pt x="1543604" y="-26203"/>
                  <a:pt x="1677924" y="0"/>
                </a:cubicBezTo>
                <a:cubicBezTo>
                  <a:pt x="1812244" y="26203"/>
                  <a:pt x="2140632" y="31361"/>
                  <a:pt x="2322344" y="0"/>
                </a:cubicBezTo>
                <a:cubicBezTo>
                  <a:pt x="2504056" y="-31361"/>
                  <a:pt x="2658834" y="3381"/>
                  <a:pt x="2893811" y="0"/>
                </a:cubicBezTo>
                <a:cubicBezTo>
                  <a:pt x="3128788" y="-3381"/>
                  <a:pt x="3338741" y="-10376"/>
                  <a:pt x="3647661" y="0"/>
                </a:cubicBezTo>
                <a:cubicBezTo>
                  <a:pt x="3628986" y="244498"/>
                  <a:pt x="3624774" y="362520"/>
                  <a:pt x="3647661" y="545010"/>
                </a:cubicBezTo>
                <a:cubicBezTo>
                  <a:pt x="3670549" y="727500"/>
                  <a:pt x="3619543" y="968439"/>
                  <a:pt x="3647661" y="1134381"/>
                </a:cubicBezTo>
                <a:cubicBezTo>
                  <a:pt x="3675779" y="1300323"/>
                  <a:pt x="3670065" y="1646297"/>
                  <a:pt x="3647661" y="1856836"/>
                </a:cubicBezTo>
                <a:cubicBezTo>
                  <a:pt x="3625257" y="2067375"/>
                  <a:pt x="3632904" y="2315399"/>
                  <a:pt x="3647661" y="2490568"/>
                </a:cubicBezTo>
                <a:cubicBezTo>
                  <a:pt x="3662418" y="2665737"/>
                  <a:pt x="3616073" y="2880164"/>
                  <a:pt x="3647661" y="3124300"/>
                </a:cubicBezTo>
                <a:cubicBezTo>
                  <a:pt x="3679249" y="3368436"/>
                  <a:pt x="3677361" y="3519722"/>
                  <a:pt x="3647661" y="3758032"/>
                </a:cubicBezTo>
                <a:cubicBezTo>
                  <a:pt x="3617961" y="3996342"/>
                  <a:pt x="3615180" y="4147465"/>
                  <a:pt x="3647661" y="4436126"/>
                </a:cubicBezTo>
                <a:cubicBezTo>
                  <a:pt x="3506685" y="4421969"/>
                  <a:pt x="3266652" y="4433618"/>
                  <a:pt x="3149147" y="4436126"/>
                </a:cubicBezTo>
                <a:cubicBezTo>
                  <a:pt x="3031642" y="4438634"/>
                  <a:pt x="2832267" y="4432536"/>
                  <a:pt x="2650634" y="4436126"/>
                </a:cubicBezTo>
                <a:cubicBezTo>
                  <a:pt x="2469001" y="4439716"/>
                  <a:pt x="2324677" y="4416284"/>
                  <a:pt x="2042690" y="4436126"/>
                </a:cubicBezTo>
                <a:cubicBezTo>
                  <a:pt x="1760703" y="4455968"/>
                  <a:pt x="1686949" y="4416099"/>
                  <a:pt x="1398270" y="4436126"/>
                </a:cubicBezTo>
                <a:cubicBezTo>
                  <a:pt x="1109591" y="4456153"/>
                  <a:pt x="1071585" y="4455485"/>
                  <a:pt x="899756" y="4436126"/>
                </a:cubicBezTo>
                <a:cubicBezTo>
                  <a:pt x="727927" y="4416767"/>
                  <a:pt x="344407" y="4430463"/>
                  <a:pt x="0" y="4436126"/>
                </a:cubicBezTo>
                <a:cubicBezTo>
                  <a:pt x="5440" y="4303018"/>
                  <a:pt x="91" y="4161914"/>
                  <a:pt x="0" y="3891116"/>
                </a:cubicBezTo>
                <a:cubicBezTo>
                  <a:pt x="-91" y="3620318"/>
                  <a:pt x="-11601" y="3462294"/>
                  <a:pt x="0" y="3301745"/>
                </a:cubicBezTo>
                <a:cubicBezTo>
                  <a:pt x="11601" y="3141196"/>
                  <a:pt x="22776" y="2916996"/>
                  <a:pt x="0" y="2756735"/>
                </a:cubicBezTo>
                <a:cubicBezTo>
                  <a:pt x="-22776" y="2596474"/>
                  <a:pt x="5257" y="2440491"/>
                  <a:pt x="0" y="2256087"/>
                </a:cubicBezTo>
                <a:cubicBezTo>
                  <a:pt x="-5257" y="2071683"/>
                  <a:pt x="20189" y="1902567"/>
                  <a:pt x="0" y="1666716"/>
                </a:cubicBezTo>
                <a:cubicBezTo>
                  <a:pt x="-20189" y="1430865"/>
                  <a:pt x="-21241" y="1161108"/>
                  <a:pt x="0" y="988622"/>
                </a:cubicBezTo>
                <a:cubicBezTo>
                  <a:pt x="21241" y="816136"/>
                  <a:pt x="17108" y="40674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872833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A39B854-4B6C-4F7F-A602-6F97770CE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439978"/>
            <a:ext cx="6281928" cy="18288"/>
          </a:xfrm>
          <a:custGeom>
            <a:avLst/>
            <a:gdLst>
              <a:gd name="connsiteX0" fmla="*/ 0 w 6281928"/>
              <a:gd name="connsiteY0" fmla="*/ 0 h 18288"/>
              <a:gd name="connsiteX1" fmla="*/ 572353 w 6281928"/>
              <a:gd name="connsiteY1" fmla="*/ 0 h 18288"/>
              <a:gd name="connsiteX2" fmla="*/ 1207526 w 6281928"/>
              <a:gd name="connsiteY2" fmla="*/ 0 h 18288"/>
              <a:gd name="connsiteX3" fmla="*/ 1779880 w 6281928"/>
              <a:gd name="connsiteY3" fmla="*/ 0 h 18288"/>
              <a:gd name="connsiteX4" fmla="*/ 2540691 w 6281928"/>
              <a:gd name="connsiteY4" fmla="*/ 0 h 18288"/>
              <a:gd name="connsiteX5" fmla="*/ 3238683 w 6281928"/>
              <a:gd name="connsiteY5" fmla="*/ 0 h 18288"/>
              <a:gd name="connsiteX6" fmla="*/ 3936675 w 6281928"/>
              <a:gd name="connsiteY6" fmla="*/ 0 h 18288"/>
              <a:gd name="connsiteX7" fmla="*/ 4760305 w 6281928"/>
              <a:gd name="connsiteY7" fmla="*/ 0 h 18288"/>
              <a:gd name="connsiteX8" fmla="*/ 5521117 w 6281928"/>
              <a:gd name="connsiteY8" fmla="*/ 0 h 18288"/>
              <a:gd name="connsiteX9" fmla="*/ 6281928 w 6281928"/>
              <a:gd name="connsiteY9" fmla="*/ 0 h 18288"/>
              <a:gd name="connsiteX10" fmla="*/ 6281928 w 6281928"/>
              <a:gd name="connsiteY10" fmla="*/ 18288 h 18288"/>
              <a:gd name="connsiteX11" fmla="*/ 5772394 w 6281928"/>
              <a:gd name="connsiteY11" fmla="*/ 18288 h 18288"/>
              <a:gd name="connsiteX12" fmla="*/ 5200040 w 6281928"/>
              <a:gd name="connsiteY12" fmla="*/ 18288 h 18288"/>
              <a:gd name="connsiteX13" fmla="*/ 4439229 w 6281928"/>
              <a:gd name="connsiteY13" fmla="*/ 18288 h 18288"/>
              <a:gd name="connsiteX14" fmla="*/ 3615599 w 6281928"/>
              <a:gd name="connsiteY14" fmla="*/ 18288 h 18288"/>
              <a:gd name="connsiteX15" fmla="*/ 2980426 w 6281928"/>
              <a:gd name="connsiteY15" fmla="*/ 18288 h 18288"/>
              <a:gd name="connsiteX16" fmla="*/ 2156795 w 6281928"/>
              <a:gd name="connsiteY16" fmla="*/ 18288 h 18288"/>
              <a:gd name="connsiteX17" fmla="*/ 1584442 w 6281928"/>
              <a:gd name="connsiteY17" fmla="*/ 18288 h 18288"/>
              <a:gd name="connsiteX18" fmla="*/ 1074908 w 6281928"/>
              <a:gd name="connsiteY18" fmla="*/ 18288 h 18288"/>
              <a:gd name="connsiteX19" fmla="*/ 0 w 6281928"/>
              <a:gd name="connsiteY19" fmla="*/ 18288 h 18288"/>
              <a:gd name="connsiteX20" fmla="*/ 0 w 6281928"/>
              <a:gd name="connsiteY2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281928" h="18288" fill="none" extrusionOk="0">
                <a:moveTo>
                  <a:pt x="0" y="0"/>
                </a:moveTo>
                <a:cubicBezTo>
                  <a:pt x="205960" y="24870"/>
                  <a:pt x="343550" y="5918"/>
                  <a:pt x="572353" y="0"/>
                </a:cubicBezTo>
                <a:cubicBezTo>
                  <a:pt x="801156" y="-5918"/>
                  <a:pt x="1015649" y="-11381"/>
                  <a:pt x="1207526" y="0"/>
                </a:cubicBezTo>
                <a:cubicBezTo>
                  <a:pt x="1399403" y="11381"/>
                  <a:pt x="1549725" y="7866"/>
                  <a:pt x="1779880" y="0"/>
                </a:cubicBezTo>
                <a:cubicBezTo>
                  <a:pt x="2010035" y="-7866"/>
                  <a:pt x="2190674" y="12826"/>
                  <a:pt x="2540691" y="0"/>
                </a:cubicBezTo>
                <a:cubicBezTo>
                  <a:pt x="2890708" y="-12826"/>
                  <a:pt x="3025718" y="-18534"/>
                  <a:pt x="3238683" y="0"/>
                </a:cubicBezTo>
                <a:cubicBezTo>
                  <a:pt x="3451648" y="18534"/>
                  <a:pt x="3603947" y="14884"/>
                  <a:pt x="3936675" y="0"/>
                </a:cubicBezTo>
                <a:cubicBezTo>
                  <a:pt x="4269403" y="-14884"/>
                  <a:pt x="4480718" y="-24607"/>
                  <a:pt x="4760305" y="0"/>
                </a:cubicBezTo>
                <a:cubicBezTo>
                  <a:pt x="5039892" y="24607"/>
                  <a:pt x="5359549" y="-31311"/>
                  <a:pt x="5521117" y="0"/>
                </a:cubicBezTo>
                <a:cubicBezTo>
                  <a:pt x="5682685" y="31311"/>
                  <a:pt x="5986067" y="-12593"/>
                  <a:pt x="6281928" y="0"/>
                </a:cubicBezTo>
                <a:cubicBezTo>
                  <a:pt x="6282307" y="7355"/>
                  <a:pt x="6282212" y="10249"/>
                  <a:pt x="6281928" y="18288"/>
                </a:cubicBezTo>
                <a:cubicBezTo>
                  <a:pt x="6078981" y="8428"/>
                  <a:pt x="5961061" y="2290"/>
                  <a:pt x="5772394" y="18288"/>
                </a:cubicBezTo>
                <a:cubicBezTo>
                  <a:pt x="5583727" y="34286"/>
                  <a:pt x="5329968" y="24208"/>
                  <a:pt x="5200040" y="18288"/>
                </a:cubicBezTo>
                <a:cubicBezTo>
                  <a:pt x="5070112" y="12368"/>
                  <a:pt x="4793288" y="21070"/>
                  <a:pt x="4439229" y="18288"/>
                </a:cubicBezTo>
                <a:cubicBezTo>
                  <a:pt x="4085170" y="15506"/>
                  <a:pt x="3813765" y="-16466"/>
                  <a:pt x="3615599" y="18288"/>
                </a:cubicBezTo>
                <a:cubicBezTo>
                  <a:pt x="3417433" y="53042"/>
                  <a:pt x="3133643" y="20727"/>
                  <a:pt x="2980426" y="18288"/>
                </a:cubicBezTo>
                <a:cubicBezTo>
                  <a:pt x="2827209" y="15849"/>
                  <a:pt x="2380685" y="51850"/>
                  <a:pt x="2156795" y="18288"/>
                </a:cubicBezTo>
                <a:cubicBezTo>
                  <a:pt x="1932905" y="-15274"/>
                  <a:pt x="1716744" y="-1398"/>
                  <a:pt x="1584442" y="18288"/>
                </a:cubicBezTo>
                <a:cubicBezTo>
                  <a:pt x="1452140" y="37974"/>
                  <a:pt x="1280887" y="12750"/>
                  <a:pt x="1074908" y="18288"/>
                </a:cubicBezTo>
                <a:cubicBezTo>
                  <a:pt x="868929" y="23826"/>
                  <a:pt x="318124" y="-17878"/>
                  <a:pt x="0" y="18288"/>
                </a:cubicBezTo>
                <a:cubicBezTo>
                  <a:pt x="-384" y="12702"/>
                  <a:pt x="-513" y="4636"/>
                  <a:pt x="0" y="0"/>
                </a:cubicBezTo>
                <a:close/>
              </a:path>
              <a:path w="6281928" h="18288" stroke="0" extrusionOk="0">
                <a:moveTo>
                  <a:pt x="0" y="0"/>
                </a:moveTo>
                <a:cubicBezTo>
                  <a:pt x="135290" y="27650"/>
                  <a:pt x="488372" y="4391"/>
                  <a:pt x="635173" y="0"/>
                </a:cubicBezTo>
                <a:cubicBezTo>
                  <a:pt x="781974" y="-4391"/>
                  <a:pt x="992816" y="14310"/>
                  <a:pt x="1144707" y="0"/>
                </a:cubicBezTo>
                <a:cubicBezTo>
                  <a:pt x="1296598" y="-14310"/>
                  <a:pt x="1796462" y="-1258"/>
                  <a:pt x="1968337" y="0"/>
                </a:cubicBezTo>
                <a:cubicBezTo>
                  <a:pt x="2140212" y="1258"/>
                  <a:pt x="2343376" y="-12852"/>
                  <a:pt x="2603510" y="0"/>
                </a:cubicBezTo>
                <a:cubicBezTo>
                  <a:pt x="2863644" y="12852"/>
                  <a:pt x="2935073" y="-10591"/>
                  <a:pt x="3238683" y="0"/>
                </a:cubicBezTo>
                <a:cubicBezTo>
                  <a:pt x="3542293" y="10591"/>
                  <a:pt x="3731676" y="3538"/>
                  <a:pt x="4062313" y="0"/>
                </a:cubicBezTo>
                <a:cubicBezTo>
                  <a:pt x="4392950" y="-3538"/>
                  <a:pt x="4440715" y="28126"/>
                  <a:pt x="4634667" y="0"/>
                </a:cubicBezTo>
                <a:cubicBezTo>
                  <a:pt x="4828619" y="-28126"/>
                  <a:pt x="5052661" y="8974"/>
                  <a:pt x="5458297" y="0"/>
                </a:cubicBezTo>
                <a:cubicBezTo>
                  <a:pt x="5863933" y="-8974"/>
                  <a:pt x="5906900" y="-24516"/>
                  <a:pt x="6281928" y="0"/>
                </a:cubicBezTo>
                <a:cubicBezTo>
                  <a:pt x="6282268" y="5688"/>
                  <a:pt x="6281759" y="13142"/>
                  <a:pt x="6281928" y="18288"/>
                </a:cubicBezTo>
                <a:cubicBezTo>
                  <a:pt x="6036108" y="15339"/>
                  <a:pt x="5743611" y="10415"/>
                  <a:pt x="5583936" y="18288"/>
                </a:cubicBezTo>
                <a:cubicBezTo>
                  <a:pt x="5424261" y="26161"/>
                  <a:pt x="5250533" y="-179"/>
                  <a:pt x="4948763" y="18288"/>
                </a:cubicBezTo>
                <a:cubicBezTo>
                  <a:pt x="4646993" y="36755"/>
                  <a:pt x="4354673" y="7565"/>
                  <a:pt x="4125133" y="18288"/>
                </a:cubicBezTo>
                <a:cubicBezTo>
                  <a:pt x="3895593" y="29012"/>
                  <a:pt x="3570246" y="29209"/>
                  <a:pt x="3301502" y="18288"/>
                </a:cubicBezTo>
                <a:cubicBezTo>
                  <a:pt x="3032758" y="7367"/>
                  <a:pt x="2955340" y="11905"/>
                  <a:pt x="2729149" y="18288"/>
                </a:cubicBezTo>
                <a:cubicBezTo>
                  <a:pt x="2502958" y="24671"/>
                  <a:pt x="2269423" y="3142"/>
                  <a:pt x="2031157" y="18288"/>
                </a:cubicBezTo>
                <a:cubicBezTo>
                  <a:pt x="1792891" y="33434"/>
                  <a:pt x="1484731" y="22122"/>
                  <a:pt x="1207526" y="18288"/>
                </a:cubicBezTo>
                <a:cubicBezTo>
                  <a:pt x="930321" y="14454"/>
                  <a:pt x="560231" y="-33402"/>
                  <a:pt x="0" y="18288"/>
                </a:cubicBezTo>
                <a:cubicBezTo>
                  <a:pt x="-478" y="10520"/>
                  <a:pt x="210" y="5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5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EF8E2-CEB1-E96D-9241-030729207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Let’s connect to our k8s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27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AC9-E899-9391-B666-1547542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Commands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4CDF-AB5E-E4DC-2376-BF847580EDB1}"/>
              </a:ext>
            </a:extLst>
          </p:cNvPr>
          <p:cNvSpPr txBox="1"/>
          <p:nvPr/>
        </p:nvSpPr>
        <p:spPr>
          <a:xfrm>
            <a:off x="180975" y="1997839"/>
            <a:ext cx="11806117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config view        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Show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kubeconfig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settings</a:t>
            </a: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config get-contexts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Display list of contexts</a:t>
            </a: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config current-context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Display the current-context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config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use-context my-cluster-name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Set the default context to my-cluster-name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KUBECONFIG=~/.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/config:~/.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/kubconfig2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Set variable where to find the 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config files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80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AECF4-029A-6B0F-3727-BF696E87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/>
              <a:t>Namespace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93A179B-32F2-2E77-F70E-A76CC5389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076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198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AC9-E899-9391-B666-15475429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365125"/>
            <a:ext cx="10515600" cy="1325563"/>
          </a:xfrm>
        </p:spPr>
        <p:txBody>
          <a:bodyPr/>
          <a:lstStyle/>
          <a:p>
            <a:r>
              <a:rPr lang="en-US" dirty="0"/>
              <a:t>Using Namespaces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4CDF-AB5E-E4DC-2376-BF847580EDB1}"/>
              </a:ext>
            </a:extLst>
          </p:cNvPr>
          <p:cNvSpPr txBox="1"/>
          <p:nvPr/>
        </p:nvSpPr>
        <p:spPr>
          <a:xfrm>
            <a:off x="180975" y="1997839"/>
            <a:ext cx="11806117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get ns          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list namespaces</a:t>
            </a:r>
          </a:p>
          <a:p>
            <a:r>
              <a:rPr lang="en-US" sz="20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kubectl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–n em088y get po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# list pods in namespace em088y</a:t>
            </a:r>
          </a:p>
        </p:txBody>
      </p:sp>
    </p:spTree>
    <p:extLst>
      <p:ext uri="{BB962C8B-B14F-4D97-AF65-F5344CB8AC3E}">
        <p14:creationId xmlns:p14="http://schemas.microsoft.com/office/powerpoint/2010/main" val="3229495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9117-D1B2-2496-BF27-5E16D372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kubectl</a:t>
            </a:r>
            <a:r>
              <a:rPr lang="en-US" dirty="0"/>
              <a:t> command 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A73E-D005-49B1-A921-6A6A26AB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9" y="2483617"/>
            <a:ext cx="11138962" cy="20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60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436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Deploy and Explore an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task-1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79105"/>
            <a:ext cx="10279742" cy="48900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single pod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deployment with 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container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--image=</a:t>
            </a:r>
            <a:r>
              <a:rPr lang="en-US" sz="22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pods 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stream pod logs (</a:t>
            </a:r>
            <a:r>
              <a:rPr lang="en-US" sz="2200" i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logs –f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in a pod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–it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bash 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forward port 80 of pod to port 10080 on your local machine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port-forward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more details about po including all events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describe po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</a:p>
          <a:p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48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Pods are designed as relatively ephemeral, disposable entities. </a:t>
            </a:r>
          </a:p>
          <a:p>
            <a:r>
              <a:rPr lang="en-US" sz="4000" dirty="0"/>
              <a:t>Pods are managed in Kubernetes via </a:t>
            </a:r>
            <a:r>
              <a:rPr lang="en-US" sz="4000" b="1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2139066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Controller can create and manage multiple Pods for you, handling replication and rollout and providing self-healing capabilities at cluster scope. </a:t>
            </a:r>
          </a:p>
          <a:p>
            <a:r>
              <a:rPr lang="en-US" dirty="0"/>
              <a:t>Some examples of Controllers:</a:t>
            </a:r>
          </a:p>
          <a:p>
            <a:pPr lvl="1"/>
            <a:r>
              <a:rPr lang="en-US" u="sng" dirty="0">
                <a:hlinkClick r:id="rId2"/>
              </a:rPr>
              <a:t>Deployment</a:t>
            </a:r>
            <a:endParaRPr lang="en-US" dirty="0"/>
          </a:p>
          <a:p>
            <a:pPr lvl="1"/>
            <a:r>
              <a:rPr lang="en-US" u="sng" dirty="0" err="1">
                <a:hlinkClick r:id="rId3"/>
              </a:rPr>
              <a:t>StatefulSet</a:t>
            </a:r>
            <a:endParaRPr lang="en-US" dirty="0"/>
          </a:p>
          <a:p>
            <a:pPr lvl="1"/>
            <a:r>
              <a:rPr lang="en-US" u="sng" dirty="0" err="1">
                <a:hlinkClick r:id="rId4"/>
              </a:rPr>
              <a:t>DaemonSet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2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78279"/>
            <a:ext cx="7141972" cy="5043238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18308" y="5754414"/>
              <a:ext cx="660920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cxnSp>
        <p:nvCxnSpPr>
          <p:cNvPr id="51" name="Elbow Connector 50"/>
          <p:cNvCxnSpPr>
            <a:cxnSpLocks/>
            <a:endCxn id="34" idx="1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3313" y="2127546"/>
            <a:ext cx="312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if the application keeps growing?</a:t>
            </a:r>
          </a:p>
        </p:txBody>
      </p:sp>
    </p:spTree>
    <p:extLst>
      <p:ext uri="{BB962C8B-B14F-4D97-AF65-F5344CB8AC3E}">
        <p14:creationId xmlns:p14="http://schemas.microsoft.com/office/powerpoint/2010/main" val="1735345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933702" y="1369981"/>
            <a:ext cx="2401095" cy="1898378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298551" cy="433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209100" y="1600200"/>
            <a:ext cx="562350" cy="4886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85" name="Curved Right Arrow 84"/>
          <p:cNvSpPr/>
          <p:nvPr/>
        </p:nvSpPr>
        <p:spPr>
          <a:xfrm>
            <a:off x="6283249" y="1626347"/>
            <a:ext cx="282174" cy="451915"/>
          </a:xfrm>
          <a:prstGeom prst="curved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456869" y="824037"/>
            <a:ext cx="138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</p:txBody>
      </p:sp>
      <p:cxnSp>
        <p:nvCxnSpPr>
          <p:cNvPr id="90" name="Straight Connector 89"/>
          <p:cNvCxnSpPr>
            <a:stCxn id="88" idx="2"/>
            <a:endCxn id="84" idx="7"/>
          </p:cNvCxnSpPr>
          <p:nvPr/>
        </p:nvCxnSpPr>
        <p:spPr>
          <a:xfrm flipH="1">
            <a:off x="6689096" y="1193369"/>
            <a:ext cx="461937" cy="478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403356" y="1711719"/>
            <a:ext cx="562350" cy="48866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2" name="Curved Right Arrow 91"/>
          <p:cNvSpPr/>
          <p:nvPr/>
        </p:nvSpPr>
        <p:spPr>
          <a:xfrm>
            <a:off x="5477505" y="1737866"/>
            <a:ext cx="282174" cy="451915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5798011" y="2395320"/>
            <a:ext cx="562350" cy="4886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D</a:t>
            </a:r>
          </a:p>
        </p:txBody>
      </p:sp>
      <p:sp>
        <p:nvSpPr>
          <p:cNvPr id="94" name="Curved Right Arrow 93"/>
          <p:cNvSpPr/>
          <p:nvPr/>
        </p:nvSpPr>
        <p:spPr>
          <a:xfrm>
            <a:off x="5872160" y="2421467"/>
            <a:ext cx="282174" cy="451915"/>
          </a:xfrm>
          <a:prstGeom prst="curved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9911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83056" y="1369980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111597" y="6361207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209100" y="1600200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5" y="116963"/>
            <a:ext cx="340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create deploy  my-app …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</p:spTree>
    <p:extLst>
      <p:ext uri="{BB962C8B-B14F-4D97-AF65-F5344CB8AC3E}">
        <p14:creationId xmlns:p14="http://schemas.microsoft.com/office/powerpoint/2010/main" val="63296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40" grpId="0" animBg="1"/>
      <p:bldP spid="41" grpId="0" animBg="1"/>
      <p:bldP spid="4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21384" y="512672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945871" y="493742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647" y="51567"/>
            <a:ext cx="504934" cy="48065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6134224" y="1613665"/>
            <a:ext cx="562350" cy="488668"/>
            <a:chOff x="6209100" y="1600200"/>
            <a:chExt cx="562350" cy="488668"/>
          </a:xfrm>
        </p:grpSpPr>
        <p:sp>
          <p:nvSpPr>
            <p:cNvPr id="69" name="Oval 68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70" name="Curved Right Arrow 69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Elbow Connector 10"/>
          <p:cNvCxnSpPr>
            <a:stCxn id="2" idx="3"/>
          </p:cNvCxnSpPr>
          <p:nvPr/>
        </p:nvCxnSpPr>
        <p:spPr>
          <a:xfrm>
            <a:off x="4951581" y="291897"/>
            <a:ext cx="1042819" cy="107808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004574" y="116963"/>
            <a:ext cx="280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expose deploy …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6415119" y="3299531"/>
            <a:ext cx="949360" cy="593822"/>
          </a:xfrm>
          <a:prstGeom prst="cloudCallout">
            <a:avLst>
              <a:gd name="adj1" fmla="val -40223"/>
              <a:gd name="adj2" fmla="val 19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1" name="Cloud Callout 30"/>
          <p:cNvSpPr/>
          <p:nvPr/>
        </p:nvSpPr>
        <p:spPr>
          <a:xfrm>
            <a:off x="4836933" y="3719259"/>
            <a:ext cx="934537" cy="615075"/>
          </a:xfrm>
          <a:prstGeom prst="cloudCallout">
            <a:avLst>
              <a:gd name="adj1" fmla="val -40223"/>
              <a:gd name="adj2" fmla="val 1977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6" name="TextBox 35"/>
          <p:cNvSpPr txBox="1"/>
          <p:nvPr/>
        </p:nvSpPr>
        <p:spPr>
          <a:xfrm rot="20095450">
            <a:off x="8546476" y="1211597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10.40.0.2:80</a:t>
            </a:r>
          </a:p>
        </p:txBody>
      </p:sp>
      <p:sp>
        <p:nvSpPr>
          <p:cNvPr id="37" name="TextBox 36"/>
          <p:cNvSpPr txBox="1"/>
          <p:nvPr/>
        </p:nvSpPr>
        <p:spPr>
          <a:xfrm rot="20095450">
            <a:off x="5604580" y="4759039"/>
            <a:ext cx="1107996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10.43.0.2:80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503405" y="1076141"/>
            <a:ext cx="1389044" cy="1143196"/>
            <a:chOff x="2503405" y="1076141"/>
            <a:chExt cx="1389044" cy="1143196"/>
          </a:xfrm>
        </p:grpSpPr>
        <p:sp>
          <p:nvSpPr>
            <p:cNvPr id="17" name="Cube 1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 rot="20095450">
              <a:off x="2503405" y="1076141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10.30.0.2:5672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03895" y="3526948"/>
            <a:ext cx="141748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10.97.14.200:5673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3894984" y="4777478"/>
            <a:ext cx="1389044" cy="1143196"/>
            <a:chOff x="4011884" y="4502150"/>
            <a:chExt cx="1389044" cy="1143196"/>
          </a:xfrm>
        </p:grpSpPr>
        <p:sp>
          <p:nvSpPr>
            <p:cNvPr id="42" name="Cube 41"/>
            <p:cNvSpPr/>
            <p:nvPr/>
          </p:nvSpPr>
          <p:spPr>
            <a:xfrm>
              <a:off x="4587658" y="4865225"/>
              <a:ext cx="636645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 rot="20095450">
              <a:off x="4011884" y="4502150"/>
              <a:ext cx="1252435" cy="27699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200" dirty="0"/>
                <a:t>10.32.0.3:5672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168841" y="3736878"/>
            <a:ext cx="1611853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10.105.128.60:8080</a:t>
            </a:r>
          </a:p>
        </p:txBody>
      </p:sp>
      <p:cxnSp>
        <p:nvCxnSpPr>
          <p:cNvPr id="6" name="Straight Arrow Connector 5"/>
          <p:cNvCxnSpPr>
            <a:stCxn id="3" idx="3"/>
            <a:endCxn id="40" idx="3"/>
          </p:cNvCxnSpPr>
          <p:nvPr/>
        </p:nvCxnSpPr>
        <p:spPr>
          <a:xfrm flipV="1">
            <a:off x="6889799" y="2224636"/>
            <a:ext cx="2108964" cy="1108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4"/>
            <a:endCxn id="41" idx="7"/>
          </p:cNvCxnSpPr>
          <p:nvPr/>
        </p:nvCxnSpPr>
        <p:spPr>
          <a:xfrm>
            <a:off x="6507938" y="3713858"/>
            <a:ext cx="292286" cy="1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3" idx="7"/>
          </p:cNvCxnSpPr>
          <p:nvPr/>
        </p:nvCxnSpPr>
        <p:spPr>
          <a:xfrm flipH="1">
            <a:off x="5137444" y="4371016"/>
            <a:ext cx="146584" cy="69500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1" idx="3"/>
            <a:endCxn id="44" idx="5"/>
          </p:cNvCxnSpPr>
          <p:nvPr/>
        </p:nvCxnSpPr>
        <p:spPr>
          <a:xfrm flipH="1" flipV="1">
            <a:off x="3745865" y="2072701"/>
            <a:ext cx="1558337" cy="16817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5472990" y="2170808"/>
            <a:ext cx="562350" cy="488668"/>
            <a:chOff x="6209100" y="1600200"/>
            <a:chExt cx="562350" cy="488668"/>
          </a:xfrm>
        </p:grpSpPr>
        <p:sp>
          <p:nvSpPr>
            <p:cNvPr id="66" name="Oval 6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D</a:t>
              </a:r>
            </a:p>
          </p:txBody>
        </p:sp>
        <p:sp>
          <p:nvSpPr>
            <p:cNvPr id="67" name="Curved Right Arrow 66"/>
            <p:cNvSpPr/>
            <p:nvPr/>
          </p:nvSpPr>
          <p:spPr>
            <a:xfrm>
              <a:off x="6283249" y="1626347"/>
              <a:ext cx="282174" cy="451915"/>
            </a:xfrm>
            <a:prstGeom prst="curvedRight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316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 animBg="1"/>
      <p:bldP spid="31" grpId="0" animBg="1"/>
      <p:bldP spid="39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Service routes traffic across a set of Pods</a:t>
            </a:r>
          </a:p>
          <a:p>
            <a:r>
              <a:rPr lang="en-US" dirty="0"/>
              <a:t>The set of Pods targeted by a Service is usually determined by a </a:t>
            </a:r>
            <a:r>
              <a:rPr lang="en-US" b="1" i="1" dirty="0" err="1"/>
              <a:t>LabelSelector</a:t>
            </a:r>
            <a:r>
              <a:rPr lang="en-US" i="1" dirty="0"/>
              <a:t> (selector: app …)</a:t>
            </a:r>
            <a:endParaRPr lang="en-US" b="1" dirty="0"/>
          </a:p>
          <a:p>
            <a:r>
              <a:rPr lang="en-US" dirty="0"/>
              <a:t>A Service is an abstraction that allow pods to die and replicate in </a:t>
            </a:r>
            <a:r>
              <a:rPr lang="en-US" dirty="0" err="1"/>
              <a:t>Kubernetes</a:t>
            </a:r>
            <a:r>
              <a:rPr lang="en-US" dirty="0"/>
              <a:t> without impacting your application. </a:t>
            </a:r>
          </a:p>
          <a:p>
            <a:r>
              <a:rPr lang="en-US" dirty="0"/>
              <a:t>Discovery and routing among Pods is handled by </a:t>
            </a:r>
            <a:r>
              <a:rPr lang="en-US" dirty="0" err="1"/>
              <a:t>Kubernetes</a:t>
            </a:r>
            <a:r>
              <a:rPr lang="en-US" dirty="0"/>
              <a:t> Services.</a:t>
            </a:r>
          </a:p>
        </p:txBody>
      </p:sp>
    </p:spTree>
    <p:extLst>
      <p:ext uri="{BB962C8B-B14F-4D97-AF65-F5344CB8AC3E}">
        <p14:creationId xmlns:p14="http://schemas.microsoft.com/office/powerpoint/2010/main" val="1007050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Imperative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Expose and Scale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 service for my-app deployment, on port 80 and connects to the containers on port 8000.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expose deployment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--target-port=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8000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po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Scale a deployment named 'foo' to 3.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scale deploy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my-app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--replicas=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5673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9705"/>
            <a:ext cx="10515600" cy="830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First, </a:t>
            </a:r>
            <a:r>
              <a:rPr lang="en-US" sz="3600" dirty="0" err="1"/>
              <a:t>Microservices</a:t>
            </a:r>
            <a:r>
              <a:rPr lang="en-US" sz="3600" dirty="0"/>
              <a:t> Challenges…</a:t>
            </a:r>
          </a:p>
        </p:txBody>
      </p:sp>
      <p:sp>
        <p:nvSpPr>
          <p:cNvPr id="7" name="Cube 6"/>
          <p:cNvSpPr/>
          <p:nvPr/>
        </p:nvSpPr>
        <p:spPr>
          <a:xfrm>
            <a:off x="4724798" y="3730559"/>
            <a:ext cx="1079292" cy="1019331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/>
          <p:cNvSpPr/>
          <p:nvPr/>
        </p:nvSpPr>
        <p:spPr>
          <a:xfrm>
            <a:off x="5346889" y="2400923"/>
            <a:ext cx="1079292" cy="1019331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/>
          <p:cNvSpPr/>
          <p:nvPr/>
        </p:nvSpPr>
        <p:spPr>
          <a:xfrm>
            <a:off x="6175408" y="3495206"/>
            <a:ext cx="1079292" cy="1019331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6956146" y="2098623"/>
            <a:ext cx="1079292" cy="1019331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/>
          <p:cNvSpPr/>
          <p:nvPr/>
        </p:nvSpPr>
        <p:spPr>
          <a:xfrm>
            <a:off x="7724392" y="3200399"/>
            <a:ext cx="1079292" cy="1019331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/>
          <p:cNvSpPr/>
          <p:nvPr/>
        </p:nvSpPr>
        <p:spPr>
          <a:xfrm>
            <a:off x="8264038" y="2098623"/>
            <a:ext cx="1079292" cy="10193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8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288" y="41835"/>
            <a:ext cx="476726" cy="476726"/>
          </a:xfrm>
          <a:prstGeom prst="rect">
            <a:avLst/>
          </a:prstGeom>
        </p:spPr>
      </p:pic>
      <p:cxnSp>
        <p:nvCxnSpPr>
          <p:cNvPr id="6" name="Elbow Connector 5"/>
          <p:cNvCxnSpPr>
            <a:stCxn id="3" idx="2"/>
            <a:endCxn id="16" idx="0"/>
          </p:cNvCxnSpPr>
          <p:nvPr/>
        </p:nvCxnSpPr>
        <p:spPr>
          <a:xfrm rot="16200000" flipH="1">
            <a:off x="4401423" y="2205788"/>
            <a:ext cx="3840079" cy="465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16" idx="2"/>
            <a:endCxn id="23" idx="5"/>
          </p:cNvCxnSpPr>
          <p:nvPr/>
        </p:nvCxnSpPr>
        <p:spPr>
          <a:xfrm rot="10800000">
            <a:off x="3678817" y="2973461"/>
            <a:ext cx="2488087" cy="1730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6" idx="1"/>
            <a:endCxn id="3" idx="1"/>
          </p:cNvCxnSpPr>
          <p:nvPr/>
        </p:nvCxnSpPr>
        <p:spPr>
          <a:xfrm rot="16200000" flipV="1">
            <a:off x="4024964" y="2105523"/>
            <a:ext cx="4216539" cy="565889"/>
          </a:xfrm>
          <a:prstGeom prst="bentConnector4">
            <a:avLst>
              <a:gd name="adj1" fmla="val 45536"/>
              <a:gd name="adj2" fmla="val 14039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13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5" name="TextBox 2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Deploy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75298" y="1308821"/>
            <a:ext cx="3040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Auto Scale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1:</a:t>
            </a:r>
          </a:p>
        </p:txBody>
      </p:sp>
    </p:spTree>
    <p:extLst>
      <p:ext uri="{BB962C8B-B14F-4D97-AF65-F5344CB8AC3E}">
        <p14:creationId xmlns:p14="http://schemas.microsoft.com/office/powerpoint/2010/main" val="255103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9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217408" y="3055827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02986" y="449705"/>
            <a:ext cx="3809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Load Balancing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Elbow Connector 11"/>
          <p:cNvCxnSpPr>
            <a:stCxn id="5" idx="2"/>
            <a:endCxn id="63" idx="5"/>
          </p:cNvCxnSpPr>
          <p:nvPr/>
        </p:nvCxnSpPr>
        <p:spPr>
          <a:xfrm rot="10800000" flipV="1">
            <a:off x="4035133" y="1763178"/>
            <a:ext cx="2429581" cy="24603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4"/>
            <a:endCxn id="16" idx="0"/>
          </p:cNvCxnSpPr>
          <p:nvPr/>
        </p:nvCxnSpPr>
        <p:spPr>
          <a:xfrm rot="5400000">
            <a:off x="5385676" y="3099418"/>
            <a:ext cx="2427821" cy="906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4"/>
            <a:endCxn id="15" idx="0"/>
          </p:cNvCxnSpPr>
          <p:nvPr/>
        </p:nvCxnSpPr>
        <p:spPr>
          <a:xfrm rot="16200000" flipH="1">
            <a:off x="5528876" y="3046839"/>
            <a:ext cx="2966843" cy="7348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5" idx="6"/>
            <a:endCxn id="13" idx="2"/>
          </p:cNvCxnSpPr>
          <p:nvPr/>
        </p:nvCxnSpPr>
        <p:spPr>
          <a:xfrm>
            <a:off x="6825081" y="1763179"/>
            <a:ext cx="2215674" cy="1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Elbow Connector 46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52" idx="2"/>
            <a:endCxn id="19" idx="0"/>
          </p:cNvCxnSpPr>
          <p:nvPr/>
        </p:nvCxnSpPr>
        <p:spPr>
          <a:xfrm rot="10800000" flipV="1">
            <a:off x="5577572" y="2463009"/>
            <a:ext cx="1492515" cy="2532639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Elbow Connector 58"/>
          <p:cNvCxnSpPr>
            <a:stCxn id="43" idx="6"/>
            <a:endCxn id="24" idx="2"/>
          </p:cNvCxnSpPr>
          <p:nvPr/>
        </p:nvCxnSpPr>
        <p:spPr>
          <a:xfrm>
            <a:off x="7153272" y="2985009"/>
            <a:ext cx="940885" cy="254747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3" idx="2"/>
            <a:endCxn id="64" idx="5"/>
          </p:cNvCxnSpPr>
          <p:nvPr/>
        </p:nvCxnSpPr>
        <p:spPr>
          <a:xfrm rot="10800000">
            <a:off x="3678816" y="2973461"/>
            <a:ext cx="3114088" cy="11549"/>
          </a:xfrm>
          <a:prstGeom prst="bentConnector3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Elbow Connector 75"/>
          <p:cNvCxnSpPr>
            <a:endCxn id="67" idx="5"/>
          </p:cNvCxnSpPr>
          <p:nvPr/>
        </p:nvCxnSpPr>
        <p:spPr>
          <a:xfrm rot="10800000">
            <a:off x="2756750" y="2106478"/>
            <a:ext cx="1982451" cy="430872"/>
          </a:xfrm>
          <a:prstGeom prst="bentConnector3">
            <a:avLst>
              <a:gd name="adj1" fmla="val 76906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2" idx="4"/>
            <a:endCxn id="31" idx="0"/>
          </p:cNvCxnSpPr>
          <p:nvPr/>
        </p:nvCxnSpPr>
        <p:spPr>
          <a:xfrm rot="5400000">
            <a:off x="3417366" y="4196722"/>
            <a:ext cx="2976650" cy="27386"/>
          </a:xfrm>
          <a:prstGeom prst="bent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2" idx="6"/>
            <a:endCxn id="29" idx="3"/>
          </p:cNvCxnSpPr>
          <p:nvPr/>
        </p:nvCxnSpPr>
        <p:spPr>
          <a:xfrm>
            <a:off x="5099568" y="2554450"/>
            <a:ext cx="4351011" cy="939538"/>
          </a:xfrm>
          <a:prstGeom prst="bentConnector4">
            <a:avLst>
              <a:gd name="adj1" fmla="val 29972"/>
              <a:gd name="adj2" fmla="val 124331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Elbow Connector 89"/>
          <p:cNvCxnSpPr>
            <a:stCxn id="86" idx="6"/>
            <a:endCxn id="32" idx="2"/>
          </p:cNvCxnSpPr>
          <p:nvPr/>
        </p:nvCxnSpPr>
        <p:spPr>
          <a:xfrm>
            <a:off x="6199457" y="3335529"/>
            <a:ext cx="4017951" cy="655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6" idx="2"/>
            <a:endCxn id="68" idx="3"/>
          </p:cNvCxnSpPr>
          <p:nvPr/>
        </p:nvCxnSpPr>
        <p:spPr>
          <a:xfrm rot="10800000" flipV="1">
            <a:off x="2184611" y="3335529"/>
            <a:ext cx="3654479" cy="65518"/>
          </a:xfrm>
          <a:prstGeom prst="bentConnector4">
            <a:avLst>
              <a:gd name="adj1" fmla="val 44700"/>
              <a:gd name="adj2" fmla="val 27912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Elbow Connector 102"/>
          <p:cNvCxnSpPr>
            <a:stCxn id="99" idx="6"/>
            <a:endCxn id="27" idx="0"/>
          </p:cNvCxnSpPr>
          <p:nvPr/>
        </p:nvCxnSpPr>
        <p:spPr>
          <a:xfrm>
            <a:off x="5239384" y="3499661"/>
            <a:ext cx="1243987" cy="2124914"/>
          </a:xfrm>
          <a:prstGeom prst="bentConnector2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99" idx="2"/>
            <a:endCxn id="66" idx="5"/>
          </p:cNvCxnSpPr>
          <p:nvPr/>
        </p:nvCxnSpPr>
        <p:spPr>
          <a:xfrm rot="10800000" flipV="1">
            <a:off x="3210820" y="3499661"/>
            <a:ext cx="1668196" cy="371984"/>
          </a:xfrm>
          <a:prstGeom prst="bentConnector3">
            <a:avLst>
              <a:gd name="adj1" fmla="val 29902"/>
            </a:avLst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2:</a:t>
            </a:r>
          </a:p>
        </p:txBody>
      </p:sp>
    </p:spTree>
    <p:extLst>
      <p:ext uri="{BB962C8B-B14F-4D97-AF65-F5344CB8AC3E}">
        <p14:creationId xmlns:p14="http://schemas.microsoft.com/office/powerpoint/2010/main" val="408889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79234" y="601405"/>
            <a:ext cx="4252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Service Discovery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771920" y="1983478"/>
            <a:ext cx="1074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red:1880</a:t>
            </a:r>
          </a:p>
        </p:txBody>
      </p:sp>
      <p:cxnSp>
        <p:nvCxnSpPr>
          <p:cNvPr id="10" name="Straight Connector 9"/>
          <p:cNvCxnSpPr>
            <a:stCxn id="13" idx="2"/>
            <a:endCxn id="52" idx="7"/>
          </p:cNvCxnSpPr>
          <p:nvPr/>
        </p:nvCxnSpPr>
        <p:spPr>
          <a:xfrm flipH="1">
            <a:off x="7377679" y="1945443"/>
            <a:ext cx="1663076" cy="399028"/>
          </a:xfrm>
          <a:prstGeom prst="line">
            <a:avLst/>
          </a:prstGeom>
          <a:ln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2" idx="6"/>
            <a:endCxn id="34" idx="2"/>
          </p:cNvCxnSpPr>
          <p:nvPr/>
        </p:nvCxnSpPr>
        <p:spPr>
          <a:xfrm flipV="1">
            <a:off x="7430454" y="2423505"/>
            <a:ext cx="2786954" cy="39505"/>
          </a:xfrm>
          <a:prstGeom prst="line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3:</a:t>
            </a:r>
          </a:p>
        </p:txBody>
      </p:sp>
    </p:spTree>
    <p:extLst>
      <p:ext uri="{BB962C8B-B14F-4D97-AF65-F5344CB8AC3E}">
        <p14:creationId xmlns:p14="http://schemas.microsoft.com/office/powerpoint/2010/main" val="193879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53" name="Flowchart: Direct Access Storage 52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65" name="Elbow Connector 64"/>
          <p:cNvCxnSpPr>
            <a:stCxn id="85" idx="2"/>
            <a:endCxn id="63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2130332"/>
            <a:ext cx="3669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Adding more and more functionality until…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838200" y="3597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Typical MVC Application 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7" name="Rectangle 5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4" name="Elbow Connector 3"/>
          <p:cNvCxnSpPr>
            <a:stCxn id="54" idx="2"/>
            <a:endCxn id="57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1" idx="1"/>
            <a:endCxn id="54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4" name="Rectangle 6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68" name="Rectangle 6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1" name="Rectangle 7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77" name="Rectangle 7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14" name="Elbow Connector 13"/>
          <p:cNvCxnSpPr>
            <a:stCxn id="72" idx="2"/>
            <a:endCxn id="84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9" idx="2"/>
            <a:endCxn id="81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66" idx="2"/>
            <a:endCxn id="77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9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2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82" idx="2"/>
            <a:endCxn id="53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88" name="Rectangle 8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5" name="Rectangle 9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98" name="Rectangle 9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73" name="Elbow Connector 72"/>
          <p:cNvCxnSpPr>
            <a:stCxn id="92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91" name="Rectangle 90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93" name="Elbow Connector 92"/>
          <p:cNvCxnSpPr>
            <a:stCxn id="78" idx="2"/>
            <a:endCxn id="91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03" name="Rectangle 10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08" name="Elbow Connector 107"/>
          <p:cNvCxnSpPr>
            <a:stCxn id="104" idx="2"/>
            <a:endCxn id="10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0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11" name="Rectangle 11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13" name="Elbow Connector 112"/>
          <p:cNvCxnSpPr>
            <a:stCxn id="112" idx="2"/>
            <a:endCxn id="75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50" name="Rectangle 49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3" name="Elbow Connector 2"/>
          <p:cNvCxnSpPr>
            <a:stCxn id="89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96" idx="2"/>
            <a:endCxn id="68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99" idx="2"/>
            <a:endCxn id="71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05689" y="249600"/>
            <a:ext cx="39961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Zero Downtime deploys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4:</a:t>
            </a:r>
          </a:p>
        </p:txBody>
      </p:sp>
    </p:spTree>
    <p:extLst>
      <p:ext uri="{BB962C8B-B14F-4D97-AF65-F5344CB8AC3E}">
        <p14:creationId xmlns:p14="http://schemas.microsoft.com/office/powerpoint/2010/main" val="2939257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46577" y="633879"/>
            <a:ext cx="3395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Health Checks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5:</a:t>
            </a:r>
          </a:p>
        </p:txBody>
      </p:sp>
    </p:spTree>
    <p:extLst>
      <p:ext uri="{BB962C8B-B14F-4D97-AF65-F5344CB8AC3E}">
        <p14:creationId xmlns:p14="http://schemas.microsoft.com/office/powerpoint/2010/main" val="16883509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7108" y="205051"/>
            <a:ext cx="57464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Distribute Configuration and Secrets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6:</a:t>
            </a:r>
          </a:p>
        </p:txBody>
      </p:sp>
    </p:spTree>
    <p:extLst>
      <p:ext uri="{BB962C8B-B14F-4D97-AF65-F5344CB8AC3E}">
        <p14:creationId xmlns:p14="http://schemas.microsoft.com/office/powerpoint/2010/main" val="1320024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erge 9"/>
          <p:cNvSpPr/>
          <p:nvPr/>
        </p:nvSpPr>
        <p:spPr>
          <a:xfrm>
            <a:off x="3210820" y="3259329"/>
            <a:ext cx="288101" cy="20871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erge 8"/>
          <p:cNvSpPr/>
          <p:nvPr/>
        </p:nvSpPr>
        <p:spPr>
          <a:xfrm rot="3888528">
            <a:off x="5873380" y="1801317"/>
            <a:ext cx="266343" cy="5037807"/>
          </a:xfrm>
          <a:prstGeom prst="flowChartMerge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Storage Management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lowchart: Magnetic Disk 5"/>
          <p:cNvSpPr/>
          <p:nvPr/>
        </p:nvSpPr>
        <p:spPr>
          <a:xfrm>
            <a:off x="2023324" y="5346436"/>
            <a:ext cx="1671145" cy="677917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7:</a:t>
            </a:r>
          </a:p>
        </p:txBody>
      </p:sp>
    </p:spTree>
    <p:extLst>
      <p:ext uri="{BB962C8B-B14F-4D97-AF65-F5344CB8AC3E}">
        <p14:creationId xmlns:p14="http://schemas.microsoft.com/office/powerpoint/2010/main" val="3552522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gular Pentagon 19"/>
          <p:cNvSpPr/>
          <p:nvPr/>
        </p:nvSpPr>
        <p:spPr>
          <a:xfrm>
            <a:off x="3398487" y="3730560"/>
            <a:ext cx="5013993" cy="308256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213647" y="967963"/>
            <a:ext cx="4371795" cy="3648596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/>
          <p:cNvSpPr/>
          <p:nvPr/>
        </p:nvSpPr>
        <p:spPr>
          <a:xfrm>
            <a:off x="6992327" y="489766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16690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/>
          <p:cNvSpPr/>
          <p:nvPr/>
        </p:nvSpPr>
        <p:spPr>
          <a:xfrm>
            <a:off x="5190200" y="4995649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/>
          <p:cNvSpPr/>
          <p:nvPr/>
        </p:nvSpPr>
        <p:spPr>
          <a:xfrm>
            <a:off x="8094157" y="2894513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8898817">
            <a:off x="9531608" y="413438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950" y="639295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VM#2</a:t>
            </a:r>
          </a:p>
        </p:txBody>
      </p:sp>
      <p:sp>
        <p:nvSpPr>
          <p:cNvPr id="27" name="Cube 26"/>
          <p:cNvSpPr/>
          <p:nvPr/>
        </p:nvSpPr>
        <p:spPr>
          <a:xfrm>
            <a:off x="6096000" y="5624575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/>
          <p:cNvSpPr/>
          <p:nvPr/>
        </p:nvSpPr>
        <p:spPr>
          <a:xfrm>
            <a:off x="9201305" y="294160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4504627" y="569874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/>
          <p:cNvSpPr/>
          <p:nvPr/>
        </p:nvSpPr>
        <p:spPr>
          <a:xfrm>
            <a:off x="10138332" y="3151031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/>
          <p:cNvSpPr/>
          <p:nvPr/>
        </p:nvSpPr>
        <p:spPr>
          <a:xfrm>
            <a:off x="10217408" y="2078262"/>
            <a:ext cx="636645" cy="552388"/>
          </a:xfrm>
          <a:prstGeom prst="cub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95695" y="449705"/>
            <a:ext cx="624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Monitoring Resources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09617" y="1595539"/>
            <a:ext cx="709038" cy="335280"/>
            <a:chOff x="4986176" y="1600200"/>
            <a:chExt cx="709038" cy="335280"/>
          </a:xfrm>
        </p:grpSpPr>
        <p:sp>
          <p:nvSpPr>
            <p:cNvPr id="5" name="Oval 4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637808" y="2817369"/>
            <a:ext cx="709038" cy="335280"/>
            <a:chOff x="4986176" y="1600200"/>
            <a:chExt cx="709038" cy="335280"/>
          </a:xfrm>
        </p:grpSpPr>
        <p:sp>
          <p:nvSpPr>
            <p:cNvPr id="43" name="Oval 42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6914990" y="2295370"/>
            <a:ext cx="709038" cy="335280"/>
            <a:chOff x="4986176" y="1600200"/>
            <a:chExt cx="709038" cy="335280"/>
          </a:xfrm>
        </p:grpSpPr>
        <p:sp>
          <p:nvSpPr>
            <p:cNvPr id="52" name="Oval 5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gular Pentagon 61"/>
          <p:cNvSpPr/>
          <p:nvPr/>
        </p:nvSpPr>
        <p:spPr>
          <a:xfrm rot="2884733">
            <a:off x="800016" y="758602"/>
            <a:ext cx="4250256" cy="3711335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/>
          <p:cNvSpPr/>
          <p:nvPr/>
        </p:nvSpPr>
        <p:spPr>
          <a:xfrm>
            <a:off x="3398487" y="1802068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/>
          <p:cNvSpPr/>
          <p:nvPr/>
        </p:nvSpPr>
        <p:spPr>
          <a:xfrm>
            <a:off x="3042171" y="2766314"/>
            <a:ext cx="636645" cy="552388"/>
          </a:xfrm>
          <a:prstGeom prst="cub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 rot="2872608">
            <a:off x="1223339" y="38335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VM#3</a:t>
            </a:r>
          </a:p>
        </p:txBody>
      </p:sp>
      <p:sp>
        <p:nvSpPr>
          <p:cNvPr id="66" name="Cube 65"/>
          <p:cNvSpPr/>
          <p:nvPr/>
        </p:nvSpPr>
        <p:spPr>
          <a:xfrm>
            <a:off x="2574175" y="3664499"/>
            <a:ext cx="636645" cy="55238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/>
          <p:cNvSpPr/>
          <p:nvPr/>
        </p:nvSpPr>
        <p:spPr>
          <a:xfrm>
            <a:off x="2120104" y="1899332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/>
          <p:cNvSpPr/>
          <p:nvPr/>
        </p:nvSpPr>
        <p:spPr>
          <a:xfrm>
            <a:off x="1935336" y="2848659"/>
            <a:ext cx="636645" cy="552388"/>
          </a:xfrm>
          <a:prstGeom prst="cub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4584104" y="2386810"/>
            <a:ext cx="709038" cy="335280"/>
            <a:chOff x="4986176" y="1600200"/>
            <a:chExt cx="709038" cy="335280"/>
          </a:xfrm>
        </p:grpSpPr>
        <p:sp>
          <p:nvSpPr>
            <p:cNvPr id="72" name="Oval 71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5683993" y="3167889"/>
            <a:ext cx="709038" cy="335280"/>
            <a:chOff x="4986176" y="1600200"/>
            <a:chExt cx="709038" cy="335280"/>
          </a:xfrm>
        </p:grpSpPr>
        <p:sp>
          <p:nvSpPr>
            <p:cNvPr id="86" name="Oval 85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4723920" y="3332021"/>
            <a:ext cx="709038" cy="335280"/>
            <a:chOff x="4986176" y="1600200"/>
            <a:chExt cx="709038" cy="335280"/>
          </a:xfrm>
        </p:grpSpPr>
        <p:sp>
          <p:nvSpPr>
            <p:cNvPr id="99" name="Oval 98"/>
            <p:cNvSpPr/>
            <p:nvPr/>
          </p:nvSpPr>
          <p:spPr>
            <a:xfrm>
              <a:off x="5141272" y="1600200"/>
              <a:ext cx="360368" cy="3352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90976" y="169164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>
              <a:off x="4986176" y="1813560"/>
              <a:ext cx="40423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122363"/>
            <a:ext cx="3619500" cy="4381500"/>
          </a:xfrm>
        </p:spPr>
      </p:pic>
      <p:sp>
        <p:nvSpPr>
          <p:cNvPr id="49" name="TextBox 48"/>
          <p:cNvSpPr txBox="1"/>
          <p:nvPr/>
        </p:nvSpPr>
        <p:spPr>
          <a:xfrm>
            <a:off x="1804437" y="136774"/>
            <a:ext cx="187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Challenge 8:</a:t>
            </a:r>
          </a:p>
        </p:txBody>
      </p:sp>
    </p:spTree>
    <p:extLst>
      <p:ext uri="{BB962C8B-B14F-4D97-AF65-F5344CB8AC3E}">
        <p14:creationId xmlns:p14="http://schemas.microsoft.com/office/powerpoint/2010/main" val="177090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241"/>
            <a:ext cx="10515600" cy="1325563"/>
          </a:xfrm>
        </p:spPr>
        <p:txBody>
          <a:bodyPr/>
          <a:lstStyle/>
          <a:p>
            <a:r>
              <a:rPr lang="en-US" b="1" dirty="0"/>
              <a:t>Monolithic Architecture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56279" y="2116485"/>
            <a:ext cx="354871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becomes a massive monolith that is almost impossible to maintain and eats way too much CPU and RAM. 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56542" y="1553227"/>
            <a:ext cx="7205398" cy="5068290"/>
            <a:chOff x="1308538" y="2585545"/>
            <a:chExt cx="2743200" cy="4035972"/>
          </a:xfrm>
        </p:grpSpPr>
        <p:sp>
          <p:nvSpPr>
            <p:cNvPr id="33" name="Rounded Rectangle 32"/>
            <p:cNvSpPr/>
            <p:nvPr/>
          </p:nvSpPr>
          <p:spPr>
            <a:xfrm>
              <a:off x="1308538" y="2585545"/>
              <a:ext cx="2743200" cy="260131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gnetic Disk 33"/>
            <p:cNvSpPr/>
            <p:nvPr/>
          </p:nvSpPr>
          <p:spPr>
            <a:xfrm>
              <a:off x="2627513" y="5754414"/>
              <a:ext cx="651714" cy="867103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DB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546334" y="2774731"/>
              <a:ext cx="2316218" cy="6495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46334" y="3527699"/>
              <a:ext cx="2316218" cy="6501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Business-Logic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46334" y="4281267"/>
              <a:ext cx="2316218" cy="681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Layer</a:t>
              </a:r>
            </a:p>
          </p:txBody>
        </p:sp>
      </p:grpSp>
      <p:sp>
        <p:nvSpPr>
          <p:cNvPr id="44" name="Flowchart: Direct Access Storage 43"/>
          <p:cNvSpPr/>
          <p:nvPr/>
        </p:nvSpPr>
        <p:spPr>
          <a:xfrm>
            <a:off x="6455748" y="5100346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Magnetic Disk 45"/>
          <p:cNvSpPr/>
          <p:nvPr/>
        </p:nvSpPr>
        <p:spPr>
          <a:xfrm>
            <a:off x="5552450" y="5204152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cxnSp>
        <p:nvCxnSpPr>
          <p:cNvPr id="49" name="Elbow Connector 48"/>
          <p:cNvCxnSpPr>
            <a:stCxn id="88" idx="2"/>
            <a:endCxn id="46" idx="1"/>
          </p:cNvCxnSpPr>
          <p:nvPr/>
        </p:nvCxnSpPr>
        <p:spPr>
          <a:xfrm rot="16200000" flipH="1">
            <a:off x="5220296" y="4501508"/>
            <a:ext cx="704262" cy="7010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8401210" y="3787307"/>
            <a:ext cx="1146048" cy="706270"/>
            <a:chOff x="6059424" y="2784904"/>
            <a:chExt cx="1146048" cy="706270"/>
          </a:xfrm>
        </p:grpSpPr>
        <p:sp>
          <p:nvSpPr>
            <p:cNvPr id="52" name="Rectangle 5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role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permissions</a:t>
              </a:r>
            </a:p>
          </p:txBody>
        </p:sp>
      </p:grpSp>
      <p:cxnSp>
        <p:nvCxnSpPr>
          <p:cNvPr id="55" name="Elbow Connector 54"/>
          <p:cNvCxnSpPr>
            <a:stCxn id="126" idx="2"/>
            <a:endCxn id="52" idx="0"/>
          </p:cNvCxnSpPr>
          <p:nvPr/>
        </p:nvCxnSpPr>
        <p:spPr>
          <a:xfrm rot="5400000">
            <a:off x="8996273" y="3441909"/>
            <a:ext cx="323359" cy="36743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endCxn id="34" idx="1"/>
          </p:cNvCxnSpPr>
          <p:nvPr/>
        </p:nvCxnSpPr>
        <p:spPr>
          <a:xfrm rot="5400000">
            <a:off x="8424182" y="4982574"/>
            <a:ext cx="1002795" cy="9731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26" idx="3"/>
          </p:cNvCxnSpPr>
          <p:nvPr/>
        </p:nvCxnSpPr>
        <p:spPr>
          <a:xfrm rot="10800000">
            <a:off x="9914695" y="3224074"/>
            <a:ext cx="140011" cy="4223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482588" y="2781922"/>
            <a:ext cx="1146048" cy="706270"/>
            <a:chOff x="6059424" y="2784904"/>
            <a:chExt cx="1146048" cy="706270"/>
          </a:xfrm>
        </p:grpSpPr>
        <p:sp>
          <p:nvSpPr>
            <p:cNvPr id="63" name="Rectangle 6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account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293429" y="2824956"/>
            <a:ext cx="1146048" cy="706270"/>
            <a:chOff x="6059424" y="2784904"/>
            <a:chExt cx="1146048" cy="706270"/>
          </a:xfrm>
        </p:grpSpPr>
        <p:sp>
          <p:nvSpPr>
            <p:cNvPr id="75" name="Rectangle 7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013020" y="2821735"/>
            <a:ext cx="1146048" cy="706270"/>
            <a:chOff x="6059424" y="2784904"/>
            <a:chExt cx="1146048" cy="706270"/>
          </a:xfrm>
        </p:grpSpPr>
        <p:sp>
          <p:nvSpPr>
            <p:cNvPr id="78" name="Rectangle 77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FileLoader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createOrder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Tx/>
                <a:buChar char="-"/>
              </a:pPr>
              <a:r>
                <a:rPr lang="en-US" sz="1200" dirty="0" err="1">
                  <a:solidFill>
                    <a:schemeClr val="tx1"/>
                  </a:solidFill>
                </a:rPr>
                <a:t>showOrder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165209" y="3749958"/>
            <a:ext cx="1146048" cy="706270"/>
            <a:chOff x="6059424" y="2784904"/>
            <a:chExt cx="1146048" cy="706270"/>
          </a:xfrm>
        </p:grpSpPr>
        <p:sp>
          <p:nvSpPr>
            <p:cNvPr id="81" name="Rectangle 8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id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929208" y="3794640"/>
            <a:ext cx="1146048" cy="706270"/>
            <a:chOff x="6059424" y="2784904"/>
            <a:chExt cx="1146048" cy="706270"/>
          </a:xfrm>
        </p:grpSpPr>
        <p:sp>
          <p:nvSpPr>
            <p:cNvPr id="84" name="Rectangle 83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Order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type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account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648891" y="3793620"/>
            <a:ext cx="1146048" cy="706270"/>
            <a:chOff x="6059424" y="2784904"/>
            <a:chExt cx="1146048" cy="706270"/>
          </a:xfrm>
        </p:grpSpPr>
        <p:sp>
          <p:nvSpPr>
            <p:cNvPr id="87" name="Rectangle 86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File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path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content</a:t>
              </a:r>
            </a:p>
          </p:txBody>
        </p:sp>
      </p:grpSp>
      <p:cxnSp>
        <p:nvCxnSpPr>
          <p:cNvPr id="89" name="Elbow Connector 88"/>
          <p:cNvCxnSpPr>
            <a:stCxn id="79" idx="2"/>
            <a:endCxn id="87" idx="0"/>
          </p:cNvCxnSpPr>
          <p:nvPr/>
        </p:nvCxnSpPr>
        <p:spPr>
          <a:xfrm rot="5400000">
            <a:off x="5271173" y="3478748"/>
            <a:ext cx="265615" cy="36412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76" idx="2"/>
            <a:endCxn id="84" idx="0"/>
          </p:cNvCxnSpPr>
          <p:nvPr/>
        </p:nvCxnSpPr>
        <p:spPr>
          <a:xfrm rot="5400000">
            <a:off x="6552636" y="3480823"/>
            <a:ext cx="263414" cy="36422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65" idx="2"/>
            <a:endCxn id="81" idx="0"/>
          </p:cNvCxnSpPr>
          <p:nvPr/>
        </p:nvCxnSpPr>
        <p:spPr>
          <a:xfrm rot="5400000">
            <a:off x="7766040" y="3460386"/>
            <a:ext cx="261766" cy="31737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2" idx="2"/>
            <a:endCxn id="34" idx="1"/>
          </p:cNvCxnSpPr>
          <p:nvPr/>
        </p:nvCxnSpPr>
        <p:spPr>
          <a:xfrm rot="16200000" flipH="1">
            <a:off x="7769379" y="4425082"/>
            <a:ext cx="1076399" cy="113869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5" idx="2"/>
            <a:endCxn id="34" idx="1"/>
          </p:cNvCxnSpPr>
          <p:nvPr/>
        </p:nvCxnSpPr>
        <p:spPr>
          <a:xfrm rot="16200000" flipH="1">
            <a:off x="7173719" y="3829422"/>
            <a:ext cx="1031717" cy="23746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85" idx="2"/>
            <a:endCxn id="44" idx="0"/>
          </p:cNvCxnSpPr>
          <p:nvPr/>
        </p:nvCxnSpPr>
        <p:spPr>
          <a:xfrm rot="16200000" flipH="1">
            <a:off x="6463051" y="4540090"/>
            <a:ext cx="599436" cy="5210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223081" y="1857699"/>
            <a:ext cx="1146048" cy="706270"/>
            <a:chOff x="6059424" y="2784904"/>
            <a:chExt cx="1146048" cy="706270"/>
          </a:xfrm>
        </p:grpSpPr>
        <p:sp>
          <p:nvSpPr>
            <p:cNvPr id="96" name="Rectangle 9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AccountView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013193" y="1832045"/>
            <a:ext cx="1146048" cy="706270"/>
            <a:chOff x="6059424" y="2784904"/>
            <a:chExt cx="1146048" cy="706270"/>
          </a:xfrm>
        </p:grpSpPr>
        <p:sp>
          <p:nvSpPr>
            <p:cNvPr id="99" name="Rectangle 98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OrderView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720405" y="1871858"/>
            <a:ext cx="1146048" cy="706270"/>
            <a:chOff x="6059424" y="2784904"/>
            <a:chExt cx="1146048" cy="706270"/>
          </a:xfrm>
        </p:grpSpPr>
        <p:sp>
          <p:nvSpPr>
            <p:cNvPr id="102" name="Rectangle 101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FileView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04" name="Elbow Connector 103"/>
          <p:cNvCxnSpPr>
            <a:stCxn id="110" idx="2"/>
          </p:cNvCxnSpPr>
          <p:nvPr/>
        </p:nvCxnSpPr>
        <p:spPr>
          <a:xfrm rot="5400000">
            <a:off x="8706154" y="4598835"/>
            <a:ext cx="1059931" cy="8184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9114245" y="2824090"/>
            <a:ext cx="1146048" cy="706270"/>
            <a:chOff x="6059424" y="2784904"/>
            <a:chExt cx="1146048" cy="706270"/>
          </a:xfrm>
        </p:grpSpPr>
        <p:sp>
          <p:nvSpPr>
            <p:cNvPr id="106" name="Rectangle 10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show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create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070410" y="3735839"/>
            <a:ext cx="1147941" cy="742239"/>
            <a:chOff x="5518681" y="2761952"/>
            <a:chExt cx="1147941" cy="742239"/>
          </a:xfrm>
        </p:grpSpPr>
        <p:sp>
          <p:nvSpPr>
            <p:cNvPr id="109" name="Rectangle 108"/>
            <p:cNvSpPr/>
            <p:nvPr/>
          </p:nvSpPr>
          <p:spPr>
            <a:xfrm>
              <a:off x="5518681" y="2761952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520574" y="3024441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orders</a:t>
              </a:r>
            </a:p>
          </p:txBody>
        </p:sp>
      </p:grpSp>
      <p:cxnSp>
        <p:nvCxnSpPr>
          <p:cNvPr id="111" name="Elbow Connector 110"/>
          <p:cNvCxnSpPr>
            <a:stCxn id="107" idx="2"/>
            <a:endCxn id="109" idx="0"/>
          </p:cNvCxnSpPr>
          <p:nvPr/>
        </p:nvCxnSpPr>
        <p:spPr>
          <a:xfrm rot="5400000">
            <a:off x="9562613" y="3611182"/>
            <a:ext cx="205479" cy="4383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9991344" y="2961047"/>
            <a:ext cx="1146048" cy="706270"/>
            <a:chOff x="6059424" y="2784904"/>
            <a:chExt cx="1146048" cy="706270"/>
          </a:xfrm>
        </p:grpSpPr>
        <p:sp>
          <p:nvSpPr>
            <p:cNvPr id="113" name="Rectangle 112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LoginController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839669" y="3959695"/>
            <a:ext cx="1146048" cy="706270"/>
            <a:chOff x="6059424" y="2784904"/>
            <a:chExt cx="1146048" cy="706270"/>
          </a:xfrm>
        </p:grpSpPr>
        <p:sp>
          <p:nvSpPr>
            <p:cNvPr id="116" name="Rectangle 115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username</a:t>
              </a:r>
            </a:p>
            <a:p>
              <a:pPr marL="171450" indent="-171450">
                <a:buFontTx/>
                <a:buChar char="-"/>
              </a:pPr>
              <a:r>
                <a:rPr lang="en-US" sz="1200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cxnSp>
        <p:nvCxnSpPr>
          <p:cNvPr id="118" name="Elbow Connector 117"/>
          <p:cNvCxnSpPr>
            <a:stCxn id="114" idx="2"/>
            <a:endCxn id="116" idx="0"/>
          </p:cNvCxnSpPr>
          <p:nvPr/>
        </p:nvCxnSpPr>
        <p:spPr>
          <a:xfrm rot="5400000">
            <a:off x="10342342" y="3737669"/>
            <a:ext cx="292378" cy="15167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7" idx="2"/>
          </p:cNvCxnSpPr>
          <p:nvPr/>
        </p:nvCxnSpPr>
        <p:spPr>
          <a:xfrm rot="5400000">
            <a:off x="9183780" y="4309096"/>
            <a:ext cx="872044" cy="158578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9342216" y="1877539"/>
            <a:ext cx="1146048" cy="706270"/>
            <a:chOff x="6059424" y="2784904"/>
            <a:chExt cx="1146048" cy="706270"/>
          </a:xfrm>
        </p:grpSpPr>
        <p:sp>
          <p:nvSpPr>
            <p:cNvPr id="121" name="Rectangle 120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ProjectView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render</a:t>
              </a:r>
            </a:p>
          </p:txBody>
        </p:sp>
      </p:grpSp>
      <p:cxnSp>
        <p:nvCxnSpPr>
          <p:cNvPr id="123" name="Elbow Connector 122"/>
          <p:cNvCxnSpPr>
            <a:stCxn id="122" idx="2"/>
            <a:endCxn id="106" idx="0"/>
          </p:cNvCxnSpPr>
          <p:nvPr/>
        </p:nvCxnSpPr>
        <p:spPr>
          <a:xfrm rot="5400000">
            <a:off x="9681115" y="2589964"/>
            <a:ext cx="240281" cy="2279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/>
          <p:cNvGrpSpPr/>
          <p:nvPr/>
        </p:nvGrpSpPr>
        <p:grpSpPr>
          <a:xfrm>
            <a:off x="8768646" y="2757678"/>
            <a:ext cx="1146048" cy="706270"/>
            <a:chOff x="6059424" y="2784904"/>
            <a:chExt cx="1146048" cy="706270"/>
          </a:xfrm>
        </p:grpSpPr>
        <p:sp>
          <p:nvSpPr>
            <p:cNvPr id="125" name="Rectangle 124"/>
            <p:cNvSpPr/>
            <p:nvPr/>
          </p:nvSpPr>
          <p:spPr>
            <a:xfrm>
              <a:off x="6059424" y="2784904"/>
              <a:ext cx="1146048" cy="706270"/>
            </a:xfrm>
            <a:prstGeom prst="rect">
              <a:avLst/>
            </a:prstGeom>
            <a:solidFill>
              <a:srgbClr val="F2B0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 err="1">
                  <a:solidFill>
                    <a:schemeClr val="tx1"/>
                  </a:solidFill>
                </a:rPr>
                <a:t>Auth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059424" y="3011424"/>
              <a:ext cx="1146048" cy="479750"/>
            </a:xfrm>
            <a:prstGeom prst="rect">
              <a:avLst/>
            </a:prstGeom>
            <a:solidFill>
              <a:srgbClr val="F4C2E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- user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- permissions</a:t>
              </a:r>
            </a:p>
          </p:txBody>
        </p:sp>
      </p:grpSp>
      <p:cxnSp>
        <p:nvCxnSpPr>
          <p:cNvPr id="127" name="Elbow Connector 126"/>
          <p:cNvCxnSpPr>
            <a:stCxn id="97" idx="2"/>
            <a:endCxn id="36" idx="0"/>
          </p:cNvCxnSpPr>
          <p:nvPr/>
        </p:nvCxnSpPr>
        <p:spPr>
          <a:xfrm rot="5400000">
            <a:off x="8423396" y="2363654"/>
            <a:ext cx="172395" cy="5730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00" idx="2"/>
            <a:endCxn id="75" idx="0"/>
          </p:cNvCxnSpPr>
          <p:nvPr/>
        </p:nvCxnSpPr>
        <p:spPr>
          <a:xfrm rot="5400000">
            <a:off x="7083015" y="2321753"/>
            <a:ext cx="286641" cy="71976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03" idx="2"/>
            <a:endCxn id="78" idx="0"/>
          </p:cNvCxnSpPr>
          <p:nvPr/>
        </p:nvCxnSpPr>
        <p:spPr>
          <a:xfrm rot="5400000">
            <a:off x="5817934" y="2346239"/>
            <a:ext cx="243607" cy="70738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2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Monolithics Limitations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Application too large and complex to fully understand</a:t>
            </a:r>
          </a:p>
          <a:p>
            <a:r>
              <a:rPr lang="en-US"/>
              <a:t>Impact of a change usually not predictable</a:t>
            </a:r>
          </a:p>
          <a:p>
            <a:r>
              <a:rPr lang="en-US"/>
              <a:t>Bug in one module (e.g. memory leak) could potentially bring down the entire application</a:t>
            </a:r>
          </a:p>
          <a:p>
            <a:r>
              <a:rPr lang="en-US"/>
              <a:t>On each update – need to redeploy the entire application.</a:t>
            </a:r>
          </a:p>
          <a:p>
            <a:r>
              <a:rPr lang="en-US"/>
              <a:t>Barrier in adopting new technologies or frameworks</a:t>
            </a:r>
          </a:p>
          <a:p>
            <a:r>
              <a:rPr lang="en-US"/>
              <a:t>Size of application increase build time and slows down start-up time.</a:t>
            </a:r>
          </a:p>
          <a:p>
            <a:r>
              <a:rPr lang="en-US"/>
              <a:t>Continues deployment is difficult.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91111" y="2044452"/>
            <a:ext cx="7141972" cy="32505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201738" y="5531378"/>
            <a:ext cx="1720717" cy="108350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7" name="Rectangle 6"/>
          <p:cNvSpPr/>
          <p:nvPr/>
        </p:nvSpPr>
        <p:spPr>
          <a:xfrm>
            <a:off x="3110217" y="2280854"/>
            <a:ext cx="6030316" cy="8116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110217" y="3221741"/>
            <a:ext cx="6030316" cy="8124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Business-Logic</a:t>
            </a:r>
          </a:p>
        </p:txBody>
      </p:sp>
      <p:sp>
        <p:nvSpPr>
          <p:cNvPr id="9" name="Rectangle 8"/>
          <p:cNvSpPr/>
          <p:nvPr/>
        </p:nvSpPr>
        <p:spPr>
          <a:xfrm>
            <a:off x="3110217" y="4163379"/>
            <a:ext cx="6030316" cy="851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Layer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2997509" y="5784633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sp>
        <p:nvSpPr>
          <p:cNvPr id="11" name="Flowchart: Direct Access Storage 10"/>
          <p:cNvSpPr/>
          <p:nvPr/>
        </p:nvSpPr>
        <p:spPr>
          <a:xfrm>
            <a:off x="3902554" y="5877551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339512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4997319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274860" y="2111188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154820" y="547759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548999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7767539" y="5425570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7" name="Flowchart: Direct Access Storage 26"/>
          <p:cNvSpPr/>
          <p:nvPr/>
        </p:nvSpPr>
        <p:spPr>
          <a:xfrm>
            <a:off x="1846350" y="5604607"/>
            <a:ext cx="1135117" cy="454021"/>
          </a:xfrm>
          <a:prstGeom prst="flowChartMagneticDrum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gnetic Disk 27"/>
          <p:cNvSpPr/>
          <p:nvPr/>
        </p:nvSpPr>
        <p:spPr>
          <a:xfrm>
            <a:off x="784789" y="5556629"/>
            <a:ext cx="740979" cy="576998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997319" y="2111188"/>
            <a:ext cx="2106708" cy="941294"/>
            <a:chOff x="4997319" y="2111188"/>
            <a:chExt cx="2106708" cy="941294"/>
          </a:xfrm>
        </p:grpSpPr>
        <p:sp>
          <p:nvSpPr>
            <p:cNvPr id="14" name="Rounded Rectangle 13"/>
            <p:cNvSpPr/>
            <p:nvPr/>
          </p:nvSpPr>
          <p:spPr>
            <a:xfrm>
              <a:off x="4997319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92538" y="2304021"/>
              <a:ext cx="1716269" cy="6451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User Interface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97319" y="3132665"/>
            <a:ext cx="2106708" cy="941294"/>
            <a:chOff x="4997319" y="3132665"/>
            <a:chExt cx="2106708" cy="941294"/>
          </a:xfrm>
        </p:grpSpPr>
        <p:sp>
          <p:nvSpPr>
            <p:cNvPr id="17" name="Rounded Rectangle 16"/>
            <p:cNvSpPr/>
            <p:nvPr/>
          </p:nvSpPr>
          <p:spPr>
            <a:xfrm>
              <a:off x="4997319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9253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Account-Service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274860" y="3132665"/>
            <a:ext cx="2106708" cy="941294"/>
            <a:chOff x="7274860" y="3132665"/>
            <a:chExt cx="2106708" cy="941294"/>
          </a:xfrm>
        </p:grpSpPr>
        <p:sp>
          <p:nvSpPr>
            <p:cNvPr id="16" name="Rounded Rectangle 15"/>
            <p:cNvSpPr/>
            <p:nvPr/>
          </p:nvSpPr>
          <p:spPr>
            <a:xfrm>
              <a:off x="7274860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70078" y="3297286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Auth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470078" y="2304021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Mgmt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74857" y="4152484"/>
            <a:ext cx="2106708" cy="941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2719778" y="2111188"/>
            <a:ext cx="2106708" cy="941294"/>
            <a:chOff x="2719778" y="2111188"/>
            <a:chExt cx="2106708" cy="941294"/>
          </a:xfrm>
        </p:grpSpPr>
        <p:sp>
          <p:nvSpPr>
            <p:cNvPr id="15" name="Rounded Rectangle 14"/>
            <p:cNvSpPr/>
            <p:nvPr/>
          </p:nvSpPr>
          <p:spPr>
            <a:xfrm>
              <a:off x="2719778" y="2111188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81467" y="2259251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File-Service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19778" y="3132665"/>
            <a:ext cx="2106708" cy="941294"/>
            <a:chOff x="2719778" y="3132665"/>
            <a:chExt cx="2106708" cy="941294"/>
          </a:xfrm>
        </p:grpSpPr>
        <p:sp>
          <p:nvSpPr>
            <p:cNvPr id="18" name="Rounded Rectangle 17"/>
            <p:cNvSpPr/>
            <p:nvPr/>
          </p:nvSpPr>
          <p:spPr>
            <a:xfrm>
              <a:off x="2719778" y="3132665"/>
              <a:ext cx="2106708" cy="941294"/>
            </a:xfrm>
            <a:prstGeom prst="roundRect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81466" y="3286572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Orders-Service</a:t>
              </a:r>
            </a:p>
          </p:txBody>
        </p:sp>
      </p:grpSp>
      <p:sp>
        <p:nvSpPr>
          <p:cNvPr id="44" name="Flowchart: Magnetic Disk 43"/>
          <p:cNvSpPr/>
          <p:nvPr/>
        </p:nvSpPr>
        <p:spPr>
          <a:xfrm>
            <a:off x="10325001" y="5425569"/>
            <a:ext cx="1121345" cy="7080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19778" y="4154142"/>
            <a:ext cx="2106708" cy="941294"/>
            <a:chOff x="2719778" y="4154142"/>
            <a:chExt cx="2106708" cy="941294"/>
          </a:xfrm>
        </p:grpSpPr>
        <p:sp>
          <p:nvSpPr>
            <p:cNvPr id="21" name="Rounded Rectangle 20"/>
            <p:cNvSpPr/>
            <p:nvPr/>
          </p:nvSpPr>
          <p:spPr>
            <a:xfrm>
              <a:off x="2719778" y="4154142"/>
              <a:ext cx="2106708" cy="9412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968019" y="4313893"/>
              <a:ext cx="1716269" cy="6451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Notofication</a:t>
              </a:r>
              <a:r>
                <a:rPr lang="en-US" dirty="0">
                  <a:solidFill>
                    <a:schemeClr val="tx1"/>
                  </a:solidFill>
                </a:rPr>
                <a:t>-Service</a:t>
              </a:r>
            </a:p>
          </p:txBody>
        </p:sp>
      </p:grpSp>
      <p:sp>
        <p:nvSpPr>
          <p:cNvPr id="47" name="Rectangle 46"/>
          <p:cNvSpPr/>
          <p:nvPr/>
        </p:nvSpPr>
        <p:spPr>
          <a:xfrm>
            <a:off x="7470078" y="4318817"/>
            <a:ext cx="1716269" cy="6451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Payment-Service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87360" y="185927"/>
            <a:ext cx="4326694" cy="12531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Split the application into smaller chunks</a:t>
            </a:r>
          </a:p>
        </p:txBody>
      </p:sp>
    </p:spTree>
    <p:extLst>
      <p:ext uri="{BB962C8B-B14F-4D97-AF65-F5344CB8AC3E}">
        <p14:creationId xmlns:p14="http://schemas.microsoft.com/office/powerpoint/2010/main" val="102822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48148E-6 L 0.20925 -0.0016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-0.21016 -0.0078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08" y="-3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00013 0.1493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4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10235 -0.0060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17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49692</TotalTime>
  <Words>1673</Words>
  <Application>Microsoft Office PowerPoint</Application>
  <PresentationFormat>Widescreen</PresentationFormat>
  <Paragraphs>491</Paragraphs>
  <Slides>54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Arial</vt:lpstr>
      <vt:lpstr>ATT Aleck Sans Regular</vt:lpstr>
      <vt:lpstr>Calibri</vt:lpstr>
      <vt:lpstr>Calibri Light</vt:lpstr>
      <vt:lpstr>Courier New</vt:lpstr>
      <vt:lpstr>Open Sans</vt:lpstr>
      <vt:lpstr>SFMono-Regular</vt:lpstr>
      <vt:lpstr>var(--bs-font-monospace)</vt:lpstr>
      <vt:lpstr>var(--r-heading-font)</vt:lpstr>
      <vt:lpstr>Wingdings</vt:lpstr>
      <vt:lpstr>Office Theme</vt:lpstr>
      <vt:lpstr>Using Kubernetes</vt:lpstr>
      <vt:lpstr>Agenda</vt:lpstr>
      <vt:lpstr>Microservices</vt:lpstr>
      <vt:lpstr>Typical MVC Application </vt:lpstr>
      <vt:lpstr>PowerPoint Presentation</vt:lpstr>
      <vt:lpstr>Monolithic Architecture</vt:lpstr>
      <vt:lpstr>Monolithics 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</vt:lpstr>
      <vt:lpstr>VM vs Docker</vt:lpstr>
      <vt:lpstr>Dockerfile</vt:lpstr>
      <vt:lpstr>Containers Benefits </vt:lpstr>
      <vt:lpstr>Agenda</vt:lpstr>
      <vt:lpstr>Microservices Challenges ?</vt:lpstr>
      <vt:lpstr>Microservices Challenges </vt:lpstr>
      <vt:lpstr>PowerPoint Presentation</vt:lpstr>
      <vt:lpstr>PowerPoint Presentation</vt:lpstr>
      <vt:lpstr>           Kubernetes (aka. K8s)</vt:lpstr>
      <vt:lpstr>Pod - the basic building block of Kubernetes</vt:lpstr>
      <vt:lpstr>Pod</vt:lpstr>
      <vt:lpstr>PowerPoint Presentation</vt:lpstr>
      <vt:lpstr>PowerPoint Presentation</vt:lpstr>
      <vt:lpstr>PowerPoint Presentation</vt:lpstr>
      <vt:lpstr>Kubectl</vt:lpstr>
      <vt:lpstr>Kubectl context</vt:lpstr>
      <vt:lpstr>Kubectl configuration file</vt:lpstr>
      <vt:lpstr>K8s basic commands</vt:lpstr>
      <vt:lpstr>Let’s connect to our k8s</vt:lpstr>
      <vt:lpstr>Context Commands </vt:lpstr>
      <vt:lpstr>Namespace</vt:lpstr>
      <vt:lpstr>Using Namespaces</vt:lpstr>
      <vt:lpstr>kubectl command examples</vt:lpstr>
      <vt:lpstr>Working with kubectl Imperative Commands</vt:lpstr>
      <vt:lpstr>Pod</vt:lpstr>
      <vt:lpstr>Controller</vt:lpstr>
      <vt:lpstr>PowerPoint Presentation</vt:lpstr>
      <vt:lpstr>PowerPoint Presentation</vt:lpstr>
      <vt:lpstr>PowerPoint Presentation</vt:lpstr>
      <vt:lpstr>Service</vt:lpstr>
      <vt:lpstr>Working with kubectl Imperative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creator>nesia amit</dc:creator>
  <cp:lastModifiedBy>Malin, Eylon</cp:lastModifiedBy>
  <cp:revision>311</cp:revision>
  <dcterms:created xsi:type="dcterms:W3CDTF">2017-12-11T10:23:59Z</dcterms:created>
  <dcterms:modified xsi:type="dcterms:W3CDTF">2025-01-21T19:38:45Z</dcterms:modified>
</cp:coreProperties>
</file>