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01" r:id="rId14"/>
    <p:sldId id="328" r:id="rId15"/>
    <p:sldId id="270" r:id="rId16"/>
    <p:sldId id="323" r:id="rId17"/>
    <p:sldId id="321" r:id="rId18"/>
    <p:sldId id="324" r:id="rId19"/>
    <p:sldId id="329" r:id="rId20"/>
    <p:sldId id="267" r:id="rId21"/>
    <p:sldId id="268" r:id="rId22"/>
    <p:sldId id="312" r:id="rId23"/>
    <p:sldId id="269" r:id="rId24"/>
    <p:sldId id="271" r:id="rId25"/>
    <p:sldId id="309" r:id="rId26"/>
    <p:sldId id="331" r:id="rId27"/>
    <p:sldId id="272" r:id="rId28"/>
    <p:sldId id="330" r:id="rId29"/>
    <p:sldId id="311" r:id="rId30"/>
    <p:sldId id="326" r:id="rId31"/>
    <p:sldId id="306" r:id="rId32"/>
    <p:sldId id="327" r:id="rId33"/>
    <p:sldId id="303" r:id="rId34"/>
    <p:sldId id="273" r:id="rId35"/>
  </p:sldIdLst>
  <p:sldSz cx="12192000" cy="685800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1"/>
    <p:restoredTop sz="94210"/>
  </p:normalViewPr>
  <p:slideViewPr>
    <p:cSldViewPr snapToGrid="0" snapToObjects="1">
      <p:cViewPr varScale="1">
        <p:scale>
          <a:sx n="129" d="100"/>
          <a:sy n="129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1348-48E7-664F-B438-DCFDBF59D3FF}" type="datetimeFigureOut">
              <a:rPr lang="en-IL" smtClean="0"/>
              <a:t>21/02/2022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B8201-46F3-9943-99B8-52F0CC002E5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47095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7B8201-46F3-9943-99B8-52F0CC002E50}" type="slidenum">
              <a:rPr lang="en-IL" smtClean="0"/>
              <a:t>25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797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F2598-CD9E-4308-8C1F-F0CAB254D96E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5DE04-9288-47DA-A983-64E18151ED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5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onaknathani.com/blog/2020/07/kubernetes-nodeport-and-iptables-ru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ivi/k8s-training" TargetMode="Externa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vivi/k8s-traini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3"/>
          <p:cNvPicPr/>
          <p:nvPr/>
        </p:nvPicPr>
        <p:blipFill>
          <a:blip r:embed="rId2"/>
          <a:stretch/>
        </p:blipFill>
        <p:spPr>
          <a:xfrm>
            <a:off x="87840" y="425160"/>
            <a:ext cx="12028320" cy="6013800"/>
          </a:xfrm>
          <a:prstGeom prst="rect">
            <a:avLst/>
          </a:prstGeom>
          <a:ln>
            <a:noFill/>
          </a:ln>
        </p:spPr>
      </p:pic>
      <p:sp>
        <p:nvSpPr>
          <p:cNvPr id="73" name="CustomShape 1"/>
          <p:cNvSpPr/>
          <p:nvPr/>
        </p:nvSpPr>
        <p:spPr>
          <a:xfrm>
            <a:off x="5370480" y="1829520"/>
            <a:ext cx="6185520" cy="1180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6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Using 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6555240" y="371880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Nesia Amit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6555240" y="3021840"/>
            <a:ext cx="5000400" cy="139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40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Day 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CustomShape 2"/>
          <p:cNvSpPr/>
          <p:nvPr/>
        </p:nvSpPr>
        <p:spPr>
          <a:xfrm>
            <a:off x="4623120" y="26769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3"/>
          <p:cNvSpPr/>
          <p:nvPr/>
        </p:nvSpPr>
        <p:spPr>
          <a:xfrm>
            <a:off x="3706560" y="1815120"/>
            <a:ext cx="5035320" cy="42847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CustomShape 4"/>
          <p:cNvSpPr/>
          <p:nvPr/>
        </p:nvSpPr>
        <p:spPr>
          <a:xfrm>
            <a:off x="6291720" y="289764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2115360" y="1690560"/>
            <a:ext cx="8160480" cy="4680360"/>
          </a:xfrm>
          <a:prstGeom prst="cube">
            <a:avLst>
              <a:gd name="adj" fmla="val 9815"/>
            </a:avLst>
          </a:prstGeom>
          <a:solidFill>
            <a:srgbClr val="99B7FF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0" name="Picture 4"/>
          <p:cNvPicPr/>
          <p:nvPr/>
        </p:nvPicPr>
        <p:blipFill>
          <a:blip r:embed="rId2"/>
          <a:stretch/>
        </p:blipFill>
        <p:spPr>
          <a:xfrm>
            <a:off x="5936760" y="2642040"/>
            <a:ext cx="1218600" cy="121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0B97F-0F42-E645-B165-CD96AD27FD66}"/>
              </a:ext>
            </a:extLst>
          </p:cNvPr>
          <p:cNvSpPr/>
          <p:nvPr/>
        </p:nvSpPr>
        <p:spPr>
          <a:xfrm>
            <a:off x="837310" y="2950040"/>
            <a:ext cx="5171090" cy="9579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BF22D7CA-E4DF-754B-846F-673AA0BF7030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Deploy Multi Microservices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626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7F0D7-BE2A-5049-A200-EB0C92ADB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681" y="153084"/>
            <a:ext cx="10972440" cy="1144800"/>
          </a:xfrm>
        </p:spPr>
        <p:txBody>
          <a:bodyPr/>
          <a:lstStyle/>
          <a:p>
            <a:r>
              <a:rPr lang="en-US"/>
              <a:t>Kubernetes Components</a:t>
            </a:r>
            <a:endParaRPr lang="en-IL" dirty="0"/>
          </a:p>
        </p:txBody>
      </p:sp>
      <p:pic>
        <p:nvPicPr>
          <p:cNvPr id="7" name="Picture 6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FD7BD8C6-FD9D-6641-9A89-F731F384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681" y="1210310"/>
            <a:ext cx="9195994" cy="549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65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 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616560" y="1190520"/>
            <a:ext cx="7000560" cy="52912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3"/>
          <p:cNvSpPr/>
          <p:nvPr/>
        </p:nvSpPr>
        <p:spPr>
          <a:xfrm>
            <a:off x="5729400" y="165420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4"/>
          <p:cNvSpPr/>
          <p:nvPr/>
        </p:nvSpPr>
        <p:spPr>
          <a:xfrm>
            <a:off x="5941440" y="1952640"/>
            <a:ext cx="1236240" cy="7214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8011080" y="19526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8223120" y="225108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kube-ETCD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5" name="CustomShape 7"/>
          <p:cNvSpPr/>
          <p:nvPr/>
        </p:nvSpPr>
        <p:spPr>
          <a:xfrm>
            <a:off x="4626360" y="327096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4838400" y="3569400"/>
            <a:ext cx="1236240" cy="72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kube-Scheduler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6633720" y="3632040"/>
            <a:ext cx="1660320" cy="131868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10"/>
          <p:cNvSpPr/>
          <p:nvPr/>
        </p:nvSpPr>
        <p:spPr>
          <a:xfrm>
            <a:off x="6845760" y="3930480"/>
            <a:ext cx="1236240" cy="818280"/>
          </a:xfrm>
          <a:prstGeom prst="cube">
            <a:avLst>
              <a:gd name="adj" fmla="val 25000"/>
            </a:avLst>
          </a:prstGeom>
          <a:solidFill>
            <a:schemeClr val="accent5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kube-Controller-Manager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316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1071"/>
          </a:xfrm>
        </p:spPr>
        <p:txBody>
          <a:bodyPr/>
          <a:lstStyle/>
          <a:p>
            <a:r>
              <a:rPr lang="en-US" b="1" dirty="0" err="1"/>
              <a:t>kube-apiserver</a:t>
            </a:r>
            <a:r>
              <a:rPr lang="en-US" b="1" dirty="0"/>
              <a:t> </a:t>
            </a:r>
            <a:r>
              <a:rPr lang="en-US" dirty="0"/>
              <a:t>- exposes the </a:t>
            </a:r>
            <a:r>
              <a:rPr lang="en-US" dirty="0" err="1"/>
              <a:t>Kubernetes</a:t>
            </a:r>
            <a:r>
              <a:rPr lang="en-US" dirty="0"/>
              <a:t> API. It is the front-end for the </a:t>
            </a:r>
            <a:r>
              <a:rPr lang="en-US" dirty="0" err="1"/>
              <a:t>Kubernetes</a:t>
            </a:r>
            <a:r>
              <a:rPr lang="en-US" dirty="0"/>
              <a:t> control plane.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271669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etcd</a:t>
            </a:r>
            <a:r>
              <a:rPr lang="en-US" b="1" dirty="0"/>
              <a:t> </a:t>
            </a:r>
            <a:r>
              <a:rPr lang="en-US" dirty="0"/>
              <a:t>- key value store used as </a:t>
            </a:r>
            <a:r>
              <a:rPr lang="en-US" dirty="0" err="1"/>
              <a:t>Kubernetes</a:t>
            </a:r>
            <a:r>
              <a:rPr lang="en-US" dirty="0"/>
              <a:t>’ backing store for all cluster data.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3557174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-scheduler </a:t>
            </a:r>
            <a:r>
              <a:rPr lang="en-US" dirty="0"/>
              <a:t>- watches newly created pods that have no node assigned, and selects a node for them to run on.</a:t>
            </a:r>
          </a:p>
          <a:p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448244"/>
            <a:ext cx="10515600" cy="2230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-controller-manager </a:t>
            </a:r>
            <a:r>
              <a:rPr lang="en-US" dirty="0"/>
              <a:t>–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 Responsible for noticing and responding when nodes go down.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Responsible for maintaining the correct number of pods for every replication controller object in the system.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Populates the Endpoints object (that is, joins Services &amp; Pods).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gular Pentagon 58"/>
          <p:cNvSpPr/>
          <p:nvPr/>
        </p:nvSpPr>
        <p:spPr>
          <a:xfrm>
            <a:off x="3511968" y="3824904"/>
            <a:ext cx="4799899" cy="2830453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gular Pentagon 57"/>
          <p:cNvSpPr/>
          <p:nvPr/>
        </p:nvSpPr>
        <p:spPr>
          <a:xfrm rot="2888474">
            <a:off x="1306688" y="1148122"/>
            <a:ext cx="3517362" cy="3505707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gular Pentagon 56"/>
          <p:cNvSpPr/>
          <p:nvPr/>
        </p:nvSpPr>
        <p:spPr>
          <a:xfrm rot="18890290">
            <a:off x="7406898" y="1172405"/>
            <a:ext cx="3718162" cy="3589764"/>
          </a:xfrm>
          <a:prstGeom prst="pentag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900253" y="265038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gular Pentagon 19"/>
          <p:cNvSpPr/>
          <p:nvPr/>
        </p:nvSpPr>
        <p:spPr>
          <a:xfrm>
            <a:off x="3239608" y="3730560"/>
            <a:ext cx="5352846" cy="261718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gular Pentagon 20"/>
          <p:cNvSpPr/>
          <p:nvPr/>
        </p:nvSpPr>
        <p:spPr>
          <a:xfrm rot="18890290">
            <a:off x="7485247" y="479693"/>
            <a:ext cx="3897139" cy="4023915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gular Pentagon 21"/>
          <p:cNvSpPr/>
          <p:nvPr/>
        </p:nvSpPr>
        <p:spPr>
          <a:xfrm rot="2884733">
            <a:off x="946500" y="430200"/>
            <a:ext cx="3865243" cy="3933342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ube 12"/>
          <p:cNvSpPr/>
          <p:nvPr/>
        </p:nvSpPr>
        <p:spPr>
          <a:xfrm>
            <a:off x="9040755" y="160020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be 15"/>
          <p:cNvSpPr/>
          <p:nvPr/>
        </p:nvSpPr>
        <p:spPr>
          <a:xfrm>
            <a:off x="6384613" y="4358640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be 16"/>
          <p:cNvSpPr/>
          <p:nvPr/>
        </p:nvSpPr>
        <p:spPr>
          <a:xfrm>
            <a:off x="3079179" y="1439216"/>
            <a:ext cx="636645" cy="55238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 rot="1443635">
            <a:off x="7722068" y="3765169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ube 28"/>
          <p:cNvSpPr/>
          <p:nvPr/>
        </p:nvSpPr>
        <p:spPr>
          <a:xfrm>
            <a:off x="8504774" y="2808676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Cube 29"/>
          <p:cNvSpPr/>
          <p:nvPr/>
        </p:nvSpPr>
        <p:spPr>
          <a:xfrm>
            <a:off x="1800796" y="1536480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ube 30"/>
          <p:cNvSpPr/>
          <p:nvPr/>
        </p:nvSpPr>
        <p:spPr>
          <a:xfrm>
            <a:off x="5636305" y="5407173"/>
            <a:ext cx="636645" cy="552388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294300" y="2569203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0060199" y="188546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466171" y="520472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8852179" y="1369980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209100" y="4169338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07280" y="4324071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2891512" y="1218045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1607274" y="1268296"/>
            <a:ext cx="1000937" cy="100129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217409" y="2078262"/>
            <a:ext cx="670915" cy="574240"/>
            <a:chOff x="10217409" y="2078262"/>
            <a:chExt cx="670915" cy="574240"/>
          </a:xfrm>
        </p:grpSpPr>
        <p:sp>
          <p:nvSpPr>
            <p:cNvPr id="34" name="Cube 33"/>
            <p:cNvSpPr/>
            <p:nvPr/>
          </p:nvSpPr>
          <p:spPr>
            <a:xfrm>
              <a:off x="10217409" y="2078262"/>
              <a:ext cx="474654" cy="373458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Cube 49"/>
            <p:cNvSpPr/>
            <p:nvPr/>
          </p:nvSpPr>
          <p:spPr>
            <a:xfrm>
              <a:off x="10413670" y="2279044"/>
              <a:ext cx="474654" cy="373458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14425" y="4497157"/>
            <a:ext cx="649720" cy="658423"/>
            <a:chOff x="5190201" y="4932585"/>
            <a:chExt cx="649720" cy="658423"/>
          </a:xfrm>
        </p:grpSpPr>
        <p:sp>
          <p:nvSpPr>
            <p:cNvPr id="19" name="Cube 18"/>
            <p:cNvSpPr/>
            <p:nvPr/>
          </p:nvSpPr>
          <p:spPr>
            <a:xfrm>
              <a:off x="5190201" y="4932585"/>
              <a:ext cx="450022" cy="411427"/>
            </a:xfrm>
            <a:prstGeom prst="cub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Cube 50"/>
            <p:cNvSpPr/>
            <p:nvPr/>
          </p:nvSpPr>
          <p:spPr>
            <a:xfrm>
              <a:off x="5389899" y="5179581"/>
              <a:ext cx="450022" cy="411427"/>
            </a:xfrm>
            <a:prstGeom prst="cub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Hexagon 4"/>
          <p:cNvSpPr/>
          <p:nvPr/>
        </p:nvSpPr>
        <p:spPr>
          <a:xfrm>
            <a:off x="4707280" y="1218045"/>
            <a:ext cx="2943141" cy="22049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713097" y="6251128"/>
            <a:ext cx="2114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Kubernetes Cluster</a:t>
            </a:r>
          </a:p>
        </p:txBody>
      </p:sp>
      <p:pic>
        <p:nvPicPr>
          <p:cNvPr id="56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37" y="6211517"/>
            <a:ext cx="443840" cy="443840"/>
          </a:xfrm>
        </p:spPr>
      </p:pic>
      <p:sp>
        <p:nvSpPr>
          <p:cNvPr id="60" name="TextBox 59"/>
          <p:cNvSpPr txBox="1"/>
          <p:nvPr/>
        </p:nvSpPr>
        <p:spPr>
          <a:xfrm rot="20012042">
            <a:off x="2367189" y="4301058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0839" y="6313594"/>
            <a:ext cx="85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kublet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 rot="20168234">
            <a:off x="3178527" y="3937192"/>
            <a:ext cx="1132339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058" y="5068700"/>
            <a:ext cx="830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48669" y="567333"/>
            <a:ext cx="92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Master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014189" y="5925219"/>
            <a:ext cx="1847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Node Processes</a:t>
            </a:r>
          </a:p>
        </p:txBody>
      </p:sp>
      <p:cxnSp>
        <p:nvCxnSpPr>
          <p:cNvPr id="18" name="Straight Connector 17"/>
          <p:cNvCxnSpPr>
            <a:stCxn id="67" idx="2"/>
            <a:endCxn id="5" idx="4"/>
          </p:cNvCxnSpPr>
          <p:nvPr/>
        </p:nvCxnSpPr>
        <p:spPr>
          <a:xfrm>
            <a:off x="5109746" y="936665"/>
            <a:ext cx="148759" cy="28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4" idx="0"/>
            <a:endCxn id="22" idx="3"/>
          </p:cNvCxnSpPr>
          <p:nvPr/>
        </p:nvCxnSpPr>
        <p:spPr>
          <a:xfrm flipV="1">
            <a:off x="1035460" y="3710818"/>
            <a:ext cx="380330" cy="1357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68" idx="1"/>
          </p:cNvCxnSpPr>
          <p:nvPr/>
        </p:nvCxnSpPr>
        <p:spPr>
          <a:xfrm flipH="1">
            <a:off x="7429617" y="6109885"/>
            <a:ext cx="1584572" cy="348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8111981" y="430307"/>
            <a:ext cx="78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Pod</a:t>
            </a:r>
          </a:p>
        </p:txBody>
      </p:sp>
      <p:cxnSp>
        <p:nvCxnSpPr>
          <p:cNvPr id="53" name="Straight Connector 52"/>
          <p:cNvCxnSpPr>
            <a:stCxn id="52" idx="2"/>
            <a:endCxn id="40" idx="1"/>
          </p:cNvCxnSpPr>
          <p:nvPr/>
        </p:nvCxnSpPr>
        <p:spPr>
          <a:xfrm>
            <a:off x="8506586" y="799639"/>
            <a:ext cx="492177" cy="716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76521" y="1252321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185906" y="1455895"/>
            <a:ext cx="895489" cy="535709"/>
          </a:xfrm>
          <a:prstGeom prst="cub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Kube-apiserver</a:t>
            </a:r>
            <a:endParaRPr lang="en-US" sz="1200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265630" y="1604312"/>
            <a:ext cx="927056" cy="766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389412" y="1832913"/>
            <a:ext cx="691517" cy="386424"/>
          </a:xfrm>
          <a:prstGeom prst="cub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etcd</a:t>
            </a:r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5003234" y="2264296"/>
            <a:ext cx="1116630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5099367" y="2467870"/>
            <a:ext cx="925877" cy="535709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-scheduler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DA65D2-F556-497D-AFA8-DDE65C785788}"/>
              </a:ext>
            </a:extLst>
          </p:cNvPr>
          <p:cNvSpPr/>
          <p:nvPr/>
        </p:nvSpPr>
        <p:spPr>
          <a:xfrm>
            <a:off x="6110050" y="2406176"/>
            <a:ext cx="1227691" cy="9670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FC89DB06-DF21-457C-AA8A-843510F87F76}"/>
              </a:ext>
            </a:extLst>
          </p:cNvPr>
          <p:cNvSpPr/>
          <p:nvPr/>
        </p:nvSpPr>
        <p:spPr>
          <a:xfrm>
            <a:off x="6206184" y="2609750"/>
            <a:ext cx="1036938" cy="596140"/>
          </a:xfrm>
          <a:prstGeom prst="cub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Kube</a:t>
            </a:r>
            <a:r>
              <a:rPr lang="en-US" sz="1200" dirty="0"/>
              <a:t>-controller-manager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6254B8-EF33-7E44-91A0-354897843B79}"/>
              </a:ext>
            </a:extLst>
          </p:cNvPr>
          <p:cNvSpPr txBox="1"/>
          <p:nvPr/>
        </p:nvSpPr>
        <p:spPr>
          <a:xfrm>
            <a:off x="5776803" y="6336063"/>
            <a:ext cx="1130893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69E06CB-A2C4-3B4D-BEFC-C6D16C956AA4}"/>
              </a:ext>
            </a:extLst>
          </p:cNvPr>
          <p:cNvSpPr txBox="1"/>
          <p:nvPr/>
        </p:nvSpPr>
        <p:spPr>
          <a:xfrm rot="1629606">
            <a:off x="8677247" y="4408735"/>
            <a:ext cx="1076762" cy="307777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containerd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23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8966"/>
          </a:xfrm>
        </p:spPr>
        <p:txBody>
          <a:bodyPr/>
          <a:lstStyle/>
          <a:p>
            <a:r>
              <a:rPr lang="en-US" b="1" dirty="0" err="1"/>
              <a:t>Kubelet</a:t>
            </a:r>
            <a:r>
              <a:rPr lang="en-US" dirty="0"/>
              <a:t> - An agent that runs on each node in the cluster. It makes sure that containers are running in a pod.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05035" y="2722527"/>
            <a:ext cx="10515600" cy="12892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4000" b="1" dirty="0"/>
              <a:t>Container Runtime</a:t>
            </a:r>
            <a:r>
              <a:rPr lang="en-US" sz="4000" dirty="0"/>
              <a:t> -  is the software that is responsible for running containers. Kubernetes supports some runtimes: </a:t>
            </a:r>
            <a:r>
              <a:rPr lang="en-US" sz="4000" dirty="0" err="1"/>
              <a:t>containerd</a:t>
            </a:r>
            <a:r>
              <a:rPr lang="en-US" sz="4000" dirty="0"/>
              <a:t>, CRI-O, Docker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05035" y="4118744"/>
            <a:ext cx="10515600" cy="12892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kube</a:t>
            </a:r>
            <a:r>
              <a:rPr lang="en-US" b="1" dirty="0"/>
              <a:t>-proxy</a:t>
            </a:r>
            <a:r>
              <a:rPr lang="en-US" dirty="0"/>
              <a:t> -  enables the </a:t>
            </a:r>
            <a:r>
              <a:rPr lang="en-US" dirty="0" err="1"/>
              <a:t>Kubernetes</a:t>
            </a:r>
            <a:r>
              <a:rPr lang="en-US" dirty="0"/>
              <a:t> service abstraction by maintaining network rules on the host and performing connection forwarding.</a:t>
            </a:r>
          </a:p>
        </p:txBody>
      </p:sp>
    </p:spTree>
    <p:extLst>
      <p:ext uri="{BB962C8B-B14F-4D97-AF65-F5344CB8AC3E}">
        <p14:creationId xmlns:p14="http://schemas.microsoft.com/office/powerpoint/2010/main" val="218105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Addons (cluster components)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480" y="1657846"/>
            <a:ext cx="10515600" cy="8910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DNS</a:t>
            </a:r>
            <a:r>
              <a:rPr lang="en-US" dirty="0"/>
              <a:t> -  a DNS server, which serves DNS records for Kubernetes services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2216D-9EF4-BF49-A02D-620CE3F99DBC}"/>
              </a:ext>
            </a:extLst>
          </p:cNvPr>
          <p:cNvSpPr txBox="1">
            <a:spLocks/>
          </p:cNvSpPr>
          <p:nvPr/>
        </p:nvSpPr>
        <p:spPr>
          <a:xfrm>
            <a:off x="636369" y="2788363"/>
            <a:ext cx="10515600" cy="722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Web UI (Dashboard) </a:t>
            </a:r>
            <a:r>
              <a:rPr lang="en-US" dirty="0"/>
              <a:t>-  web-based UI for Kubernetes clusters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3E07FC-3B2A-1B46-A9FF-99254407AF2F}"/>
              </a:ext>
            </a:extLst>
          </p:cNvPr>
          <p:cNvSpPr txBox="1">
            <a:spLocks/>
          </p:cNvSpPr>
          <p:nvPr/>
        </p:nvSpPr>
        <p:spPr>
          <a:xfrm>
            <a:off x="636369" y="3432860"/>
            <a:ext cx="10515600" cy="1515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Container Resource Monitoring - </a:t>
            </a:r>
            <a:r>
              <a:rPr lang="en-US" dirty="0"/>
              <a:t>records generic time-series metrics about containers in a central database, and provides a UI for browsing that data 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353673-A49D-6440-8786-9720E143ADF5}"/>
              </a:ext>
            </a:extLst>
          </p:cNvPr>
          <p:cNvSpPr txBox="1">
            <a:spLocks/>
          </p:cNvSpPr>
          <p:nvPr/>
        </p:nvSpPr>
        <p:spPr>
          <a:xfrm>
            <a:off x="609480" y="4952325"/>
            <a:ext cx="10515600" cy="10809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b="1" dirty="0"/>
              <a:t>Cluster-level Logging</a:t>
            </a:r>
            <a:r>
              <a:rPr lang="en-US" dirty="0"/>
              <a:t> - responsible for saving container logs to a central log store with search/browsing interface.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589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POD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25760" y="1398240"/>
            <a:ext cx="7183800" cy="28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Represents a unit of deployment: </a:t>
            </a:r>
            <a:r>
              <a:rPr lang="en-US" sz="28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single instance of an application in Kubernetes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, which might consist of either a single container or a small number of containers that are tightly coupled and that share resources.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3"/>
          <p:cNvSpPr/>
          <p:nvPr/>
        </p:nvSpPr>
        <p:spPr>
          <a:xfrm>
            <a:off x="8450640" y="2124360"/>
            <a:ext cx="1667880" cy="12938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4"/>
          <p:cNvSpPr/>
          <p:nvPr/>
        </p:nvSpPr>
        <p:spPr>
          <a:xfrm>
            <a:off x="8023680" y="1824120"/>
            <a:ext cx="3816360" cy="255276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5"/>
          <p:cNvSpPr/>
          <p:nvPr/>
        </p:nvSpPr>
        <p:spPr>
          <a:xfrm>
            <a:off x="9855720" y="2557800"/>
            <a:ext cx="1667880" cy="12938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6"/>
          <p:cNvSpPr/>
          <p:nvPr/>
        </p:nvSpPr>
        <p:spPr>
          <a:xfrm>
            <a:off x="8810280" y="3616920"/>
            <a:ext cx="948240" cy="47016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7"/>
          <p:cNvSpPr/>
          <p:nvPr/>
        </p:nvSpPr>
        <p:spPr>
          <a:xfrm>
            <a:off x="9165600" y="1497600"/>
            <a:ext cx="19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10.97.14.200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1103040" y="3909960"/>
            <a:ext cx="641448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apiVersion</a:t>
            </a: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: v1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kind: Pod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name: static-web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labels: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role: </a:t>
            </a: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myrole</a:t>
            </a:r>
            <a:endParaRPr lang="en-US" sz="1600" b="1" spc="-1" dirty="0">
              <a:solidFill>
                <a:srgbClr val="008080"/>
              </a:solidFill>
              <a:uFill>
                <a:solidFill>
                  <a:srgbClr val="FFFFFF"/>
                </a:solidFill>
              </a:uFill>
              <a:latin typeface="Roboto Mono"/>
            </a:endParaRP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containers: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- name: web</a:t>
            </a:r>
          </a:p>
          <a:p>
            <a:pPr>
              <a:lnSpc>
                <a:spcPct val="100000"/>
              </a:lnSpc>
            </a:pPr>
            <a:r>
              <a:rPr lang="en-US" sz="1600" b="1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      image: </a:t>
            </a:r>
            <a:r>
              <a:rPr lang="en-US" sz="1600" b="1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</a:rPr>
              <a:t>nginx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9"/>
          <p:cNvSpPr/>
          <p:nvPr/>
        </p:nvSpPr>
        <p:spPr>
          <a:xfrm>
            <a:off x="1103040" y="3518280"/>
            <a:ext cx="22345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my-pod.yaml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10"/>
          <p:cNvSpPr/>
          <p:nvPr/>
        </p:nvSpPr>
        <p:spPr>
          <a:xfrm>
            <a:off x="5254920" y="46461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pod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pod.yaml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11"/>
          <p:cNvSpPr/>
          <p:nvPr/>
        </p:nvSpPr>
        <p:spPr>
          <a:xfrm>
            <a:off x="0" y="90000"/>
            <a:ext cx="360" cy="27612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F3020F-EA01-4A4C-B433-CC271C18D1DF}"/>
              </a:ext>
            </a:extLst>
          </p:cNvPr>
          <p:cNvSpPr/>
          <p:nvPr/>
        </p:nvSpPr>
        <p:spPr>
          <a:xfrm>
            <a:off x="837310" y="2984825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F94FEFD0-A61A-204B-B803-C895D38D423D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Deployment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838080" y="1825560"/>
            <a:ext cx="6185880" cy="1671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Deployment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controller provides declarative updates for 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Pods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and </a:t>
            </a:r>
            <a:r>
              <a:rPr lang="en-US" sz="28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ReplicaSets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7198920" y="1392120"/>
            <a:ext cx="4339080" cy="54651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apiVersion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 apps/v1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kind: Deployment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metadata: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name: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-deployment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labels: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replicas: 3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selector: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matchLabels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template: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metadata: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labels: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app: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spec: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containers: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- name: my-app</a:t>
            </a:r>
          </a:p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    image: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nginx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6942600" y="1027800"/>
            <a:ext cx="22107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my-deploy.yaml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5"/>
          <p:cNvSpPr/>
          <p:nvPr/>
        </p:nvSpPr>
        <p:spPr>
          <a:xfrm>
            <a:off x="823680" y="5340960"/>
            <a:ext cx="607716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deployment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deploy.yaml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6"/>
          <p:cNvSpPr/>
          <p:nvPr/>
        </p:nvSpPr>
        <p:spPr>
          <a:xfrm>
            <a:off x="714960" y="4654080"/>
            <a:ext cx="6185880" cy="52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Using kubectl declarative command: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Environment Variable to the Pod 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6487885" y="1734455"/>
            <a:ext cx="5225143" cy="259805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303030"/>
              </a:solidFill>
              <a:latin typeface="Roboto Mono"/>
            </a:endParaRP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spec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containers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 err="1">
                <a:solidFill>
                  <a:srgbClr val="DD1144"/>
                </a:solidFill>
                <a:latin typeface="Roboto Mono"/>
              </a:rPr>
              <a:t>nginx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image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nginx:1.7.9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ports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containerPort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80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lvl="0"/>
            <a:r>
              <a:rPr lang="en-US" sz="1600" b="1" dirty="0">
                <a:solidFill>
                  <a:srgbClr val="008080"/>
                </a:solidFill>
                <a:latin typeface="Roboto Mono"/>
              </a:rPr>
              <a:t>          </a:t>
            </a:r>
            <a:r>
              <a:rPr lang="en-US" sz="1600" b="1" dirty="0" err="1">
                <a:solidFill>
                  <a:srgbClr val="008080"/>
                </a:solidFill>
                <a:latin typeface="Roboto Mono"/>
              </a:rPr>
              <a:t>env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-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name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DEMO_GREETING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 </a:t>
            </a:r>
          </a:p>
          <a:p>
            <a:pPr lvl="0"/>
            <a:r>
              <a:rPr lang="en-US" sz="1600" b="1" dirty="0">
                <a:solidFill>
                  <a:srgbClr val="303030"/>
                </a:solidFill>
                <a:latin typeface="Roboto Mono"/>
              </a:rPr>
              <a:t>            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value</a:t>
            </a:r>
            <a:r>
              <a:rPr lang="en-US" sz="1600" b="1" dirty="0">
                <a:solidFill>
                  <a:srgbClr val="303030"/>
                </a:solidFill>
                <a:latin typeface="Roboto Mono"/>
              </a:rPr>
              <a:t>: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"Hello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from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the</a:t>
            </a:r>
            <a:r>
              <a:rPr lang="en-US" sz="1600" b="1" dirty="0">
                <a:solidFill>
                  <a:srgbClr val="008080"/>
                </a:solidFill>
                <a:latin typeface="Roboto Mono"/>
              </a:rPr>
              <a:t> </a:t>
            </a:r>
            <a:r>
              <a:rPr lang="en-US" sz="1600" b="1" dirty="0">
                <a:solidFill>
                  <a:srgbClr val="DD1144"/>
                </a:solidFill>
                <a:latin typeface="Roboto Mono"/>
              </a:rPr>
              <a:t>environment"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2191043"/>
            <a:ext cx="5359400" cy="16401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5900" dirty="0">
                <a:solidFill>
                  <a:srgbClr val="000000"/>
                </a:solidFill>
                <a:latin typeface="Roboto"/>
              </a:rPr>
              <a:t>Add to </a:t>
            </a:r>
            <a:r>
              <a:rPr lang="en-US" sz="5900" dirty="0" err="1">
                <a:solidFill>
                  <a:srgbClr val="000000"/>
                </a:solidFill>
                <a:latin typeface="Roboto"/>
              </a:rPr>
              <a:t>spec.containers.env</a:t>
            </a:r>
            <a:r>
              <a:rPr lang="en-US" sz="5900" dirty="0">
                <a:solidFill>
                  <a:srgbClr val="000000"/>
                </a:solidFill>
                <a:latin typeface="Roboto"/>
              </a:rPr>
              <a:t> list of desired environments variables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03728" y="4832867"/>
            <a:ext cx="10787744" cy="9406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 command on pod container.</a:t>
            </a:r>
            <a:r>
              <a:rPr lang="en-US" sz="2400" dirty="0">
                <a:solidFill>
                  <a:srgbClr val="24292E"/>
                </a:solidFill>
                <a:latin typeface="SFMono-Regular"/>
              </a:rPr>
              <a:t>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-it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my-pod-name 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DEMO_GREETING</a:t>
            </a:r>
            <a:endParaRPr lang="en-US" sz="22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619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511800" y="38250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4"/>
          <p:cNvSpPr/>
          <p:nvPr/>
        </p:nvSpPr>
        <p:spPr>
          <a:xfrm>
            <a:off x="3239640" y="37306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8"/>
          <p:cNvSpPr/>
          <p:nvPr/>
        </p:nvSpPr>
        <p:spPr>
          <a:xfrm>
            <a:off x="6384600" y="435852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9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0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11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12"/>
          <p:cNvSpPr/>
          <p:nvPr/>
        </p:nvSpPr>
        <p:spPr>
          <a:xfrm>
            <a:off x="6209280" y="4169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13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14"/>
          <p:cNvSpPr/>
          <p:nvPr/>
        </p:nvSpPr>
        <p:spPr>
          <a:xfrm>
            <a:off x="4983120" y="137016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5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154" name="CustomShape 16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17"/>
          <p:cNvSpPr/>
          <p:nvPr/>
        </p:nvSpPr>
        <p:spPr>
          <a:xfrm>
            <a:off x="4570920" y="63136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18"/>
          <p:cNvSpPr/>
          <p:nvPr/>
        </p:nvSpPr>
        <p:spPr>
          <a:xfrm rot="1683000">
            <a:off x="8869333" y="4427543"/>
            <a:ext cx="856080" cy="35086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7" name="CustomShape 19"/>
          <p:cNvSpPr/>
          <p:nvPr/>
        </p:nvSpPr>
        <p:spPr>
          <a:xfrm rot="20168400">
            <a:off x="3438995" y="3867382"/>
            <a:ext cx="856080" cy="34240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8" name="CustomShape 20"/>
          <p:cNvSpPr/>
          <p:nvPr/>
        </p:nvSpPr>
        <p:spPr>
          <a:xfrm>
            <a:off x="6111720" y="63612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9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60" name="Line 21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22"/>
          <p:cNvSpPr/>
          <p:nvPr/>
        </p:nvSpPr>
        <p:spPr>
          <a:xfrm>
            <a:off x="6209280" y="1600200"/>
            <a:ext cx="56160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D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3"/>
          <p:cNvSpPr/>
          <p:nvPr/>
        </p:nvSpPr>
        <p:spPr>
          <a:xfrm>
            <a:off x="6283080" y="1626480"/>
            <a:ext cx="281520" cy="45108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24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25"/>
          <p:cNvSpPr/>
          <p:nvPr/>
        </p:nvSpPr>
        <p:spPr>
          <a:xfrm>
            <a:off x="6004440" y="117000"/>
            <a:ext cx="367200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 create -f my-deploy.yaml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26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7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28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9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Service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7866720" y="3364200"/>
            <a:ext cx="2916720" cy="29167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kind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Service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apiVersion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v1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metadata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name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my-service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spec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selector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app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 err="1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nginx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ports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-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protocol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TCP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8080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    </a:t>
            </a:r>
            <a:r>
              <a:rPr lang="en-US" sz="1600" b="1" strike="noStrike" spc="-1" dirty="0" err="1">
                <a:solidFill>
                  <a:srgbClr val="00808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targetPort</a:t>
            </a:r>
            <a:r>
              <a:rPr lang="en-US" sz="1600" b="1" strike="noStrike" spc="-1" dirty="0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: </a:t>
            </a:r>
            <a:r>
              <a:rPr lang="en-US" sz="1600" b="1" strike="noStrike" spc="-1" dirty="0">
                <a:solidFill>
                  <a:srgbClr val="DD1144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838080" y="1825560"/>
            <a:ext cx="10729080" cy="119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A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</a:rPr>
              <a:t> in Kubernetes is a REST object, meaning its definition can be POSTed to the apiserver to create a new instance. </a:t>
            </a: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4"/>
          <p:cNvSpPr/>
          <p:nvPr/>
        </p:nvSpPr>
        <p:spPr>
          <a:xfrm>
            <a:off x="823680" y="30650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28600" indent="-22788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This specification will create a new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Service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object named “my-service” which targets TCP port 80 on any </a:t>
            </a:r>
            <a:r>
              <a:rPr lang="en-US" sz="2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Pod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with the </a:t>
            </a:r>
            <a:r>
              <a:rPr lang="en-US" sz="1800" b="1" strike="noStrike" spc="-1">
                <a:solidFill>
                  <a:srgbClr val="303030"/>
                </a:solidFill>
                <a:uFill>
                  <a:solidFill>
                    <a:srgbClr val="FFFFFF"/>
                  </a:solidFill>
                </a:uFill>
                <a:latin typeface="Roboto Mono"/>
                <a:ea typeface="DejaVu Sans"/>
              </a:rPr>
              <a:t>"app=MyApp"</a:t>
            </a: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Roboto"/>
                <a:ea typeface="DejaVu Sans"/>
              </a:rPr>
              <a:t> label.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5"/>
          <p:cNvSpPr/>
          <p:nvPr/>
        </p:nvSpPr>
        <p:spPr>
          <a:xfrm>
            <a:off x="7772400" y="2973240"/>
            <a:ext cx="223452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u="sng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my-service.yaml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6"/>
          <p:cNvSpPr/>
          <p:nvPr/>
        </p:nvSpPr>
        <p:spPr>
          <a:xfrm>
            <a:off x="838080" y="5149440"/>
            <a:ext cx="6868080" cy="2041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7"/>
          <p:cNvSpPr/>
          <p:nvPr/>
        </p:nvSpPr>
        <p:spPr>
          <a:xfrm>
            <a:off x="823680" y="5340960"/>
            <a:ext cx="6607080" cy="939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0" i="1" strike="noStrike" spc="-1" dirty="0">
                <a:solidFill>
                  <a:srgbClr val="1F4E7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# Create a service from a file.</a:t>
            </a:r>
            <a:r>
              <a:rPr lang="en-US" sz="2400" b="0" strike="noStrike" spc="-1" dirty="0">
                <a:solidFill>
                  <a:srgbClr val="24292E"/>
                </a:solidFill>
                <a:uFill>
                  <a:solidFill>
                    <a:srgbClr val="FFFFFF"/>
                  </a:solidFill>
                </a:uFill>
                <a:latin typeface="SFMono-Regular"/>
                <a:ea typeface="DejaVu Sans"/>
              </a:rPr>
              <a:t> 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$ </a:t>
            </a:r>
            <a:r>
              <a:rPr lang="en-US" sz="2200" b="1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kubectl</a:t>
            </a:r>
            <a:r>
              <a:rPr lang="en-US" sz="2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 apply –f </a:t>
            </a:r>
            <a:r>
              <a:rPr lang="en-US" sz="2200" b="1" strike="noStrike" spc="-1" dirty="0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my-</a:t>
            </a:r>
            <a:r>
              <a:rPr lang="en-US" sz="2200" b="1" strike="noStrike" spc="-1" dirty="0" err="1">
                <a:solidFill>
                  <a:srgbClr val="843C0B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DejaVu Sans"/>
              </a:rPr>
              <a:t>service.yaml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7A47-8855-4419-9EC5-B2A46827E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a </a:t>
            </a:r>
            <a:r>
              <a:rPr lang="en-US" b="1" dirty="0"/>
              <a:t>Service </a:t>
            </a:r>
            <a:r>
              <a:rPr lang="en-US" dirty="0"/>
              <a:t>object with selector is created, it will be assigned with virtual IP and – a corresponding </a:t>
            </a:r>
            <a:r>
              <a:rPr lang="en-US" b="1" dirty="0"/>
              <a:t>Endpoints </a:t>
            </a:r>
            <a:r>
              <a:rPr lang="en-US" dirty="0"/>
              <a:t>object is also created.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BCAAB-884E-4894-AAC8-48E9CEBB0268}"/>
              </a:ext>
            </a:extLst>
          </p:cNvPr>
          <p:cNvSpPr txBox="1"/>
          <p:nvPr/>
        </p:nvSpPr>
        <p:spPr>
          <a:xfrm>
            <a:off x="123338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 err="1"/>
              <a:t>apiVersion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metadata: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spec:</a:t>
            </a:r>
            <a:endParaRPr lang="en-US" dirty="0">
              <a:latin typeface="Calibri"/>
              <a:cs typeface="+mn-ea"/>
            </a:endParaRPr>
          </a:p>
          <a:p>
            <a:r>
              <a:rPr lang="en-US" dirty="0">
                <a:solidFill>
                  <a:srgbClr val="000000"/>
                </a:solidFill>
                <a:latin typeface="Calibri"/>
                <a:cs typeface="+mn-ea"/>
              </a:rPr>
              <a:t>  </a:t>
            </a:r>
            <a:r>
              <a:rPr lang="en-US" b="1" dirty="0" err="1">
                <a:solidFill>
                  <a:srgbClr val="FF0000"/>
                </a:solidFill>
                <a:latin typeface="Calibri"/>
                <a:cs typeface="+mn-ea"/>
              </a:rPr>
              <a:t>clusterIP</a:t>
            </a:r>
            <a:r>
              <a:rPr lang="en-US" b="1" dirty="0">
                <a:solidFill>
                  <a:srgbClr val="FF0000"/>
                </a:solidFill>
                <a:latin typeface="Calibri"/>
                <a:cs typeface="+mn-ea"/>
              </a:rPr>
              <a:t>: 10.106.92.105</a:t>
            </a:r>
            <a:endParaRPr lang="en-US" b="1" dirty="0">
              <a:solidFill>
                <a:srgbClr val="FF0000"/>
              </a:solidFill>
              <a:cs typeface="+mn-ea"/>
            </a:endParaRPr>
          </a:p>
          <a:p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 selector:</a:t>
            </a:r>
            <a:r>
              <a:rPr lang="en-US" dirty="0"/>
              <a:t>
</a:t>
            </a:r>
            <a:r>
              <a:rPr lang="en-US" b="1" dirty="0">
                <a:solidFill>
                  <a:srgbClr val="000000"/>
                </a:solidFill>
                <a:latin typeface="Calibri"/>
                <a:cs typeface="+mn-ea"/>
              </a:rPr>
              <a:t>    app: </a:t>
            </a:r>
            <a:r>
              <a:rPr lang="en-US" b="1" dirty="0" err="1">
                <a:solidFill>
                  <a:srgbClr val="4472C4"/>
                </a:solidFill>
                <a:latin typeface="Calibri"/>
                <a:cs typeface="+mn-ea"/>
              </a:rPr>
              <a:t>MyApp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ports: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 - protocol: </a:t>
            </a:r>
            <a:r>
              <a:rPr lang="en-US" b="1" dirty="0">
                <a:solidFill>
                  <a:srgbClr val="4472C4"/>
                </a:solidFill>
              </a:rPr>
              <a:t>TCP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 port: </a:t>
            </a:r>
            <a:r>
              <a:rPr lang="en-US" b="1" dirty="0">
                <a:solidFill>
                  <a:srgbClr val="4472C4"/>
                </a:solidFill>
              </a:rPr>
              <a:t>8080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/>
              <a:t>    </a:t>
            </a:r>
            <a:r>
              <a:rPr lang="en-US" b="1" dirty="0" err="1"/>
              <a:t>targetPort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5DA306-8255-45BB-A631-5715A54D8C26}"/>
              </a:ext>
            </a:extLst>
          </p:cNvPr>
          <p:cNvSpPr txBox="1"/>
          <p:nvPr/>
        </p:nvSpPr>
        <p:spPr>
          <a:xfrm>
            <a:off x="5170328" y="2828925"/>
            <a:ext cx="2743200" cy="3693319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kind: </a:t>
            </a:r>
            <a:r>
              <a:rPr lang="en-US" b="1" dirty="0">
                <a:solidFill>
                  <a:srgbClr val="4472C4"/>
                </a:solidFill>
              </a:rPr>
              <a:t>Endpoints</a:t>
            </a:r>
            <a:r>
              <a:rPr lang="en-US" dirty="0"/>
              <a:t>
</a:t>
            </a:r>
            <a:r>
              <a:rPr lang="en-US" b="1" dirty="0"/>
              <a:t>apiVersion: </a:t>
            </a:r>
            <a:r>
              <a:rPr lang="en-US" b="1" dirty="0">
                <a:solidFill>
                  <a:srgbClr val="4472C4"/>
                </a:solidFill>
              </a:rPr>
              <a:t>v1</a:t>
            </a:r>
            <a:r>
              <a:rPr lang="en-US" dirty="0"/>
              <a:t>
</a:t>
            </a:r>
            <a:r>
              <a:rPr lang="en-US" b="1" dirty="0"/>
              <a:t>metadata:</a:t>
            </a:r>
            <a:r>
              <a:rPr lang="en-US" dirty="0"/>
              <a:t>
</a:t>
            </a:r>
            <a:r>
              <a:rPr lang="en-US" b="1" dirty="0"/>
              <a:t>  name: </a:t>
            </a:r>
            <a:r>
              <a:rPr lang="en-US" b="1" dirty="0">
                <a:solidFill>
                  <a:srgbClr val="4472C4"/>
                </a:solidFill>
              </a:rPr>
              <a:t>my-service</a:t>
            </a:r>
            <a:endParaRPr lang="en-US">
              <a:solidFill>
                <a:srgbClr val="4472C4"/>
              </a:solidFill>
            </a:endParaRPr>
          </a:p>
          <a:p>
            <a:r>
              <a:rPr lang="en-US" dirty="0"/>
              <a:t>  </a:t>
            </a:r>
            <a:r>
              <a:rPr lang="en-US" b="1" dirty="0"/>
              <a:t>labels:</a:t>
            </a:r>
          </a:p>
          <a:p>
            <a:r>
              <a:rPr lang="en-US" b="1" dirty="0"/>
              <a:t>    app: </a:t>
            </a:r>
            <a:r>
              <a:rPr lang="en-US" b="1" dirty="0" err="1">
                <a:solidFill>
                  <a:srgbClr val="4472C4"/>
                </a:solidFill>
              </a:rPr>
              <a:t>MyApp</a:t>
            </a:r>
            <a:endParaRPr lang="en-US" b="1">
              <a:solidFill>
                <a:srgbClr val="4472C4"/>
              </a:solidFill>
            </a:endParaRPr>
          </a:p>
          <a:p>
            <a:r>
              <a:rPr lang="en-US" b="1" dirty="0"/>
              <a:t>subsets:</a:t>
            </a:r>
            <a:r>
              <a:rPr lang="en-US" dirty="0"/>
              <a:t>
</a:t>
            </a:r>
            <a:r>
              <a:rPr lang="en-US" b="1" dirty="0"/>
              <a:t>  - addresses:</a:t>
            </a:r>
            <a:r>
              <a:rPr lang="en-US" dirty="0"/>
              <a:t>
</a:t>
            </a:r>
            <a:r>
              <a:rPr lang="en-US" b="1" dirty="0"/>
              <a:t>      - </a:t>
            </a:r>
            <a:r>
              <a:rPr lang="en-US" b="1" dirty="0" err="1"/>
              <a:t>ip</a:t>
            </a:r>
            <a:r>
              <a:rPr lang="en-US" b="1" dirty="0"/>
              <a:t>: </a:t>
            </a:r>
            <a:r>
              <a:rPr lang="en-US" b="1" dirty="0">
                <a:solidFill>
                  <a:srgbClr val="4472C4"/>
                </a:solidFill>
              </a:rPr>
              <a:t>10.10.10.2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>
                <a:solidFill>
                  <a:srgbClr val="000000"/>
                </a:solidFill>
              </a:rPr>
              <a:t>  - addresses:</a:t>
            </a:r>
            <a:br>
              <a:rPr lang="en-US" dirty="0">
                <a:latin typeface="+mn-ea"/>
                <a:cs typeface="+mn-ea"/>
              </a:rPr>
            </a:br>
            <a:r>
              <a:rPr lang="en-US" b="1" dirty="0">
                <a:solidFill>
                  <a:srgbClr val="000000"/>
                </a:solidFill>
              </a:rPr>
              <a:t>      - </a:t>
            </a:r>
            <a:r>
              <a:rPr lang="en-US" b="1" dirty="0" err="1">
                <a:solidFill>
                  <a:srgbClr val="000000"/>
                </a:solidFill>
              </a:rPr>
              <a:t>ip</a:t>
            </a:r>
            <a:r>
              <a:rPr lang="en-US" b="1" dirty="0">
                <a:solidFill>
                  <a:srgbClr val="000000"/>
                </a:solidFill>
              </a:rPr>
              <a:t>: </a:t>
            </a:r>
            <a:r>
              <a:rPr lang="en-US" b="1" dirty="0">
                <a:solidFill>
                  <a:srgbClr val="4472C4"/>
                </a:solidFill>
              </a:rPr>
              <a:t>10.10.10.3</a:t>
            </a:r>
            <a:endParaRPr lang="en-US">
              <a:solidFill>
                <a:srgbClr val="4472C4"/>
              </a:solidFill>
            </a:endParaRPr>
          </a:p>
          <a:p>
            <a:r>
              <a:rPr lang="en-US" b="1" dirty="0"/>
              <a:t>    ports:</a:t>
            </a:r>
            <a:r>
              <a:rPr lang="en-US" dirty="0"/>
              <a:t>
</a:t>
            </a:r>
            <a:r>
              <a:rPr lang="en-US" b="1" dirty="0"/>
              <a:t>      - port: </a:t>
            </a:r>
            <a:r>
              <a:rPr lang="en-US" b="1" dirty="0">
                <a:solidFill>
                  <a:srgbClr val="4472C4"/>
                </a:solidFill>
              </a:rPr>
              <a:t>80</a:t>
            </a:r>
            <a:endParaRPr lang="en-US">
              <a:solidFill>
                <a:srgbClr val="4472C4"/>
              </a:solidFill>
            </a:endParaRPr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46A62014-C41D-4E32-8B3B-C5BBA3CB932B}"/>
              </a:ext>
            </a:extLst>
          </p:cNvPr>
          <p:cNvSpPr/>
          <p:nvPr/>
        </p:nvSpPr>
        <p:spPr>
          <a:xfrm>
            <a:off x="8931432" y="3124200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2816E5-863B-46FE-A7D7-3C26FE9BFFAD}"/>
              </a:ext>
            </a:extLst>
          </p:cNvPr>
          <p:cNvSpPr txBox="1"/>
          <p:nvPr/>
        </p:nvSpPr>
        <p:spPr>
          <a:xfrm>
            <a:off x="9159955" y="3971925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4EB135-8FDD-4671-97FB-FADF4C185157}"/>
              </a:ext>
            </a:extLst>
          </p:cNvPr>
          <p:cNvSpPr txBox="1"/>
          <p:nvPr/>
        </p:nvSpPr>
        <p:spPr>
          <a:xfrm>
            <a:off x="9636045" y="3933825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13" name="Pentagon 12">
            <a:extLst>
              <a:ext uri="{FF2B5EF4-FFF2-40B4-BE49-F238E27FC236}">
                <a16:creationId xmlns:a16="http://schemas.microsoft.com/office/drawing/2014/main" id="{A700A754-E842-4387-A904-0B599FB2F44A}"/>
              </a:ext>
            </a:extLst>
          </p:cNvPr>
          <p:cNvSpPr/>
          <p:nvPr/>
        </p:nvSpPr>
        <p:spPr>
          <a:xfrm>
            <a:off x="8788606" y="3105150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449FED3-0DCE-4468-B028-83490CE01A19}"/>
              </a:ext>
            </a:extLst>
          </p:cNvPr>
          <p:cNvSpPr/>
          <p:nvPr/>
        </p:nvSpPr>
        <p:spPr>
          <a:xfrm>
            <a:off x="9159955" y="32575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B68FE34-FFFC-4C06-AE14-0DFBB4A2A634}"/>
              </a:ext>
            </a:extLst>
          </p:cNvPr>
          <p:cNvSpPr/>
          <p:nvPr/>
        </p:nvSpPr>
        <p:spPr>
          <a:xfrm>
            <a:off x="9207565" y="3457575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502499-B9E4-4DB5-BDDC-B8A87A9A2BD6}"/>
              </a:ext>
            </a:extLst>
          </p:cNvPr>
          <p:cNvSpPr txBox="1"/>
          <p:nvPr/>
        </p:nvSpPr>
        <p:spPr>
          <a:xfrm rot="20580000">
            <a:off x="8855258" y="3152775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10.10.10.2:80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FAE87227-4F1F-433D-8FC1-5026DD35742B}"/>
              </a:ext>
            </a:extLst>
          </p:cNvPr>
          <p:cNvSpPr/>
          <p:nvPr/>
        </p:nvSpPr>
        <p:spPr>
          <a:xfrm>
            <a:off x="9759827" y="4333875"/>
            <a:ext cx="1406137" cy="103109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390864-8F4F-4D20-9DC9-EF4EDC6FFA52}"/>
              </a:ext>
            </a:extLst>
          </p:cNvPr>
          <p:cNvSpPr txBox="1"/>
          <p:nvPr/>
        </p:nvSpPr>
        <p:spPr>
          <a:xfrm>
            <a:off x="9997872" y="5181600"/>
            <a:ext cx="544513" cy="21544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 err="1">
                <a:solidFill>
                  <a:srgbClr val="FFFFFF"/>
                </a:solidFill>
              </a:rPr>
              <a:t>kubelet</a:t>
            </a:r>
            <a:endParaRPr lang="en-US" sz="800">
              <a:solidFill>
                <a:srgbClr val="FFFFFF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0A84E-6572-4615-856E-F6C07D31660C}"/>
              </a:ext>
            </a:extLst>
          </p:cNvPr>
          <p:cNvSpPr txBox="1"/>
          <p:nvPr/>
        </p:nvSpPr>
        <p:spPr>
          <a:xfrm>
            <a:off x="10464440" y="5143500"/>
            <a:ext cx="398935" cy="215900"/>
          </a:xfrm>
          <a:prstGeom prst="rect">
            <a:avLst/>
          </a:prstGeom>
          <a:solidFill>
            <a:srgbClr val="00B0F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 dirty="0">
                <a:solidFill>
                  <a:srgbClr val="FFFFFF"/>
                </a:solidFill>
              </a:rPr>
              <a:t>Dock</a:t>
            </a:r>
            <a:endParaRPr lang="en-US" dirty="0"/>
          </a:p>
        </p:txBody>
      </p:sp>
      <p:sp>
        <p:nvSpPr>
          <p:cNvPr id="27" name="Pentagon 26">
            <a:extLst>
              <a:ext uri="{FF2B5EF4-FFF2-40B4-BE49-F238E27FC236}">
                <a16:creationId xmlns:a16="http://schemas.microsoft.com/office/drawing/2014/main" id="{B3ED4DDF-2480-437B-AD33-8E6B41659528}"/>
              </a:ext>
            </a:extLst>
          </p:cNvPr>
          <p:cNvSpPr/>
          <p:nvPr/>
        </p:nvSpPr>
        <p:spPr>
          <a:xfrm>
            <a:off x="9626523" y="4314825"/>
            <a:ext cx="1700942" cy="857250"/>
          </a:xfrm>
          <a:prstGeom prst="pentag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3136C6-AA27-42F4-80C6-ACBB4EEB5FDE}"/>
              </a:ext>
            </a:extLst>
          </p:cNvPr>
          <p:cNvSpPr/>
          <p:nvPr/>
        </p:nvSpPr>
        <p:spPr>
          <a:xfrm>
            <a:off x="9997872" y="4476750"/>
            <a:ext cx="941989" cy="756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5D627D01-B162-42B4-BE8B-8335B19DA504}"/>
              </a:ext>
            </a:extLst>
          </p:cNvPr>
          <p:cNvSpPr/>
          <p:nvPr/>
        </p:nvSpPr>
        <p:spPr>
          <a:xfrm>
            <a:off x="10045481" y="4667250"/>
            <a:ext cx="817906" cy="352425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my-app</a:t>
            </a:r>
            <a:endParaRPr lang="en-US" sz="1200" dirty="0" err="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BDFAE8-C652-4CA5-8717-E70BBE243B1F}"/>
              </a:ext>
            </a:extLst>
          </p:cNvPr>
          <p:cNvSpPr txBox="1"/>
          <p:nvPr/>
        </p:nvSpPr>
        <p:spPr>
          <a:xfrm rot="20580000">
            <a:off x="9693176" y="4362450"/>
            <a:ext cx="1057061" cy="27622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10.10.10.3:80</a:t>
            </a:r>
          </a:p>
        </p:txBody>
      </p:sp>
    </p:spTree>
    <p:extLst>
      <p:ext uri="{BB962C8B-B14F-4D97-AF65-F5344CB8AC3E}">
        <p14:creationId xmlns:p14="http://schemas.microsoft.com/office/powerpoint/2010/main" val="1624454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2777-F04D-43FA-AC4B-0D3FDD80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0"/>
            <a:ext cx="10972440" cy="747146"/>
          </a:xfrm>
        </p:spPr>
        <p:txBody>
          <a:bodyPr/>
          <a:lstStyle/>
          <a:p>
            <a:r>
              <a:rPr lang="en-US" sz="3600" dirty="0"/>
              <a:t>IPTABLES rules – node port 23456 to &lt;</a:t>
            </a:r>
            <a:r>
              <a:rPr lang="en-US" sz="3600" dirty="0" err="1"/>
              <a:t>pod_ip</a:t>
            </a:r>
            <a:r>
              <a:rPr lang="en-US" sz="3600" dirty="0"/>
              <a:t>&gt;:80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D22830E-12C1-5840-8ED8-F1471785E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35" y="614520"/>
            <a:ext cx="11665225" cy="747146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PREROUTING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KUBE-SERVICES</a:t>
            </a:r>
            <a:r>
              <a:rPr lang="en-US" sz="1400" dirty="0"/>
              <a:t>  all         --       anywhere  anywhere      /*  </a:t>
            </a:r>
            <a:r>
              <a:rPr lang="en-US" sz="1400" dirty="0" err="1"/>
              <a:t>kubernetes</a:t>
            </a:r>
            <a:r>
              <a:rPr lang="en-US" sz="1400" dirty="0"/>
              <a:t>  service  portals  */</a:t>
            </a:r>
          </a:p>
          <a:p>
            <a:pPr marL="0" indent="0">
              <a:buNone/>
            </a:pPr>
            <a:endParaRPr lang="en-IL" sz="1400" dirty="0"/>
          </a:p>
        </p:txBody>
      </p:sp>
      <p:sp>
        <p:nvSpPr>
          <p:cNvPr id="22" name="Content Placeholder 7">
            <a:extLst>
              <a:ext uri="{FF2B5EF4-FFF2-40B4-BE49-F238E27FC236}">
                <a16:creationId xmlns:a16="http://schemas.microsoft.com/office/drawing/2014/main" id="{7DD0CACF-D8B1-4549-B695-A87380C28158}"/>
              </a:ext>
            </a:extLst>
          </p:cNvPr>
          <p:cNvSpPr txBox="1">
            <a:spLocks/>
          </p:cNvSpPr>
          <p:nvPr/>
        </p:nvSpPr>
        <p:spPr>
          <a:xfrm>
            <a:off x="288236" y="1575827"/>
            <a:ext cx="11665225" cy="762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KUBE-SERVICES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KUBE-NODEPORTS</a:t>
            </a:r>
            <a:r>
              <a:rPr lang="en-US" sz="1400" dirty="0"/>
              <a:t>  all  --  anywhere             anywhere             /* </a:t>
            </a:r>
            <a:r>
              <a:rPr lang="en-US" sz="1400" dirty="0" err="1"/>
              <a:t>kubernetes</a:t>
            </a:r>
            <a:r>
              <a:rPr lang="en-US" sz="1400" dirty="0"/>
              <a:t> service </a:t>
            </a:r>
            <a:r>
              <a:rPr lang="en-US" sz="1400" dirty="0" err="1"/>
              <a:t>nodeports</a:t>
            </a:r>
            <a:r>
              <a:rPr lang="en-US" sz="1400" dirty="0"/>
              <a:t>; NOTE: this must be the last rule in this chain */ ADDRTYPE match </a:t>
            </a:r>
            <a:r>
              <a:rPr lang="en-US" sz="1400" dirty="0" err="1"/>
              <a:t>dst</a:t>
            </a:r>
            <a:r>
              <a:rPr lang="en-US" sz="1400" dirty="0"/>
              <a:t>-type LOCAL</a:t>
            </a:r>
            <a:endParaRPr lang="en-IL" sz="1400" dirty="0"/>
          </a:p>
        </p:txBody>
      </p: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3900B3FE-E546-304C-A164-DB2FC3ADE479}"/>
              </a:ext>
            </a:extLst>
          </p:cNvPr>
          <p:cNvSpPr txBox="1">
            <a:spLocks/>
          </p:cNvSpPr>
          <p:nvPr/>
        </p:nvSpPr>
        <p:spPr>
          <a:xfrm>
            <a:off x="288235" y="2581599"/>
            <a:ext cx="11665226" cy="61697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KUBE-NODEPORTS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KUBE-SVC-BAR6BUTX5H2RXQHR</a:t>
            </a:r>
            <a:r>
              <a:rPr lang="en-US" sz="1400" dirty="0"/>
              <a:t>  </a:t>
            </a:r>
            <a:r>
              <a:rPr lang="en-US" sz="1400" dirty="0" err="1"/>
              <a:t>tcp</a:t>
            </a:r>
            <a:r>
              <a:rPr lang="en-US" sz="1400" dirty="0"/>
              <a:t>  --  anywhere             anywhere             /* default/lc-web */ </a:t>
            </a:r>
            <a:r>
              <a:rPr lang="en-US" sz="1400" dirty="0" err="1"/>
              <a:t>tcp</a:t>
            </a:r>
            <a:r>
              <a:rPr lang="en-US" sz="1400" dirty="0"/>
              <a:t> dpt:</a:t>
            </a:r>
            <a:r>
              <a:rPr lang="en-US" sz="1400" dirty="0">
                <a:solidFill>
                  <a:srgbClr val="FFFF00"/>
                </a:solidFill>
              </a:rPr>
              <a:t>23456</a:t>
            </a:r>
            <a:endParaRPr lang="en-IL" sz="1400" dirty="0">
              <a:solidFill>
                <a:srgbClr val="FFFF00"/>
              </a:solidFill>
            </a:endParaRPr>
          </a:p>
        </p:txBody>
      </p:sp>
      <p:sp>
        <p:nvSpPr>
          <p:cNvPr id="32" name="Content Placeholder 7">
            <a:extLst>
              <a:ext uri="{FF2B5EF4-FFF2-40B4-BE49-F238E27FC236}">
                <a16:creationId xmlns:a16="http://schemas.microsoft.com/office/drawing/2014/main" id="{D67CD337-8D1D-9D46-966B-AE9E9D046E88}"/>
              </a:ext>
            </a:extLst>
          </p:cNvPr>
          <p:cNvSpPr txBox="1">
            <a:spLocks/>
          </p:cNvSpPr>
          <p:nvPr/>
        </p:nvSpPr>
        <p:spPr>
          <a:xfrm>
            <a:off x="288235" y="3390422"/>
            <a:ext cx="11665227" cy="12875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</a:rPr>
              <a:t>KUBE-SVC-BAR6BUTX5H2RXQHR</a:t>
            </a:r>
            <a:r>
              <a:rPr lang="en-US" sz="1400" dirty="0"/>
              <a:t>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2060"/>
                </a:solidFill>
              </a:rPr>
              <a:t>KUBE-SEP-V3I5ZMI6HNNKFTAG</a:t>
            </a:r>
            <a:r>
              <a:rPr lang="en-US" sz="1400" dirty="0"/>
              <a:t>  all  --  anywhere             anywhere             /* default/lc-web */ statistic mode random probability 0.33333333349</a:t>
            </a:r>
          </a:p>
          <a:p>
            <a:pPr marL="0" indent="0">
              <a:buNone/>
            </a:pPr>
            <a:r>
              <a:rPr lang="en-US" sz="1400" dirty="0"/>
              <a:t>KUBE-SEP-VCKZVZIZW7BZXXHP  all  --  anywhere             anywhere             /* default/lc-web */ statistic mode random probability 0.50000000000</a:t>
            </a:r>
          </a:p>
          <a:p>
            <a:pPr marL="0" indent="0">
              <a:buNone/>
            </a:pPr>
            <a:r>
              <a:rPr lang="en-US" sz="1400" dirty="0"/>
              <a:t>KUBE-SEP-DL2DGDTYSOSGT7JL  all  --  anywhere             anywhere             /* default/lc-web */</a:t>
            </a:r>
            <a:endParaRPr lang="en-IL" sz="1400" dirty="0"/>
          </a:p>
        </p:txBody>
      </p:sp>
      <p:sp>
        <p:nvSpPr>
          <p:cNvPr id="33" name="Content Placeholder 7">
            <a:extLst>
              <a:ext uri="{FF2B5EF4-FFF2-40B4-BE49-F238E27FC236}">
                <a16:creationId xmlns:a16="http://schemas.microsoft.com/office/drawing/2014/main" id="{0D3969EC-F8CF-1E4C-9487-66B0106A7077}"/>
              </a:ext>
            </a:extLst>
          </p:cNvPr>
          <p:cNvSpPr txBox="1">
            <a:spLocks/>
          </p:cNvSpPr>
          <p:nvPr/>
        </p:nvSpPr>
        <p:spPr>
          <a:xfrm>
            <a:off x="288235" y="4869856"/>
            <a:ext cx="11665226" cy="633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iptables -t </a:t>
            </a:r>
            <a:r>
              <a:rPr lang="en-US" sz="1400" dirty="0" err="1"/>
              <a:t>nat</a:t>
            </a:r>
            <a:r>
              <a:rPr lang="en-US" sz="1400" dirty="0"/>
              <a:t> -L </a:t>
            </a:r>
            <a:r>
              <a:rPr lang="en-US" sz="1400" b="1" dirty="0">
                <a:solidFill>
                  <a:srgbClr val="002060"/>
                </a:solidFill>
              </a:rPr>
              <a:t>KUBE-SEP-V3I5ZMI6HNNKFTAG</a:t>
            </a:r>
          </a:p>
          <a:p>
            <a:pPr marL="0" indent="0">
              <a:buNone/>
            </a:pPr>
            <a:r>
              <a:rPr lang="en-US" sz="1400" dirty="0"/>
              <a:t>DNAT       </a:t>
            </a:r>
            <a:r>
              <a:rPr lang="en-US" sz="1400" dirty="0" err="1"/>
              <a:t>tcp</a:t>
            </a:r>
            <a:r>
              <a:rPr lang="en-US" sz="1400" dirty="0"/>
              <a:t>  --  anywhere             anywhere             /* default/lc-web */ </a:t>
            </a:r>
            <a:r>
              <a:rPr lang="en-US" sz="1400" dirty="0" err="1"/>
              <a:t>tcp</a:t>
            </a:r>
            <a:r>
              <a:rPr lang="en-US" sz="1400" dirty="0"/>
              <a:t> to:</a:t>
            </a:r>
            <a:r>
              <a:rPr lang="en-US" sz="1400" dirty="0">
                <a:solidFill>
                  <a:srgbClr val="FFFF00"/>
                </a:solidFill>
              </a:rPr>
              <a:t>10.244.2.5:80</a:t>
            </a:r>
            <a:endParaRPr lang="en-IL" sz="1400" dirty="0">
              <a:solidFill>
                <a:srgbClr val="FFFF00"/>
              </a:solidFill>
            </a:endParaRPr>
          </a:p>
        </p:txBody>
      </p:sp>
      <p:sp>
        <p:nvSpPr>
          <p:cNvPr id="35" name="Content Placeholder 7">
            <a:extLst>
              <a:ext uri="{FF2B5EF4-FFF2-40B4-BE49-F238E27FC236}">
                <a16:creationId xmlns:a16="http://schemas.microsoft.com/office/drawing/2014/main" id="{14F39997-62AF-BB48-B279-39028308EA71}"/>
              </a:ext>
            </a:extLst>
          </p:cNvPr>
          <p:cNvSpPr txBox="1">
            <a:spLocks/>
          </p:cNvSpPr>
          <p:nvPr/>
        </p:nvSpPr>
        <p:spPr>
          <a:xfrm>
            <a:off x="263387" y="5730060"/>
            <a:ext cx="11665226" cy="63354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0" tIns="0" rIns="0" b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# </a:t>
            </a:r>
            <a:r>
              <a:rPr lang="en-US" sz="1400" dirty="0" err="1"/>
              <a:t>kubectl</a:t>
            </a:r>
            <a:r>
              <a:rPr lang="en-US" sz="1400" dirty="0"/>
              <a:t> get po -</a:t>
            </a:r>
            <a:r>
              <a:rPr lang="en-US" sz="1400" dirty="0" err="1"/>
              <a:t>owide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c-web-6d5479f46-tpvhd              1/1     Running   0          34m    </a:t>
            </a:r>
            <a:r>
              <a:rPr lang="en-US" sz="1400" dirty="0">
                <a:solidFill>
                  <a:srgbClr val="FFFF00"/>
                </a:solidFill>
              </a:rPr>
              <a:t>10.244.2.5</a:t>
            </a:r>
            <a:r>
              <a:rPr lang="en-US" sz="1400" dirty="0"/>
              <a:t>   kind-worker2   &lt;none&gt;           &lt;none&gt;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9871F-7938-644D-85FA-50A9DE3425EF}"/>
              </a:ext>
            </a:extLst>
          </p:cNvPr>
          <p:cNvSpPr txBox="1"/>
          <p:nvPr/>
        </p:nvSpPr>
        <p:spPr>
          <a:xfrm>
            <a:off x="2557835" y="6488668"/>
            <a:ext cx="11640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IL" dirty="0"/>
              <a:t>esource :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ronaknathani.com</a:t>
            </a:r>
            <a:r>
              <a:rPr lang="en-US" dirty="0">
                <a:hlinkClick r:id="rId3"/>
              </a:rPr>
              <a:t>/blog/2020/07/</a:t>
            </a:r>
            <a:r>
              <a:rPr lang="en-US" dirty="0" err="1">
                <a:hlinkClick r:id="rId3"/>
              </a:rPr>
              <a:t>kubernetes</a:t>
            </a:r>
            <a:r>
              <a:rPr lang="en-US" dirty="0">
                <a:hlinkClick r:id="rId3"/>
              </a:rPr>
              <a:t>-</a:t>
            </a:r>
            <a:r>
              <a:rPr lang="en-US" dirty="0" err="1">
                <a:hlinkClick r:id="rId3"/>
              </a:rPr>
              <a:t>nodeport</a:t>
            </a:r>
            <a:r>
              <a:rPr lang="en-US" dirty="0">
                <a:hlinkClick r:id="rId3"/>
              </a:rPr>
              <a:t>-and-iptables-rules/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3020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/>
      <p:bldP spid="22" grpId="0" animBg="1"/>
      <p:bldP spid="31" grpId="0" animBg="1"/>
      <p:bldP spid="32" grpId="0" animBg="1"/>
      <p:bldP spid="33" grpId="0" animBg="1"/>
      <p:bldP spid="35" grpId="0" animBg="1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544480" y="3354480"/>
            <a:ext cx="7103520" cy="322200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2028240" y="3162240"/>
            <a:ext cx="8132040" cy="2961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4"/>
          <p:cNvSpPr/>
          <p:nvPr/>
        </p:nvSpPr>
        <p:spPr>
          <a:xfrm>
            <a:off x="3537360" y="6257880"/>
            <a:ext cx="2742480" cy="36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6246360" y="6167880"/>
            <a:ext cx="1880640" cy="365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1" name="CustomShape 6"/>
          <p:cNvSpPr/>
          <p:nvPr/>
        </p:nvSpPr>
        <p:spPr>
          <a:xfrm>
            <a:off x="4808520" y="1190520"/>
            <a:ext cx="2598120" cy="177588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w="2844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CustomShape 7"/>
          <p:cNvSpPr/>
          <p:nvPr/>
        </p:nvSpPr>
        <p:spPr>
          <a:xfrm>
            <a:off x="5817960" y="172404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CustomShape 8"/>
          <p:cNvSpPr/>
          <p:nvPr/>
        </p:nvSpPr>
        <p:spPr>
          <a:xfrm>
            <a:off x="7198560" y="3753000"/>
            <a:ext cx="1191600" cy="102492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9"/>
          <p:cNvSpPr/>
          <p:nvPr/>
        </p:nvSpPr>
        <p:spPr>
          <a:xfrm>
            <a:off x="7360200" y="3981600"/>
            <a:ext cx="854280" cy="5659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kube-proxy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10"/>
          <p:cNvSpPr/>
          <p:nvPr/>
        </p:nvSpPr>
        <p:spPr>
          <a:xfrm>
            <a:off x="5169240" y="3692520"/>
            <a:ext cx="1191600" cy="10249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CustomShape 11"/>
          <p:cNvSpPr/>
          <p:nvPr/>
        </p:nvSpPr>
        <p:spPr>
          <a:xfrm>
            <a:off x="5941440" y="1952640"/>
            <a:ext cx="946800" cy="566640"/>
          </a:xfrm>
          <a:prstGeom prst="cube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kube-apiserver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5284440" y="3924360"/>
            <a:ext cx="946800" cy="5666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my-app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 rot="20580000">
            <a:off x="5015160" y="3498840"/>
            <a:ext cx="1056240" cy="455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10.10.10.2:80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14"/>
          <p:cNvSpPr/>
          <p:nvPr/>
        </p:nvSpPr>
        <p:spPr>
          <a:xfrm>
            <a:off x="1789920" y="221940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ustomShape 15"/>
          <p:cNvSpPr/>
          <p:nvPr/>
        </p:nvSpPr>
        <p:spPr>
          <a:xfrm>
            <a:off x="2009160" y="306720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1" name="CustomShape 16"/>
          <p:cNvSpPr/>
          <p:nvPr/>
        </p:nvSpPr>
        <p:spPr>
          <a:xfrm>
            <a:off x="2494800" y="3029040"/>
            <a:ext cx="398160" cy="257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1647360" y="220032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ustomShape 18"/>
          <p:cNvSpPr/>
          <p:nvPr/>
        </p:nvSpPr>
        <p:spPr>
          <a:xfrm>
            <a:off x="2742120" y="250524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19"/>
          <p:cNvSpPr/>
          <p:nvPr/>
        </p:nvSpPr>
        <p:spPr>
          <a:xfrm>
            <a:off x="2770920" y="257184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ustomShape 20"/>
          <p:cNvSpPr/>
          <p:nvPr/>
        </p:nvSpPr>
        <p:spPr>
          <a:xfrm>
            <a:off x="2266200" y="2324160"/>
            <a:ext cx="234720" cy="33012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21"/>
          <p:cNvSpPr/>
          <p:nvPr/>
        </p:nvSpPr>
        <p:spPr>
          <a:xfrm>
            <a:off x="2304360" y="2390760"/>
            <a:ext cx="181800" cy="1807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22"/>
          <p:cNvSpPr/>
          <p:nvPr/>
        </p:nvSpPr>
        <p:spPr>
          <a:xfrm>
            <a:off x="8626680" y="2162160"/>
            <a:ext cx="1405440" cy="1030320"/>
          </a:xfrm>
          <a:prstGeom prst="pentagon">
            <a:avLst>
              <a:gd name="hf" fmla="val 105146"/>
              <a:gd name="vf" fmla="val 11055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23"/>
          <p:cNvSpPr/>
          <p:nvPr/>
        </p:nvSpPr>
        <p:spPr>
          <a:xfrm>
            <a:off x="8845560" y="3009960"/>
            <a:ext cx="543960" cy="33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9" name="CustomShape 24"/>
          <p:cNvSpPr/>
          <p:nvPr/>
        </p:nvSpPr>
        <p:spPr>
          <a:xfrm>
            <a:off x="9331200" y="2971800"/>
            <a:ext cx="398160" cy="23976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8474400" y="2143080"/>
            <a:ext cx="1700280" cy="8564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6"/>
          <p:cNvSpPr/>
          <p:nvPr/>
        </p:nvSpPr>
        <p:spPr>
          <a:xfrm>
            <a:off x="9578880" y="2438280"/>
            <a:ext cx="233280" cy="323640"/>
          </a:xfrm>
          <a:prstGeom prst="ellipse">
            <a:avLst/>
          </a:prstGeom>
          <a:noFill/>
          <a:ln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27"/>
          <p:cNvSpPr/>
          <p:nvPr/>
        </p:nvSpPr>
        <p:spPr>
          <a:xfrm>
            <a:off x="9607320" y="2514600"/>
            <a:ext cx="164160" cy="180720"/>
          </a:xfrm>
          <a:prstGeom prst="cube">
            <a:avLst>
              <a:gd name="adj" fmla="val 25000"/>
            </a:avLst>
          </a:prstGeom>
          <a:solidFill>
            <a:schemeClr val="accent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28"/>
          <p:cNvSpPr/>
          <p:nvPr/>
        </p:nvSpPr>
        <p:spPr>
          <a:xfrm>
            <a:off x="5629680" y="4737240"/>
            <a:ext cx="4053960" cy="158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u="sng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Iptables for service (with virtual ip) and endpoints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KUBE-SEP-57K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KUBE-SEP-5RZ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KUBE-SERVICES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KUBE-SVC-NW 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-A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KUBE-SVC-NV5 ….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29"/>
          <p:cNvSpPr/>
          <p:nvPr/>
        </p:nvSpPr>
        <p:spPr>
          <a:xfrm>
            <a:off x="6770160" y="2526840"/>
            <a:ext cx="700560" cy="1312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30"/>
          <p:cNvSpPr/>
          <p:nvPr/>
        </p:nvSpPr>
        <p:spPr>
          <a:xfrm>
            <a:off x="6913440" y="2409480"/>
            <a:ext cx="2646720" cy="218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31"/>
          <p:cNvSpPr/>
          <p:nvPr/>
        </p:nvSpPr>
        <p:spPr>
          <a:xfrm flipH="1">
            <a:off x="2937240" y="2431800"/>
            <a:ext cx="3014280" cy="10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chemeClr val="tx1"/>
            </a:solidFill>
            <a:custDash>
              <a:ds d="400000" sp="300000"/>
            </a:custDash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9320" y="7056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kube-apiserver notifies kube-proxy on every Node on new Service and Endpoints Objects: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AutoShape 2" descr="Services overview diagram for iptables proxy">
            <a:extLst>
              <a:ext uri="{FF2B5EF4-FFF2-40B4-BE49-F238E27FC236}">
                <a16:creationId xmlns:a16="http://schemas.microsoft.com/office/drawing/2014/main" id="{4006CCD8-2F91-6444-B324-2FD52DEC1C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74841" y="1307841"/>
            <a:ext cx="5262465" cy="526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AD6E46-9995-2A4B-9452-B21880A61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71799" y="1117600"/>
            <a:ext cx="7282543" cy="53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4472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Discovering Services – </a:t>
            </a:r>
            <a:r>
              <a:rPr lang="en-US" dirty="0" err="1"/>
              <a:t>kube-dns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031999"/>
            <a:ext cx="10033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The DNS server watches the </a:t>
            </a:r>
            <a:r>
              <a:rPr lang="en-US" sz="2800" dirty="0" err="1">
                <a:solidFill>
                  <a:srgbClr val="000000"/>
                </a:solidFill>
                <a:latin typeface="Roboto"/>
              </a:rPr>
              <a:t>Kubernetes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 API for new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and creates a set of DNS records for each. </a:t>
            </a:r>
          </a:p>
          <a:p>
            <a:pPr lvl="0"/>
            <a:endParaRPr lang="en-US" sz="2800" dirty="0">
              <a:solidFill>
                <a:srgbClr val="000000"/>
              </a:solidFill>
              <a:latin typeface="Roboto"/>
            </a:endParaRPr>
          </a:p>
          <a:p>
            <a:pPr lvl="0"/>
            <a:r>
              <a:rPr lang="en-US" sz="2800" dirty="0">
                <a:solidFill>
                  <a:srgbClr val="000000"/>
                </a:solidFill>
                <a:latin typeface="Roboto"/>
              </a:rPr>
              <a:t>If DNS has been enabled throughout the cluster then all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Pods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should be able to do name resolution of </a:t>
            </a:r>
            <a:r>
              <a:rPr lang="en-US" sz="2800" b="1" dirty="0">
                <a:solidFill>
                  <a:srgbClr val="000000"/>
                </a:solidFill>
                <a:latin typeface="Roboto"/>
              </a:rPr>
              <a:t>Services</a:t>
            </a:r>
            <a:r>
              <a:rPr lang="en-US" sz="2800" dirty="0">
                <a:solidFill>
                  <a:srgbClr val="000000"/>
                </a:solidFill>
                <a:latin typeface="Roboto"/>
              </a:rPr>
              <a:t> automatically.</a:t>
            </a:r>
            <a:r>
              <a:rPr lang="en-US" sz="2800" dirty="0"/>
              <a:t> </a:t>
            </a:r>
            <a:endParaRPr lang="en-US" sz="2800" dirty="0">
              <a:latin typeface="Arial" panose="020B0604020202020204" pitchFamily="34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703791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04654" y="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4984127" y="3438359"/>
            <a:ext cx="1788148" cy="173668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4811549" y="3322439"/>
            <a:ext cx="2134965" cy="1605755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299946" y="2412811"/>
            <a:ext cx="1607628" cy="1416457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365999" y="2027394"/>
            <a:ext cx="1692556" cy="1733924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3849220" y="2324089"/>
            <a:ext cx="1420422" cy="160421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673186" y="1951928"/>
            <a:ext cx="1636795" cy="1910222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" name="Picture 1">
            <a:extLst>
              <a:ext uri="{FF2B5EF4-FFF2-40B4-BE49-F238E27FC236}">
                <a16:creationId xmlns:a16="http://schemas.microsoft.com/office/drawing/2014/main" id="{3E64CC68-A654-AF45-BC69-EC3DFB7E469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472100" y="303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15" name="Line 19">
            <a:extLst>
              <a:ext uri="{FF2B5EF4-FFF2-40B4-BE49-F238E27FC236}">
                <a16:creationId xmlns:a16="http://schemas.microsoft.com/office/drawing/2014/main" id="{000A92FC-46B7-B246-BEFE-4F85CD80A23B}"/>
              </a:ext>
            </a:extLst>
          </p:cNvPr>
          <p:cNvSpPr/>
          <p:nvPr/>
        </p:nvSpPr>
        <p:spPr>
          <a:xfrm flipV="1">
            <a:off x="3528720" y="979606"/>
            <a:ext cx="2994840" cy="1327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sp>
        <p:nvSpPr>
          <p:cNvPr id="16" name="CustomShape 20">
            <a:extLst>
              <a:ext uri="{FF2B5EF4-FFF2-40B4-BE49-F238E27FC236}">
                <a16:creationId xmlns:a16="http://schemas.microsoft.com/office/drawing/2014/main" id="{AF86A4DE-F4E3-9C43-A260-1497623BB9B7}"/>
              </a:ext>
            </a:extLst>
          </p:cNvPr>
          <p:cNvSpPr/>
          <p:nvPr/>
        </p:nvSpPr>
        <p:spPr>
          <a:xfrm>
            <a:off x="5485901" y="2393190"/>
            <a:ext cx="798314" cy="45261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CustomShape 21">
            <a:extLst>
              <a:ext uri="{FF2B5EF4-FFF2-40B4-BE49-F238E27FC236}">
                <a16:creationId xmlns:a16="http://schemas.microsoft.com/office/drawing/2014/main" id="{9602E49B-EB19-8841-94B5-2794ECDCDC9A}"/>
              </a:ext>
            </a:extLst>
          </p:cNvPr>
          <p:cNvSpPr/>
          <p:nvPr/>
        </p:nvSpPr>
        <p:spPr>
          <a:xfrm>
            <a:off x="5533061" y="2461820"/>
            <a:ext cx="400307" cy="418539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41">
            <a:extLst>
              <a:ext uri="{FF2B5EF4-FFF2-40B4-BE49-F238E27FC236}">
                <a16:creationId xmlns:a16="http://schemas.microsoft.com/office/drawing/2014/main" id="{05938B40-F5A1-1740-BF1B-FDBB472C0A97}"/>
              </a:ext>
            </a:extLst>
          </p:cNvPr>
          <p:cNvSpPr/>
          <p:nvPr/>
        </p:nvSpPr>
        <p:spPr>
          <a:xfrm>
            <a:off x="4118056" y="2811002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CustomShape 42">
            <a:extLst>
              <a:ext uri="{FF2B5EF4-FFF2-40B4-BE49-F238E27FC236}">
                <a16:creationId xmlns:a16="http://schemas.microsoft.com/office/drawing/2014/main" id="{1630C3BB-380B-4E40-886D-A2285A92D522}"/>
              </a:ext>
            </a:extLst>
          </p:cNvPr>
          <p:cNvSpPr/>
          <p:nvPr/>
        </p:nvSpPr>
        <p:spPr>
          <a:xfrm>
            <a:off x="4014207" y="2685768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CustomShape 43">
            <a:extLst>
              <a:ext uri="{FF2B5EF4-FFF2-40B4-BE49-F238E27FC236}">
                <a16:creationId xmlns:a16="http://schemas.microsoft.com/office/drawing/2014/main" id="{6C77F5A8-C869-4042-859E-599007A5F163}"/>
              </a:ext>
            </a:extLst>
          </p:cNvPr>
          <p:cNvSpPr/>
          <p:nvPr/>
        </p:nvSpPr>
        <p:spPr>
          <a:xfrm rot="20095200">
            <a:off x="3522712" y="2551813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CustomShape 44">
            <a:extLst>
              <a:ext uri="{FF2B5EF4-FFF2-40B4-BE49-F238E27FC236}">
                <a16:creationId xmlns:a16="http://schemas.microsoft.com/office/drawing/2014/main" id="{4D715B5A-804A-7F43-B630-90611D772CDC}"/>
              </a:ext>
            </a:extLst>
          </p:cNvPr>
          <p:cNvSpPr/>
          <p:nvPr/>
        </p:nvSpPr>
        <p:spPr>
          <a:xfrm>
            <a:off x="4369988" y="2512968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04B6386E-58FE-EB42-81DD-6F9D4E4F6F19}"/>
              </a:ext>
            </a:extLst>
          </p:cNvPr>
          <p:cNvSpPr/>
          <p:nvPr/>
        </p:nvSpPr>
        <p:spPr>
          <a:xfrm>
            <a:off x="3991595" y="3507324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4" name="CustomShape 43">
            <a:extLst>
              <a:ext uri="{FF2B5EF4-FFF2-40B4-BE49-F238E27FC236}">
                <a16:creationId xmlns:a16="http://schemas.microsoft.com/office/drawing/2014/main" id="{77F2993D-2873-F643-8272-AA1C39EB5E6E}"/>
              </a:ext>
            </a:extLst>
          </p:cNvPr>
          <p:cNvSpPr/>
          <p:nvPr/>
        </p:nvSpPr>
        <p:spPr>
          <a:xfrm>
            <a:off x="3852423" y="3246208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E6B7FA-259E-4D42-83EE-0FFE3B9567EA}"/>
              </a:ext>
            </a:extLst>
          </p:cNvPr>
          <p:cNvSpPr txBox="1"/>
          <p:nvPr/>
        </p:nvSpPr>
        <p:spPr>
          <a:xfrm rot="432459">
            <a:off x="3798265" y="1865614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172.18.0.3:30123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BC7D19-B86B-EE4C-AF11-92E5665FA11C}"/>
              </a:ext>
            </a:extLst>
          </p:cNvPr>
          <p:cNvSpPr txBox="1"/>
          <p:nvPr/>
        </p:nvSpPr>
        <p:spPr>
          <a:xfrm rot="20996270">
            <a:off x="6379145" y="1876737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172.18.0.4:30123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2601D-8BE8-FC44-9CCB-5F33DC34E568}"/>
              </a:ext>
            </a:extLst>
          </p:cNvPr>
          <p:cNvSpPr txBox="1"/>
          <p:nvPr/>
        </p:nvSpPr>
        <p:spPr>
          <a:xfrm rot="20203650">
            <a:off x="4898545" y="3222440"/>
            <a:ext cx="157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400" dirty="0">
                <a:solidFill>
                  <a:schemeClr val="accent6"/>
                </a:solidFill>
              </a:rPr>
              <a:t>172.18.0.2:30123</a:t>
            </a:r>
          </a:p>
        </p:txBody>
      </p:sp>
      <p:sp>
        <p:nvSpPr>
          <p:cNvPr id="28" name="CustomShape 41">
            <a:extLst>
              <a:ext uri="{FF2B5EF4-FFF2-40B4-BE49-F238E27FC236}">
                <a16:creationId xmlns:a16="http://schemas.microsoft.com/office/drawing/2014/main" id="{1FDCAD72-E459-0446-8777-AC3B68EA2765}"/>
              </a:ext>
            </a:extLst>
          </p:cNvPr>
          <p:cNvSpPr/>
          <p:nvPr/>
        </p:nvSpPr>
        <p:spPr>
          <a:xfrm>
            <a:off x="5515670" y="3977480"/>
            <a:ext cx="320972" cy="281001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" name="CustomShape 42">
            <a:extLst>
              <a:ext uri="{FF2B5EF4-FFF2-40B4-BE49-F238E27FC236}">
                <a16:creationId xmlns:a16="http://schemas.microsoft.com/office/drawing/2014/main" id="{77AA95C1-6303-7C48-BD95-99196C19FA92}"/>
              </a:ext>
            </a:extLst>
          </p:cNvPr>
          <p:cNvSpPr/>
          <p:nvPr/>
        </p:nvSpPr>
        <p:spPr>
          <a:xfrm>
            <a:off x="5411821" y="3852246"/>
            <a:ext cx="600328" cy="56853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" name="CustomShape 43">
            <a:extLst>
              <a:ext uri="{FF2B5EF4-FFF2-40B4-BE49-F238E27FC236}">
                <a16:creationId xmlns:a16="http://schemas.microsoft.com/office/drawing/2014/main" id="{F76B5E8F-94DA-3643-85B7-1C70D2A10DFD}"/>
              </a:ext>
            </a:extLst>
          </p:cNvPr>
          <p:cNvSpPr/>
          <p:nvPr/>
        </p:nvSpPr>
        <p:spPr>
          <a:xfrm rot="20095200">
            <a:off x="4920326" y="3718291"/>
            <a:ext cx="1107360" cy="4326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10.42.0.2:80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CustomShape 44">
            <a:extLst>
              <a:ext uri="{FF2B5EF4-FFF2-40B4-BE49-F238E27FC236}">
                <a16:creationId xmlns:a16="http://schemas.microsoft.com/office/drawing/2014/main" id="{FCB54257-9C47-C647-B990-1A5C55FFF212}"/>
              </a:ext>
            </a:extLst>
          </p:cNvPr>
          <p:cNvSpPr/>
          <p:nvPr/>
        </p:nvSpPr>
        <p:spPr>
          <a:xfrm>
            <a:off x="5767602" y="3679446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entagon 31">
            <a:extLst>
              <a:ext uri="{FF2B5EF4-FFF2-40B4-BE49-F238E27FC236}">
                <a16:creationId xmlns:a16="http://schemas.microsoft.com/office/drawing/2014/main" id="{FD502E2D-BB82-4A48-8C93-BC6045F1ED5D}"/>
              </a:ext>
            </a:extLst>
          </p:cNvPr>
          <p:cNvSpPr/>
          <p:nvPr/>
        </p:nvSpPr>
        <p:spPr>
          <a:xfrm>
            <a:off x="5389209" y="4673802"/>
            <a:ext cx="693493" cy="216522"/>
          </a:xfrm>
          <a:prstGeom prst="homePlat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sz="10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3" name="CustomShape 43">
            <a:extLst>
              <a:ext uri="{FF2B5EF4-FFF2-40B4-BE49-F238E27FC236}">
                <a16:creationId xmlns:a16="http://schemas.microsoft.com/office/drawing/2014/main" id="{C960CF43-0D23-924C-B018-D6C1262F8FEB}"/>
              </a:ext>
            </a:extLst>
          </p:cNvPr>
          <p:cNvSpPr/>
          <p:nvPr/>
        </p:nvSpPr>
        <p:spPr>
          <a:xfrm>
            <a:off x="5250037" y="4412686"/>
            <a:ext cx="1107360" cy="4370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10.38.0.4:80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CustomShape 22">
            <a:extLst>
              <a:ext uri="{FF2B5EF4-FFF2-40B4-BE49-F238E27FC236}">
                <a16:creationId xmlns:a16="http://schemas.microsoft.com/office/drawing/2014/main" id="{142C73AF-DDAB-7446-A903-27054972A633}"/>
              </a:ext>
            </a:extLst>
          </p:cNvPr>
          <p:cNvSpPr/>
          <p:nvPr/>
        </p:nvSpPr>
        <p:spPr>
          <a:xfrm>
            <a:off x="4891168" y="561553"/>
            <a:ext cx="991357" cy="1612133"/>
          </a:xfrm>
          <a:prstGeom prst="bentConnector2">
            <a:avLst/>
          </a:prstGeom>
          <a:noFill/>
          <a:ln>
            <a:solidFill>
              <a:schemeClr val="accent6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CE220809-20C6-5E4A-BF39-36DE587EC8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458" y="2142769"/>
            <a:ext cx="476726" cy="476726"/>
          </a:xfrm>
          <a:prstGeom prst="rect">
            <a:avLst/>
          </a:prstGeom>
        </p:spPr>
      </p:pic>
      <p:sp>
        <p:nvSpPr>
          <p:cNvPr id="36" name="Line 19">
            <a:extLst>
              <a:ext uri="{FF2B5EF4-FFF2-40B4-BE49-F238E27FC236}">
                <a16:creationId xmlns:a16="http://schemas.microsoft.com/office/drawing/2014/main" id="{224D031C-7F01-F449-8FFA-4FD61E723330}"/>
              </a:ext>
            </a:extLst>
          </p:cNvPr>
          <p:cNvSpPr/>
          <p:nvPr/>
        </p:nvSpPr>
        <p:spPr>
          <a:xfrm flipV="1">
            <a:off x="1496743" y="1555597"/>
            <a:ext cx="1831645" cy="2331534"/>
          </a:xfrm>
          <a:prstGeom prst="line">
            <a:avLst/>
          </a:prstGeom>
          <a:ln w="28440">
            <a:solidFill>
              <a:schemeClr val="accent6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L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2C01A3EA-F28D-4440-961E-6A76306E0ACA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 flipV="1">
            <a:off x="2044184" y="1920895"/>
            <a:ext cx="1760291" cy="460237"/>
          </a:xfrm>
          <a:prstGeom prst="bentConnector3">
            <a:avLst>
              <a:gd name="adj1" fmla="val 19157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6E8420-4C18-A240-B32F-3393D754BC9C}"/>
              </a:ext>
            </a:extLst>
          </p:cNvPr>
          <p:cNvSpPr txBox="1"/>
          <p:nvPr/>
        </p:nvSpPr>
        <p:spPr>
          <a:xfrm>
            <a:off x="5003157" y="281771"/>
            <a:ext cx="7847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200" b="1" dirty="0"/>
              <a:t>kubectl</a:t>
            </a:r>
          </a:p>
        </p:txBody>
      </p:sp>
    </p:spTree>
    <p:extLst>
      <p:ext uri="{BB962C8B-B14F-4D97-AF65-F5344CB8AC3E}">
        <p14:creationId xmlns:p14="http://schemas.microsoft.com/office/powerpoint/2010/main" val="4308895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Monolith to Microservices Architecture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3" name="Content Placeholder 4"/>
          <p:cNvPicPr/>
          <p:nvPr/>
        </p:nvPicPr>
        <p:blipFill>
          <a:blip r:embed="rId2"/>
          <a:stretch/>
        </p:blipFill>
        <p:spPr>
          <a:xfrm>
            <a:off x="581040" y="1857960"/>
            <a:ext cx="10828800" cy="4208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812"/>
          </a:xfrm>
        </p:spPr>
        <p:txBody>
          <a:bodyPr/>
          <a:lstStyle/>
          <a:p>
            <a:r>
              <a:rPr lang="en-US" dirty="0"/>
              <a:t>Working with </a:t>
            </a:r>
            <a:r>
              <a:rPr lang="en-US" b="1" dirty="0" err="1"/>
              <a:t>kubectl</a:t>
            </a:r>
            <a:r>
              <a:rPr lang="en-US" dirty="0"/>
              <a:t> </a:t>
            </a:r>
            <a:r>
              <a:rPr lang="en-US" dirty="0" err="1"/>
              <a:t>Declerative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474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Rolling-Update your Application  (</a:t>
            </a:r>
            <a:r>
              <a:rPr lang="en-US" dirty="0">
                <a:solidFill>
                  <a:srgbClr val="FF0000"/>
                </a:solidFill>
                <a:hlinkClick r:id="rId2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1944914"/>
            <a:ext cx="10932886" cy="46563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Create or update resource as declared in the file</a:t>
            </a:r>
            <a:endParaRPr lang="en-US" sz="2400" dirty="0">
              <a:solidFill>
                <a:srgbClr val="24292E"/>
              </a:solidFill>
              <a:latin typeface="SFMono-Regular"/>
            </a:endParaRP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apply -f web-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deploy.yaml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all services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svc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List pods and show all labels as the last column 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--show-labels </a:t>
            </a:r>
          </a:p>
          <a:p>
            <a:pPr lvl="0"/>
            <a:r>
              <a:rPr lang="en-US" sz="2200" i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Rollback to previous resource revision</a:t>
            </a:r>
          </a:p>
          <a:p>
            <a:pPr lvl="0"/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2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kubectl</a:t>
            </a:r>
            <a:r>
              <a:rPr lang="en-US" sz="2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rollout undo deployment deploy-name</a:t>
            </a:r>
          </a:p>
        </p:txBody>
      </p:sp>
    </p:spTree>
    <p:extLst>
      <p:ext uri="{BB962C8B-B14F-4D97-AF65-F5344CB8AC3E}">
        <p14:creationId xmlns:p14="http://schemas.microsoft.com/office/powerpoint/2010/main" val="169253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Agenda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690560"/>
            <a:ext cx="5170320" cy="9572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Introduction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090EADE7-D7E9-334F-BA06-A462CA546A0A}"/>
              </a:ext>
            </a:extLst>
          </p:cNvPr>
          <p:cNvSpPr/>
          <p:nvPr/>
        </p:nvSpPr>
        <p:spPr>
          <a:xfrm>
            <a:off x="837310" y="4202253"/>
            <a:ext cx="5170320" cy="95724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648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US" sz="2800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Deploy Multi Microservices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F3B2B7-50B6-C147-AB0A-A65A0A57FF91}"/>
              </a:ext>
            </a:extLst>
          </p:cNvPr>
          <p:cNvSpPr/>
          <p:nvPr/>
        </p:nvSpPr>
        <p:spPr>
          <a:xfrm>
            <a:off x="836540" y="2980852"/>
            <a:ext cx="5171090" cy="888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Kubernetes</a:t>
            </a:r>
            <a:r>
              <a:rPr lang="en-US" sz="2800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099618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5846108" y="1019783"/>
            <a:ext cx="2225476" cy="993855"/>
            <a:chOff x="3210820" y="1580897"/>
            <a:chExt cx="1000937" cy="1001292"/>
          </a:xfrm>
        </p:grpSpPr>
        <p:sp>
          <p:nvSpPr>
            <p:cNvPr id="6" name="Cube 5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00522" y="1004700"/>
            <a:ext cx="2252635" cy="993855"/>
            <a:chOff x="3210820" y="1580897"/>
            <a:chExt cx="1000937" cy="1001292"/>
          </a:xfrm>
        </p:grpSpPr>
        <p:sp>
          <p:nvSpPr>
            <p:cNvPr id="9" name="Cube 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19529" y="1004700"/>
            <a:ext cx="2254742" cy="936836"/>
            <a:chOff x="3210820" y="1580897"/>
            <a:chExt cx="1000937" cy="1001292"/>
          </a:xfrm>
        </p:grpSpPr>
        <p:sp>
          <p:nvSpPr>
            <p:cNvPr id="12" name="Cube 1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Lets-Chat-Web 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Nginx</a:t>
              </a:r>
              <a:r>
                <a:rPr lang="en-US" sz="1200" dirty="0"/>
                <a:t>)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Flowchart: Alternate Process 17"/>
          <p:cNvSpPr/>
          <p:nvPr/>
        </p:nvSpPr>
        <p:spPr>
          <a:xfrm>
            <a:off x="488515" y="862346"/>
            <a:ext cx="7690981" cy="1342236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3300522" y="3161264"/>
            <a:ext cx="2252635" cy="993855"/>
            <a:chOff x="3210820" y="1580897"/>
            <a:chExt cx="1000937" cy="1001292"/>
          </a:xfrm>
        </p:grpSpPr>
        <p:sp>
          <p:nvSpPr>
            <p:cNvPr id="49" name="Cube 48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Lets-Chat-App </a:t>
              </a:r>
            </a:p>
            <a:p>
              <a:pPr algn="ctr"/>
              <a:r>
                <a:rPr lang="en-US" sz="1200" dirty="0"/>
                <a:t>(Node.js)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Flowchart: Alternate Process 56"/>
          <p:cNvSpPr/>
          <p:nvPr/>
        </p:nvSpPr>
        <p:spPr>
          <a:xfrm>
            <a:off x="2971800" y="3023598"/>
            <a:ext cx="2874308" cy="1337547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3300522" y="5317828"/>
            <a:ext cx="2252635" cy="993855"/>
            <a:chOff x="3210820" y="1580897"/>
            <a:chExt cx="1000937" cy="1001292"/>
          </a:xfrm>
        </p:grpSpPr>
        <p:sp>
          <p:nvSpPr>
            <p:cNvPr id="62" name="Cube 61"/>
            <p:cNvSpPr/>
            <p:nvPr/>
          </p:nvSpPr>
          <p:spPr>
            <a:xfrm>
              <a:off x="3398487" y="1802068"/>
              <a:ext cx="636645" cy="552388"/>
            </a:xfrm>
            <a:prstGeom prst="cub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Lets-Chat-DB</a:t>
              </a:r>
            </a:p>
            <a:p>
              <a:pPr algn="ctr"/>
              <a:r>
                <a:rPr lang="en-US" sz="1200" dirty="0"/>
                <a:t>(</a:t>
              </a:r>
              <a:r>
                <a:rPr lang="en-US" sz="1200" dirty="0" err="1"/>
                <a:t>MongoDB</a:t>
              </a:r>
              <a:r>
                <a:rPr lang="en-US" sz="1200" dirty="0"/>
                <a:t>)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3210820" y="1580897"/>
              <a:ext cx="1000937" cy="100129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0" name="Flowchart: Alternate Process 69"/>
          <p:cNvSpPr/>
          <p:nvPr/>
        </p:nvSpPr>
        <p:spPr>
          <a:xfrm>
            <a:off x="3174271" y="5123144"/>
            <a:ext cx="2525071" cy="1394565"/>
          </a:xfrm>
          <a:prstGeom prst="flowChartAlternateProcess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3602484" y="577636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web-service</a:t>
            </a:r>
            <a:r>
              <a:rPr lang="en-US" sz="1200" dirty="0"/>
              <a:t>  :80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602484" y="2744044"/>
            <a:ext cx="1873047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app-service</a:t>
            </a:r>
            <a:r>
              <a:rPr lang="en-US" sz="1200" dirty="0"/>
              <a:t> :8080</a:t>
            </a:r>
          </a:p>
        </p:txBody>
      </p:sp>
      <p:cxnSp>
        <p:nvCxnSpPr>
          <p:cNvPr id="75" name="Straight Arrow Connector 74"/>
          <p:cNvCxnSpPr>
            <a:stCxn id="12" idx="3"/>
          </p:cNvCxnSpPr>
          <p:nvPr/>
        </p:nvCxnSpPr>
        <p:spPr>
          <a:xfrm>
            <a:off x="1994733" y="1728463"/>
            <a:ext cx="1851874" cy="987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9" idx="3"/>
          </p:cNvCxnSpPr>
          <p:nvPr/>
        </p:nvCxnSpPr>
        <p:spPr>
          <a:xfrm>
            <a:off x="4370729" y="1772513"/>
            <a:ext cx="10078" cy="933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" idx="3"/>
          </p:cNvCxnSpPr>
          <p:nvPr/>
        </p:nvCxnSpPr>
        <p:spPr>
          <a:xfrm flipH="1">
            <a:off x="4707111" y="1787596"/>
            <a:ext cx="2195474" cy="95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3667703" y="4834803"/>
            <a:ext cx="1926528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dirty="0"/>
              <a:t> </a:t>
            </a:r>
            <a:r>
              <a:rPr lang="en-US" sz="1200" dirty="0" err="1">
                <a:solidFill>
                  <a:schemeClr val="accent2">
                    <a:lumMod val="50000"/>
                  </a:schemeClr>
                </a:solidFill>
              </a:rPr>
              <a:t>db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-service</a:t>
            </a:r>
            <a:r>
              <a:rPr lang="en-US" sz="1200" dirty="0"/>
              <a:t>  :27017</a:t>
            </a:r>
          </a:p>
        </p:txBody>
      </p:sp>
      <p:cxnSp>
        <p:nvCxnSpPr>
          <p:cNvPr id="110" name="Straight Arrow Connector 109"/>
          <p:cNvCxnSpPr>
            <a:stCxn id="49" idx="3"/>
          </p:cNvCxnSpPr>
          <p:nvPr/>
        </p:nvCxnSpPr>
        <p:spPr>
          <a:xfrm flipH="1">
            <a:off x="4334005" y="3929077"/>
            <a:ext cx="36724" cy="90572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8C4174-E313-8843-9743-926FD5EA5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6511">
            <a:off x="6019129" y="3261034"/>
            <a:ext cx="5999844" cy="163294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222491-C9B5-774F-B705-DBF3270192C3}"/>
              </a:ext>
            </a:extLst>
          </p:cNvPr>
          <p:cNvSpPr/>
          <p:nvPr/>
        </p:nvSpPr>
        <p:spPr>
          <a:xfrm>
            <a:off x="9210581" y="10047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  <a:hlinkClick r:id="rId3"/>
              </a:rPr>
              <a:t>Lab: task-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10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3585600" y="395568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2"/>
          <p:cNvSpPr/>
          <p:nvPr/>
        </p:nvSpPr>
        <p:spPr>
          <a:xfrm rot="2888400">
            <a:off x="1306800" y="1147680"/>
            <a:ext cx="3516480" cy="35049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CustomShape 3"/>
          <p:cNvSpPr/>
          <p:nvPr/>
        </p:nvSpPr>
        <p:spPr>
          <a:xfrm rot="18890400">
            <a:off x="7406280" y="1172520"/>
            <a:ext cx="3717360" cy="35892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CustomShape 4"/>
          <p:cNvSpPr/>
          <p:nvPr/>
        </p:nvSpPr>
        <p:spPr>
          <a:xfrm>
            <a:off x="3310560" y="383292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5"/>
          <p:cNvSpPr/>
          <p:nvPr/>
        </p:nvSpPr>
        <p:spPr>
          <a:xfrm rot="18890400">
            <a:off x="7484760" y="479880"/>
            <a:ext cx="3896280" cy="40233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6"/>
          <p:cNvSpPr/>
          <p:nvPr/>
        </p:nvSpPr>
        <p:spPr>
          <a:xfrm rot="2884800">
            <a:off x="946440" y="429840"/>
            <a:ext cx="3864600" cy="39326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ustomShape 7"/>
          <p:cNvSpPr/>
          <p:nvPr/>
        </p:nvSpPr>
        <p:spPr>
          <a:xfrm>
            <a:off x="9040680" y="160020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ustomShape 8"/>
          <p:cNvSpPr/>
          <p:nvPr/>
        </p:nvSpPr>
        <p:spPr>
          <a:xfrm>
            <a:off x="6542640" y="52876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9"/>
          <p:cNvSpPr/>
          <p:nvPr/>
        </p:nvSpPr>
        <p:spPr>
          <a:xfrm rot="1443600">
            <a:off x="7667280" y="375264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6" name="CustomShape 10"/>
          <p:cNvSpPr/>
          <p:nvPr/>
        </p:nvSpPr>
        <p:spPr>
          <a:xfrm>
            <a:off x="8852040" y="137016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11"/>
          <p:cNvSpPr/>
          <p:nvPr/>
        </p:nvSpPr>
        <p:spPr>
          <a:xfrm>
            <a:off x="6366960" y="50986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12"/>
          <p:cNvSpPr/>
          <p:nvPr/>
        </p:nvSpPr>
        <p:spPr>
          <a:xfrm>
            <a:off x="4908240" y="1383480"/>
            <a:ext cx="2205360" cy="183204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13"/>
          <p:cNvSpPr/>
          <p:nvPr/>
        </p:nvSpPr>
        <p:spPr>
          <a:xfrm>
            <a:off x="713160" y="6251040"/>
            <a:ext cx="21142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0" name="Content Placeholder 4"/>
          <p:cNvPicPr/>
          <p:nvPr/>
        </p:nvPicPr>
        <p:blipFill>
          <a:blip r:embed="rId2"/>
          <a:stretch/>
        </p:blipFill>
        <p:spPr>
          <a:xfrm>
            <a:off x="321480" y="6211440"/>
            <a:ext cx="443160" cy="443160"/>
          </a:xfrm>
          <a:prstGeom prst="rect">
            <a:avLst/>
          </a:prstGeom>
          <a:ln>
            <a:noFill/>
          </a:ln>
        </p:spPr>
      </p:pic>
      <p:sp>
        <p:nvSpPr>
          <p:cNvPr id="231" name="CustomShape 14"/>
          <p:cNvSpPr/>
          <p:nvPr/>
        </p:nvSpPr>
        <p:spPr>
          <a:xfrm rot="20011800">
            <a:off x="2427120" y="4286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2" name="CustomShape 15"/>
          <p:cNvSpPr/>
          <p:nvPr/>
        </p:nvSpPr>
        <p:spPr>
          <a:xfrm>
            <a:off x="4687920" y="642096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16"/>
          <p:cNvSpPr/>
          <p:nvPr/>
        </p:nvSpPr>
        <p:spPr>
          <a:xfrm rot="1683000">
            <a:off x="8874877" y="4428927"/>
            <a:ext cx="856080" cy="3272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4" name="CustomShape 17"/>
          <p:cNvSpPr/>
          <p:nvPr/>
        </p:nvSpPr>
        <p:spPr>
          <a:xfrm rot="20168400">
            <a:off x="3432423" y="3868771"/>
            <a:ext cx="856080" cy="30991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CustomShape 18"/>
          <p:cNvSpPr/>
          <p:nvPr/>
        </p:nvSpPr>
        <p:spPr>
          <a:xfrm>
            <a:off x="6257160" y="646308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36" name="Picture 1"/>
          <p:cNvPicPr/>
          <p:nvPr/>
        </p:nvPicPr>
        <p:blipFill>
          <a:blip r:embed="rId3"/>
          <a:stretch/>
        </p:blipFill>
        <p:spPr>
          <a:xfrm>
            <a:off x="4446720" y="51480"/>
            <a:ext cx="504360" cy="479880"/>
          </a:xfrm>
          <a:prstGeom prst="rect">
            <a:avLst/>
          </a:prstGeom>
          <a:ln>
            <a:noFill/>
          </a:ln>
        </p:spPr>
      </p:pic>
      <p:sp>
        <p:nvSpPr>
          <p:cNvPr id="237" name="Line 19"/>
          <p:cNvSpPr/>
          <p:nvPr/>
        </p:nvSpPr>
        <p:spPr>
          <a:xfrm>
            <a:off x="0" y="589320"/>
            <a:ext cx="12191760" cy="360"/>
          </a:xfrm>
          <a:prstGeom prst="line">
            <a:avLst/>
          </a:prstGeom>
          <a:ln w="28440">
            <a:solidFill>
              <a:schemeClr val="tx2"/>
            </a:solidFill>
            <a:custDash>
              <a:ds d="300000" sp="100000"/>
            </a:custDash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CustomShape 20"/>
          <p:cNvSpPr/>
          <p:nvPr/>
        </p:nvSpPr>
        <p:spPr>
          <a:xfrm>
            <a:off x="5696280" y="1613520"/>
            <a:ext cx="999360" cy="487800"/>
          </a:xfrm>
          <a:prstGeom prst="ellipse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9" name="CustomShape 21"/>
          <p:cNvSpPr/>
          <p:nvPr/>
        </p:nvSpPr>
        <p:spPr>
          <a:xfrm>
            <a:off x="5743440" y="168480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22"/>
          <p:cNvSpPr/>
          <p:nvPr/>
        </p:nvSpPr>
        <p:spPr>
          <a:xfrm>
            <a:off x="4951440" y="291960"/>
            <a:ext cx="1042200" cy="1077480"/>
          </a:xfrm>
          <a:prstGeom prst="bentConnector2">
            <a:avLst/>
          </a:prstGeom>
          <a:noFill/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23"/>
          <p:cNvSpPr/>
          <p:nvPr/>
        </p:nvSpPr>
        <p:spPr>
          <a:xfrm>
            <a:off x="5985360" y="35280"/>
            <a:ext cx="280656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kubectl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2" name="CustomShape 24"/>
          <p:cNvSpPr/>
          <p:nvPr/>
        </p:nvSpPr>
        <p:spPr>
          <a:xfrm>
            <a:off x="1748880" y="37602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Node#3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25"/>
          <p:cNvSpPr/>
          <p:nvPr/>
        </p:nvSpPr>
        <p:spPr>
          <a:xfrm>
            <a:off x="4258440" y="593568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26"/>
          <p:cNvSpPr/>
          <p:nvPr/>
        </p:nvSpPr>
        <p:spPr>
          <a:xfrm>
            <a:off x="5409720" y="28220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27"/>
          <p:cNvSpPr/>
          <p:nvPr/>
        </p:nvSpPr>
        <p:spPr>
          <a:xfrm>
            <a:off x="9295200" y="394740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Node#1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6" name="CustomShape 28"/>
          <p:cNvSpPr/>
          <p:nvPr/>
        </p:nvSpPr>
        <p:spPr>
          <a:xfrm rot="20095200">
            <a:off x="8583480" y="120312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10.40.0.2:80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7" name="CustomShape 29"/>
          <p:cNvSpPr/>
          <p:nvPr/>
        </p:nvSpPr>
        <p:spPr>
          <a:xfrm rot="20095200">
            <a:off x="6062760" y="491184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10.43.0.2:80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8" name="CustomShape 30"/>
          <p:cNvSpPr/>
          <p:nvPr/>
        </p:nvSpPr>
        <p:spPr>
          <a:xfrm>
            <a:off x="3079080" y="143928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CustomShape 31"/>
          <p:cNvSpPr/>
          <p:nvPr/>
        </p:nvSpPr>
        <p:spPr>
          <a:xfrm>
            <a:off x="2891520" y="1217880"/>
            <a:ext cx="1000080" cy="1000440"/>
          </a:xfrm>
          <a:prstGeom prst="ellipse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CustomShape 32"/>
          <p:cNvSpPr/>
          <p:nvPr/>
        </p:nvSpPr>
        <p:spPr>
          <a:xfrm rot="20095200">
            <a:off x="2540520" y="106776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10.30.0.2:8080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33"/>
          <p:cNvSpPr/>
          <p:nvPr/>
        </p:nvSpPr>
        <p:spPr>
          <a:xfrm>
            <a:off x="4470840" y="5140440"/>
            <a:ext cx="635760" cy="55152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CustomShape 34"/>
          <p:cNvSpPr/>
          <p:nvPr/>
        </p:nvSpPr>
        <p:spPr>
          <a:xfrm>
            <a:off x="4282920" y="4919400"/>
            <a:ext cx="1000080" cy="1000440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5"/>
          <p:cNvSpPr/>
          <p:nvPr/>
        </p:nvSpPr>
        <p:spPr>
          <a:xfrm rot="20095200">
            <a:off x="3931920" y="4768920"/>
            <a:ext cx="125172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10.32.0.3:27017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4" name="CustomShape 36"/>
          <p:cNvSpPr/>
          <p:nvPr/>
        </p:nvSpPr>
        <p:spPr>
          <a:xfrm>
            <a:off x="5949720" y="2214360"/>
            <a:ext cx="999360" cy="4878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37"/>
          <p:cNvSpPr/>
          <p:nvPr/>
        </p:nvSpPr>
        <p:spPr>
          <a:xfrm>
            <a:off x="5996880" y="2285640"/>
            <a:ext cx="501120" cy="451080"/>
          </a:xfrm>
          <a:prstGeom prst="curvedRightArrow">
            <a:avLst>
              <a:gd name="adj1" fmla="val 18493"/>
              <a:gd name="adj2" fmla="val 4353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8"/>
          <p:cNvSpPr/>
          <p:nvPr/>
        </p:nvSpPr>
        <p:spPr>
          <a:xfrm>
            <a:off x="4990680" y="2055960"/>
            <a:ext cx="999360" cy="4878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7" name="CustomShape 39"/>
          <p:cNvSpPr/>
          <p:nvPr/>
        </p:nvSpPr>
        <p:spPr>
          <a:xfrm>
            <a:off x="5037840" y="2126880"/>
            <a:ext cx="501120" cy="451080"/>
          </a:xfrm>
          <a:prstGeom prst="curvedRightArrow">
            <a:avLst>
              <a:gd name="adj1" fmla="val 18493"/>
              <a:gd name="adj2" fmla="val 50000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40"/>
          <p:cNvSpPr/>
          <p:nvPr/>
        </p:nvSpPr>
        <p:spPr>
          <a:xfrm>
            <a:off x="9547920" y="13701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9" name="CustomShape 41"/>
          <p:cNvSpPr/>
          <p:nvPr/>
        </p:nvSpPr>
        <p:spPr>
          <a:xfrm>
            <a:off x="1503000" y="2229480"/>
            <a:ext cx="635760" cy="55152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42"/>
          <p:cNvSpPr/>
          <p:nvPr/>
        </p:nvSpPr>
        <p:spPr>
          <a:xfrm>
            <a:off x="1314360" y="199908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CustomShape 43"/>
          <p:cNvSpPr/>
          <p:nvPr/>
        </p:nvSpPr>
        <p:spPr>
          <a:xfrm rot="20095200">
            <a:off x="1045800" y="1832400"/>
            <a:ext cx="1107360" cy="45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10.42.0.1:80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44"/>
          <p:cNvSpPr/>
          <p:nvPr/>
        </p:nvSpPr>
        <p:spPr>
          <a:xfrm>
            <a:off x="2009880" y="199908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3" name="CustomShape 45"/>
          <p:cNvSpPr/>
          <p:nvPr/>
        </p:nvSpPr>
        <p:spPr>
          <a:xfrm>
            <a:off x="4780080" y="504972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app=lc-db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6"/>
          <p:cNvSpPr/>
          <p:nvPr/>
        </p:nvSpPr>
        <p:spPr>
          <a:xfrm>
            <a:off x="7002360" y="531144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app=lc-web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47"/>
          <p:cNvSpPr/>
          <p:nvPr/>
        </p:nvSpPr>
        <p:spPr>
          <a:xfrm>
            <a:off x="3445200" y="1404360"/>
            <a:ext cx="943200" cy="36828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app=lc-app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48"/>
          <p:cNvSpPr/>
          <p:nvPr/>
        </p:nvSpPr>
        <p:spPr>
          <a:xfrm>
            <a:off x="7986240" y="313848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49"/>
          <p:cNvSpPr/>
          <p:nvPr/>
        </p:nvSpPr>
        <p:spPr>
          <a:xfrm>
            <a:off x="5776200" y="424620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50"/>
          <p:cNvSpPr/>
          <p:nvPr/>
        </p:nvSpPr>
        <p:spPr>
          <a:xfrm>
            <a:off x="3080160" y="3044520"/>
            <a:ext cx="1201680" cy="470520"/>
          </a:xfrm>
          <a:prstGeom prst="flowChartMultidocument">
            <a:avLst/>
          </a:prstGeom>
          <a:solidFill>
            <a:schemeClr val="bg1">
              <a:lumMod val="8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Services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Containers (Docker or Rocket)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5" name="Content Placeholder 3"/>
          <p:cNvPicPr/>
          <p:nvPr/>
        </p:nvPicPr>
        <p:blipFill>
          <a:blip r:embed="rId2"/>
          <a:stretch/>
        </p:blipFill>
        <p:spPr>
          <a:xfrm>
            <a:off x="6287400" y="1690560"/>
            <a:ext cx="5468760" cy="4350600"/>
          </a:xfrm>
          <a:prstGeom prst="rect">
            <a:avLst/>
          </a:prstGeom>
          <a:ln>
            <a:noFill/>
          </a:ln>
        </p:spPr>
      </p:pic>
      <p:sp>
        <p:nvSpPr>
          <p:cNvPr id="86" name="CustomShape 2"/>
          <p:cNvSpPr/>
          <p:nvPr/>
        </p:nvSpPr>
        <p:spPr>
          <a:xfrm>
            <a:off x="838080" y="1536120"/>
            <a:ext cx="5448240" cy="4644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A container consists of an entire runtime environment: an application, plus all its dependencies, libraries and other binaries, and configuration files needed to run it, bundled into one package.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Technology to the rescue - Container Orchestration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growing of microservices and the need to scale them introduced challenges like: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Auto Deploy our microservices quickly and predictably.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Scale our microservices on the fly.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Roll out new features seamlessly.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685800" lvl="1" indent="-2278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 hardware usage to required resources only.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 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This is where container orchestration platforms become extremely useful and powerful, because it offer a solution for those challenges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Kubernetes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Kubernetes is an open-source platform designed to automate deploying, scaling, and operating application containers.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2" name="Picture 3"/>
          <p:cNvPicPr/>
          <p:nvPr/>
        </p:nvPicPr>
        <p:blipFill>
          <a:blip r:embed="rId2"/>
          <a:stretch/>
        </p:blipFill>
        <p:spPr>
          <a:xfrm>
            <a:off x="3698280" y="2405160"/>
            <a:ext cx="3843000" cy="255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94" name="Picture 4"/>
          <p:cNvPicPr/>
          <p:nvPr/>
        </p:nvPicPr>
        <p:blipFill>
          <a:blip r:embed="rId2"/>
          <a:stretch/>
        </p:blipFill>
        <p:spPr>
          <a:xfrm>
            <a:off x="625320" y="-88920"/>
            <a:ext cx="10257120" cy="6822000"/>
          </a:xfrm>
          <a:prstGeom prst="rect">
            <a:avLst/>
          </a:prstGeom>
          <a:ln>
            <a:noFill/>
          </a:ln>
        </p:spPr>
      </p:pic>
      <p:sp>
        <p:nvSpPr>
          <p:cNvPr id="95" name="CustomShape 2"/>
          <p:cNvSpPr/>
          <p:nvPr/>
        </p:nvSpPr>
        <p:spPr>
          <a:xfrm>
            <a:off x="5261400" y="3438360"/>
            <a:ext cx="1262160" cy="1337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3"/>
          <p:cNvSpPr/>
          <p:nvPr/>
        </p:nvSpPr>
        <p:spPr>
          <a:xfrm>
            <a:off x="5142600" y="3322440"/>
            <a:ext cx="1506960" cy="12362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4"/>
          <p:cNvSpPr/>
          <p:nvPr/>
        </p:nvSpPr>
        <p:spPr>
          <a:xfrm rot="18890400">
            <a:off x="6508800" y="2325960"/>
            <a:ext cx="1253880" cy="11548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5"/>
          <p:cNvSpPr/>
          <p:nvPr/>
        </p:nvSpPr>
        <p:spPr>
          <a:xfrm rot="18890400">
            <a:off x="6570000" y="1942560"/>
            <a:ext cx="1320120" cy="141372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CustomShape 6"/>
          <p:cNvSpPr/>
          <p:nvPr/>
        </p:nvSpPr>
        <p:spPr>
          <a:xfrm rot="2888400">
            <a:off x="4053600" y="2295000"/>
            <a:ext cx="1150920" cy="117576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7"/>
          <p:cNvSpPr/>
          <p:nvPr/>
        </p:nvSpPr>
        <p:spPr>
          <a:xfrm rot="2884800">
            <a:off x="3879000" y="1935360"/>
            <a:ext cx="1326240" cy="140004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CustomShape 8"/>
          <p:cNvSpPr/>
          <p:nvPr/>
        </p:nvSpPr>
        <p:spPr>
          <a:xfrm>
            <a:off x="5352840" y="2232360"/>
            <a:ext cx="1078920" cy="872280"/>
          </a:xfrm>
          <a:prstGeom prst="hexagon">
            <a:avLst>
              <a:gd name="adj" fmla="val 25000"/>
              <a:gd name="vf" fmla="val 115470"/>
            </a:avLst>
          </a:prstGeom>
          <a:noFill/>
          <a:ln w="38160"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9"/>
          <p:cNvSpPr/>
          <p:nvPr/>
        </p:nvSpPr>
        <p:spPr>
          <a:xfrm>
            <a:off x="3414960" y="4407120"/>
            <a:ext cx="2114280" cy="33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Kubernetes Cluster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3" name="Content Placeholder 4"/>
          <p:cNvPicPr/>
          <p:nvPr/>
        </p:nvPicPr>
        <p:blipFill>
          <a:blip r:embed="rId3"/>
          <a:stretch/>
        </p:blipFill>
        <p:spPr>
          <a:xfrm>
            <a:off x="3528720" y="4133520"/>
            <a:ext cx="308160" cy="308160"/>
          </a:xfrm>
          <a:prstGeom prst="rect">
            <a:avLst/>
          </a:prstGeom>
          <a:ln>
            <a:noFill/>
          </a:ln>
        </p:spPr>
      </p:pic>
      <p:sp>
        <p:nvSpPr>
          <p:cNvPr id="104" name="CustomShape 10"/>
          <p:cNvSpPr/>
          <p:nvPr/>
        </p:nvSpPr>
        <p:spPr>
          <a:xfrm>
            <a:off x="2636280" y="1027800"/>
            <a:ext cx="5786280" cy="4375080"/>
          </a:xfrm>
          <a:prstGeom prst="heptagon">
            <a:avLst>
              <a:gd name="hf" fmla="val 102572"/>
              <a:gd name="vf" fmla="val 105210"/>
            </a:avLst>
          </a:prstGeom>
          <a:noFill/>
          <a:ln w="19080">
            <a:custDash>
              <a:ds d="400000" sp="300000"/>
            </a:custDash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CustomShape 2"/>
          <p:cNvSpPr/>
          <p:nvPr/>
        </p:nvSpPr>
        <p:spPr>
          <a:xfrm>
            <a:off x="3311640" y="2284200"/>
            <a:ext cx="4799160" cy="282960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accent1">
              <a:lumMod val="75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"/>
          <p:cNvSpPr/>
          <p:nvPr/>
        </p:nvSpPr>
        <p:spPr>
          <a:xfrm>
            <a:off x="3039120" y="2189880"/>
            <a:ext cx="5352120" cy="2616480"/>
          </a:xfrm>
          <a:prstGeom prst="pentagon">
            <a:avLst>
              <a:gd name="hf" fmla="val 105146"/>
              <a:gd name="vf" fmla="val 110557"/>
            </a:avLst>
          </a:prstGeom>
          <a:solidFill>
            <a:schemeClr val="bg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CustomShape 4"/>
          <p:cNvSpPr/>
          <p:nvPr/>
        </p:nvSpPr>
        <p:spPr>
          <a:xfrm>
            <a:off x="6184080" y="2818080"/>
            <a:ext cx="393480" cy="361440"/>
          </a:xfrm>
          <a:prstGeom prst="cube">
            <a:avLst>
              <a:gd name="adj" fmla="val 25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CustomShape 5"/>
          <p:cNvSpPr/>
          <p:nvPr/>
        </p:nvSpPr>
        <p:spPr>
          <a:xfrm>
            <a:off x="6008760" y="2628720"/>
            <a:ext cx="1000080" cy="1000440"/>
          </a:xfrm>
          <a:prstGeom prst="ellipse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CustomShape 6"/>
          <p:cNvSpPr/>
          <p:nvPr/>
        </p:nvSpPr>
        <p:spPr>
          <a:xfrm>
            <a:off x="4370400" y="4772880"/>
            <a:ext cx="856080" cy="63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kublet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1" name="CustomShape 7"/>
          <p:cNvSpPr/>
          <p:nvPr/>
        </p:nvSpPr>
        <p:spPr>
          <a:xfrm>
            <a:off x="5911200" y="4820400"/>
            <a:ext cx="856080" cy="303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Docker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2" name="CustomShape 8"/>
          <p:cNvSpPr/>
          <p:nvPr/>
        </p:nvSpPr>
        <p:spPr>
          <a:xfrm>
            <a:off x="4057920" y="4395240"/>
            <a:ext cx="1122120" cy="364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2F5597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9"/>
          <p:cNvSpPr/>
          <p:nvPr/>
        </p:nvSpPr>
        <p:spPr>
          <a:xfrm>
            <a:off x="6381360" y="2980440"/>
            <a:ext cx="393480" cy="361440"/>
          </a:xfrm>
          <a:prstGeom prst="cube">
            <a:avLst>
              <a:gd name="adj" fmla="val 25000"/>
            </a:avLst>
          </a:prstGeom>
          <a:solidFill>
            <a:schemeClr val="accent6">
              <a:lumMod val="60000"/>
              <a:lumOff val="40000"/>
            </a:schemeClr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20219</TotalTime>
  <Words>1464</Words>
  <Application>Microsoft Macintosh PowerPoint</Application>
  <PresentationFormat>Widescreen</PresentationFormat>
  <Paragraphs>283</Paragraphs>
  <Slides>33</Slides>
  <Notes>1</Notes>
  <HiddenSlides>10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DejaVu Sans</vt:lpstr>
      <vt:lpstr>Roboto</vt:lpstr>
      <vt:lpstr>Roboto Mono</vt:lpstr>
      <vt:lpstr>SFMono-Regular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Kubernetes Components</vt:lpstr>
      <vt:lpstr>PowerPoint Presentation</vt:lpstr>
      <vt:lpstr>Master Components</vt:lpstr>
      <vt:lpstr>PowerPoint Presentation</vt:lpstr>
      <vt:lpstr>Node Components</vt:lpstr>
      <vt:lpstr>Addons (cluster components)</vt:lpstr>
      <vt:lpstr>PowerPoint Presentation</vt:lpstr>
      <vt:lpstr>PowerPoint Presentation</vt:lpstr>
      <vt:lpstr>Set Environment Variable to the Pod Container</vt:lpstr>
      <vt:lpstr>PowerPoint Presentation</vt:lpstr>
      <vt:lpstr>PowerPoint Presentation</vt:lpstr>
      <vt:lpstr>Endpoints</vt:lpstr>
      <vt:lpstr>IPTABLES rules – node port 23456 to &lt;pod_ip&gt;:80</vt:lpstr>
      <vt:lpstr>PowerPoint Presentation</vt:lpstr>
      <vt:lpstr>PowerPoint Presentation</vt:lpstr>
      <vt:lpstr>Discovering Services – kube-dns</vt:lpstr>
      <vt:lpstr>PowerPoint Presentation</vt:lpstr>
      <vt:lpstr>Working with kubectl Declerative Commands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Kubernetes</dc:title>
  <dc:subject/>
  <dc:creator>nesia amit</dc:creator>
  <dc:description/>
  <cp:lastModifiedBy>Malin, Eylon</cp:lastModifiedBy>
  <cp:revision>102</cp:revision>
  <dcterms:created xsi:type="dcterms:W3CDTF">2017-12-31T19:47:46Z</dcterms:created>
  <dcterms:modified xsi:type="dcterms:W3CDTF">2022-02-22T13:42:51Z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39</vt:i4>
  </property>
</Properties>
</file>