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85" r:id="rId6"/>
    <p:sldId id="286" r:id="rId7"/>
    <p:sldId id="314" r:id="rId8"/>
    <p:sldId id="315" r:id="rId9"/>
    <p:sldId id="316" r:id="rId10"/>
    <p:sldId id="318" r:id="rId11"/>
    <p:sldId id="319" r:id="rId12"/>
    <p:sldId id="266" r:id="rId13"/>
    <p:sldId id="258" r:id="rId14"/>
    <p:sldId id="271" r:id="rId15"/>
    <p:sldId id="262" r:id="rId16"/>
    <p:sldId id="273" r:id="rId17"/>
    <p:sldId id="320" r:id="rId18"/>
    <p:sldId id="275" r:id="rId19"/>
    <p:sldId id="276" r:id="rId20"/>
    <p:sldId id="277" r:id="rId21"/>
    <p:sldId id="283" r:id="rId22"/>
    <p:sldId id="278" r:id="rId23"/>
    <p:sldId id="280" r:id="rId24"/>
    <p:sldId id="279" r:id="rId25"/>
    <p:sldId id="281" r:id="rId26"/>
    <p:sldId id="289" r:id="rId27"/>
    <p:sldId id="282" r:id="rId28"/>
    <p:sldId id="288" r:id="rId29"/>
    <p:sldId id="290" r:id="rId30"/>
    <p:sldId id="292" r:id="rId31"/>
    <p:sldId id="291" r:id="rId32"/>
    <p:sldId id="321" r:id="rId33"/>
    <p:sldId id="263" r:id="rId34"/>
    <p:sldId id="325" r:id="rId35"/>
    <p:sldId id="294" r:id="rId36"/>
    <p:sldId id="322" r:id="rId37"/>
    <p:sldId id="296" r:id="rId38"/>
    <p:sldId id="295" r:id="rId39"/>
    <p:sldId id="297" r:id="rId40"/>
    <p:sldId id="300" r:id="rId41"/>
    <p:sldId id="301" r:id="rId42"/>
    <p:sldId id="306" r:id="rId43"/>
    <p:sldId id="3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4C2EE"/>
    <a:srgbClr val="F2B0E9"/>
    <a:srgbClr val="FFF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7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Kubernete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F-7cjdtrQ9Y&amp;ab_channel=HernanVolij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statefulset/" TargetMode="External"/><Relationship Id="rId2" Type="http://schemas.openxmlformats.org/officeDocument/2006/relationships/hyperlink" Target="https://kubernetes.io/docs/concepts/workloads/controllers/deploy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workloads/controllers/daemonset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" y="425003"/>
            <a:ext cx="12028868" cy="6014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0489" y="1829582"/>
            <a:ext cx="6186152" cy="11816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5345" y="3718729"/>
            <a:ext cx="5001296" cy="1394138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Nesia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Amit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55345" y="3021660"/>
            <a:ext cx="5001296" cy="139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62721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6" name="Straight Arrow Connector 35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774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0" name="Straight Arrow Connector 49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2"/>
            <a:endCxn id="9" idx="0"/>
          </p:cNvCxnSpPr>
          <p:nvPr/>
        </p:nvCxnSpPr>
        <p:spPr>
          <a:xfrm>
            <a:off x="2413908" y="5077718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4" name="TextBox 53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5" name="TextBox 54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6" name="TextBox 55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8" name="Straight Arrow Connector 57"/>
          <p:cNvCxnSpPr>
            <a:stCxn id="26" idx="3"/>
            <a:endCxn id="18" idx="1"/>
          </p:cNvCxnSpPr>
          <p:nvPr/>
        </p:nvCxnSpPr>
        <p:spPr>
          <a:xfrm>
            <a:off x="4826486" y="3603312"/>
            <a:ext cx="5005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1"/>
          </p:cNvCxnSpPr>
          <p:nvPr/>
        </p:nvCxnSpPr>
        <p:spPr>
          <a:xfrm flipH="1">
            <a:off x="2659387" y="3603312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2"/>
            <a:endCxn id="6" idx="1"/>
          </p:cNvCxnSpPr>
          <p:nvPr/>
        </p:nvCxnSpPr>
        <p:spPr>
          <a:xfrm flipH="1">
            <a:off x="3715493" y="4073959"/>
            <a:ext cx="57639" cy="140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7" idx="1"/>
          </p:cNvCxnSpPr>
          <p:nvPr/>
        </p:nvCxnSpPr>
        <p:spPr>
          <a:xfrm flipH="1">
            <a:off x="6050672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1" idx="2"/>
            <a:endCxn id="8" idx="1"/>
          </p:cNvCxnSpPr>
          <p:nvPr/>
        </p:nvCxnSpPr>
        <p:spPr>
          <a:xfrm>
            <a:off x="8328211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78" name="Straight Arrow Connector 77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273488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213347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3" name="Straight Arrow Connector 32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85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39" name="Straight Arrow Connector 38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13908" y="5319764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2" name="TextBox 41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3" name="TextBox 42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4" name="TextBox 43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45" name="Straight Arrow Connector 44"/>
          <p:cNvCxnSpPr>
            <a:stCxn id="26" idx="3"/>
            <a:endCxn id="18" idx="1"/>
          </p:cNvCxnSpPr>
          <p:nvPr/>
        </p:nvCxnSpPr>
        <p:spPr>
          <a:xfrm flipV="1">
            <a:off x="4826486" y="3603312"/>
            <a:ext cx="5005833" cy="80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1"/>
          </p:cNvCxnSpPr>
          <p:nvPr/>
        </p:nvCxnSpPr>
        <p:spPr>
          <a:xfrm flipH="1">
            <a:off x="2659387" y="3683994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2"/>
            <a:endCxn id="6" idx="1"/>
          </p:cNvCxnSpPr>
          <p:nvPr/>
        </p:nvCxnSpPr>
        <p:spPr>
          <a:xfrm flipH="1">
            <a:off x="3715493" y="4154641"/>
            <a:ext cx="57639" cy="132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050672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328211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2" name="Straight Arrow Connector 51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 txBox="1">
            <a:spLocks/>
          </p:cNvSpPr>
          <p:nvPr/>
        </p:nvSpPr>
        <p:spPr>
          <a:xfrm>
            <a:off x="324877" y="236661"/>
            <a:ext cx="4310620" cy="1270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/>
              <a:t>Host-centric Infrastructure</a:t>
            </a:r>
            <a:endParaRPr lang="en-US" sz="4000" dirty="0"/>
          </a:p>
        </p:txBody>
      </p:sp>
      <p:sp>
        <p:nvSpPr>
          <p:cNvPr id="57" name="Rectangle 56"/>
          <p:cNvSpPr/>
          <p:nvPr/>
        </p:nvSpPr>
        <p:spPr>
          <a:xfrm>
            <a:off x="229849" y="6026761"/>
            <a:ext cx="11872210" cy="5539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9849" y="5124314"/>
            <a:ext cx="11872210" cy="929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35307" y="5145416"/>
            <a:ext cx="1191717" cy="434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25913" y="5154633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624917" y="5280457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516951" y="5124314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libicu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430895" y="5653673"/>
            <a:ext cx="1018694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libpq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222630" y="5707534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r>
              <a:rPr lang="en-US" dirty="0"/>
              <a:t>-Client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54944" y="560943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libxml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057511" y="563938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libssl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22689" y="5161465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libyaml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15886" y="5188237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libxslt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525415" y="5152492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736193" y="5653673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r>
              <a:rPr lang="en-US" dirty="0"/>
              <a:t>-tools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2080358" y="1476759"/>
            <a:ext cx="7435144" cy="29722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old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heavyweight, non-portable, Relies on OS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4622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849" y="5853936"/>
            <a:ext cx="11872210" cy="7267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9849" y="5136823"/>
            <a:ext cx="11872210" cy="7021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849" y="4572000"/>
            <a:ext cx="11872210" cy="564823"/>
          </a:xfrm>
          <a:prstGeom prst="rect">
            <a:avLst/>
          </a:prstGeom>
          <a:solidFill>
            <a:srgbClr val="FFF2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Docker Engine   or  (</a:t>
            </a:r>
            <a:r>
              <a:rPr lang="en-US" dirty="0" err="1">
                <a:solidFill>
                  <a:schemeClr val="tx1"/>
                </a:solidFill>
              </a:rPr>
              <a:t>podman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rkt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4877" y="1695278"/>
            <a:ext cx="1800757" cy="1509146"/>
            <a:chOff x="2309382" y="2879564"/>
            <a:chExt cx="1800757" cy="1509146"/>
          </a:xfrm>
        </p:grpSpPr>
        <p:sp>
          <p:nvSpPr>
            <p:cNvPr id="58" name="Cube 5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59" name="Cube 5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47306" y="2426235"/>
            <a:ext cx="1800757" cy="1509146"/>
            <a:chOff x="2309382" y="2879564"/>
            <a:chExt cx="1800757" cy="1509146"/>
          </a:xfrm>
        </p:grpSpPr>
        <p:sp>
          <p:nvSpPr>
            <p:cNvPr id="74" name="Cube 73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5" name="Cube 74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02511" y="2927763"/>
            <a:ext cx="1800757" cy="1509146"/>
            <a:chOff x="2309382" y="2879564"/>
            <a:chExt cx="1800757" cy="1509146"/>
          </a:xfrm>
        </p:grpSpPr>
        <p:sp>
          <p:nvSpPr>
            <p:cNvPr id="71" name="Cube 70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2" name="Cube 71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341065" y="176817"/>
            <a:ext cx="1800757" cy="1509146"/>
            <a:chOff x="2309382" y="2879564"/>
            <a:chExt cx="1800757" cy="1509146"/>
          </a:xfrm>
        </p:grpSpPr>
        <p:sp>
          <p:nvSpPr>
            <p:cNvPr id="89" name="Cube 88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91" name="Cube 90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050068" y="2965587"/>
            <a:ext cx="1800757" cy="1509146"/>
            <a:chOff x="2309382" y="2879564"/>
            <a:chExt cx="1800757" cy="1509146"/>
          </a:xfrm>
        </p:grpSpPr>
        <p:sp>
          <p:nvSpPr>
            <p:cNvPr id="86" name="Cube 85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7" name="Cube 86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820786" y="2181864"/>
            <a:ext cx="1800757" cy="1509146"/>
            <a:chOff x="2309382" y="2879564"/>
            <a:chExt cx="1800757" cy="1509146"/>
          </a:xfrm>
        </p:grpSpPr>
        <p:sp>
          <p:nvSpPr>
            <p:cNvPr id="82" name="Cube 81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3" name="Cube 82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09389" y="821073"/>
            <a:ext cx="1800757" cy="1509146"/>
            <a:chOff x="2309382" y="2879564"/>
            <a:chExt cx="1800757" cy="1509146"/>
          </a:xfrm>
        </p:grpSpPr>
        <p:sp>
          <p:nvSpPr>
            <p:cNvPr id="68" name="Cube 6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69" name="Cube 6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24877" y="236661"/>
            <a:ext cx="4310620" cy="127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Container-centric Infrastructure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11" y="4631474"/>
            <a:ext cx="1554151" cy="459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7" y="4685964"/>
            <a:ext cx="1194506" cy="35835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1501528" y="4668934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438244" y="592245"/>
            <a:ext cx="1411408" cy="636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97026" y="2049432"/>
            <a:ext cx="1266667" cy="625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File-Service</a:t>
            </a:r>
          </a:p>
        </p:txBody>
      </p:sp>
      <p:cxnSp>
        <p:nvCxnSpPr>
          <p:cNvPr id="62" name="Straight Arrow Connector 61"/>
          <p:cNvCxnSpPr>
            <a:stCxn id="89" idx="3"/>
            <a:endCxn id="59" idx="5"/>
          </p:cNvCxnSpPr>
          <p:nvPr/>
        </p:nvCxnSpPr>
        <p:spPr>
          <a:xfrm flipH="1">
            <a:off x="2125634" y="1685963"/>
            <a:ext cx="3978351" cy="40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34300" y="2761474"/>
            <a:ext cx="1298644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Orders-Service</a:t>
            </a:r>
          </a:p>
        </p:txBody>
      </p:sp>
      <p:cxnSp>
        <p:nvCxnSpPr>
          <p:cNvPr id="66" name="Straight Arrow Connector 65"/>
          <p:cNvCxnSpPr>
            <a:stCxn id="89" idx="3"/>
            <a:endCxn id="75" idx="0"/>
          </p:cNvCxnSpPr>
          <p:nvPr/>
        </p:nvCxnSpPr>
        <p:spPr>
          <a:xfrm flipH="1">
            <a:off x="3480303" y="1685963"/>
            <a:ext cx="2623682" cy="7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21318744">
            <a:off x="3793289" y="1950562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925866" y="3258102"/>
            <a:ext cx="1252446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Account-Service</a:t>
            </a:r>
          </a:p>
        </p:txBody>
      </p:sp>
      <p:cxnSp>
        <p:nvCxnSpPr>
          <p:cNvPr id="92" name="Straight Arrow Connector 91"/>
          <p:cNvCxnSpPr>
            <a:stCxn id="89" idx="3"/>
            <a:endCxn id="72" idx="0"/>
          </p:cNvCxnSpPr>
          <p:nvPr/>
        </p:nvCxnSpPr>
        <p:spPr>
          <a:xfrm flipH="1">
            <a:off x="5735508" y="1685963"/>
            <a:ext cx="368477" cy="124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21318744">
            <a:off x="5479282" y="2187259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141822" y="3300039"/>
            <a:ext cx="139489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833073" y="1187965"/>
            <a:ext cx="120004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905274" y="2505992"/>
            <a:ext cx="1364331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89" idx="3"/>
            <a:endCxn id="68" idx="2"/>
          </p:cNvCxnSpPr>
          <p:nvPr/>
        </p:nvCxnSpPr>
        <p:spPr>
          <a:xfrm>
            <a:off x="6103985" y="1685963"/>
            <a:ext cx="2608531" cy="41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21318744">
            <a:off x="7217322" y="159820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2" name="Straight Arrow Connector 101"/>
          <p:cNvCxnSpPr>
            <a:stCxn id="89" idx="3"/>
            <a:endCxn id="87" idx="0"/>
          </p:cNvCxnSpPr>
          <p:nvPr/>
        </p:nvCxnSpPr>
        <p:spPr>
          <a:xfrm>
            <a:off x="6103985" y="1685963"/>
            <a:ext cx="1979080" cy="127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1318744">
            <a:off x="6464591" y="2089840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4" name="Straight Arrow Connector 103"/>
          <p:cNvCxnSpPr>
            <a:stCxn id="68" idx="3"/>
            <a:endCxn id="72" idx="0"/>
          </p:cNvCxnSpPr>
          <p:nvPr/>
        </p:nvCxnSpPr>
        <p:spPr>
          <a:xfrm flipH="1">
            <a:off x="5735508" y="2330219"/>
            <a:ext cx="3736801" cy="59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8" idx="3"/>
            <a:endCxn id="87" idx="0"/>
          </p:cNvCxnSpPr>
          <p:nvPr/>
        </p:nvCxnSpPr>
        <p:spPr>
          <a:xfrm flipH="1">
            <a:off x="8083065" y="2330219"/>
            <a:ext cx="1389244" cy="635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5" idx="5"/>
            <a:endCxn id="83" idx="2"/>
          </p:cNvCxnSpPr>
          <p:nvPr/>
        </p:nvCxnSpPr>
        <p:spPr>
          <a:xfrm>
            <a:off x="4248063" y="2824091"/>
            <a:ext cx="5572723" cy="20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 txBox="1">
            <a:spLocks/>
          </p:cNvSpPr>
          <p:nvPr/>
        </p:nvSpPr>
        <p:spPr>
          <a:xfrm>
            <a:off x="1622138" y="1808126"/>
            <a:ext cx="8595216" cy="24176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new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Small and fast, portable, Uses OS-level virtualization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16C4C51-3630-394B-A652-5B555DE5C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9042" y="4711131"/>
            <a:ext cx="1357095" cy="362871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6411D5-18C3-FB40-B81C-5A526BDA4AF7}"/>
              </a:ext>
            </a:extLst>
          </p:cNvPr>
          <p:cNvCxnSpPr/>
          <p:nvPr/>
        </p:nvCxnSpPr>
        <p:spPr>
          <a:xfrm flipH="1">
            <a:off x="3142465" y="4661075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Containers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coupled, distributed, elastic, liberated micro-services</a:t>
            </a:r>
          </a:p>
          <a:p>
            <a:r>
              <a:rPr lang="en-US" dirty="0"/>
              <a:t>Application-centric management</a:t>
            </a:r>
          </a:p>
          <a:p>
            <a:r>
              <a:rPr lang="en-US" dirty="0"/>
              <a:t>Environmental consistency across development, testing, and production</a:t>
            </a:r>
          </a:p>
          <a:p>
            <a:r>
              <a:rPr lang="en-US" dirty="0"/>
              <a:t>Continuous development, integration, and deployment</a:t>
            </a:r>
          </a:p>
          <a:p>
            <a:r>
              <a:rPr lang="en-US" dirty="0"/>
              <a:t>Resource isolation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– Service Oriented - </a:t>
            </a:r>
            <a:r>
              <a:rPr lang="en-US" dirty="0" err="1"/>
              <a:t>Microservices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04" y="1690688"/>
            <a:ext cx="10888633" cy="4740519"/>
          </a:xfrm>
        </p:spPr>
      </p:pic>
    </p:spTree>
    <p:extLst>
      <p:ext uri="{BB962C8B-B14F-4D97-AF65-F5344CB8AC3E}">
        <p14:creationId xmlns:p14="http://schemas.microsoft.com/office/powerpoint/2010/main" val="248853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86784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4161875"/>
            <a:ext cx="5171090" cy="104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76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705"/>
            <a:ext cx="10515600" cy="83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First, </a:t>
            </a:r>
            <a:r>
              <a:rPr lang="en-US" sz="3600" dirty="0" err="1"/>
              <a:t>Microservices</a:t>
            </a:r>
            <a:r>
              <a:rPr lang="en-US" sz="3600" dirty="0"/>
              <a:t> Challenges…</a:t>
            </a:r>
          </a:p>
        </p:txBody>
      </p:sp>
      <p:sp>
        <p:nvSpPr>
          <p:cNvPr id="7" name="Cube 6"/>
          <p:cNvSpPr/>
          <p:nvPr/>
        </p:nvSpPr>
        <p:spPr>
          <a:xfrm>
            <a:off x="4724798" y="3730559"/>
            <a:ext cx="1079292" cy="1019331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5346889" y="2400923"/>
            <a:ext cx="1079292" cy="1019331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6175408" y="3495206"/>
            <a:ext cx="1079292" cy="101933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6956146" y="2098623"/>
            <a:ext cx="1079292" cy="1019331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7724392" y="3200399"/>
            <a:ext cx="1079292" cy="101933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8264038" y="2098623"/>
            <a:ext cx="1079292" cy="10193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88" y="41835"/>
            <a:ext cx="476726" cy="476726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3" idx="2"/>
            <a:endCxn id="16" idx="0"/>
          </p:cNvCxnSpPr>
          <p:nvPr/>
        </p:nvCxnSpPr>
        <p:spPr>
          <a:xfrm rot="16200000" flipH="1">
            <a:off x="4401423" y="2205788"/>
            <a:ext cx="3840079" cy="465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6" idx="2"/>
            <a:endCxn id="23" idx="5"/>
          </p:cNvCxnSpPr>
          <p:nvPr/>
        </p:nvCxnSpPr>
        <p:spPr>
          <a:xfrm rot="10800000">
            <a:off x="3678817" y="2973461"/>
            <a:ext cx="2488087" cy="17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6" idx="1"/>
            <a:endCxn id="3" idx="1"/>
          </p:cNvCxnSpPr>
          <p:nvPr/>
        </p:nvCxnSpPr>
        <p:spPr>
          <a:xfrm rot="16200000" flipV="1">
            <a:off x="4024964" y="2105523"/>
            <a:ext cx="4216539" cy="565889"/>
          </a:xfrm>
          <a:prstGeom prst="bentConnector4">
            <a:avLst>
              <a:gd name="adj1" fmla="val 45536"/>
              <a:gd name="adj2" fmla="val 14039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2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Deploy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75298" y="1308821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Scale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1:</a:t>
            </a:r>
          </a:p>
        </p:txBody>
      </p:sp>
    </p:spTree>
    <p:extLst>
      <p:ext uri="{BB962C8B-B14F-4D97-AF65-F5344CB8AC3E}">
        <p14:creationId xmlns:p14="http://schemas.microsoft.com/office/powerpoint/2010/main" val="2914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217408" y="3055827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809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Load Balancing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>
            <a:stCxn id="5" idx="2"/>
            <a:endCxn id="63" idx="5"/>
          </p:cNvCxnSpPr>
          <p:nvPr/>
        </p:nvCxnSpPr>
        <p:spPr>
          <a:xfrm rot="10800000" flipV="1">
            <a:off x="4035133" y="1763178"/>
            <a:ext cx="2429581" cy="2460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4"/>
            <a:endCxn id="16" idx="0"/>
          </p:cNvCxnSpPr>
          <p:nvPr/>
        </p:nvCxnSpPr>
        <p:spPr>
          <a:xfrm rot="5400000">
            <a:off x="5385676" y="3099418"/>
            <a:ext cx="2427821" cy="906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4"/>
            <a:endCxn id="15" idx="0"/>
          </p:cNvCxnSpPr>
          <p:nvPr/>
        </p:nvCxnSpPr>
        <p:spPr>
          <a:xfrm rot="16200000" flipH="1">
            <a:off x="5528876" y="3046839"/>
            <a:ext cx="2966843" cy="7348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6"/>
            <a:endCxn id="13" idx="2"/>
          </p:cNvCxnSpPr>
          <p:nvPr/>
        </p:nvCxnSpPr>
        <p:spPr>
          <a:xfrm>
            <a:off x="6825081" y="1763179"/>
            <a:ext cx="2215674" cy="1822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Elbow Connector 46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2" idx="2"/>
            <a:endCxn id="19" idx="0"/>
          </p:cNvCxnSpPr>
          <p:nvPr/>
        </p:nvCxnSpPr>
        <p:spPr>
          <a:xfrm rot="10800000" flipV="1">
            <a:off x="5577572" y="2463009"/>
            <a:ext cx="1492515" cy="253263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Elbow Connector 58"/>
          <p:cNvCxnSpPr>
            <a:stCxn id="43" idx="6"/>
            <a:endCxn id="24" idx="2"/>
          </p:cNvCxnSpPr>
          <p:nvPr/>
        </p:nvCxnSpPr>
        <p:spPr>
          <a:xfrm>
            <a:off x="7153272" y="2985009"/>
            <a:ext cx="940885" cy="254747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3" idx="2"/>
            <a:endCxn id="64" idx="5"/>
          </p:cNvCxnSpPr>
          <p:nvPr/>
        </p:nvCxnSpPr>
        <p:spPr>
          <a:xfrm rot="10800000">
            <a:off x="3678816" y="2973461"/>
            <a:ext cx="3114088" cy="11549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Elbow Connector 75"/>
          <p:cNvCxnSpPr>
            <a:endCxn id="67" idx="5"/>
          </p:cNvCxnSpPr>
          <p:nvPr/>
        </p:nvCxnSpPr>
        <p:spPr>
          <a:xfrm rot="10800000">
            <a:off x="2756750" y="2106478"/>
            <a:ext cx="1982451" cy="430872"/>
          </a:xfrm>
          <a:prstGeom prst="bentConnector3">
            <a:avLst>
              <a:gd name="adj1" fmla="val 76906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2" idx="4"/>
            <a:endCxn id="31" idx="0"/>
          </p:cNvCxnSpPr>
          <p:nvPr/>
        </p:nvCxnSpPr>
        <p:spPr>
          <a:xfrm rot="5400000">
            <a:off x="3417366" y="4196722"/>
            <a:ext cx="2976650" cy="27386"/>
          </a:xfrm>
          <a:prstGeom prst="bent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2" idx="6"/>
            <a:endCxn id="29" idx="3"/>
          </p:cNvCxnSpPr>
          <p:nvPr/>
        </p:nvCxnSpPr>
        <p:spPr>
          <a:xfrm>
            <a:off x="5099568" y="2554450"/>
            <a:ext cx="4351011" cy="939538"/>
          </a:xfrm>
          <a:prstGeom prst="bentConnector4">
            <a:avLst>
              <a:gd name="adj1" fmla="val 29972"/>
              <a:gd name="adj2" fmla="val 124331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Elbow Connector 89"/>
          <p:cNvCxnSpPr>
            <a:stCxn id="86" idx="6"/>
            <a:endCxn id="32" idx="2"/>
          </p:cNvCxnSpPr>
          <p:nvPr/>
        </p:nvCxnSpPr>
        <p:spPr>
          <a:xfrm>
            <a:off x="6199457" y="3335529"/>
            <a:ext cx="4017951" cy="655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6" idx="2"/>
            <a:endCxn id="68" idx="3"/>
          </p:cNvCxnSpPr>
          <p:nvPr/>
        </p:nvCxnSpPr>
        <p:spPr>
          <a:xfrm rot="10800000" flipV="1">
            <a:off x="2184611" y="3335529"/>
            <a:ext cx="3654479" cy="65518"/>
          </a:xfrm>
          <a:prstGeom prst="bentConnector4">
            <a:avLst>
              <a:gd name="adj1" fmla="val 44700"/>
              <a:gd name="adj2" fmla="val 279129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Elbow Connector 102"/>
          <p:cNvCxnSpPr>
            <a:stCxn id="99" idx="6"/>
            <a:endCxn id="27" idx="0"/>
          </p:cNvCxnSpPr>
          <p:nvPr/>
        </p:nvCxnSpPr>
        <p:spPr>
          <a:xfrm>
            <a:off x="5239384" y="3499661"/>
            <a:ext cx="1243987" cy="2124914"/>
          </a:xfrm>
          <a:prstGeom prst="bentConnector2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9" idx="2"/>
            <a:endCxn id="66" idx="5"/>
          </p:cNvCxnSpPr>
          <p:nvPr/>
        </p:nvCxnSpPr>
        <p:spPr>
          <a:xfrm rot="10800000" flipV="1">
            <a:off x="3210820" y="3499661"/>
            <a:ext cx="1668196" cy="371984"/>
          </a:xfrm>
          <a:prstGeom prst="bentConnector3">
            <a:avLst>
              <a:gd name="adj1" fmla="val 29902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2:</a:t>
            </a:r>
          </a:p>
        </p:txBody>
      </p:sp>
    </p:spTree>
    <p:extLst>
      <p:ext uri="{BB962C8B-B14F-4D97-AF65-F5344CB8AC3E}">
        <p14:creationId xmlns:p14="http://schemas.microsoft.com/office/powerpoint/2010/main" val="275335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953187"/>
            <a:ext cx="5171090" cy="10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240704"/>
            <a:ext cx="5171090" cy="93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27534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9234" y="601405"/>
            <a:ext cx="4252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Service Discovery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771920" y="1983478"/>
            <a:ext cx="107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red:1880</a:t>
            </a:r>
          </a:p>
        </p:txBody>
      </p:sp>
      <p:cxnSp>
        <p:nvCxnSpPr>
          <p:cNvPr id="10" name="Straight Connector 9"/>
          <p:cNvCxnSpPr>
            <a:stCxn id="13" idx="2"/>
            <a:endCxn id="52" idx="7"/>
          </p:cNvCxnSpPr>
          <p:nvPr/>
        </p:nvCxnSpPr>
        <p:spPr>
          <a:xfrm flipH="1">
            <a:off x="7377679" y="1945443"/>
            <a:ext cx="1663076" cy="399028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3:</a:t>
            </a:r>
          </a:p>
        </p:txBody>
      </p:sp>
    </p:spTree>
    <p:extLst>
      <p:ext uri="{BB962C8B-B14F-4D97-AF65-F5344CB8AC3E}">
        <p14:creationId xmlns:p14="http://schemas.microsoft.com/office/powerpoint/2010/main" val="402886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05689" y="249600"/>
            <a:ext cx="3996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Zero Downtime deploys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4:</a:t>
            </a:r>
          </a:p>
        </p:txBody>
      </p:sp>
    </p:spTree>
    <p:extLst>
      <p:ext uri="{BB962C8B-B14F-4D97-AF65-F5344CB8AC3E}">
        <p14:creationId xmlns:p14="http://schemas.microsoft.com/office/powerpoint/2010/main" val="158721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46577" y="633879"/>
            <a:ext cx="339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Health Checks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5:</a:t>
            </a:r>
          </a:p>
        </p:txBody>
      </p:sp>
    </p:spTree>
    <p:extLst>
      <p:ext uri="{BB962C8B-B14F-4D97-AF65-F5344CB8AC3E}">
        <p14:creationId xmlns:p14="http://schemas.microsoft.com/office/powerpoint/2010/main" val="1142920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57108" y="205051"/>
            <a:ext cx="5746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Distribute Configuration and Secrets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6:</a:t>
            </a:r>
          </a:p>
        </p:txBody>
      </p:sp>
    </p:spTree>
    <p:extLst>
      <p:ext uri="{BB962C8B-B14F-4D97-AF65-F5344CB8AC3E}">
        <p14:creationId xmlns:p14="http://schemas.microsoft.com/office/powerpoint/2010/main" val="3126716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erge 9"/>
          <p:cNvSpPr/>
          <p:nvPr/>
        </p:nvSpPr>
        <p:spPr>
          <a:xfrm>
            <a:off x="3210820" y="3259329"/>
            <a:ext cx="288101" cy="20871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erge 8"/>
          <p:cNvSpPr/>
          <p:nvPr/>
        </p:nvSpPr>
        <p:spPr>
          <a:xfrm rot="3888528">
            <a:off x="5873380" y="1801317"/>
            <a:ext cx="266343" cy="50378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Storage Management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lowchart: Magnetic Disk 5"/>
          <p:cNvSpPr/>
          <p:nvPr/>
        </p:nvSpPr>
        <p:spPr>
          <a:xfrm>
            <a:off x="2023324" y="5346436"/>
            <a:ext cx="1671145" cy="67791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7:</a:t>
            </a:r>
          </a:p>
        </p:txBody>
      </p:sp>
    </p:spTree>
    <p:extLst>
      <p:ext uri="{BB962C8B-B14F-4D97-AF65-F5344CB8AC3E}">
        <p14:creationId xmlns:p14="http://schemas.microsoft.com/office/powerpoint/2010/main" val="3055929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Monitoring Resources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122363"/>
            <a:ext cx="3619500" cy="4381500"/>
          </a:xfrm>
        </p:spPr>
      </p:pic>
      <p:sp>
        <p:nvSpPr>
          <p:cNvPr id="49" name="TextBox 4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8:</a:t>
            </a:r>
          </a:p>
        </p:txBody>
      </p:sp>
    </p:spTree>
    <p:extLst>
      <p:ext uri="{BB962C8B-B14F-4D97-AF65-F5344CB8AC3E}">
        <p14:creationId xmlns:p14="http://schemas.microsoft.com/office/powerpoint/2010/main" val="3886215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48" y="2459420"/>
            <a:ext cx="8904890" cy="2869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How can we meet the challenges?</a:t>
            </a:r>
          </a:p>
        </p:txBody>
      </p:sp>
    </p:spTree>
    <p:extLst>
      <p:ext uri="{BB962C8B-B14F-4D97-AF65-F5344CB8AC3E}">
        <p14:creationId xmlns:p14="http://schemas.microsoft.com/office/powerpoint/2010/main" val="1393733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Containers Orchestrator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97" y="365125"/>
            <a:ext cx="3767958" cy="352434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The main players: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/>
              <a:t>Kubernetes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/>
              <a:t>AWS ECS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 err="1"/>
              <a:t>Docker</a:t>
            </a:r>
            <a:r>
              <a:rPr lang="en-US" sz="3600" dirty="0"/>
              <a:t> Swarm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Kubernetes has the largest community and is the most popular by a big margin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147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</a:t>
            </a:r>
            <a:r>
              <a:rPr lang="en-US" b="1" dirty="0"/>
              <a:t>Kubernetes (aka. K8s)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20" y="365125"/>
            <a:ext cx="1085193" cy="108519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Kubernetes is an open-source started in 2014 by Google.</a:t>
            </a:r>
          </a:p>
          <a:p>
            <a:pPr marL="0" indent="0">
              <a:buNone/>
            </a:pPr>
            <a:r>
              <a:rPr lang="en-US" sz="3600" dirty="0"/>
              <a:t>Community includes Google, Red Hat, and over 3000 authors. (Source: </a:t>
            </a:r>
            <a:r>
              <a:rPr lang="en-US" sz="3600" dirty="0">
                <a:hlinkClick r:id="rId3"/>
              </a:rPr>
              <a:t>k8s github</a:t>
            </a:r>
            <a:r>
              <a:rPr lang="en-US" sz="3600" dirty="0"/>
              <a:t> )</a:t>
            </a:r>
          </a:p>
          <a:p>
            <a:pPr marL="0" indent="0">
              <a:buNone/>
            </a:pPr>
            <a:r>
              <a:rPr lang="en-US" sz="3600" dirty="0"/>
              <a:t>The name </a:t>
            </a:r>
            <a:r>
              <a:rPr lang="en-US" sz="3600" b="1" dirty="0"/>
              <a:t>Kubernetes</a:t>
            </a:r>
            <a:r>
              <a:rPr lang="en-US" sz="3600" dirty="0"/>
              <a:t> originates from Greek, meaning </a:t>
            </a:r>
            <a:r>
              <a:rPr lang="en-US" sz="3600" i="1" dirty="0"/>
              <a:t>helmsman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7927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4102812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20972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Microservices</a:t>
            </a:r>
            <a:endParaRPr lang="en-US" b="1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65" y="1316290"/>
            <a:ext cx="6218961" cy="357014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34" y="4335516"/>
            <a:ext cx="5868636" cy="20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453492">
            <a:off x="7535554" y="4166931"/>
            <a:ext cx="24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362726" y="3558958"/>
            <a:ext cx="2618282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4493" y="6470691"/>
            <a:ext cx="30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990831" y="270212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93" y="549629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991768" y="292657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9139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73017" y="540707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83056" y="475949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10820" y="158089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0830" y="471341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60024" y="260220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26582" y="163114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95761" y="26011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340268" y="348281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90201" y="4932585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ube 51"/>
          <p:cNvSpPr/>
          <p:nvPr/>
        </p:nvSpPr>
        <p:spPr>
          <a:xfrm>
            <a:off x="10196006" y="2092134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5149910" y="495981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447074" y="249706"/>
            <a:ext cx="4126701" cy="2161889"/>
          </a:xfrm>
        </p:spPr>
        <p:txBody>
          <a:bodyPr>
            <a:normAutofit/>
          </a:bodyPr>
          <a:lstStyle/>
          <a:p>
            <a:r>
              <a:rPr lang="en-US" i="1" dirty="0"/>
              <a:t>Pod</a:t>
            </a:r>
            <a:r>
              <a:rPr lang="en-US" dirty="0"/>
              <a:t> - the basic building block of Kubernetes</a:t>
            </a:r>
          </a:p>
        </p:txBody>
      </p:sp>
      <p:sp>
        <p:nvSpPr>
          <p:cNvPr id="9" name="TextBox 8"/>
          <p:cNvSpPr txBox="1"/>
          <p:nvPr/>
        </p:nvSpPr>
        <p:spPr>
          <a:xfrm rot="20095450">
            <a:off x="7757988" y="2416605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10.10.10.2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889021" y="2493185"/>
            <a:ext cx="1972747" cy="312688"/>
            <a:chOff x="5889021" y="2493185"/>
            <a:chExt cx="1972747" cy="312688"/>
          </a:xfrm>
        </p:grpSpPr>
        <p:cxnSp>
          <p:nvCxnSpPr>
            <p:cNvPr id="12" name="Straight Connector 11"/>
            <p:cNvCxnSpPr>
              <a:endCxn id="57" idx="3"/>
            </p:cNvCxnSpPr>
            <p:nvPr/>
          </p:nvCxnSpPr>
          <p:spPr>
            <a:xfrm flipH="1" flipV="1">
              <a:off x="6853410" y="2649529"/>
              <a:ext cx="1008358" cy="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89021" y="2493185"/>
              <a:ext cx="964389" cy="31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IP address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35430" y="3080716"/>
            <a:ext cx="2758727" cy="307777"/>
            <a:chOff x="5335430" y="3080716"/>
            <a:chExt cx="2758727" cy="307777"/>
          </a:xfrm>
        </p:grpSpPr>
        <p:cxnSp>
          <p:nvCxnSpPr>
            <p:cNvPr id="18" name="Straight Connector 17"/>
            <p:cNvCxnSpPr>
              <a:stCxn id="24" idx="2"/>
              <a:endCxn id="60" idx="3"/>
            </p:cNvCxnSpPr>
            <p:nvPr/>
          </p:nvCxnSpPr>
          <p:spPr>
            <a:xfrm flipH="1" flipV="1">
              <a:off x="6899316" y="3234605"/>
              <a:ext cx="1194841" cy="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335430" y="3080716"/>
              <a:ext cx="1563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Containerized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7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 A Pod represents a unit of deployment: </a:t>
            </a:r>
          </a:p>
          <a:p>
            <a:pPr marL="0" indent="0">
              <a:buNone/>
            </a:pPr>
            <a:r>
              <a:rPr lang="en-US" sz="3600" i="1" dirty="0"/>
              <a:t>    a single instance of an application in </a:t>
            </a:r>
            <a:r>
              <a:rPr lang="en-US" sz="3600" i="1" dirty="0" err="1"/>
              <a:t>Kubernetes</a:t>
            </a:r>
            <a:endParaRPr lang="en-US" sz="3600" dirty="0"/>
          </a:p>
          <a:p>
            <a:r>
              <a:rPr lang="en-US" sz="3600" dirty="0"/>
              <a:t> The Pod might consist of either a single container or a small number of containers that are tightly coupled and that share resources.</a:t>
            </a:r>
          </a:p>
        </p:txBody>
      </p:sp>
    </p:spTree>
    <p:extLst>
      <p:ext uri="{BB962C8B-B14F-4D97-AF65-F5344CB8AC3E}">
        <p14:creationId xmlns:p14="http://schemas.microsoft.com/office/powerpoint/2010/main" val="1077007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707280" y="1218045"/>
            <a:ext cx="2943141" cy="22049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148759" cy="28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76521" y="1252321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185906" y="1455895"/>
            <a:ext cx="895489" cy="535709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265630" y="1604312"/>
            <a:ext cx="927056" cy="766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389412" y="1832913"/>
            <a:ext cx="691517" cy="386424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etcd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03234" y="2264296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099367" y="2467870"/>
            <a:ext cx="925877" cy="5357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-scheduler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110050" y="2406176"/>
            <a:ext cx="1227691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206184" y="2609750"/>
            <a:ext cx="1036938" cy="59614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-controller-manager</a:t>
            </a:r>
          </a:p>
        </p:txBody>
      </p:sp>
    </p:spTree>
    <p:extLst>
      <p:ext uri="{BB962C8B-B14F-4D97-AF65-F5344CB8AC3E}">
        <p14:creationId xmlns:p14="http://schemas.microsoft.com/office/powerpoint/2010/main" val="3229623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09685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386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deployment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35095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436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Deploy and Explore an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task-1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79105"/>
            <a:ext cx="10279742" cy="48900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single pod with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deployment with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deployment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pods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stream pod logs (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–f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command in a pod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–it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forward port 80 of pod to port 10080 on your local machine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port-forward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more details about po including all events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describe po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</a:p>
          <a:p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48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Pods are designed as relatively ephemeral, disposable entities. </a:t>
            </a:r>
          </a:p>
          <a:p>
            <a:r>
              <a:rPr lang="en-US" sz="4000" dirty="0"/>
              <a:t>Pods are managed in Kubernetes via </a:t>
            </a:r>
            <a:r>
              <a:rPr lang="en-US" sz="4000" b="1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2139066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Controller can create and manage multiple Pods for you, handling replication and rollout and providing self-healing capabilities at cluster scope. </a:t>
            </a:r>
          </a:p>
          <a:p>
            <a:r>
              <a:rPr lang="en-US" dirty="0"/>
              <a:t>Some examples of Controllers:</a:t>
            </a:r>
          </a:p>
          <a:p>
            <a:pPr lvl="1"/>
            <a:r>
              <a:rPr lang="en-US" u="sng" dirty="0">
                <a:hlinkClick r:id="rId2"/>
              </a:rPr>
              <a:t>Deployment</a:t>
            </a:r>
            <a:endParaRPr lang="en-US" dirty="0"/>
          </a:p>
          <a:p>
            <a:pPr lvl="1"/>
            <a:r>
              <a:rPr lang="en-US" u="sng" dirty="0" err="1">
                <a:hlinkClick r:id="rId3"/>
              </a:rPr>
              <a:t>StatefulSet</a:t>
            </a:r>
            <a:endParaRPr lang="en-US" dirty="0"/>
          </a:p>
          <a:p>
            <a:pPr lvl="1"/>
            <a:r>
              <a:rPr lang="en-US" u="sng" dirty="0" err="1">
                <a:hlinkClick r:id="rId4"/>
              </a:rPr>
              <a:t>DaemonSet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24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933702" y="1369981"/>
            <a:ext cx="2401095" cy="1898378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298551" cy="43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209100" y="1600200"/>
            <a:ext cx="562350" cy="4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85" name="Curved Right Arrow 84"/>
          <p:cNvSpPr/>
          <p:nvPr/>
        </p:nvSpPr>
        <p:spPr>
          <a:xfrm>
            <a:off x="6283249" y="1626347"/>
            <a:ext cx="282174" cy="451915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6869" y="824037"/>
            <a:ext cx="138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Deployment</a:t>
            </a:r>
          </a:p>
        </p:txBody>
      </p:sp>
      <p:cxnSp>
        <p:nvCxnSpPr>
          <p:cNvPr id="90" name="Straight Connector 89"/>
          <p:cNvCxnSpPr>
            <a:stCxn id="88" idx="2"/>
            <a:endCxn id="84" idx="7"/>
          </p:cNvCxnSpPr>
          <p:nvPr/>
        </p:nvCxnSpPr>
        <p:spPr>
          <a:xfrm flipH="1">
            <a:off x="6689096" y="1193369"/>
            <a:ext cx="461937" cy="47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403356" y="1711719"/>
            <a:ext cx="562350" cy="488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2" name="Curved Right Arrow 91"/>
          <p:cNvSpPr/>
          <p:nvPr/>
        </p:nvSpPr>
        <p:spPr>
          <a:xfrm>
            <a:off x="5477505" y="1737866"/>
            <a:ext cx="282174" cy="451915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798011" y="2395320"/>
            <a:ext cx="562350" cy="4886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4" name="Curved Right Arrow 93"/>
          <p:cNvSpPr/>
          <p:nvPr/>
        </p:nvSpPr>
        <p:spPr>
          <a:xfrm>
            <a:off x="5872160" y="2421467"/>
            <a:ext cx="282174" cy="451915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91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9100" y="1600200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340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deploy 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632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40" grpId="0" animBg="1"/>
      <p:bldP spid="41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78279"/>
            <a:ext cx="7141972" cy="5043238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18308" y="5754414"/>
              <a:ext cx="660920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cxnSp>
        <p:nvCxnSpPr>
          <p:cNvPr id="51" name="Elbow Connector 50"/>
          <p:cNvCxnSpPr>
            <a:cxnSpLocks/>
            <a:endCxn id="34" idx="1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3313" y="2127546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the application keeps growing?</a:t>
            </a:r>
          </a:p>
        </p:txBody>
      </p:sp>
    </p:spTree>
    <p:extLst>
      <p:ext uri="{BB962C8B-B14F-4D97-AF65-F5344CB8AC3E}">
        <p14:creationId xmlns:p14="http://schemas.microsoft.com/office/powerpoint/2010/main" val="1735345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85627" y="39557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10718" y="3832828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21384" y="5126723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45871" y="493742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08180" y="1383445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87740" y="642078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57257" y="6462900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134224" y="1613665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4" y="116963"/>
            <a:ext cx="28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expose deploy …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6570480" y="3760260"/>
            <a:ext cx="949360" cy="593822"/>
          </a:xfrm>
          <a:prstGeom prst="cloudCallout">
            <a:avLst>
              <a:gd name="adj1" fmla="val -40223"/>
              <a:gd name="adj2" fmla="val 1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1" name="Cloud Callout 30"/>
          <p:cNvSpPr/>
          <p:nvPr/>
        </p:nvSpPr>
        <p:spPr>
          <a:xfrm>
            <a:off x="4836933" y="3719259"/>
            <a:ext cx="934537" cy="615075"/>
          </a:xfrm>
          <a:prstGeom prst="cloudCallout">
            <a:avLst>
              <a:gd name="adj1" fmla="val -40223"/>
              <a:gd name="adj2" fmla="val 1977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  <p:sp>
        <p:nvSpPr>
          <p:cNvPr id="36" name="TextBox 35"/>
          <p:cNvSpPr txBox="1"/>
          <p:nvPr/>
        </p:nvSpPr>
        <p:spPr>
          <a:xfrm rot="20095450">
            <a:off x="8546476" y="1211597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10.40.0.2:80</a:t>
            </a:r>
          </a:p>
        </p:txBody>
      </p:sp>
      <p:sp>
        <p:nvSpPr>
          <p:cNvPr id="37" name="TextBox 36"/>
          <p:cNvSpPr txBox="1"/>
          <p:nvPr/>
        </p:nvSpPr>
        <p:spPr>
          <a:xfrm rot="20095450">
            <a:off x="5604580" y="4759039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10.43.0.2:80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503405" y="1076141"/>
            <a:ext cx="1389044" cy="1143196"/>
            <a:chOff x="2503405" y="1076141"/>
            <a:chExt cx="1389044" cy="1143196"/>
          </a:xfrm>
        </p:grpSpPr>
        <p:sp>
          <p:nvSpPr>
            <p:cNvPr id="17" name="Cube 16"/>
            <p:cNvSpPr/>
            <p:nvPr/>
          </p:nvSpPr>
          <p:spPr>
            <a:xfrm>
              <a:off x="3079179" y="1439216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891512" y="1218045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20095450">
              <a:off x="2503405" y="1076141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10.30.0.2:5672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03895" y="3526948"/>
            <a:ext cx="14174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10.97.14.200:5673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94984" y="4777478"/>
            <a:ext cx="1389044" cy="1143196"/>
            <a:chOff x="4011884" y="4502150"/>
            <a:chExt cx="1389044" cy="1143196"/>
          </a:xfrm>
        </p:grpSpPr>
        <p:sp>
          <p:nvSpPr>
            <p:cNvPr id="42" name="Cube 41"/>
            <p:cNvSpPr/>
            <p:nvPr/>
          </p:nvSpPr>
          <p:spPr>
            <a:xfrm>
              <a:off x="4587658" y="4865225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399991" y="4644054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20095450">
              <a:off x="4011884" y="4502150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10.32.0.3:5672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416772" y="3527110"/>
            <a:ext cx="161185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10.105.128.60:8080</a:t>
            </a:r>
          </a:p>
        </p:txBody>
      </p:sp>
      <p:cxnSp>
        <p:nvCxnSpPr>
          <p:cNvPr id="6" name="Straight Arrow Connector 5"/>
          <p:cNvCxnSpPr>
            <a:stCxn id="3" idx="3"/>
            <a:endCxn id="40" idx="3"/>
          </p:cNvCxnSpPr>
          <p:nvPr/>
        </p:nvCxnSpPr>
        <p:spPr>
          <a:xfrm flipV="1">
            <a:off x="7045160" y="2224636"/>
            <a:ext cx="1953603" cy="156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41" idx="7"/>
          </p:cNvCxnSpPr>
          <p:nvPr/>
        </p:nvCxnSpPr>
        <p:spPr>
          <a:xfrm>
            <a:off x="6663299" y="4174587"/>
            <a:ext cx="136925" cy="90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3" idx="7"/>
          </p:cNvCxnSpPr>
          <p:nvPr/>
        </p:nvCxnSpPr>
        <p:spPr>
          <a:xfrm flipH="1">
            <a:off x="5137444" y="4371016"/>
            <a:ext cx="146584" cy="6950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1" idx="3"/>
            <a:endCxn id="44" idx="5"/>
          </p:cNvCxnSpPr>
          <p:nvPr/>
        </p:nvCxnSpPr>
        <p:spPr>
          <a:xfrm flipH="1" flipV="1">
            <a:off x="3745865" y="2072701"/>
            <a:ext cx="1558337" cy="16817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472990" y="2170808"/>
            <a:ext cx="562350" cy="488668"/>
            <a:chOff x="6209100" y="1600200"/>
            <a:chExt cx="562350" cy="488668"/>
          </a:xfrm>
        </p:grpSpPr>
        <p:sp>
          <p:nvSpPr>
            <p:cNvPr id="66" name="Oval 65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67" name="Curved Right Arrow 66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1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31" grpId="0" animBg="1"/>
      <p:bldP spid="39" grpId="0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Service routes traffic across a set of Pods</a:t>
            </a:r>
          </a:p>
          <a:p>
            <a:r>
              <a:rPr lang="en-US" dirty="0"/>
              <a:t>The set of Pods targeted by a Service is usually determined by a </a:t>
            </a:r>
            <a:r>
              <a:rPr lang="en-US" b="1" i="1" dirty="0" err="1"/>
              <a:t>LabelSelector</a:t>
            </a:r>
            <a:r>
              <a:rPr lang="en-US" i="1" dirty="0"/>
              <a:t> (selector: app …)</a:t>
            </a:r>
            <a:endParaRPr lang="en-US" b="1" dirty="0"/>
          </a:p>
          <a:p>
            <a:r>
              <a:rPr lang="en-US" dirty="0"/>
              <a:t>A Service is an abstraction that allow pods to die and replicate in </a:t>
            </a:r>
            <a:r>
              <a:rPr lang="en-US" dirty="0" err="1"/>
              <a:t>Kubernetes</a:t>
            </a:r>
            <a:r>
              <a:rPr lang="en-US" dirty="0"/>
              <a:t> without impacting your application. </a:t>
            </a:r>
          </a:p>
          <a:p>
            <a:r>
              <a:rPr lang="en-US" dirty="0"/>
              <a:t>Discovery and routing among Pods is handled by </a:t>
            </a:r>
            <a:r>
              <a:rPr lang="en-US" dirty="0" err="1"/>
              <a:t>Kubernetes</a:t>
            </a:r>
            <a:r>
              <a:rPr lang="en-US" dirty="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1007050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Expose and Scale your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service for my-app deployment, on port 80 and connects to the containers on port 8000.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--target-port=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 --show-labels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Scale a deployment named 'foo' to 3.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--replicas=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6732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407995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Using </a:t>
            </a:r>
            <a:r>
              <a:rPr lang="en-US" sz="2800" b="1" dirty="0" err="1">
                <a:solidFill>
                  <a:schemeClr val="tx1"/>
                </a:solidFill>
              </a:rPr>
              <a:t>kubectl</a:t>
            </a:r>
            <a:r>
              <a:rPr lang="en-US" sz="2800" dirty="0">
                <a:solidFill>
                  <a:schemeClr val="tx1"/>
                </a:solidFill>
              </a:rPr>
              <a:t> imperative commands to Deploy, Explore, Expose, Scale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7177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53" name="Flowchart: Direct Access Storage 52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gnetic Disk 62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65" name="Elbow Connector 64"/>
          <p:cNvCxnSpPr>
            <a:stCxn id="85" idx="2"/>
            <a:endCxn id="63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2130332"/>
            <a:ext cx="3669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Adding more and more functionality until…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838200" y="3597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7" name="Rectangle 5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4" name="Elbow Connector 3"/>
          <p:cNvCxnSpPr>
            <a:stCxn id="54" idx="2"/>
            <a:endCxn id="57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1" idx="1"/>
            <a:endCxn id="54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4" name="Rectangle 6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68" name="Rectangle 6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1" name="Rectangle 7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77" name="Rectangle 7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14" name="Elbow Connector 13"/>
          <p:cNvCxnSpPr>
            <a:stCxn id="72" idx="2"/>
            <a:endCxn id="84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9" idx="2"/>
            <a:endCxn id="81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6" idx="2"/>
            <a:endCxn id="77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9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2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2" idx="2"/>
            <a:endCxn id="53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88" name="Rectangle 8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5" name="Rectangle 9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98" name="Rectangle 9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73" name="Elbow Connector 72"/>
          <p:cNvCxnSpPr>
            <a:stCxn id="92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91" name="Rectangle 90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93" name="Elbow Connector 92"/>
          <p:cNvCxnSpPr>
            <a:stCxn id="78" idx="2"/>
            <a:endCxn id="91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03" name="Rectangle 10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08" name="Elbow Connector 107"/>
          <p:cNvCxnSpPr>
            <a:stCxn id="104" idx="2"/>
            <a:endCxn id="10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11" name="Rectangle 11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13" name="Elbow Connector 112"/>
          <p:cNvCxnSpPr>
            <a:stCxn id="112" idx="2"/>
            <a:endCxn id="75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50" name="Rectangle 49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3" name="Elbow Connector 2"/>
          <p:cNvCxnSpPr>
            <a:stCxn id="89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96" idx="2"/>
            <a:endCxn id="68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9" idx="2"/>
            <a:endCxn id="71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241"/>
            <a:ext cx="10515600" cy="1325563"/>
          </a:xfrm>
        </p:spPr>
        <p:txBody>
          <a:bodyPr/>
          <a:lstStyle/>
          <a:p>
            <a:r>
              <a:rPr lang="en-US" b="1" dirty="0"/>
              <a:t>Monolithic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6279" y="2116485"/>
            <a:ext cx="3548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becomes a massive monolith that is almost impossible to maintain and eats way too much CPU and RAM. 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44" name="Flowchart: Direct Access Storage 43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agnetic Disk 45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49" name="Elbow Connector 48"/>
          <p:cNvCxnSpPr>
            <a:stCxn id="88" idx="2"/>
            <a:endCxn id="46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2" name="Rectangle 5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55" name="Elbow Connector 54"/>
          <p:cNvCxnSpPr>
            <a:stCxn id="126" idx="2"/>
            <a:endCxn id="52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126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3" name="Rectangle 6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8" name="Rectangle 7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7" name="Rectangle 8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89" name="Elbow Connector 88"/>
          <p:cNvCxnSpPr>
            <a:stCxn id="79" idx="2"/>
            <a:endCxn id="87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76" idx="2"/>
            <a:endCxn id="84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5" idx="2"/>
            <a:endCxn id="81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2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5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5" idx="2"/>
            <a:endCxn id="44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96" name="Rectangle 9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9" name="Rectangle 98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102" name="Rectangle 10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04" name="Elbow Connector 103"/>
          <p:cNvCxnSpPr>
            <a:stCxn id="110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109" name="Rectangle 108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111" name="Elbow Connector 110"/>
          <p:cNvCxnSpPr>
            <a:stCxn id="107" idx="2"/>
            <a:endCxn id="109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13" name="Rectangle 11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16" name="Rectangle 11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18" name="Elbow Connector 117"/>
          <p:cNvCxnSpPr>
            <a:stCxn id="114" idx="2"/>
            <a:endCxn id="11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21" name="Rectangle 12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23" name="Elbow Connector 122"/>
          <p:cNvCxnSpPr>
            <a:stCxn id="122" idx="2"/>
            <a:endCxn id="106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125" name="Rectangle 12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127" name="Elbow Connector 126"/>
          <p:cNvCxnSpPr>
            <a:stCxn id="97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2"/>
            <a:endCxn id="75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03" idx="2"/>
            <a:endCxn id="78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2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Monolithics</a:t>
            </a:r>
            <a:r>
              <a:rPr lang="en-US" dirty="0"/>
              <a:t>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too large and complex to fully understand</a:t>
            </a:r>
          </a:p>
          <a:p>
            <a:r>
              <a:rPr lang="en-US" dirty="0"/>
              <a:t>Impact of a change usually not predictable</a:t>
            </a:r>
          </a:p>
          <a:p>
            <a:r>
              <a:rPr lang="en-US" dirty="0"/>
              <a:t>Bug in one module (e.g. memory leak) could potentially bring down the entire application</a:t>
            </a:r>
          </a:p>
          <a:p>
            <a:r>
              <a:rPr lang="en-US" dirty="0"/>
              <a:t>On each update – need to redeploy the entire application.</a:t>
            </a:r>
          </a:p>
          <a:p>
            <a:r>
              <a:rPr lang="en-US" dirty="0"/>
              <a:t>Barrier in adopting new technologies or frameworks</a:t>
            </a:r>
          </a:p>
          <a:p>
            <a:r>
              <a:rPr lang="en-US" dirty="0"/>
              <a:t>Size of application increase build time and slows down start-up time.</a:t>
            </a:r>
          </a:p>
          <a:p>
            <a:r>
              <a:rPr lang="en-US" dirty="0"/>
              <a:t>Continues deployment is difficult.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91111" y="2044452"/>
            <a:ext cx="7141972" cy="325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201738" y="5531378"/>
            <a:ext cx="1720717" cy="10835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 6"/>
          <p:cNvSpPr/>
          <p:nvPr/>
        </p:nvSpPr>
        <p:spPr>
          <a:xfrm>
            <a:off x="3110217" y="2280854"/>
            <a:ext cx="6030316" cy="8116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0217" y="3221741"/>
            <a:ext cx="6030316" cy="8124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Business-Logic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3110217" y="4163379"/>
            <a:ext cx="6030316" cy="851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Layer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2997509" y="5784633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11" name="Flowchart: Direct Access Storage 10"/>
          <p:cNvSpPr/>
          <p:nvPr/>
        </p:nvSpPr>
        <p:spPr>
          <a:xfrm>
            <a:off x="3902554" y="5877551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339512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7" name="Flowchart: Direct Access Storage 26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997319" y="2111188"/>
            <a:ext cx="2106708" cy="941294"/>
            <a:chOff x="4997319" y="2111188"/>
            <a:chExt cx="2106708" cy="941294"/>
          </a:xfrm>
        </p:grpSpPr>
        <p:sp>
          <p:nvSpPr>
            <p:cNvPr id="14" name="Rounded Rectangle 13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97319" y="3132665"/>
            <a:ext cx="2106708" cy="941294"/>
            <a:chOff x="4997319" y="3132665"/>
            <a:chExt cx="2106708" cy="941294"/>
          </a:xfrm>
        </p:grpSpPr>
        <p:sp>
          <p:nvSpPr>
            <p:cNvPr id="17" name="Rounded Rectangle 16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74860" y="3132665"/>
            <a:ext cx="2106708" cy="941294"/>
            <a:chOff x="7274860" y="3132665"/>
            <a:chExt cx="2106708" cy="941294"/>
          </a:xfrm>
        </p:grpSpPr>
        <p:sp>
          <p:nvSpPr>
            <p:cNvPr id="16" name="Rounded Rectangle 15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719778" y="2111188"/>
            <a:ext cx="2106708" cy="941294"/>
            <a:chOff x="2719778" y="2111188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44" name="Flowchart: Magnetic Disk 43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719778" y="4154142"/>
            <a:ext cx="2106708" cy="941294"/>
            <a:chOff x="2719778" y="4154142"/>
            <a:chExt cx="2106708" cy="941294"/>
          </a:xfrm>
        </p:grpSpPr>
        <p:sp>
          <p:nvSpPr>
            <p:cNvPr id="21" name="Rounded Rectangle 20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10282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20925 -0.0016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6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21016 -0.007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-3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00013 0.1493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0235 -0.00602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41995</TotalTime>
  <Words>1315</Words>
  <Application>Microsoft Macintosh PowerPoint</Application>
  <PresentationFormat>Widescreen</PresentationFormat>
  <Paragraphs>442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SFMono-Regular</vt:lpstr>
      <vt:lpstr>Wingdings</vt:lpstr>
      <vt:lpstr>Office Theme</vt:lpstr>
      <vt:lpstr>Using Kubernetes</vt:lpstr>
      <vt:lpstr>Agenda</vt:lpstr>
      <vt:lpstr>Microservices</vt:lpstr>
      <vt:lpstr>Typical MVC Application </vt:lpstr>
      <vt:lpstr>PowerPoint Presentation</vt:lpstr>
      <vt:lpstr>Monolithic Architecture</vt:lpstr>
      <vt:lpstr>Monolithics 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Benefits </vt:lpstr>
      <vt:lpstr>Monolithic – Service Oriented - Microservices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Orchestrator</vt:lpstr>
      <vt:lpstr>           Kubernetes (aka. K8s)</vt:lpstr>
      <vt:lpstr>Agenda</vt:lpstr>
      <vt:lpstr>Pod - the basic building block of Kubernetes</vt:lpstr>
      <vt:lpstr>Pod</vt:lpstr>
      <vt:lpstr>PowerPoint Presentation</vt:lpstr>
      <vt:lpstr>PowerPoint Presentation</vt:lpstr>
      <vt:lpstr>PowerPoint Presentation</vt:lpstr>
      <vt:lpstr>Working with kubectl Imperative Commands</vt:lpstr>
      <vt:lpstr>Pod</vt:lpstr>
      <vt:lpstr>Controller</vt:lpstr>
      <vt:lpstr>PowerPoint Presentation</vt:lpstr>
      <vt:lpstr>PowerPoint Presentation</vt:lpstr>
      <vt:lpstr>PowerPoint Presentation</vt:lpstr>
      <vt:lpstr>Service</vt:lpstr>
      <vt:lpstr>Working with kubectl Imperative Commands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creator>nesia amit</dc:creator>
  <cp:lastModifiedBy>Malin, Eylon</cp:lastModifiedBy>
  <cp:revision>294</cp:revision>
  <dcterms:created xsi:type="dcterms:W3CDTF">2017-12-11T10:23:59Z</dcterms:created>
  <dcterms:modified xsi:type="dcterms:W3CDTF">2022-02-15T11:14:52Z</dcterms:modified>
</cp:coreProperties>
</file>