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85" r:id="rId6"/>
    <p:sldId id="286" r:id="rId7"/>
    <p:sldId id="314" r:id="rId8"/>
    <p:sldId id="272" r:id="rId9"/>
    <p:sldId id="315" r:id="rId10"/>
    <p:sldId id="316" r:id="rId11"/>
    <p:sldId id="318" r:id="rId12"/>
    <p:sldId id="319" r:id="rId13"/>
    <p:sldId id="266" r:id="rId14"/>
    <p:sldId id="258" r:id="rId15"/>
    <p:sldId id="271" r:id="rId16"/>
    <p:sldId id="262" r:id="rId17"/>
    <p:sldId id="273" r:id="rId18"/>
    <p:sldId id="320" r:id="rId19"/>
    <p:sldId id="275" r:id="rId20"/>
    <p:sldId id="276" r:id="rId21"/>
    <p:sldId id="277" r:id="rId22"/>
    <p:sldId id="283" r:id="rId23"/>
    <p:sldId id="278" r:id="rId24"/>
    <p:sldId id="280" r:id="rId25"/>
    <p:sldId id="279" r:id="rId26"/>
    <p:sldId id="281" r:id="rId27"/>
    <p:sldId id="289" r:id="rId28"/>
    <p:sldId id="282" r:id="rId29"/>
    <p:sldId id="288" r:id="rId30"/>
    <p:sldId id="290" r:id="rId31"/>
    <p:sldId id="292" r:id="rId32"/>
    <p:sldId id="291" r:id="rId33"/>
    <p:sldId id="321" r:id="rId34"/>
    <p:sldId id="263" r:id="rId35"/>
    <p:sldId id="325" r:id="rId36"/>
    <p:sldId id="294" r:id="rId37"/>
    <p:sldId id="322" r:id="rId38"/>
    <p:sldId id="296" r:id="rId39"/>
    <p:sldId id="295" r:id="rId40"/>
    <p:sldId id="297" r:id="rId41"/>
    <p:sldId id="300" r:id="rId42"/>
    <p:sldId id="301" r:id="rId43"/>
    <p:sldId id="306" r:id="rId44"/>
    <p:sldId id="30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4C2EE"/>
    <a:srgbClr val="F2B0E9"/>
    <a:srgbClr val="FFF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7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8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1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F2598-CD9E-4308-8C1F-F0CAB254D96E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Kubernete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F-7cjdtrQ9Y&amp;ab_channel=HernanVolij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ivi/k8s-training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workloads/controllers/statefulset/" TargetMode="External"/><Relationship Id="rId2" Type="http://schemas.openxmlformats.org/officeDocument/2006/relationships/hyperlink" Target="https://kubernetes.io/docs/concepts/workloads/controllers/deployme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bernetes.io/docs/concepts/workloads/controllers/daemonset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ivi/k8s-training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6" y="425003"/>
            <a:ext cx="12028868" cy="6014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0489" y="1829582"/>
            <a:ext cx="6186152" cy="11816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Kubernetes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5345" y="3718729"/>
            <a:ext cx="5001296" cy="1394138"/>
          </a:xfrm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Nesia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Amit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555345" y="3021660"/>
            <a:ext cx="5001296" cy="1394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627216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997319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274860" y="2111188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3154820" y="547759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24" name="Flowchart: Magnetic Disk 23"/>
          <p:cNvSpPr/>
          <p:nvPr/>
        </p:nvSpPr>
        <p:spPr>
          <a:xfrm>
            <a:off x="548999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76753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27" name="Flowchart: Direct Access Storage 26"/>
          <p:cNvSpPr/>
          <p:nvPr/>
        </p:nvSpPr>
        <p:spPr>
          <a:xfrm>
            <a:off x="1846350" y="5604607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784789" y="5556629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997319" y="2111188"/>
            <a:ext cx="2106708" cy="941294"/>
            <a:chOff x="4997319" y="2111188"/>
            <a:chExt cx="2106708" cy="941294"/>
          </a:xfrm>
        </p:grpSpPr>
        <p:sp>
          <p:nvSpPr>
            <p:cNvPr id="14" name="Rounded Rectangle 13"/>
            <p:cNvSpPr/>
            <p:nvPr/>
          </p:nvSpPr>
          <p:spPr>
            <a:xfrm>
              <a:off x="4997319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92538" y="2304021"/>
              <a:ext cx="1716269" cy="6451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97319" y="3132665"/>
            <a:ext cx="2106708" cy="941294"/>
            <a:chOff x="4997319" y="3132665"/>
            <a:chExt cx="2106708" cy="941294"/>
          </a:xfrm>
        </p:grpSpPr>
        <p:sp>
          <p:nvSpPr>
            <p:cNvPr id="17" name="Rounded Rectangle 16"/>
            <p:cNvSpPr/>
            <p:nvPr/>
          </p:nvSpPr>
          <p:spPr>
            <a:xfrm>
              <a:off x="4997319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253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Account-Service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274860" y="3132665"/>
            <a:ext cx="2106708" cy="941294"/>
            <a:chOff x="7274860" y="3132665"/>
            <a:chExt cx="2106708" cy="941294"/>
          </a:xfrm>
        </p:grpSpPr>
        <p:sp>
          <p:nvSpPr>
            <p:cNvPr id="16" name="Rounded Rectangle 15"/>
            <p:cNvSpPr/>
            <p:nvPr/>
          </p:nvSpPr>
          <p:spPr>
            <a:xfrm>
              <a:off x="7274860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7007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7470078" y="2304021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74857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719778" y="2111188"/>
            <a:ext cx="2106708" cy="941294"/>
            <a:chOff x="2719778" y="2111188"/>
            <a:chExt cx="2106708" cy="941294"/>
          </a:xfrm>
        </p:grpSpPr>
        <p:sp>
          <p:nvSpPr>
            <p:cNvPr id="15" name="Rounded Rectangle 14"/>
            <p:cNvSpPr/>
            <p:nvPr/>
          </p:nvSpPr>
          <p:spPr>
            <a:xfrm>
              <a:off x="2719778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81467" y="2259251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File-Service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719778" y="3132665"/>
            <a:ext cx="2106708" cy="941294"/>
            <a:chOff x="2719778" y="3132665"/>
            <a:chExt cx="2106708" cy="941294"/>
          </a:xfrm>
        </p:grpSpPr>
        <p:sp>
          <p:nvSpPr>
            <p:cNvPr id="18" name="Rounded Rectangle 17"/>
            <p:cNvSpPr/>
            <p:nvPr/>
          </p:nvSpPr>
          <p:spPr>
            <a:xfrm>
              <a:off x="2719778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81466" y="3286572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Orders-Service</a:t>
              </a:r>
            </a:p>
          </p:txBody>
        </p:sp>
      </p:grpSp>
      <p:sp>
        <p:nvSpPr>
          <p:cNvPr id="44" name="Flowchart: Magnetic Disk 43"/>
          <p:cNvSpPr/>
          <p:nvPr/>
        </p:nvSpPr>
        <p:spPr>
          <a:xfrm>
            <a:off x="10325001" y="5425569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719778" y="4154142"/>
            <a:ext cx="2106708" cy="941294"/>
            <a:chOff x="2719778" y="4154142"/>
            <a:chExt cx="2106708" cy="941294"/>
          </a:xfrm>
        </p:grpSpPr>
        <p:sp>
          <p:nvSpPr>
            <p:cNvPr id="21" name="Rounded Rectangle 20"/>
            <p:cNvSpPr/>
            <p:nvPr/>
          </p:nvSpPr>
          <p:spPr>
            <a:xfrm>
              <a:off x="2719778" y="4154142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968019" y="4313893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Notofication</a:t>
              </a:r>
              <a:r>
                <a:rPr lang="en-US" dirty="0">
                  <a:solidFill>
                    <a:schemeClr val="tx1"/>
                  </a:solidFill>
                </a:rPr>
                <a:t>-Service</a:t>
              </a:r>
            </a:p>
          </p:txBody>
        </p:sp>
      </p:grpSp>
      <p:sp>
        <p:nvSpPr>
          <p:cNvPr id="47" name="Rectangle 46"/>
          <p:cNvSpPr/>
          <p:nvPr/>
        </p:nvSpPr>
        <p:spPr>
          <a:xfrm>
            <a:off x="7470078" y="4318817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487360" y="185927"/>
            <a:ext cx="4326694" cy="1253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Split the application into smaller chunks</a:t>
            </a:r>
          </a:p>
        </p:txBody>
      </p:sp>
    </p:spTree>
    <p:extLst>
      <p:ext uri="{BB962C8B-B14F-4D97-AF65-F5344CB8AC3E}">
        <p14:creationId xmlns:p14="http://schemas.microsoft.com/office/powerpoint/2010/main" val="102822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48148E-6 L 0.20925 -0.0016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56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-0.21016 -0.0078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8" y="-3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0.00013 0.14931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5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10235 -0.00602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97319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74860" y="2111188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3154820" y="547759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548999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776753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9" name="Flowchart: Direct Access Storage 8"/>
          <p:cNvSpPr/>
          <p:nvPr/>
        </p:nvSpPr>
        <p:spPr>
          <a:xfrm>
            <a:off x="1846350" y="5604607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784789" y="5556629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97319" y="416858"/>
            <a:ext cx="2106708" cy="941294"/>
            <a:chOff x="4997319" y="2111188"/>
            <a:chExt cx="2106708" cy="941294"/>
          </a:xfrm>
        </p:grpSpPr>
        <p:sp>
          <p:nvSpPr>
            <p:cNvPr id="12" name="Rounded Rectangle 11"/>
            <p:cNvSpPr/>
            <p:nvPr/>
          </p:nvSpPr>
          <p:spPr>
            <a:xfrm>
              <a:off x="4997319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92538" y="2304021"/>
              <a:ext cx="1716269" cy="6451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81769" y="4152484"/>
            <a:ext cx="2106708" cy="941294"/>
            <a:chOff x="4997319" y="3132665"/>
            <a:chExt cx="2106708" cy="941294"/>
          </a:xfrm>
        </p:grpSpPr>
        <p:sp>
          <p:nvSpPr>
            <p:cNvPr id="15" name="Rounded Rectangle 14"/>
            <p:cNvSpPr/>
            <p:nvPr/>
          </p:nvSpPr>
          <p:spPr>
            <a:xfrm>
              <a:off x="4997319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9253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Account-Service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832319" y="3132665"/>
            <a:ext cx="2106708" cy="941294"/>
            <a:chOff x="7274860" y="3132665"/>
            <a:chExt cx="2106708" cy="941294"/>
          </a:xfrm>
        </p:grpSpPr>
        <p:sp>
          <p:nvSpPr>
            <p:cNvPr id="18" name="Rounded Rectangle 17"/>
            <p:cNvSpPr/>
            <p:nvPr/>
          </p:nvSpPr>
          <p:spPr>
            <a:xfrm>
              <a:off x="7274860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7007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470078" y="2304021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74857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1924" y="2111188"/>
            <a:ext cx="2106708" cy="941294"/>
            <a:chOff x="2719778" y="2111188"/>
            <a:chExt cx="2106708" cy="941294"/>
          </a:xfrm>
        </p:grpSpPr>
        <p:sp>
          <p:nvSpPr>
            <p:cNvPr id="23" name="Rounded Rectangle 22"/>
            <p:cNvSpPr/>
            <p:nvPr/>
          </p:nvSpPr>
          <p:spPr>
            <a:xfrm>
              <a:off x="2719778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81467" y="2259251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File-Service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19778" y="3132665"/>
            <a:ext cx="2106708" cy="941294"/>
            <a:chOff x="2719778" y="3132665"/>
            <a:chExt cx="2106708" cy="941294"/>
          </a:xfrm>
        </p:grpSpPr>
        <p:sp>
          <p:nvSpPr>
            <p:cNvPr id="26" name="Rounded Rectangle 25"/>
            <p:cNvSpPr/>
            <p:nvPr/>
          </p:nvSpPr>
          <p:spPr>
            <a:xfrm>
              <a:off x="2719778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81466" y="3286572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Orders-Service</a:t>
              </a:r>
            </a:p>
          </p:txBody>
        </p:sp>
      </p:grpSp>
      <p:sp>
        <p:nvSpPr>
          <p:cNvPr id="28" name="Flowchart: Magnetic Disk 27"/>
          <p:cNvSpPr/>
          <p:nvPr/>
        </p:nvSpPr>
        <p:spPr>
          <a:xfrm>
            <a:off x="10325001" y="5425569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360554" y="4136424"/>
            <a:ext cx="2106708" cy="941294"/>
            <a:chOff x="2719778" y="4154142"/>
            <a:chExt cx="2106708" cy="941294"/>
          </a:xfrm>
        </p:grpSpPr>
        <p:sp>
          <p:nvSpPr>
            <p:cNvPr id="30" name="Rounded Rectangle 29"/>
            <p:cNvSpPr/>
            <p:nvPr/>
          </p:nvSpPr>
          <p:spPr>
            <a:xfrm>
              <a:off x="2719778" y="4154142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68019" y="4313893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Notofication</a:t>
              </a:r>
              <a:r>
                <a:rPr lang="en-US" dirty="0">
                  <a:solidFill>
                    <a:schemeClr val="tx1"/>
                  </a:solidFill>
                </a:rPr>
                <a:t>-Service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470078" y="4318817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cxnSp>
        <p:nvCxnSpPr>
          <p:cNvPr id="36" name="Straight Arrow Connector 35"/>
          <p:cNvCxnSpPr>
            <a:stCxn id="12" idx="2"/>
            <a:endCxn id="23" idx="0"/>
          </p:cNvCxnSpPr>
          <p:nvPr/>
        </p:nvCxnSpPr>
        <p:spPr>
          <a:xfrm flipH="1">
            <a:off x="1155278" y="1358152"/>
            <a:ext cx="4895395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2"/>
            <a:endCxn id="5" idx="0"/>
          </p:cNvCxnSpPr>
          <p:nvPr/>
        </p:nvCxnSpPr>
        <p:spPr>
          <a:xfrm>
            <a:off x="6050673" y="1358152"/>
            <a:ext cx="2277541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26" idx="0"/>
          </p:cNvCxnSpPr>
          <p:nvPr/>
        </p:nvCxnSpPr>
        <p:spPr>
          <a:xfrm flipH="1">
            <a:off x="3773132" y="1358152"/>
            <a:ext cx="2277541" cy="1774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2"/>
            <a:endCxn id="15" idx="0"/>
          </p:cNvCxnSpPr>
          <p:nvPr/>
        </p:nvCxnSpPr>
        <p:spPr>
          <a:xfrm flipH="1">
            <a:off x="6035123" y="1358152"/>
            <a:ext cx="15550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2"/>
            <a:endCxn id="21" idx="0"/>
          </p:cNvCxnSpPr>
          <p:nvPr/>
        </p:nvCxnSpPr>
        <p:spPr>
          <a:xfrm>
            <a:off x="6050673" y="1358152"/>
            <a:ext cx="2277538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1318744">
            <a:off x="2571078" y="1552384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50" name="Straight Arrow Connector 49"/>
          <p:cNvCxnSpPr>
            <a:stCxn id="23" idx="2"/>
            <a:endCxn id="10" idx="1"/>
          </p:cNvCxnSpPr>
          <p:nvPr/>
        </p:nvCxnSpPr>
        <p:spPr>
          <a:xfrm>
            <a:off x="1155278" y="3052482"/>
            <a:ext cx="1" cy="250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2"/>
            <a:endCxn id="9" idx="0"/>
          </p:cNvCxnSpPr>
          <p:nvPr/>
        </p:nvCxnSpPr>
        <p:spPr>
          <a:xfrm>
            <a:off x="2413908" y="5077718"/>
            <a:ext cx="1" cy="52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21318744">
            <a:off x="4036680" y="2300355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54" name="TextBox 53"/>
          <p:cNvSpPr txBox="1"/>
          <p:nvPr/>
        </p:nvSpPr>
        <p:spPr>
          <a:xfrm rot="21318744">
            <a:off x="5556339" y="2457327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55" name="TextBox 54"/>
          <p:cNvSpPr txBox="1"/>
          <p:nvPr/>
        </p:nvSpPr>
        <p:spPr>
          <a:xfrm rot="21318744">
            <a:off x="6360930" y="210622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56" name="TextBox 55"/>
          <p:cNvSpPr txBox="1"/>
          <p:nvPr/>
        </p:nvSpPr>
        <p:spPr>
          <a:xfrm rot="21318744">
            <a:off x="6960194" y="1449143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58" name="Straight Arrow Connector 57"/>
          <p:cNvCxnSpPr>
            <a:stCxn id="26" idx="3"/>
            <a:endCxn id="18" idx="1"/>
          </p:cNvCxnSpPr>
          <p:nvPr/>
        </p:nvCxnSpPr>
        <p:spPr>
          <a:xfrm>
            <a:off x="4826486" y="3603312"/>
            <a:ext cx="5005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1"/>
          </p:cNvCxnSpPr>
          <p:nvPr/>
        </p:nvCxnSpPr>
        <p:spPr>
          <a:xfrm flipH="1">
            <a:off x="2659387" y="3603312"/>
            <a:ext cx="60391" cy="200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6" idx="2"/>
            <a:endCxn id="6" idx="1"/>
          </p:cNvCxnSpPr>
          <p:nvPr/>
        </p:nvCxnSpPr>
        <p:spPr>
          <a:xfrm flipH="1">
            <a:off x="3715493" y="4073959"/>
            <a:ext cx="57639" cy="140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" idx="2"/>
            <a:endCxn id="7" idx="1"/>
          </p:cNvCxnSpPr>
          <p:nvPr/>
        </p:nvCxnSpPr>
        <p:spPr>
          <a:xfrm flipH="1">
            <a:off x="6050672" y="5093778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1" idx="2"/>
            <a:endCxn id="8" idx="1"/>
          </p:cNvCxnSpPr>
          <p:nvPr/>
        </p:nvCxnSpPr>
        <p:spPr>
          <a:xfrm>
            <a:off x="8328211" y="5093778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8" idx="2"/>
            <a:endCxn id="28" idx="1"/>
          </p:cNvCxnSpPr>
          <p:nvPr/>
        </p:nvCxnSpPr>
        <p:spPr>
          <a:xfrm>
            <a:off x="10885673" y="4073959"/>
            <a:ext cx="1" cy="135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085186" y="333838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78" name="Straight Arrow Connector 77"/>
          <p:cNvCxnSpPr>
            <a:stCxn id="5" idx="2"/>
            <a:endCxn id="15" idx="0"/>
          </p:cNvCxnSpPr>
          <p:nvPr/>
        </p:nvCxnSpPr>
        <p:spPr>
          <a:xfrm flipH="1">
            <a:off x="6035123" y="3052482"/>
            <a:ext cx="2293091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21" idx="0"/>
          </p:cNvCxnSpPr>
          <p:nvPr/>
        </p:nvCxnSpPr>
        <p:spPr>
          <a:xfrm flipH="1">
            <a:off x="8328211" y="3052482"/>
            <a:ext cx="3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ontent Placeholder 2"/>
          <p:cNvSpPr>
            <a:spLocks noGrp="1"/>
          </p:cNvSpPr>
          <p:nvPr>
            <p:ph idx="1"/>
          </p:nvPr>
        </p:nvSpPr>
        <p:spPr>
          <a:xfrm>
            <a:off x="487360" y="185927"/>
            <a:ext cx="4326694" cy="1253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Split the application into smaller chunks</a:t>
            </a:r>
          </a:p>
        </p:txBody>
      </p:sp>
    </p:spTree>
    <p:extLst>
      <p:ext uri="{BB962C8B-B14F-4D97-AF65-F5344CB8AC3E}">
        <p14:creationId xmlns:p14="http://schemas.microsoft.com/office/powerpoint/2010/main" val="273488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97319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74860" y="2111188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3154820" y="547759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548999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776753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9" name="Flowchart: Direct Access Storage 8"/>
          <p:cNvSpPr/>
          <p:nvPr/>
        </p:nvSpPr>
        <p:spPr>
          <a:xfrm>
            <a:off x="1846350" y="5604607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784789" y="5556629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97319" y="416858"/>
            <a:ext cx="2106708" cy="941294"/>
            <a:chOff x="4997319" y="2111188"/>
            <a:chExt cx="2106708" cy="941294"/>
          </a:xfrm>
        </p:grpSpPr>
        <p:sp>
          <p:nvSpPr>
            <p:cNvPr id="12" name="Rounded Rectangle 11"/>
            <p:cNvSpPr/>
            <p:nvPr/>
          </p:nvSpPr>
          <p:spPr>
            <a:xfrm>
              <a:off x="4997319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92538" y="2304021"/>
              <a:ext cx="1716269" cy="6451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81769" y="4152484"/>
            <a:ext cx="2106708" cy="941294"/>
            <a:chOff x="4997319" y="3132665"/>
            <a:chExt cx="2106708" cy="941294"/>
          </a:xfrm>
        </p:grpSpPr>
        <p:sp>
          <p:nvSpPr>
            <p:cNvPr id="15" name="Rounded Rectangle 14"/>
            <p:cNvSpPr/>
            <p:nvPr/>
          </p:nvSpPr>
          <p:spPr>
            <a:xfrm>
              <a:off x="4997319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9253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Account-Service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832319" y="3132665"/>
            <a:ext cx="2106708" cy="941294"/>
            <a:chOff x="7274860" y="3132665"/>
            <a:chExt cx="2106708" cy="941294"/>
          </a:xfrm>
        </p:grpSpPr>
        <p:sp>
          <p:nvSpPr>
            <p:cNvPr id="18" name="Rounded Rectangle 17"/>
            <p:cNvSpPr/>
            <p:nvPr/>
          </p:nvSpPr>
          <p:spPr>
            <a:xfrm>
              <a:off x="7274860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7007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470078" y="2304021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74857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1924" y="2111188"/>
            <a:ext cx="2106708" cy="941294"/>
            <a:chOff x="2719778" y="2111188"/>
            <a:chExt cx="2106708" cy="941294"/>
          </a:xfrm>
        </p:grpSpPr>
        <p:sp>
          <p:nvSpPr>
            <p:cNvPr id="23" name="Rounded Rectangle 22"/>
            <p:cNvSpPr/>
            <p:nvPr/>
          </p:nvSpPr>
          <p:spPr>
            <a:xfrm>
              <a:off x="2719778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81467" y="2259251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File-Service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19778" y="3213347"/>
            <a:ext cx="2106708" cy="941294"/>
            <a:chOff x="2719778" y="3132665"/>
            <a:chExt cx="2106708" cy="941294"/>
          </a:xfrm>
        </p:grpSpPr>
        <p:sp>
          <p:nvSpPr>
            <p:cNvPr id="26" name="Rounded Rectangle 25"/>
            <p:cNvSpPr/>
            <p:nvPr/>
          </p:nvSpPr>
          <p:spPr>
            <a:xfrm>
              <a:off x="2719778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81466" y="3286572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Orders-Service</a:t>
              </a:r>
            </a:p>
          </p:txBody>
        </p:sp>
      </p:grpSp>
      <p:sp>
        <p:nvSpPr>
          <p:cNvPr id="28" name="Flowchart: Magnetic Disk 27"/>
          <p:cNvSpPr/>
          <p:nvPr/>
        </p:nvSpPr>
        <p:spPr>
          <a:xfrm>
            <a:off x="10325001" y="5425569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360554" y="4136424"/>
            <a:ext cx="2106708" cy="941294"/>
            <a:chOff x="2719778" y="4154142"/>
            <a:chExt cx="2106708" cy="941294"/>
          </a:xfrm>
        </p:grpSpPr>
        <p:sp>
          <p:nvSpPr>
            <p:cNvPr id="30" name="Rounded Rectangle 29"/>
            <p:cNvSpPr/>
            <p:nvPr/>
          </p:nvSpPr>
          <p:spPr>
            <a:xfrm>
              <a:off x="2719778" y="4154142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68019" y="4313893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Notofication</a:t>
              </a:r>
              <a:r>
                <a:rPr lang="en-US" dirty="0">
                  <a:solidFill>
                    <a:schemeClr val="tx1"/>
                  </a:solidFill>
                </a:rPr>
                <a:t>-Service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470078" y="4318817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cxnSp>
        <p:nvCxnSpPr>
          <p:cNvPr id="33" name="Straight Arrow Connector 32"/>
          <p:cNvCxnSpPr>
            <a:stCxn id="12" idx="2"/>
            <a:endCxn id="23" idx="0"/>
          </p:cNvCxnSpPr>
          <p:nvPr/>
        </p:nvCxnSpPr>
        <p:spPr>
          <a:xfrm flipH="1">
            <a:off x="1155278" y="1358152"/>
            <a:ext cx="4895395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5" idx="0"/>
          </p:cNvCxnSpPr>
          <p:nvPr/>
        </p:nvCxnSpPr>
        <p:spPr>
          <a:xfrm>
            <a:off x="6050673" y="1358152"/>
            <a:ext cx="2277541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2"/>
            <a:endCxn id="26" idx="0"/>
          </p:cNvCxnSpPr>
          <p:nvPr/>
        </p:nvCxnSpPr>
        <p:spPr>
          <a:xfrm flipH="1">
            <a:off x="3773132" y="1358152"/>
            <a:ext cx="2277541" cy="1855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2"/>
            <a:endCxn id="15" idx="0"/>
          </p:cNvCxnSpPr>
          <p:nvPr/>
        </p:nvCxnSpPr>
        <p:spPr>
          <a:xfrm flipH="1">
            <a:off x="6035123" y="1358152"/>
            <a:ext cx="15550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2"/>
            <a:endCxn id="21" idx="0"/>
          </p:cNvCxnSpPr>
          <p:nvPr/>
        </p:nvCxnSpPr>
        <p:spPr>
          <a:xfrm>
            <a:off x="6050673" y="1358152"/>
            <a:ext cx="2277538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21318744">
            <a:off x="2571078" y="1552384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39" name="Straight Arrow Connector 38"/>
          <p:cNvCxnSpPr>
            <a:stCxn id="23" idx="2"/>
            <a:endCxn id="10" idx="1"/>
          </p:cNvCxnSpPr>
          <p:nvPr/>
        </p:nvCxnSpPr>
        <p:spPr>
          <a:xfrm>
            <a:off x="1155278" y="3052482"/>
            <a:ext cx="1" cy="250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13908" y="5319764"/>
            <a:ext cx="1" cy="52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21318744">
            <a:off x="4036680" y="2300355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42" name="TextBox 41"/>
          <p:cNvSpPr txBox="1"/>
          <p:nvPr/>
        </p:nvSpPr>
        <p:spPr>
          <a:xfrm rot="21318744">
            <a:off x="5556339" y="2457327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43" name="TextBox 42"/>
          <p:cNvSpPr txBox="1"/>
          <p:nvPr/>
        </p:nvSpPr>
        <p:spPr>
          <a:xfrm rot="21318744">
            <a:off x="6360930" y="210622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44" name="TextBox 43"/>
          <p:cNvSpPr txBox="1"/>
          <p:nvPr/>
        </p:nvSpPr>
        <p:spPr>
          <a:xfrm rot="21318744">
            <a:off x="6960194" y="1449143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45" name="Straight Arrow Connector 44"/>
          <p:cNvCxnSpPr>
            <a:stCxn id="26" idx="3"/>
            <a:endCxn id="18" idx="1"/>
          </p:cNvCxnSpPr>
          <p:nvPr/>
        </p:nvCxnSpPr>
        <p:spPr>
          <a:xfrm flipV="1">
            <a:off x="4826486" y="3603312"/>
            <a:ext cx="5005833" cy="80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1"/>
          </p:cNvCxnSpPr>
          <p:nvPr/>
        </p:nvCxnSpPr>
        <p:spPr>
          <a:xfrm flipH="1">
            <a:off x="2659387" y="3683994"/>
            <a:ext cx="60391" cy="200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2"/>
            <a:endCxn id="6" idx="1"/>
          </p:cNvCxnSpPr>
          <p:nvPr/>
        </p:nvCxnSpPr>
        <p:spPr>
          <a:xfrm flipH="1">
            <a:off x="3715493" y="4154641"/>
            <a:ext cx="57639" cy="1322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050672" y="5335824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328211" y="5335824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8" idx="2"/>
            <a:endCxn id="28" idx="1"/>
          </p:cNvCxnSpPr>
          <p:nvPr/>
        </p:nvCxnSpPr>
        <p:spPr>
          <a:xfrm>
            <a:off x="10885673" y="4073959"/>
            <a:ext cx="1" cy="135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85186" y="333838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52" name="Straight Arrow Connector 51"/>
          <p:cNvCxnSpPr>
            <a:stCxn id="5" idx="2"/>
            <a:endCxn id="15" idx="0"/>
          </p:cNvCxnSpPr>
          <p:nvPr/>
        </p:nvCxnSpPr>
        <p:spPr>
          <a:xfrm flipH="1">
            <a:off x="6035123" y="3052482"/>
            <a:ext cx="2293091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" idx="2"/>
            <a:endCxn id="21" idx="0"/>
          </p:cNvCxnSpPr>
          <p:nvPr/>
        </p:nvCxnSpPr>
        <p:spPr>
          <a:xfrm flipH="1">
            <a:off x="8328211" y="3052482"/>
            <a:ext cx="3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2"/>
          <p:cNvSpPr txBox="1">
            <a:spLocks/>
          </p:cNvSpPr>
          <p:nvPr/>
        </p:nvSpPr>
        <p:spPr>
          <a:xfrm>
            <a:off x="324877" y="236661"/>
            <a:ext cx="4310620" cy="12702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/>
              <a:t>Host-centric Infrastructure</a:t>
            </a:r>
            <a:endParaRPr lang="en-US" sz="4000" dirty="0"/>
          </a:p>
        </p:txBody>
      </p:sp>
      <p:sp>
        <p:nvSpPr>
          <p:cNvPr id="57" name="Rectangle 56"/>
          <p:cNvSpPr/>
          <p:nvPr/>
        </p:nvSpPr>
        <p:spPr>
          <a:xfrm>
            <a:off x="229849" y="6026761"/>
            <a:ext cx="11872210" cy="5539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 Operating System Kernel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29849" y="5124314"/>
            <a:ext cx="11872210" cy="9295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Binaries/Libraries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535307" y="5145416"/>
            <a:ext cx="1191717" cy="434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Ruby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425913" y="5154633"/>
            <a:ext cx="986894" cy="3693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624917" y="5280457"/>
            <a:ext cx="986894" cy="3693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516951" y="5124314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libicu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430895" y="5653673"/>
            <a:ext cx="1018694" cy="3734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libpq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222630" y="5707534"/>
            <a:ext cx="1471106" cy="3734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r>
              <a:rPr lang="en-US" dirty="0"/>
              <a:t>-Client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354944" y="5609438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libxml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057511" y="5639388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libssl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22689" y="5161465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libyaml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515886" y="5188237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libxslt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525415" y="5152492"/>
            <a:ext cx="986894" cy="3693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npm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8736193" y="5653673"/>
            <a:ext cx="1471106" cy="3734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Redis</a:t>
            </a:r>
            <a:r>
              <a:rPr lang="en-US" dirty="0"/>
              <a:t>-tools</a:t>
            </a:r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2080358" y="1476759"/>
            <a:ext cx="7435144" cy="297225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/>
              <a:t>The old way </a:t>
            </a:r>
            <a:r>
              <a:rPr lang="en-US" sz="4000" dirty="0"/>
              <a:t>to deploy applications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heavyweight, non-portable, Relies on OS 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346225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849" y="5853936"/>
            <a:ext cx="11872210" cy="7267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 Operating System Kernel</a:t>
            </a:r>
          </a:p>
        </p:txBody>
      </p:sp>
      <p:sp>
        <p:nvSpPr>
          <p:cNvPr id="5" name="Rectangle 4"/>
          <p:cNvSpPr/>
          <p:nvPr/>
        </p:nvSpPr>
        <p:spPr>
          <a:xfrm>
            <a:off x="229849" y="5136823"/>
            <a:ext cx="11872210" cy="7021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Binaries/Libraries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9849" y="4572000"/>
            <a:ext cx="11872210" cy="564823"/>
          </a:xfrm>
          <a:prstGeom prst="rect">
            <a:avLst/>
          </a:prstGeom>
          <a:solidFill>
            <a:srgbClr val="FFF2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         Docker Engine   or  (</a:t>
            </a:r>
            <a:r>
              <a:rPr lang="en-US" dirty="0" err="1">
                <a:solidFill>
                  <a:schemeClr val="tx1"/>
                </a:solidFill>
              </a:rPr>
              <a:t>podman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rkt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4877" y="1695278"/>
            <a:ext cx="1800757" cy="1509146"/>
            <a:chOff x="2309382" y="2879564"/>
            <a:chExt cx="1800757" cy="1509146"/>
          </a:xfrm>
        </p:grpSpPr>
        <p:sp>
          <p:nvSpPr>
            <p:cNvPr id="58" name="Cube 57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59" name="Cube 58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447306" y="2426235"/>
            <a:ext cx="1800757" cy="1509146"/>
            <a:chOff x="2309382" y="2879564"/>
            <a:chExt cx="1800757" cy="1509146"/>
          </a:xfrm>
        </p:grpSpPr>
        <p:sp>
          <p:nvSpPr>
            <p:cNvPr id="74" name="Cube 73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75" name="Cube 74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702511" y="2927763"/>
            <a:ext cx="1800757" cy="1509146"/>
            <a:chOff x="2309382" y="2879564"/>
            <a:chExt cx="1800757" cy="1509146"/>
          </a:xfrm>
        </p:grpSpPr>
        <p:sp>
          <p:nvSpPr>
            <p:cNvPr id="71" name="Cube 70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72" name="Cube 71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341065" y="176817"/>
            <a:ext cx="1800757" cy="1509146"/>
            <a:chOff x="2309382" y="2879564"/>
            <a:chExt cx="1800757" cy="1509146"/>
          </a:xfrm>
        </p:grpSpPr>
        <p:sp>
          <p:nvSpPr>
            <p:cNvPr id="89" name="Cube 88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91" name="Cube 90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050068" y="2965587"/>
            <a:ext cx="1800757" cy="1509146"/>
            <a:chOff x="2309382" y="2879564"/>
            <a:chExt cx="1800757" cy="1509146"/>
          </a:xfrm>
        </p:grpSpPr>
        <p:sp>
          <p:nvSpPr>
            <p:cNvPr id="86" name="Cube 85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87" name="Cube 86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9820786" y="2181864"/>
            <a:ext cx="1800757" cy="1509146"/>
            <a:chOff x="2309382" y="2879564"/>
            <a:chExt cx="1800757" cy="1509146"/>
          </a:xfrm>
        </p:grpSpPr>
        <p:sp>
          <p:nvSpPr>
            <p:cNvPr id="82" name="Cube 81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83" name="Cube 82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09389" y="821073"/>
            <a:ext cx="1800757" cy="1509146"/>
            <a:chOff x="2309382" y="2879564"/>
            <a:chExt cx="1800757" cy="1509146"/>
          </a:xfrm>
        </p:grpSpPr>
        <p:sp>
          <p:nvSpPr>
            <p:cNvPr id="68" name="Cube 67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69" name="Cube 68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324877" y="236661"/>
            <a:ext cx="4310620" cy="1270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Container-centric Infrastructure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111" y="4631474"/>
            <a:ext cx="1554151" cy="459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7" y="4685964"/>
            <a:ext cx="1194506" cy="35835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1501528" y="4668934"/>
            <a:ext cx="282314" cy="4216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438244" y="592245"/>
            <a:ext cx="1411408" cy="636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97026" y="2049432"/>
            <a:ext cx="1266667" cy="625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File-Service</a:t>
            </a:r>
          </a:p>
        </p:txBody>
      </p:sp>
      <p:cxnSp>
        <p:nvCxnSpPr>
          <p:cNvPr id="62" name="Straight Arrow Connector 61"/>
          <p:cNvCxnSpPr>
            <a:stCxn id="89" idx="3"/>
            <a:endCxn id="59" idx="5"/>
          </p:cNvCxnSpPr>
          <p:nvPr/>
        </p:nvCxnSpPr>
        <p:spPr>
          <a:xfrm flipH="1">
            <a:off x="2125634" y="1685963"/>
            <a:ext cx="3978351" cy="407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21318744">
            <a:off x="2571078" y="1552384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634300" y="2761474"/>
            <a:ext cx="1298644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Orders-Service</a:t>
            </a:r>
          </a:p>
        </p:txBody>
      </p:sp>
      <p:cxnSp>
        <p:nvCxnSpPr>
          <p:cNvPr id="66" name="Straight Arrow Connector 65"/>
          <p:cNvCxnSpPr>
            <a:stCxn id="89" idx="3"/>
            <a:endCxn id="75" idx="0"/>
          </p:cNvCxnSpPr>
          <p:nvPr/>
        </p:nvCxnSpPr>
        <p:spPr>
          <a:xfrm flipH="1">
            <a:off x="3480303" y="1685963"/>
            <a:ext cx="2623682" cy="74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 rot="21318744">
            <a:off x="3793289" y="1950562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925866" y="3258102"/>
            <a:ext cx="1252446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Account-Service</a:t>
            </a:r>
          </a:p>
        </p:txBody>
      </p:sp>
      <p:cxnSp>
        <p:nvCxnSpPr>
          <p:cNvPr id="92" name="Straight Arrow Connector 91"/>
          <p:cNvCxnSpPr>
            <a:stCxn id="89" idx="3"/>
            <a:endCxn id="72" idx="0"/>
          </p:cNvCxnSpPr>
          <p:nvPr/>
        </p:nvCxnSpPr>
        <p:spPr>
          <a:xfrm flipH="1">
            <a:off x="5735508" y="1685963"/>
            <a:ext cx="368477" cy="1241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rot="21318744">
            <a:off x="5479282" y="2187259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141822" y="3300039"/>
            <a:ext cx="1394893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8833073" y="1187965"/>
            <a:ext cx="1200043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905274" y="2505992"/>
            <a:ext cx="1364331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Auth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>
            <a:stCxn id="89" idx="3"/>
            <a:endCxn id="68" idx="2"/>
          </p:cNvCxnSpPr>
          <p:nvPr/>
        </p:nvCxnSpPr>
        <p:spPr>
          <a:xfrm>
            <a:off x="6103985" y="1685963"/>
            <a:ext cx="2608531" cy="414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21318744">
            <a:off x="7217322" y="159820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102" name="Straight Arrow Connector 101"/>
          <p:cNvCxnSpPr>
            <a:stCxn id="89" idx="3"/>
            <a:endCxn id="87" idx="0"/>
          </p:cNvCxnSpPr>
          <p:nvPr/>
        </p:nvCxnSpPr>
        <p:spPr>
          <a:xfrm>
            <a:off x="6103985" y="1685963"/>
            <a:ext cx="1979080" cy="1279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21318744">
            <a:off x="6464591" y="2089840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104" name="Straight Arrow Connector 103"/>
          <p:cNvCxnSpPr>
            <a:stCxn id="68" idx="3"/>
            <a:endCxn id="72" idx="0"/>
          </p:cNvCxnSpPr>
          <p:nvPr/>
        </p:nvCxnSpPr>
        <p:spPr>
          <a:xfrm flipH="1">
            <a:off x="5735508" y="2330219"/>
            <a:ext cx="3736801" cy="597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8" idx="3"/>
            <a:endCxn id="87" idx="0"/>
          </p:cNvCxnSpPr>
          <p:nvPr/>
        </p:nvCxnSpPr>
        <p:spPr>
          <a:xfrm flipH="1">
            <a:off x="8083065" y="2330219"/>
            <a:ext cx="1389244" cy="635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5" idx="5"/>
            <a:endCxn id="83" idx="2"/>
          </p:cNvCxnSpPr>
          <p:nvPr/>
        </p:nvCxnSpPr>
        <p:spPr>
          <a:xfrm>
            <a:off x="4248063" y="2824091"/>
            <a:ext cx="5572723" cy="20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 txBox="1">
            <a:spLocks/>
          </p:cNvSpPr>
          <p:nvPr/>
        </p:nvSpPr>
        <p:spPr>
          <a:xfrm>
            <a:off x="1622138" y="1808126"/>
            <a:ext cx="8595216" cy="241763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/>
              <a:t>The new way </a:t>
            </a:r>
            <a:r>
              <a:rPr lang="en-US" sz="4000" dirty="0"/>
              <a:t>to deploy applications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Small and fast, portable, Uses OS-level virtualization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16C4C51-3630-394B-A652-5B555DE5C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49042" y="4711131"/>
            <a:ext cx="1357095" cy="362871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76411D5-18C3-FB40-B81C-5A526BDA4AF7}"/>
              </a:ext>
            </a:extLst>
          </p:cNvPr>
          <p:cNvCxnSpPr/>
          <p:nvPr/>
        </p:nvCxnSpPr>
        <p:spPr>
          <a:xfrm flipH="1">
            <a:off x="3142465" y="4661075"/>
            <a:ext cx="282314" cy="4216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31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Containers Benefits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Loosely coupled, distributed, elastic, liberated micro-services</a:t>
            </a:r>
          </a:p>
          <a:p>
            <a:r>
              <a:rPr lang="en-US" dirty="0"/>
              <a:t>Application-centric management</a:t>
            </a:r>
          </a:p>
          <a:p>
            <a:r>
              <a:rPr lang="en-US" dirty="0"/>
              <a:t>Environmental consistency across development, testing, and production</a:t>
            </a:r>
          </a:p>
          <a:p>
            <a:r>
              <a:rPr lang="en-US" dirty="0"/>
              <a:t>Continuous development, integration, and deployment</a:t>
            </a:r>
          </a:p>
          <a:p>
            <a:r>
              <a:rPr lang="en-US" dirty="0"/>
              <a:t>Resource isolation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70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– Service Oriented - </a:t>
            </a:r>
            <a:r>
              <a:rPr lang="en-US" dirty="0" err="1"/>
              <a:t>Microservices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04" y="1690688"/>
            <a:ext cx="10888633" cy="4740519"/>
          </a:xfrm>
        </p:spPr>
      </p:pic>
    </p:spTree>
    <p:extLst>
      <p:ext uri="{BB962C8B-B14F-4D97-AF65-F5344CB8AC3E}">
        <p14:creationId xmlns:p14="http://schemas.microsoft.com/office/powerpoint/2010/main" val="2488530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87994"/>
            <a:ext cx="5171090" cy="95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867847"/>
            <a:ext cx="5171090" cy="90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4228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microservice</a:t>
            </a:r>
            <a:r>
              <a:rPr lang="en-US" sz="2800" dirty="0">
                <a:solidFill>
                  <a:schemeClr val="tx1"/>
                </a:solidFill>
              </a:rPr>
              <a:t> is an </a:t>
            </a:r>
            <a:r>
              <a:rPr lang="en-US" sz="2800" b="1" dirty="0">
                <a:solidFill>
                  <a:schemeClr val="tx1"/>
                </a:solidFill>
              </a:rPr>
              <a:t>isolated</a:t>
            </a:r>
            <a:r>
              <a:rPr lang="en-US" sz="2800" dirty="0">
                <a:solidFill>
                  <a:schemeClr val="tx1"/>
                </a:solidFill>
              </a:rPr>
              <a:t>, </a:t>
            </a:r>
            <a:r>
              <a:rPr lang="en-US" sz="2800" b="1" dirty="0">
                <a:solidFill>
                  <a:schemeClr val="tx1"/>
                </a:solidFill>
              </a:rPr>
              <a:t>loosely-coupled</a:t>
            </a:r>
            <a:r>
              <a:rPr lang="en-US" sz="2800" dirty="0">
                <a:solidFill>
                  <a:schemeClr val="tx1"/>
                </a:solidFill>
              </a:rPr>
              <a:t> unit of development that works on a </a:t>
            </a:r>
            <a:r>
              <a:rPr lang="en-US" sz="2800" b="1" dirty="0">
                <a:solidFill>
                  <a:schemeClr val="tx1"/>
                </a:solidFill>
              </a:rPr>
              <a:t>single concern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2867847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4161875"/>
            <a:ext cx="5171090" cy="1040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</p:spTree>
    <p:extLst>
      <p:ext uri="{BB962C8B-B14F-4D97-AF65-F5344CB8AC3E}">
        <p14:creationId xmlns:p14="http://schemas.microsoft.com/office/powerpoint/2010/main" val="76915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9705"/>
            <a:ext cx="10515600" cy="830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First, </a:t>
            </a:r>
            <a:r>
              <a:rPr lang="en-US" sz="3600" dirty="0" err="1"/>
              <a:t>Microservices</a:t>
            </a:r>
            <a:r>
              <a:rPr lang="en-US" sz="3600" dirty="0"/>
              <a:t> Challenges…</a:t>
            </a:r>
          </a:p>
        </p:txBody>
      </p:sp>
      <p:sp>
        <p:nvSpPr>
          <p:cNvPr id="7" name="Cube 6"/>
          <p:cNvSpPr/>
          <p:nvPr/>
        </p:nvSpPr>
        <p:spPr>
          <a:xfrm>
            <a:off x="4724798" y="3730559"/>
            <a:ext cx="1079292" cy="1019331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5346889" y="2400923"/>
            <a:ext cx="1079292" cy="1019331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6175408" y="3495206"/>
            <a:ext cx="1079292" cy="101933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6956146" y="2098623"/>
            <a:ext cx="1079292" cy="1019331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7724392" y="3200399"/>
            <a:ext cx="1079292" cy="1019331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8264038" y="2098623"/>
            <a:ext cx="1079292" cy="101933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53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5" name="TextBox 2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288" y="41835"/>
            <a:ext cx="476726" cy="476726"/>
          </a:xfrm>
          <a:prstGeom prst="rect">
            <a:avLst/>
          </a:prstGeom>
        </p:spPr>
      </p:pic>
      <p:cxnSp>
        <p:nvCxnSpPr>
          <p:cNvPr id="6" name="Elbow Connector 5"/>
          <p:cNvCxnSpPr>
            <a:stCxn id="3" idx="2"/>
            <a:endCxn id="16" idx="0"/>
          </p:cNvCxnSpPr>
          <p:nvPr/>
        </p:nvCxnSpPr>
        <p:spPr>
          <a:xfrm rot="16200000" flipH="1">
            <a:off x="4401423" y="2205788"/>
            <a:ext cx="3840079" cy="465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6" idx="2"/>
            <a:endCxn id="23" idx="5"/>
          </p:cNvCxnSpPr>
          <p:nvPr/>
        </p:nvCxnSpPr>
        <p:spPr>
          <a:xfrm rot="10800000">
            <a:off x="3678817" y="2973461"/>
            <a:ext cx="2488087" cy="1730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6" idx="1"/>
            <a:endCxn id="3" idx="1"/>
          </p:cNvCxnSpPr>
          <p:nvPr/>
        </p:nvCxnSpPr>
        <p:spPr>
          <a:xfrm rot="16200000" flipV="1">
            <a:off x="4024964" y="2105523"/>
            <a:ext cx="4216539" cy="565889"/>
          </a:xfrm>
          <a:prstGeom prst="bentConnector4">
            <a:avLst>
              <a:gd name="adj1" fmla="val 45536"/>
              <a:gd name="adj2" fmla="val 140397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72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5" name="TextBox 2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02986" y="449705"/>
            <a:ext cx="3040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Auto Deploy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75298" y="1308821"/>
            <a:ext cx="3040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Auto Scale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1:</a:t>
            </a:r>
          </a:p>
        </p:txBody>
      </p:sp>
    </p:spTree>
    <p:extLst>
      <p:ext uri="{BB962C8B-B14F-4D97-AF65-F5344CB8AC3E}">
        <p14:creationId xmlns:p14="http://schemas.microsoft.com/office/powerpoint/2010/main" val="29140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9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690687"/>
            <a:ext cx="5171090" cy="957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953187"/>
            <a:ext cx="5171090" cy="1051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690687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4240704"/>
            <a:ext cx="5171090" cy="93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</p:spTree>
    <p:extLst>
      <p:ext uri="{BB962C8B-B14F-4D97-AF65-F5344CB8AC3E}">
        <p14:creationId xmlns:p14="http://schemas.microsoft.com/office/powerpoint/2010/main" val="275348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217408" y="3055827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02986" y="449705"/>
            <a:ext cx="3809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Load Balancing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Elbow Connector 11"/>
          <p:cNvCxnSpPr>
            <a:stCxn id="5" idx="2"/>
            <a:endCxn id="63" idx="5"/>
          </p:cNvCxnSpPr>
          <p:nvPr/>
        </p:nvCxnSpPr>
        <p:spPr>
          <a:xfrm rot="10800000" flipV="1">
            <a:off x="4035133" y="1763178"/>
            <a:ext cx="2429581" cy="2460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4"/>
            <a:endCxn id="16" idx="0"/>
          </p:cNvCxnSpPr>
          <p:nvPr/>
        </p:nvCxnSpPr>
        <p:spPr>
          <a:xfrm rot="5400000">
            <a:off x="5385676" y="3099418"/>
            <a:ext cx="2427821" cy="906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4"/>
            <a:endCxn id="15" idx="0"/>
          </p:cNvCxnSpPr>
          <p:nvPr/>
        </p:nvCxnSpPr>
        <p:spPr>
          <a:xfrm rot="16200000" flipH="1">
            <a:off x="5528876" y="3046839"/>
            <a:ext cx="2966843" cy="7348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5" idx="6"/>
            <a:endCxn id="13" idx="2"/>
          </p:cNvCxnSpPr>
          <p:nvPr/>
        </p:nvCxnSpPr>
        <p:spPr>
          <a:xfrm>
            <a:off x="6825081" y="1763179"/>
            <a:ext cx="2215674" cy="1822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Elbow Connector 46"/>
          <p:cNvCxnSpPr>
            <a:stCxn id="52" idx="6"/>
            <a:endCxn id="34" idx="2"/>
          </p:cNvCxnSpPr>
          <p:nvPr/>
        </p:nvCxnSpPr>
        <p:spPr>
          <a:xfrm flipV="1">
            <a:off x="7430454" y="2423505"/>
            <a:ext cx="2786954" cy="39505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52" idx="2"/>
            <a:endCxn id="19" idx="0"/>
          </p:cNvCxnSpPr>
          <p:nvPr/>
        </p:nvCxnSpPr>
        <p:spPr>
          <a:xfrm rot="10800000" flipV="1">
            <a:off x="5577572" y="2463009"/>
            <a:ext cx="1492515" cy="2532639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Elbow Connector 58"/>
          <p:cNvCxnSpPr>
            <a:stCxn id="43" idx="6"/>
            <a:endCxn id="24" idx="2"/>
          </p:cNvCxnSpPr>
          <p:nvPr/>
        </p:nvCxnSpPr>
        <p:spPr>
          <a:xfrm>
            <a:off x="7153272" y="2985009"/>
            <a:ext cx="940885" cy="254747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3" idx="2"/>
            <a:endCxn id="64" idx="5"/>
          </p:cNvCxnSpPr>
          <p:nvPr/>
        </p:nvCxnSpPr>
        <p:spPr>
          <a:xfrm rot="10800000">
            <a:off x="3678816" y="2973461"/>
            <a:ext cx="3114088" cy="11549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Elbow Connector 75"/>
          <p:cNvCxnSpPr>
            <a:endCxn id="67" idx="5"/>
          </p:cNvCxnSpPr>
          <p:nvPr/>
        </p:nvCxnSpPr>
        <p:spPr>
          <a:xfrm rot="10800000">
            <a:off x="2756750" y="2106478"/>
            <a:ext cx="1982451" cy="430872"/>
          </a:xfrm>
          <a:prstGeom prst="bentConnector3">
            <a:avLst>
              <a:gd name="adj1" fmla="val 76906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2" idx="4"/>
            <a:endCxn id="31" idx="0"/>
          </p:cNvCxnSpPr>
          <p:nvPr/>
        </p:nvCxnSpPr>
        <p:spPr>
          <a:xfrm rot="5400000">
            <a:off x="3417366" y="4196722"/>
            <a:ext cx="2976650" cy="27386"/>
          </a:xfrm>
          <a:prstGeom prst="bent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2" idx="6"/>
            <a:endCxn id="29" idx="3"/>
          </p:cNvCxnSpPr>
          <p:nvPr/>
        </p:nvCxnSpPr>
        <p:spPr>
          <a:xfrm>
            <a:off x="5099568" y="2554450"/>
            <a:ext cx="4351011" cy="939538"/>
          </a:xfrm>
          <a:prstGeom prst="bentConnector4">
            <a:avLst>
              <a:gd name="adj1" fmla="val 29972"/>
              <a:gd name="adj2" fmla="val 124331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Elbow Connector 89"/>
          <p:cNvCxnSpPr>
            <a:stCxn id="86" idx="6"/>
            <a:endCxn id="32" idx="2"/>
          </p:cNvCxnSpPr>
          <p:nvPr/>
        </p:nvCxnSpPr>
        <p:spPr>
          <a:xfrm>
            <a:off x="6199457" y="3335529"/>
            <a:ext cx="4017951" cy="6554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6" idx="2"/>
            <a:endCxn id="68" idx="3"/>
          </p:cNvCxnSpPr>
          <p:nvPr/>
        </p:nvCxnSpPr>
        <p:spPr>
          <a:xfrm rot="10800000" flipV="1">
            <a:off x="2184611" y="3335529"/>
            <a:ext cx="3654479" cy="65518"/>
          </a:xfrm>
          <a:prstGeom prst="bentConnector4">
            <a:avLst>
              <a:gd name="adj1" fmla="val 44700"/>
              <a:gd name="adj2" fmla="val 279129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Elbow Connector 102"/>
          <p:cNvCxnSpPr>
            <a:stCxn id="99" idx="6"/>
            <a:endCxn id="27" idx="0"/>
          </p:cNvCxnSpPr>
          <p:nvPr/>
        </p:nvCxnSpPr>
        <p:spPr>
          <a:xfrm>
            <a:off x="5239384" y="3499661"/>
            <a:ext cx="1243987" cy="2124914"/>
          </a:xfrm>
          <a:prstGeom prst="bentConnector2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9" idx="2"/>
            <a:endCxn id="66" idx="5"/>
          </p:cNvCxnSpPr>
          <p:nvPr/>
        </p:nvCxnSpPr>
        <p:spPr>
          <a:xfrm rot="10800000" flipV="1">
            <a:off x="3210820" y="3499661"/>
            <a:ext cx="1668196" cy="371984"/>
          </a:xfrm>
          <a:prstGeom prst="bentConnector3">
            <a:avLst>
              <a:gd name="adj1" fmla="val 29902"/>
            </a:avLst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2:</a:t>
            </a:r>
          </a:p>
        </p:txBody>
      </p:sp>
    </p:spTree>
    <p:extLst>
      <p:ext uri="{BB962C8B-B14F-4D97-AF65-F5344CB8AC3E}">
        <p14:creationId xmlns:p14="http://schemas.microsoft.com/office/powerpoint/2010/main" val="275335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79234" y="601405"/>
            <a:ext cx="4252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Service Discovery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6771920" y="1983478"/>
            <a:ext cx="107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red:1880</a:t>
            </a:r>
          </a:p>
        </p:txBody>
      </p:sp>
      <p:cxnSp>
        <p:nvCxnSpPr>
          <p:cNvPr id="10" name="Straight Connector 9"/>
          <p:cNvCxnSpPr>
            <a:stCxn id="13" idx="2"/>
            <a:endCxn id="52" idx="7"/>
          </p:cNvCxnSpPr>
          <p:nvPr/>
        </p:nvCxnSpPr>
        <p:spPr>
          <a:xfrm flipH="1">
            <a:off x="7377679" y="1945443"/>
            <a:ext cx="1663076" cy="399028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6"/>
            <a:endCxn id="34" idx="2"/>
          </p:cNvCxnSpPr>
          <p:nvPr/>
        </p:nvCxnSpPr>
        <p:spPr>
          <a:xfrm flipV="1">
            <a:off x="7430454" y="2423505"/>
            <a:ext cx="2786954" cy="39505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3:</a:t>
            </a:r>
          </a:p>
        </p:txBody>
      </p:sp>
    </p:spTree>
    <p:extLst>
      <p:ext uri="{BB962C8B-B14F-4D97-AF65-F5344CB8AC3E}">
        <p14:creationId xmlns:p14="http://schemas.microsoft.com/office/powerpoint/2010/main" val="4028865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05689" y="249600"/>
            <a:ext cx="3996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Zero Downtime deploys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4:</a:t>
            </a:r>
          </a:p>
        </p:txBody>
      </p:sp>
    </p:spTree>
    <p:extLst>
      <p:ext uri="{BB962C8B-B14F-4D97-AF65-F5344CB8AC3E}">
        <p14:creationId xmlns:p14="http://schemas.microsoft.com/office/powerpoint/2010/main" val="1587214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46577" y="633879"/>
            <a:ext cx="3395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Health Checks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5:</a:t>
            </a:r>
          </a:p>
        </p:txBody>
      </p:sp>
    </p:spTree>
    <p:extLst>
      <p:ext uri="{BB962C8B-B14F-4D97-AF65-F5344CB8AC3E}">
        <p14:creationId xmlns:p14="http://schemas.microsoft.com/office/powerpoint/2010/main" val="1142920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57108" y="205051"/>
            <a:ext cx="57464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Distribute Configuration and Secrets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6:</a:t>
            </a:r>
          </a:p>
        </p:txBody>
      </p:sp>
    </p:spTree>
    <p:extLst>
      <p:ext uri="{BB962C8B-B14F-4D97-AF65-F5344CB8AC3E}">
        <p14:creationId xmlns:p14="http://schemas.microsoft.com/office/powerpoint/2010/main" val="3126716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erge 9"/>
          <p:cNvSpPr/>
          <p:nvPr/>
        </p:nvSpPr>
        <p:spPr>
          <a:xfrm>
            <a:off x="3210820" y="3259329"/>
            <a:ext cx="288101" cy="2087107"/>
          </a:xfrm>
          <a:prstGeom prst="flowChartMerg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erge 8"/>
          <p:cNvSpPr/>
          <p:nvPr/>
        </p:nvSpPr>
        <p:spPr>
          <a:xfrm rot="3888528">
            <a:off x="5873380" y="1801317"/>
            <a:ext cx="266343" cy="5037807"/>
          </a:xfrm>
          <a:prstGeom prst="flowChartMerg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95695" y="449705"/>
            <a:ext cx="6242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Storage Management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lowchart: Magnetic Disk 5"/>
          <p:cNvSpPr/>
          <p:nvPr/>
        </p:nvSpPr>
        <p:spPr>
          <a:xfrm>
            <a:off x="2023324" y="5346436"/>
            <a:ext cx="1671145" cy="67791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7:</a:t>
            </a:r>
          </a:p>
        </p:txBody>
      </p:sp>
    </p:spTree>
    <p:extLst>
      <p:ext uri="{BB962C8B-B14F-4D97-AF65-F5344CB8AC3E}">
        <p14:creationId xmlns:p14="http://schemas.microsoft.com/office/powerpoint/2010/main" val="3055929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95695" y="449705"/>
            <a:ext cx="6242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Monitoring Resources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1122363"/>
            <a:ext cx="3619500" cy="4381500"/>
          </a:xfrm>
        </p:spPr>
      </p:pic>
      <p:sp>
        <p:nvSpPr>
          <p:cNvPr id="49" name="TextBox 48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8:</a:t>
            </a:r>
          </a:p>
        </p:txBody>
      </p:sp>
    </p:spTree>
    <p:extLst>
      <p:ext uri="{BB962C8B-B14F-4D97-AF65-F5344CB8AC3E}">
        <p14:creationId xmlns:p14="http://schemas.microsoft.com/office/powerpoint/2010/main" val="3886215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48" y="2459420"/>
            <a:ext cx="8904890" cy="2869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How can we meet the challenges?</a:t>
            </a:r>
          </a:p>
        </p:txBody>
      </p:sp>
    </p:spTree>
    <p:extLst>
      <p:ext uri="{BB962C8B-B14F-4D97-AF65-F5344CB8AC3E}">
        <p14:creationId xmlns:p14="http://schemas.microsoft.com/office/powerpoint/2010/main" val="1393733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Containers Orchestrator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297" y="365125"/>
            <a:ext cx="3767958" cy="352434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The main players:</a:t>
            </a:r>
          </a:p>
          <a:p>
            <a:pPr marL="892175" indent="-803275">
              <a:buFont typeface="Wingdings" panose="05000000000000000000" pitchFamily="2" charset="2"/>
              <a:buChar char="§"/>
            </a:pPr>
            <a:r>
              <a:rPr lang="en-US" sz="3600" dirty="0"/>
              <a:t>Kubernetes</a:t>
            </a:r>
          </a:p>
          <a:p>
            <a:pPr marL="892175" indent="-803275">
              <a:buFont typeface="Wingdings" panose="05000000000000000000" pitchFamily="2" charset="2"/>
              <a:buChar char="§"/>
            </a:pPr>
            <a:r>
              <a:rPr lang="en-US" sz="3600" dirty="0"/>
              <a:t>AWS ECS</a:t>
            </a:r>
          </a:p>
          <a:p>
            <a:pPr marL="892175" indent="-803275">
              <a:buFont typeface="Wingdings" panose="05000000000000000000" pitchFamily="2" charset="2"/>
              <a:buChar char="§"/>
            </a:pPr>
            <a:r>
              <a:rPr lang="en-US" sz="3600" dirty="0" err="1"/>
              <a:t>Docker</a:t>
            </a:r>
            <a:r>
              <a:rPr lang="en-US" sz="3600" dirty="0"/>
              <a:t> Swarm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Kubernetes has the largest community and is the most popular by a big margin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147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</a:t>
            </a:r>
            <a:r>
              <a:rPr lang="en-US" b="1" dirty="0"/>
              <a:t>Kubernetes (aka. K8s)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20" y="365125"/>
            <a:ext cx="1085193" cy="1085193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Kubernetes is an open-source started in 2014 by Google.</a:t>
            </a:r>
          </a:p>
          <a:p>
            <a:pPr marL="0" indent="0">
              <a:buNone/>
            </a:pPr>
            <a:r>
              <a:rPr lang="en-US" sz="3600" dirty="0"/>
              <a:t>Community includes Google, Red Hat, and over 3000 authors. (Source: </a:t>
            </a:r>
            <a:r>
              <a:rPr lang="en-US" sz="3600" dirty="0">
                <a:hlinkClick r:id="rId3"/>
              </a:rPr>
              <a:t>k8s </a:t>
            </a:r>
            <a:r>
              <a:rPr lang="en-US" sz="3600">
                <a:hlinkClick r:id="rId3"/>
              </a:rPr>
              <a:t>github</a:t>
            </a:r>
            <a:r>
              <a:rPr lang="en-US" sz="3600"/>
              <a:t> )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The name </a:t>
            </a:r>
            <a:r>
              <a:rPr lang="en-US" sz="3600" b="1" dirty="0"/>
              <a:t>Kubernetes</a:t>
            </a:r>
            <a:r>
              <a:rPr lang="en-US" sz="3600" dirty="0"/>
              <a:t> originates from Greek, meaning </a:t>
            </a:r>
            <a:r>
              <a:rPr lang="en-US" sz="3600" i="1" dirty="0"/>
              <a:t>helmsman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792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Microservices</a:t>
            </a:r>
            <a:endParaRPr lang="en-US" b="1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65" y="1316290"/>
            <a:ext cx="6218961" cy="3570144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34" y="4335516"/>
            <a:ext cx="5868636" cy="209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4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87994"/>
            <a:ext cx="5171090" cy="95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867847"/>
            <a:ext cx="5171090" cy="90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4228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microservice</a:t>
            </a:r>
            <a:r>
              <a:rPr lang="en-US" sz="2800" dirty="0">
                <a:solidFill>
                  <a:schemeClr val="tx1"/>
                </a:solidFill>
              </a:rPr>
              <a:t> is an </a:t>
            </a:r>
            <a:r>
              <a:rPr lang="en-US" sz="2800" b="1" dirty="0">
                <a:solidFill>
                  <a:schemeClr val="tx1"/>
                </a:solidFill>
              </a:rPr>
              <a:t>isolated</a:t>
            </a:r>
            <a:r>
              <a:rPr lang="en-US" sz="2800" dirty="0">
                <a:solidFill>
                  <a:schemeClr val="tx1"/>
                </a:solidFill>
              </a:rPr>
              <a:t>, </a:t>
            </a:r>
            <a:r>
              <a:rPr lang="en-US" sz="2800" b="1" dirty="0">
                <a:solidFill>
                  <a:schemeClr val="tx1"/>
                </a:solidFill>
              </a:rPr>
              <a:t>loosely-coupled</a:t>
            </a:r>
            <a:r>
              <a:rPr lang="en-US" sz="2800" dirty="0">
                <a:solidFill>
                  <a:schemeClr val="tx1"/>
                </a:solidFill>
              </a:rPr>
              <a:t> unit of development that works on a </a:t>
            </a:r>
            <a:r>
              <a:rPr lang="en-US" sz="2800" b="1" dirty="0">
                <a:solidFill>
                  <a:schemeClr val="tx1"/>
                </a:solidFill>
              </a:rPr>
              <a:t>single concern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2793645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Kubernetes is an open-source platform designed to automate deploying, scaling, and operating application containers.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4098810"/>
            <a:ext cx="5171090" cy="961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4102812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</p:spTree>
    <p:extLst>
      <p:ext uri="{BB962C8B-B14F-4D97-AF65-F5344CB8AC3E}">
        <p14:creationId xmlns:p14="http://schemas.microsoft.com/office/powerpoint/2010/main" val="209724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453492">
            <a:off x="7535554" y="4166931"/>
            <a:ext cx="24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5" name="TextBox 24"/>
          <p:cNvSpPr txBox="1"/>
          <p:nvPr/>
        </p:nvSpPr>
        <p:spPr>
          <a:xfrm rot="2872608">
            <a:off x="362726" y="3558958"/>
            <a:ext cx="2618282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34493" y="6470691"/>
            <a:ext cx="305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990831" y="2702127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34493" y="549629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991768" y="2926579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99139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873017" y="540707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983056" y="4759499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10820" y="1580897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860830" y="471341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860024" y="260220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926582" y="163114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95761" y="26011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340268" y="348281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90201" y="4932585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Cube 51"/>
          <p:cNvSpPr/>
          <p:nvPr/>
        </p:nvSpPr>
        <p:spPr>
          <a:xfrm>
            <a:off x="10196006" y="2092134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5149910" y="495981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447074" y="249706"/>
            <a:ext cx="4126701" cy="2161889"/>
          </a:xfrm>
        </p:spPr>
        <p:txBody>
          <a:bodyPr>
            <a:normAutofit/>
          </a:bodyPr>
          <a:lstStyle/>
          <a:p>
            <a:r>
              <a:rPr lang="en-US" i="1" dirty="0"/>
              <a:t>Pod</a:t>
            </a:r>
            <a:r>
              <a:rPr lang="en-US" dirty="0"/>
              <a:t> - the basic building block of Kubernetes</a:t>
            </a:r>
          </a:p>
        </p:txBody>
      </p:sp>
      <p:sp>
        <p:nvSpPr>
          <p:cNvPr id="9" name="TextBox 8"/>
          <p:cNvSpPr txBox="1"/>
          <p:nvPr/>
        </p:nvSpPr>
        <p:spPr>
          <a:xfrm rot="20095450">
            <a:off x="7757988" y="2416605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10.10.10.2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889021" y="2493185"/>
            <a:ext cx="1972747" cy="312688"/>
            <a:chOff x="5889021" y="2493185"/>
            <a:chExt cx="1972747" cy="312688"/>
          </a:xfrm>
        </p:grpSpPr>
        <p:cxnSp>
          <p:nvCxnSpPr>
            <p:cNvPr id="12" name="Straight Connector 11"/>
            <p:cNvCxnSpPr>
              <a:endCxn id="57" idx="3"/>
            </p:cNvCxnSpPr>
            <p:nvPr/>
          </p:nvCxnSpPr>
          <p:spPr>
            <a:xfrm flipH="1" flipV="1">
              <a:off x="6853410" y="2649529"/>
              <a:ext cx="1008358" cy="2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889021" y="2493185"/>
              <a:ext cx="964389" cy="31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IP address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335430" y="3080716"/>
            <a:ext cx="2758727" cy="307777"/>
            <a:chOff x="5335430" y="3080716"/>
            <a:chExt cx="2758727" cy="307777"/>
          </a:xfrm>
        </p:grpSpPr>
        <p:cxnSp>
          <p:nvCxnSpPr>
            <p:cNvPr id="18" name="Straight Connector 17"/>
            <p:cNvCxnSpPr>
              <a:stCxn id="24" idx="2"/>
              <a:endCxn id="60" idx="3"/>
            </p:cNvCxnSpPr>
            <p:nvPr/>
          </p:nvCxnSpPr>
          <p:spPr>
            <a:xfrm flipH="1" flipV="1">
              <a:off x="6899316" y="3234605"/>
              <a:ext cx="1194841" cy="5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335430" y="3080716"/>
              <a:ext cx="1563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Containerized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772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4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 A Pod represents a unit of deployment: </a:t>
            </a:r>
          </a:p>
          <a:p>
            <a:pPr marL="0" indent="0">
              <a:buNone/>
            </a:pPr>
            <a:r>
              <a:rPr lang="en-US" sz="3600" i="1" dirty="0"/>
              <a:t>    a single instance of an application in </a:t>
            </a:r>
            <a:r>
              <a:rPr lang="en-US" sz="3600" i="1" dirty="0" err="1"/>
              <a:t>Kubernetes</a:t>
            </a:r>
            <a:endParaRPr lang="en-US" sz="3600" dirty="0"/>
          </a:p>
          <a:p>
            <a:r>
              <a:rPr lang="en-US" sz="3600" dirty="0"/>
              <a:t> The Pod might consist of either a single container or a small number of containers that are tightly coupled and that share resources.</a:t>
            </a:r>
          </a:p>
        </p:txBody>
      </p:sp>
    </p:spTree>
    <p:extLst>
      <p:ext uri="{BB962C8B-B14F-4D97-AF65-F5344CB8AC3E}">
        <p14:creationId xmlns:p14="http://schemas.microsoft.com/office/powerpoint/2010/main" val="1077007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>
            <a:off x="8504774" y="2808676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1800796" y="153648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5636305" y="5407173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294300" y="2569203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66171" y="520472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07280" y="432407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07274" y="126829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14425" y="4497157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>
            <a:off x="4707280" y="1218045"/>
            <a:ext cx="2943141" cy="22049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58" y="5068700"/>
            <a:ext cx="8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48669" y="567333"/>
            <a:ext cx="92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014189" y="5925219"/>
            <a:ext cx="1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 Processes</a:t>
            </a:r>
          </a:p>
        </p:txBody>
      </p:sp>
      <p:cxnSp>
        <p:nvCxnSpPr>
          <p:cNvPr id="18" name="Straight Connector 17"/>
          <p:cNvCxnSpPr>
            <a:stCxn id="67" idx="2"/>
            <a:endCxn id="5" idx="4"/>
          </p:cNvCxnSpPr>
          <p:nvPr/>
        </p:nvCxnSpPr>
        <p:spPr>
          <a:xfrm>
            <a:off x="5109746" y="936665"/>
            <a:ext cx="148759" cy="28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4" idx="0"/>
            <a:endCxn id="22" idx="3"/>
          </p:cNvCxnSpPr>
          <p:nvPr/>
        </p:nvCxnSpPr>
        <p:spPr>
          <a:xfrm flipV="1">
            <a:off x="1035460" y="3710818"/>
            <a:ext cx="380330" cy="135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8" idx="1"/>
          </p:cNvCxnSpPr>
          <p:nvPr/>
        </p:nvCxnSpPr>
        <p:spPr>
          <a:xfrm flipH="1">
            <a:off x="7429617" y="6109885"/>
            <a:ext cx="1584572" cy="34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111981" y="430307"/>
            <a:ext cx="78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Pod</a:t>
            </a:r>
          </a:p>
        </p:txBody>
      </p:sp>
      <p:cxnSp>
        <p:nvCxnSpPr>
          <p:cNvPr id="53" name="Straight Connector 52"/>
          <p:cNvCxnSpPr>
            <a:stCxn id="52" idx="2"/>
            <a:endCxn id="40" idx="1"/>
          </p:cNvCxnSpPr>
          <p:nvPr/>
        </p:nvCxnSpPr>
        <p:spPr>
          <a:xfrm>
            <a:off x="8506586" y="799639"/>
            <a:ext cx="492177" cy="71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076521" y="1252321"/>
            <a:ext cx="1116630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185906" y="1455895"/>
            <a:ext cx="895489" cy="535709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Kube-apiserver</a:t>
            </a:r>
            <a:endParaRPr lang="en-US" sz="12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6265630" y="1604312"/>
            <a:ext cx="927056" cy="766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6389412" y="1832913"/>
            <a:ext cx="691517" cy="386424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etcd</a:t>
            </a:r>
            <a:endParaRPr lang="en-US" sz="12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003234" y="2264296"/>
            <a:ext cx="1116630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099367" y="2467870"/>
            <a:ext cx="925877" cy="535709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-scheduler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6110050" y="2406176"/>
            <a:ext cx="1227691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6206184" y="2609750"/>
            <a:ext cx="1036938" cy="596140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-controller-manager</a:t>
            </a:r>
          </a:p>
        </p:txBody>
      </p:sp>
    </p:spTree>
    <p:extLst>
      <p:ext uri="{BB962C8B-B14F-4D97-AF65-F5344CB8AC3E}">
        <p14:creationId xmlns:p14="http://schemas.microsoft.com/office/powerpoint/2010/main" val="3229623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625320" y="-8892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5261400" y="3438360"/>
            <a:ext cx="1262160" cy="1337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5142600" y="3322440"/>
            <a:ext cx="1506960" cy="12362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 rot="18890400">
            <a:off x="6508800" y="2325960"/>
            <a:ext cx="1253880" cy="11548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 rot="18890400">
            <a:off x="6570000" y="1942560"/>
            <a:ext cx="1320120" cy="1413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 rot="2888400">
            <a:off x="4053600" y="2295000"/>
            <a:ext cx="1150920" cy="11757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 rot="2884800">
            <a:off x="3879000" y="1935360"/>
            <a:ext cx="1326240" cy="1400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104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096859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983056" y="1369980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47" y="51567"/>
            <a:ext cx="504934" cy="4806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" idx="3"/>
          </p:cNvCxnSpPr>
          <p:nvPr/>
        </p:nvCxnSpPr>
        <p:spPr>
          <a:xfrm>
            <a:off x="4951581" y="291897"/>
            <a:ext cx="1042819" cy="1078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4575" y="116963"/>
            <a:ext cx="386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create deployment my-app 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Node#1</a:t>
            </a:r>
          </a:p>
        </p:txBody>
      </p:sp>
    </p:spTree>
    <p:extLst>
      <p:ext uri="{BB962C8B-B14F-4D97-AF65-F5344CB8AC3E}">
        <p14:creationId xmlns:p14="http://schemas.microsoft.com/office/powerpoint/2010/main" val="350950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812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b="1" dirty="0" err="1"/>
              <a:t>kubectl</a:t>
            </a:r>
            <a:r>
              <a:rPr lang="en-US" dirty="0"/>
              <a:t> Imperative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Deploy and Explore an Application  (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Lab: task-1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1" y="1944914"/>
            <a:ext cx="10279742" cy="4656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single pod with </a:t>
            </a:r>
            <a:r>
              <a:rPr lang="en-US" sz="2200" i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container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--image=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all pods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stream pod logs (</a:t>
            </a:r>
            <a:r>
              <a:rPr lang="en-US" sz="2200" i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logs –f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command in a pod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–it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bash </a:t>
            </a: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forward port 80 of pod to port 10080 on your local machine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port-forward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10080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 more details about po including all events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describe po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</a:p>
          <a:p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148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Pods are designed as relatively ephemeral, disposable entities. </a:t>
            </a:r>
          </a:p>
          <a:p>
            <a:r>
              <a:rPr lang="en-US" sz="4000" dirty="0"/>
              <a:t>Pods are managed in Kubernetes via </a:t>
            </a:r>
            <a:r>
              <a:rPr lang="en-US" sz="4000" b="1" dirty="0"/>
              <a:t>Controllers</a:t>
            </a:r>
          </a:p>
        </p:txBody>
      </p:sp>
    </p:spTree>
    <p:extLst>
      <p:ext uri="{BB962C8B-B14F-4D97-AF65-F5344CB8AC3E}">
        <p14:creationId xmlns:p14="http://schemas.microsoft.com/office/powerpoint/2010/main" val="2139066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Controller can create and manage multiple Pods for you, handling replication and rollout and providing self-healing capabilities at cluster scope. </a:t>
            </a:r>
          </a:p>
          <a:p>
            <a:r>
              <a:rPr lang="en-US" dirty="0"/>
              <a:t>Some examples of Controllers:</a:t>
            </a:r>
          </a:p>
          <a:p>
            <a:pPr lvl="1"/>
            <a:r>
              <a:rPr lang="en-US" u="sng" dirty="0">
                <a:hlinkClick r:id="rId2"/>
              </a:rPr>
              <a:t>Deployment</a:t>
            </a:r>
            <a:endParaRPr lang="en-US" dirty="0"/>
          </a:p>
          <a:p>
            <a:pPr lvl="1"/>
            <a:r>
              <a:rPr lang="en-US" u="sng" dirty="0" err="1">
                <a:hlinkClick r:id="rId3"/>
              </a:rPr>
              <a:t>StatefulSet</a:t>
            </a:r>
            <a:endParaRPr lang="en-US" dirty="0"/>
          </a:p>
          <a:p>
            <a:pPr lvl="1"/>
            <a:r>
              <a:rPr lang="en-US" u="sng" dirty="0" err="1">
                <a:hlinkClick r:id="rId4"/>
              </a:rPr>
              <a:t>DaemonSet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24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>
            <a:off x="8504774" y="2808676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1800796" y="153648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5636305" y="5407173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294300" y="2569203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66171" y="520472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07280" y="432407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07274" y="126829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14425" y="4497157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>
            <a:off x="4933702" y="1369981"/>
            <a:ext cx="2401095" cy="1898378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58" y="5068700"/>
            <a:ext cx="8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48669" y="567333"/>
            <a:ext cx="92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014189" y="5925219"/>
            <a:ext cx="1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 Processes</a:t>
            </a:r>
          </a:p>
        </p:txBody>
      </p:sp>
      <p:cxnSp>
        <p:nvCxnSpPr>
          <p:cNvPr id="18" name="Straight Connector 17"/>
          <p:cNvCxnSpPr>
            <a:stCxn id="67" idx="2"/>
            <a:endCxn id="5" idx="4"/>
          </p:cNvCxnSpPr>
          <p:nvPr/>
        </p:nvCxnSpPr>
        <p:spPr>
          <a:xfrm>
            <a:off x="5109746" y="936665"/>
            <a:ext cx="298551" cy="433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4" idx="0"/>
            <a:endCxn id="22" idx="3"/>
          </p:cNvCxnSpPr>
          <p:nvPr/>
        </p:nvCxnSpPr>
        <p:spPr>
          <a:xfrm flipV="1">
            <a:off x="1035460" y="3710818"/>
            <a:ext cx="380330" cy="135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8" idx="1"/>
          </p:cNvCxnSpPr>
          <p:nvPr/>
        </p:nvCxnSpPr>
        <p:spPr>
          <a:xfrm flipH="1">
            <a:off x="7429617" y="6109885"/>
            <a:ext cx="1584572" cy="34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209100" y="1600200"/>
            <a:ext cx="562350" cy="488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D</a:t>
            </a:r>
          </a:p>
        </p:txBody>
      </p:sp>
      <p:sp>
        <p:nvSpPr>
          <p:cNvPr id="85" name="Curved Right Arrow 84"/>
          <p:cNvSpPr/>
          <p:nvPr/>
        </p:nvSpPr>
        <p:spPr>
          <a:xfrm>
            <a:off x="6283249" y="1626347"/>
            <a:ext cx="282174" cy="451915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456869" y="824037"/>
            <a:ext cx="138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Deployment</a:t>
            </a:r>
          </a:p>
        </p:txBody>
      </p:sp>
      <p:cxnSp>
        <p:nvCxnSpPr>
          <p:cNvPr id="90" name="Straight Connector 89"/>
          <p:cNvCxnSpPr>
            <a:stCxn id="88" idx="2"/>
            <a:endCxn id="84" idx="7"/>
          </p:cNvCxnSpPr>
          <p:nvPr/>
        </p:nvCxnSpPr>
        <p:spPr>
          <a:xfrm flipH="1">
            <a:off x="6689096" y="1193369"/>
            <a:ext cx="461937" cy="47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5403356" y="1711719"/>
            <a:ext cx="562350" cy="488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D</a:t>
            </a:r>
          </a:p>
        </p:txBody>
      </p:sp>
      <p:sp>
        <p:nvSpPr>
          <p:cNvPr id="92" name="Curved Right Arrow 91"/>
          <p:cNvSpPr/>
          <p:nvPr/>
        </p:nvSpPr>
        <p:spPr>
          <a:xfrm>
            <a:off x="5477505" y="1737866"/>
            <a:ext cx="282174" cy="451915"/>
          </a:xfrm>
          <a:prstGeom prst="curv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5798011" y="2395320"/>
            <a:ext cx="562350" cy="4886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D</a:t>
            </a:r>
          </a:p>
        </p:txBody>
      </p:sp>
      <p:sp>
        <p:nvSpPr>
          <p:cNvPr id="94" name="Curved Right Arrow 93"/>
          <p:cNvSpPr/>
          <p:nvPr/>
        </p:nvSpPr>
        <p:spPr>
          <a:xfrm>
            <a:off x="5872160" y="2421467"/>
            <a:ext cx="282174" cy="451915"/>
          </a:xfrm>
          <a:prstGeom prst="curv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11981" y="430307"/>
            <a:ext cx="78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Pod</a:t>
            </a:r>
          </a:p>
        </p:txBody>
      </p:sp>
      <p:cxnSp>
        <p:nvCxnSpPr>
          <p:cNvPr id="53" name="Straight Connector 52"/>
          <p:cNvCxnSpPr>
            <a:stCxn id="52" idx="2"/>
            <a:endCxn id="40" idx="1"/>
          </p:cNvCxnSpPr>
          <p:nvPr/>
        </p:nvCxnSpPr>
        <p:spPr>
          <a:xfrm>
            <a:off x="8506586" y="799639"/>
            <a:ext cx="492177" cy="71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9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Typical MVC Application 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556542" y="1578279"/>
            <a:ext cx="7141972" cy="5043238"/>
            <a:chOff x="1308538" y="2585545"/>
            <a:chExt cx="2743200" cy="4035972"/>
          </a:xfrm>
        </p:grpSpPr>
        <p:sp>
          <p:nvSpPr>
            <p:cNvPr id="33" name="Rounded Rectangle 32"/>
            <p:cNvSpPr/>
            <p:nvPr/>
          </p:nvSpPr>
          <p:spPr>
            <a:xfrm>
              <a:off x="1308538" y="2585545"/>
              <a:ext cx="2743200" cy="2601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gnetic Disk 33"/>
            <p:cNvSpPr/>
            <p:nvPr/>
          </p:nvSpPr>
          <p:spPr>
            <a:xfrm>
              <a:off x="2618308" y="5754414"/>
              <a:ext cx="660920" cy="86710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46334" y="2774731"/>
              <a:ext cx="2316218" cy="6495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6334" y="3527699"/>
              <a:ext cx="2316218" cy="6501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Business-Logic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46334" y="4281267"/>
              <a:ext cx="2316218" cy="681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Layer</a:t>
              </a:r>
            </a:p>
          </p:txBody>
        </p:sp>
      </p:grpSp>
      <p:cxnSp>
        <p:nvCxnSpPr>
          <p:cNvPr id="51" name="Elbow Connector 50"/>
          <p:cNvCxnSpPr>
            <a:cxnSpLocks/>
            <a:endCxn id="34" idx="1"/>
          </p:cNvCxnSpPr>
          <p:nvPr/>
        </p:nvCxnSpPr>
        <p:spPr>
          <a:xfrm rot="5400000">
            <a:off x="8706154" y="4598835"/>
            <a:ext cx="1059931" cy="818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3313" y="2127546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if the application keeps growing?</a:t>
            </a:r>
          </a:p>
        </p:txBody>
      </p:sp>
    </p:spTree>
    <p:extLst>
      <p:ext uri="{BB962C8B-B14F-4D97-AF65-F5344CB8AC3E}">
        <p14:creationId xmlns:p14="http://schemas.microsoft.com/office/powerpoint/2010/main" val="1735345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983056" y="1369980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47" y="51567"/>
            <a:ext cx="504934" cy="4806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209100" y="1600200"/>
            <a:ext cx="562350" cy="488668"/>
            <a:chOff x="6209100" y="1600200"/>
            <a:chExt cx="562350" cy="488668"/>
          </a:xfrm>
        </p:grpSpPr>
        <p:sp>
          <p:nvSpPr>
            <p:cNvPr id="69" name="Oval 68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D</a:t>
              </a:r>
            </a:p>
          </p:txBody>
        </p:sp>
        <p:sp>
          <p:nvSpPr>
            <p:cNvPr id="70" name="Curved Right Arrow 69"/>
            <p:cNvSpPr/>
            <p:nvPr/>
          </p:nvSpPr>
          <p:spPr>
            <a:xfrm>
              <a:off x="6283249" y="1626347"/>
              <a:ext cx="282174" cy="451915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Elbow Connector 10"/>
          <p:cNvCxnSpPr>
            <a:stCxn id="2" idx="3"/>
          </p:cNvCxnSpPr>
          <p:nvPr/>
        </p:nvCxnSpPr>
        <p:spPr>
          <a:xfrm>
            <a:off x="4951581" y="291897"/>
            <a:ext cx="1042819" cy="1078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4575" y="116963"/>
            <a:ext cx="340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create deploy  my-app 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Node#1</a:t>
            </a:r>
          </a:p>
        </p:txBody>
      </p:sp>
    </p:spTree>
    <p:extLst>
      <p:ext uri="{BB962C8B-B14F-4D97-AF65-F5344CB8AC3E}">
        <p14:creationId xmlns:p14="http://schemas.microsoft.com/office/powerpoint/2010/main" val="63296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40" grpId="0" animBg="1"/>
      <p:bldP spid="41" grpId="0" animBg="1"/>
      <p:bldP spid="4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85627" y="39557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310718" y="3832828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21384" y="5126723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945871" y="493742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908180" y="1383445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87740" y="642078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57257" y="6462900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47" y="51567"/>
            <a:ext cx="504934" cy="4806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134224" y="1613665"/>
            <a:ext cx="562350" cy="488668"/>
            <a:chOff x="6209100" y="1600200"/>
            <a:chExt cx="562350" cy="488668"/>
          </a:xfrm>
        </p:grpSpPr>
        <p:sp>
          <p:nvSpPr>
            <p:cNvPr id="69" name="Oval 68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D</a:t>
              </a:r>
            </a:p>
          </p:txBody>
        </p:sp>
        <p:sp>
          <p:nvSpPr>
            <p:cNvPr id="70" name="Curved Right Arrow 69"/>
            <p:cNvSpPr/>
            <p:nvPr/>
          </p:nvSpPr>
          <p:spPr>
            <a:xfrm>
              <a:off x="6283249" y="1626347"/>
              <a:ext cx="282174" cy="451915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Elbow Connector 10"/>
          <p:cNvCxnSpPr>
            <a:stCxn id="2" idx="3"/>
          </p:cNvCxnSpPr>
          <p:nvPr/>
        </p:nvCxnSpPr>
        <p:spPr>
          <a:xfrm>
            <a:off x="4951581" y="291897"/>
            <a:ext cx="1042819" cy="1078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4574" y="116963"/>
            <a:ext cx="28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expose deploy …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6570480" y="3760260"/>
            <a:ext cx="949360" cy="593822"/>
          </a:xfrm>
          <a:prstGeom prst="cloudCallout">
            <a:avLst>
              <a:gd name="adj1" fmla="val -40223"/>
              <a:gd name="adj2" fmla="val 19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1" name="Cloud Callout 30"/>
          <p:cNvSpPr/>
          <p:nvPr/>
        </p:nvSpPr>
        <p:spPr>
          <a:xfrm>
            <a:off x="4836933" y="3719259"/>
            <a:ext cx="934537" cy="615075"/>
          </a:xfrm>
          <a:prstGeom prst="cloudCallout">
            <a:avLst>
              <a:gd name="adj1" fmla="val -40223"/>
              <a:gd name="adj2" fmla="val 1977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Node#1</a:t>
            </a:r>
          </a:p>
        </p:txBody>
      </p:sp>
      <p:sp>
        <p:nvSpPr>
          <p:cNvPr id="36" name="TextBox 35"/>
          <p:cNvSpPr txBox="1"/>
          <p:nvPr/>
        </p:nvSpPr>
        <p:spPr>
          <a:xfrm rot="20095450">
            <a:off x="8546476" y="1211597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10.40.0.2:80</a:t>
            </a:r>
          </a:p>
        </p:txBody>
      </p:sp>
      <p:sp>
        <p:nvSpPr>
          <p:cNvPr id="37" name="TextBox 36"/>
          <p:cNvSpPr txBox="1"/>
          <p:nvPr/>
        </p:nvSpPr>
        <p:spPr>
          <a:xfrm rot="20095450">
            <a:off x="5604580" y="4759039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10.43.0.2:80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503405" y="1076141"/>
            <a:ext cx="1389044" cy="1143196"/>
            <a:chOff x="2503405" y="1076141"/>
            <a:chExt cx="1389044" cy="1143196"/>
          </a:xfrm>
        </p:grpSpPr>
        <p:sp>
          <p:nvSpPr>
            <p:cNvPr id="17" name="Cube 16"/>
            <p:cNvSpPr/>
            <p:nvPr/>
          </p:nvSpPr>
          <p:spPr>
            <a:xfrm>
              <a:off x="3079179" y="1439216"/>
              <a:ext cx="636645" cy="552388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891512" y="1218045"/>
              <a:ext cx="1000937" cy="100129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20095450">
              <a:off x="2503405" y="1076141"/>
              <a:ext cx="1252435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200" dirty="0"/>
                <a:t>10.30.0.2:5672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703895" y="3526948"/>
            <a:ext cx="141748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10.97.14.200:5673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894984" y="4777478"/>
            <a:ext cx="1389044" cy="1143196"/>
            <a:chOff x="4011884" y="4502150"/>
            <a:chExt cx="1389044" cy="1143196"/>
          </a:xfrm>
        </p:grpSpPr>
        <p:sp>
          <p:nvSpPr>
            <p:cNvPr id="42" name="Cube 41"/>
            <p:cNvSpPr/>
            <p:nvPr/>
          </p:nvSpPr>
          <p:spPr>
            <a:xfrm>
              <a:off x="4587658" y="4865225"/>
              <a:ext cx="636645" cy="552388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399991" y="4644054"/>
              <a:ext cx="1000937" cy="100129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 rot="20095450">
              <a:off x="4011884" y="4502150"/>
              <a:ext cx="1252435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200" dirty="0"/>
                <a:t>10.32.0.3:5672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416772" y="3527110"/>
            <a:ext cx="1611853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10.105.128.60:8080</a:t>
            </a:r>
          </a:p>
        </p:txBody>
      </p:sp>
      <p:cxnSp>
        <p:nvCxnSpPr>
          <p:cNvPr id="6" name="Straight Arrow Connector 5"/>
          <p:cNvCxnSpPr>
            <a:stCxn id="3" idx="3"/>
            <a:endCxn id="40" idx="3"/>
          </p:cNvCxnSpPr>
          <p:nvPr/>
        </p:nvCxnSpPr>
        <p:spPr>
          <a:xfrm flipV="1">
            <a:off x="7045160" y="2224636"/>
            <a:ext cx="1953603" cy="156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4"/>
            <a:endCxn id="41" idx="7"/>
          </p:cNvCxnSpPr>
          <p:nvPr/>
        </p:nvCxnSpPr>
        <p:spPr>
          <a:xfrm>
            <a:off x="6663299" y="4174587"/>
            <a:ext cx="136925" cy="90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3" idx="7"/>
          </p:cNvCxnSpPr>
          <p:nvPr/>
        </p:nvCxnSpPr>
        <p:spPr>
          <a:xfrm flipH="1">
            <a:off x="5137444" y="4371016"/>
            <a:ext cx="146584" cy="69500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1" idx="3"/>
            <a:endCxn id="44" idx="5"/>
          </p:cNvCxnSpPr>
          <p:nvPr/>
        </p:nvCxnSpPr>
        <p:spPr>
          <a:xfrm flipH="1" flipV="1">
            <a:off x="3745865" y="2072701"/>
            <a:ext cx="1558337" cy="16817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472990" y="2170808"/>
            <a:ext cx="562350" cy="488668"/>
            <a:chOff x="6209100" y="1600200"/>
            <a:chExt cx="562350" cy="488668"/>
          </a:xfrm>
        </p:grpSpPr>
        <p:sp>
          <p:nvSpPr>
            <p:cNvPr id="66" name="Oval 65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D</a:t>
              </a:r>
            </a:p>
          </p:txBody>
        </p:sp>
        <p:sp>
          <p:nvSpPr>
            <p:cNvPr id="67" name="Curved Right Arrow 66"/>
            <p:cNvSpPr/>
            <p:nvPr/>
          </p:nvSpPr>
          <p:spPr>
            <a:xfrm>
              <a:off x="6283249" y="1626347"/>
              <a:ext cx="282174" cy="451915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16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 animBg="1"/>
      <p:bldP spid="31" grpId="0" animBg="1"/>
      <p:bldP spid="39" grpId="0"/>
      <p:bldP spid="4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Service routes traffic across a set of Pods</a:t>
            </a:r>
          </a:p>
          <a:p>
            <a:r>
              <a:rPr lang="en-US" dirty="0"/>
              <a:t>The set of Pods targeted by a Service is usually determined by a </a:t>
            </a:r>
            <a:r>
              <a:rPr lang="en-US" b="1" i="1" dirty="0" err="1"/>
              <a:t>LabelSelector</a:t>
            </a:r>
            <a:r>
              <a:rPr lang="en-US" i="1" dirty="0"/>
              <a:t> (selector: app …)</a:t>
            </a:r>
            <a:endParaRPr lang="en-US" b="1" dirty="0"/>
          </a:p>
          <a:p>
            <a:r>
              <a:rPr lang="en-US" dirty="0"/>
              <a:t>A Service is an abstraction that allow pods to die and replicate in </a:t>
            </a:r>
            <a:r>
              <a:rPr lang="en-US" dirty="0" err="1"/>
              <a:t>Kubernetes</a:t>
            </a:r>
            <a:r>
              <a:rPr lang="en-US" dirty="0"/>
              <a:t> without impacting your application. </a:t>
            </a:r>
          </a:p>
          <a:p>
            <a:r>
              <a:rPr lang="en-US" dirty="0"/>
              <a:t>Discovery and routing among Pods is handled by </a:t>
            </a:r>
            <a:r>
              <a:rPr lang="en-US" dirty="0" err="1"/>
              <a:t>Kubernetes</a:t>
            </a:r>
            <a:r>
              <a:rPr lang="en-US" dirty="0"/>
              <a:t> Services.</a:t>
            </a:r>
          </a:p>
        </p:txBody>
      </p:sp>
    </p:spTree>
    <p:extLst>
      <p:ext uri="{BB962C8B-B14F-4D97-AF65-F5344CB8AC3E}">
        <p14:creationId xmlns:p14="http://schemas.microsoft.com/office/powerpoint/2010/main" val="1007050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812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b="1" dirty="0" err="1"/>
              <a:t>kubectl</a:t>
            </a:r>
            <a:r>
              <a:rPr lang="en-US" dirty="0"/>
              <a:t> Imperative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Expose and Scale your Application  (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Lab: task-2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944914"/>
            <a:ext cx="10932886" cy="4656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service for my-app deployment, on port 80 and connects to the containers on port 8000.</a:t>
            </a:r>
            <a:r>
              <a:rPr lang="en-US" sz="2400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expose deployment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--port=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--target-port=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8000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all services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svc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pods and show all labels as the last column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po --show-labels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Scale a deployment named 'foo' to 3.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scale deploy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--replicas=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56732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87994"/>
            <a:ext cx="5171090" cy="95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867847"/>
            <a:ext cx="5171090" cy="90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4228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microservice</a:t>
            </a:r>
            <a:r>
              <a:rPr lang="en-US" sz="2800" dirty="0">
                <a:solidFill>
                  <a:schemeClr val="tx1"/>
                </a:solidFill>
              </a:rPr>
              <a:t> is an </a:t>
            </a:r>
            <a:r>
              <a:rPr lang="en-US" sz="2800" b="1" dirty="0">
                <a:solidFill>
                  <a:schemeClr val="tx1"/>
                </a:solidFill>
              </a:rPr>
              <a:t>isolated</a:t>
            </a:r>
            <a:r>
              <a:rPr lang="en-US" sz="2800" dirty="0">
                <a:solidFill>
                  <a:schemeClr val="tx1"/>
                </a:solidFill>
              </a:rPr>
              <a:t>, </a:t>
            </a:r>
            <a:r>
              <a:rPr lang="en-US" sz="2800" b="1" dirty="0">
                <a:solidFill>
                  <a:schemeClr val="tx1"/>
                </a:solidFill>
              </a:rPr>
              <a:t>loosely-coupled</a:t>
            </a:r>
            <a:r>
              <a:rPr lang="en-US" sz="2800" dirty="0">
                <a:solidFill>
                  <a:schemeClr val="tx1"/>
                </a:solidFill>
              </a:rPr>
              <a:t> unit of development that works on a </a:t>
            </a:r>
            <a:r>
              <a:rPr lang="en-US" sz="2800" b="1" dirty="0">
                <a:solidFill>
                  <a:schemeClr val="tx1"/>
                </a:solidFill>
              </a:rPr>
              <a:t>single concern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2793645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Kubernetes is an open-source platform designed to automate deploying, scaling, and operating application containers.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4098810"/>
            <a:ext cx="5171090" cy="961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0" y="407995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Using </a:t>
            </a:r>
            <a:r>
              <a:rPr lang="en-US" sz="2800" b="1" dirty="0" err="1">
                <a:solidFill>
                  <a:schemeClr val="tx1"/>
                </a:solidFill>
              </a:rPr>
              <a:t>kubectl</a:t>
            </a:r>
            <a:r>
              <a:rPr lang="en-US" sz="2800" dirty="0">
                <a:solidFill>
                  <a:schemeClr val="tx1"/>
                </a:solidFill>
              </a:rPr>
              <a:t> imperative commands to Deploy, Explore, Expose, Scale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17177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556542" y="1553227"/>
            <a:ext cx="7205398" cy="5068290"/>
            <a:chOff x="1308538" y="2585545"/>
            <a:chExt cx="2743200" cy="4035972"/>
          </a:xfrm>
        </p:grpSpPr>
        <p:sp>
          <p:nvSpPr>
            <p:cNvPr id="33" name="Rounded Rectangle 32"/>
            <p:cNvSpPr/>
            <p:nvPr/>
          </p:nvSpPr>
          <p:spPr>
            <a:xfrm>
              <a:off x="1308538" y="2585545"/>
              <a:ext cx="2743200" cy="2601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gnetic Disk 33"/>
            <p:cNvSpPr/>
            <p:nvPr/>
          </p:nvSpPr>
          <p:spPr>
            <a:xfrm>
              <a:off x="2627513" y="5754414"/>
              <a:ext cx="651714" cy="86710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46334" y="2774731"/>
              <a:ext cx="2316218" cy="6495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6334" y="3527699"/>
              <a:ext cx="2316218" cy="6501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Business-Logic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46334" y="4281267"/>
              <a:ext cx="2316218" cy="681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Layer</a:t>
              </a:r>
            </a:p>
          </p:txBody>
        </p:sp>
      </p:grpSp>
      <p:sp>
        <p:nvSpPr>
          <p:cNvPr id="53" name="Flowchart: Direct Access Storage 52"/>
          <p:cNvSpPr/>
          <p:nvPr/>
        </p:nvSpPr>
        <p:spPr>
          <a:xfrm>
            <a:off x="6455748" y="5100346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gnetic Disk 62"/>
          <p:cNvSpPr/>
          <p:nvPr/>
        </p:nvSpPr>
        <p:spPr>
          <a:xfrm>
            <a:off x="5552450" y="5204152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cxnSp>
        <p:nvCxnSpPr>
          <p:cNvPr id="65" name="Elbow Connector 64"/>
          <p:cNvCxnSpPr>
            <a:stCxn id="85" idx="2"/>
            <a:endCxn id="63" idx="1"/>
          </p:cNvCxnSpPr>
          <p:nvPr/>
        </p:nvCxnSpPr>
        <p:spPr>
          <a:xfrm rot="16200000" flipH="1">
            <a:off x="5220296" y="4501508"/>
            <a:ext cx="704262" cy="7010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2130332"/>
            <a:ext cx="36693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Adding more and more functionality until…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838200" y="3597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Typical MVC Application 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8401210" y="3787307"/>
            <a:ext cx="1146048" cy="706270"/>
            <a:chOff x="6059424" y="2784904"/>
            <a:chExt cx="1146048" cy="706270"/>
          </a:xfrm>
        </p:grpSpPr>
        <p:sp>
          <p:nvSpPr>
            <p:cNvPr id="57" name="Rectangle 56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role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</p:grpSp>
      <p:cxnSp>
        <p:nvCxnSpPr>
          <p:cNvPr id="4" name="Elbow Connector 3"/>
          <p:cNvCxnSpPr>
            <a:stCxn id="54" idx="2"/>
            <a:endCxn id="57" idx="0"/>
          </p:cNvCxnSpPr>
          <p:nvPr/>
        </p:nvCxnSpPr>
        <p:spPr>
          <a:xfrm rot="5400000">
            <a:off x="8996273" y="3441909"/>
            <a:ext cx="323359" cy="36743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34" idx="1"/>
          </p:cNvCxnSpPr>
          <p:nvPr/>
        </p:nvCxnSpPr>
        <p:spPr>
          <a:xfrm rot="5400000">
            <a:off x="8424182" y="4982574"/>
            <a:ext cx="1002795" cy="9731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31" idx="1"/>
            <a:endCxn id="54" idx="3"/>
          </p:cNvCxnSpPr>
          <p:nvPr/>
        </p:nvCxnSpPr>
        <p:spPr>
          <a:xfrm rot="10800000">
            <a:off x="9914695" y="3224074"/>
            <a:ext cx="140011" cy="422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7482588" y="2781922"/>
            <a:ext cx="1146048" cy="706270"/>
            <a:chOff x="6059424" y="2784904"/>
            <a:chExt cx="1146048" cy="706270"/>
          </a:xfrm>
        </p:grpSpPr>
        <p:sp>
          <p:nvSpPr>
            <p:cNvPr id="64" name="Rectangle 63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account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93429" y="2824956"/>
            <a:ext cx="1146048" cy="706270"/>
            <a:chOff x="6059424" y="2784904"/>
            <a:chExt cx="1146048" cy="706270"/>
          </a:xfrm>
        </p:grpSpPr>
        <p:sp>
          <p:nvSpPr>
            <p:cNvPr id="68" name="Rectangle 6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013020" y="2821735"/>
            <a:ext cx="1146048" cy="706270"/>
            <a:chOff x="6059424" y="2784904"/>
            <a:chExt cx="1146048" cy="706270"/>
          </a:xfrm>
        </p:grpSpPr>
        <p:sp>
          <p:nvSpPr>
            <p:cNvPr id="71" name="Rectangle 7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FileLoader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165209" y="3749958"/>
            <a:ext cx="1146048" cy="706270"/>
            <a:chOff x="6059424" y="2784904"/>
            <a:chExt cx="1146048" cy="706270"/>
          </a:xfrm>
        </p:grpSpPr>
        <p:sp>
          <p:nvSpPr>
            <p:cNvPr id="77" name="Rectangle 76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id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929208" y="3794640"/>
            <a:ext cx="1146048" cy="706270"/>
            <a:chOff x="6059424" y="2784904"/>
            <a:chExt cx="1146048" cy="706270"/>
          </a:xfrm>
        </p:grpSpPr>
        <p:sp>
          <p:nvSpPr>
            <p:cNvPr id="81" name="Rectangle 8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type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648891" y="3793620"/>
            <a:ext cx="1146048" cy="706270"/>
            <a:chOff x="6059424" y="2784904"/>
            <a:chExt cx="1146048" cy="706270"/>
          </a:xfrm>
        </p:grpSpPr>
        <p:sp>
          <p:nvSpPr>
            <p:cNvPr id="84" name="Rectangle 83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File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path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content</a:t>
              </a:r>
            </a:p>
          </p:txBody>
        </p:sp>
      </p:grpSp>
      <p:cxnSp>
        <p:nvCxnSpPr>
          <p:cNvPr id="14" name="Elbow Connector 13"/>
          <p:cNvCxnSpPr>
            <a:stCxn id="72" idx="2"/>
            <a:endCxn id="84" idx="0"/>
          </p:cNvCxnSpPr>
          <p:nvPr/>
        </p:nvCxnSpPr>
        <p:spPr>
          <a:xfrm rot="5400000">
            <a:off x="5271173" y="3478748"/>
            <a:ext cx="265615" cy="3641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9" idx="2"/>
            <a:endCxn id="81" idx="0"/>
          </p:cNvCxnSpPr>
          <p:nvPr/>
        </p:nvCxnSpPr>
        <p:spPr>
          <a:xfrm rot="5400000">
            <a:off x="6552636" y="3480823"/>
            <a:ext cx="263414" cy="3642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6" idx="2"/>
            <a:endCxn id="77" idx="0"/>
          </p:cNvCxnSpPr>
          <p:nvPr/>
        </p:nvCxnSpPr>
        <p:spPr>
          <a:xfrm rot="5400000">
            <a:off x="7766040" y="3460386"/>
            <a:ext cx="261766" cy="31737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9" idx="2"/>
            <a:endCxn id="34" idx="1"/>
          </p:cNvCxnSpPr>
          <p:nvPr/>
        </p:nvCxnSpPr>
        <p:spPr>
          <a:xfrm rot="16200000" flipH="1">
            <a:off x="7769379" y="4425082"/>
            <a:ext cx="1076399" cy="1138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2" idx="2"/>
            <a:endCxn id="34" idx="1"/>
          </p:cNvCxnSpPr>
          <p:nvPr/>
        </p:nvCxnSpPr>
        <p:spPr>
          <a:xfrm rot="16200000" flipH="1">
            <a:off x="7173719" y="3829422"/>
            <a:ext cx="1031717" cy="23746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2" idx="2"/>
            <a:endCxn id="53" idx="0"/>
          </p:cNvCxnSpPr>
          <p:nvPr/>
        </p:nvCxnSpPr>
        <p:spPr>
          <a:xfrm rot="16200000" flipH="1">
            <a:off x="6463051" y="4540090"/>
            <a:ext cx="599436" cy="5210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8223081" y="1857699"/>
            <a:ext cx="1146048" cy="706270"/>
            <a:chOff x="6059424" y="2784904"/>
            <a:chExt cx="1146048" cy="706270"/>
          </a:xfrm>
        </p:grpSpPr>
        <p:sp>
          <p:nvSpPr>
            <p:cNvPr id="88" name="Rectangle 8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AccountView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013193" y="1832045"/>
            <a:ext cx="1146048" cy="706270"/>
            <a:chOff x="6059424" y="2784904"/>
            <a:chExt cx="1146048" cy="706270"/>
          </a:xfrm>
        </p:grpSpPr>
        <p:sp>
          <p:nvSpPr>
            <p:cNvPr id="95" name="Rectangle 9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720405" y="1871858"/>
            <a:ext cx="1146048" cy="706270"/>
            <a:chOff x="6059424" y="2784904"/>
            <a:chExt cx="1146048" cy="706270"/>
          </a:xfrm>
        </p:grpSpPr>
        <p:sp>
          <p:nvSpPr>
            <p:cNvPr id="98" name="Rectangle 9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73" name="Elbow Connector 72"/>
          <p:cNvCxnSpPr>
            <a:stCxn id="92" idx="2"/>
          </p:cNvCxnSpPr>
          <p:nvPr/>
        </p:nvCxnSpPr>
        <p:spPr>
          <a:xfrm rot="5400000">
            <a:off x="8706154" y="4598835"/>
            <a:ext cx="1059931" cy="818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9114245" y="2824090"/>
            <a:ext cx="1146048" cy="706270"/>
            <a:chOff x="6059424" y="2784904"/>
            <a:chExt cx="1146048" cy="706270"/>
          </a:xfrm>
        </p:grpSpPr>
        <p:sp>
          <p:nvSpPr>
            <p:cNvPr id="75" name="Rectangle 7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show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create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070410" y="3735839"/>
            <a:ext cx="1147941" cy="742239"/>
            <a:chOff x="5518681" y="2761952"/>
            <a:chExt cx="1147941" cy="742239"/>
          </a:xfrm>
        </p:grpSpPr>
        <p:sp>
          <p:nvSpPr>
            <p:cNvPr id="91" name="Rectangle 90"/>
            <p:cNvSpPr/>
            <p:nvPr/>
          </p:nvSpPr>
          <p:spPr>
            <a:xfrm>
              <a:off x="5518681" y="2761952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520574" y="3024441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orders</a:t>
              </a:r>
            </a:p>
          </p:txBody>
        </p:sp>
      </p:grpSp>
      <p:cxnSp>
        <p:nvCxnSpPr>
          <p:cNvPr id="93" name="Elbow Connector 92"/>
          <p:cNvCxnSpPr>
            <a:stCxn id="78" idx="2"/>
            <a:endCxn id="91" idx="0"/>
          </p:cNvCxnSpPr>
          <p:nvPr/>
        </p:nvCxnSpPr>
        <p:spPr>
          <a:xfrm rot="5400000">
            <a:off x="9562613" y="3611182"/>
            <a:ext cx="205479" cy="4383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9991344" y="2961047"/>
            <a:ext cx="1146048" cy="706270"/>
            <a:chOff x="6059424" y="2784904"/>
            <a:chExt cx="1146048" cy="706270"/>
          </a:xfrm>
        </p:grpSpPr>
        <p:sp>
          <p:nvSpPr>
            <p:cNvPr id="103" name="Rectangle 102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LoginController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9839669" y="3959695"/>
            <a:ext cx="1146048" cy="706270"/>
            <a:chOff x="6059424" y="2784904"/>
            <a:chExt cx="1146048" cy="706270"/>
          </a:xfrm>
        </p:grpSpPr>
        <p:sp>
          <p:nvSpPr>
            <p:cNvPr id="106" name="Rectangle 10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password</a:t>
              </a:r>
            </a:p>
          </p:txBody>
        </p:sp>
      </p:grpSp>
      <p:cxnSp>
        <p:nvCxnSpPr>
          <p:cNvPr id="108" name="Elbow Connector 107"/>
          <p:cNvCxnSpPr>
            <a:stCxn id="104" idx="2"/>
            <a:endCxn id="106" idx="0"/>
          </p:cNvCxnSpPr>
          <p:nvPr/>
        </p:nvCxnSpPr>
        <p:spPr>
          <a:xfrm rot="5400000">
            <a:off x="10342342" y="3737669"/>
            <a:ext cx="292378" cy="1516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07" idx="2"/>
          </p:cNvCxnSpPr>
          <p:nvPr/>
        </p:nvCxnSpPr>
        <p:spPr>
          <a:xfrm rot="5400000">
            <a:off x="9183780" y="4309096"/>
            <a:ext cx="872044" cy="15857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9342216" y="1877539"/>
            <a:ext cx="1146048" cy="706270"/>
            <a:chOff x="6059424" y="2784904"/>
            <a:chExt cx="1146048" cy="706270"/>
          </a:xfrm>
        </p:grpSpPr>
        <p:sp>
          <p:nvSpPr>
            <p:cNvPr id="111" name="Rectangle 11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113" name="Elbow Connector 112"/>
          <p:cNvCxnSpPr>
            <a:stCxn id="112" idx="2"/>
            <a:endCxn id="75" idx="0"/>
          </p:cNvCxnSpPr>
          <p:nvPr/>
        </p:nvCxnSpPr>
        <p:spPr>
          <a:xfrm rot="5400000">
            <a:off x="9681115" y="2589964"/>
            <a:ext cx="240281" cy="2279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8768646" y="2757678"/>
            <a:ext cx="1146048" cy="706270"/>
            <a:chOff x="6059424" y="2784904"/>
            <a:chExt cx="1146048" cy="706270"/>
          </a:xfrm>
        </p:grpSpPr>
        <p:sp>
          <p:nvSpPr>
            <p:cNvPr id="50" name="Rectangle 49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Auth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- permissions</a:t>
              </a:r>
            </a:p>
          </p:txBody>
        </p:sp>
      </p:grpSp>
      <p:cxnSp>
        <p:nvCxnSpPr>
          <p:cNvPr id="3" name="Elbow Connector 2"/>
          <p:cNvCxnSpPr>
            <a:stCxn id="89" idx="2"/>
            <a:endCxn id="36" idx="0"/>
          </p:cNvCxnSpPr>
          <p:nvPr/>
        </p:nvCxnSpPr>
        <p:spPr>
          <a:xfrm rot="5400000">
            <a:off x="8423396" y="2363654"/>
            <a:ext cx="172395" cy="573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96" idx="2"/>
            <a:endCxn id="68" idx="0"/>
          </p:cNvCxnSpPr>
          <p:nvPr/>
        </p:nvCxnSpPr>
        <p:spPr>
          <a:xfrm rot="5400000">
            <a:off x="7083015" y="2321753"/>
            <a:ext cx="286641" cy="71976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9" idx="2"/>
            <a:endCxn id="71" idx="0"/>
          </p:cNvCxnSpPr>
          <p:nvPr/>
        </p:nvCxnSpPr>
        <p:spPr>
          <a:xfrm rot="5400000">
            <a:off x="5817934" y="2346239"/>
            <a:ext cx="243607" cy="70738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6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241"/>
            <a:ext cx="10515600" cy="1325563"/>
          </a:xfrm>
        </p:spPr>
        <p:txBody>
          <a:bodyPr/>
          <a:lstStyle/>
          <a:p>
            <a:r>
              <a:rPr lang="en-US" b="1" dirty="0"/>
              <a:t>Monolithic 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6279" y="2116485"/>
            <a:ext cx="35487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It becomes a massive monolith that is almost impossible to maintain and eats way too much CPU and RAM. 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556542" y="1553227"/>
            <a:ext cx="7205398" cy="5068290"/>
            <a:chOff x="1308538" y="2585545"/>
            <a:chExt cx="2743200" cy="4035972"/>
          </a:xfrm>
        </p:grpSpPr>
        <p:sp>
          <p:nvSpPr>
            <p:cNvPr id="33" name="Rounded Rectangle 32"/>
            <p:cNvSpPr/>
            <p:nvPr/>
          </p:nvSpPr>
          <p:spPr>
            <a:xfrm>
              <a:off x="1308538" y="2585545"/>
              <a:ext cx="2743200" cy="2601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gnetic Disk 33"/>
            <p:cNvSpPr/>
            <p:nvPr/>
          </p:nvSpPr>
          <p:spPr>
            <a:xfrm>
              <a:off x="2627513" y="5754414"/>
              <a:ext cx="651714" cy="86710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46334" y="2774731"/>
              <a:ext cx="2316218" cy="6495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6334" y="3527699"/>
              <a:ext cx="2316218" cy="6501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Business-Logic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46334" y="4281267"/>
              <a:ext cx="2316218" cy="681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Layer</a:t>
              </a:r>
            </a:p>
          </p:txBody>
        </p:sp>
      </p:grpSp>
      <p:sp>
        <p:nvSpPr>
          <p:cNvPr id="44" name="Flowchart: Direct Access Storage 43"/>
          <p:cNvSpPr/>
          <p:nvPr/>
        </p:nvSpPr>
        <p:spPr>
          <a:xfrm>
            <a:off x="6455748" y="5100346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Magnetic Disk 45"/>
          <p:cNvSpPr/>
          <p:nvPr/>
        </p:nvSpPr>
        <p:spPr>
          <a:xfrm>
            <a:off x="5552450" y="5204152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cxnSp>
        <p:nvCxnSpPr>
          <p:cNvPr id="49" name="Elbow Connector 48"/>
          <p:cNvCxnSpPr>
            <a:stCxn id="88" idx="2"/>
            <a:endCxn id="46" idx="1"/>
          </p:cNvCxnSpPr>
          <p:nvPr/>
        </p:nvCxnSpPr>
        <p:spPr>
          <a:xfrm rot="16200000" flipH="1">
            <a:off x="5220296" y="4501508"/>
            <a:ext cx="704262" cy="7010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8401210" y="3787307"/>
            <a:ext cx="1146048" cy="706270"/>
            <a:chOff x="6059424" y="2784904"/>
            <a:chExt cx="1146048" cy="706270"/>
          </a:xfrm>
        </p:grpSpPr>
        <p:sp>
          <p:nvSpPr>
            <p:cNvPr id="52" name="Rectangle 51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role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</p:grpSp>
      <p:cxnSp>
        <p:nvCxnSpPr>
          <p:cNvPr id="55" name="Elbow Connector 54"/>
          <p:cNvCxnSpPr>
            <a:stCxn id="126" idx="2"/>
            <a:endCxn id="52" idx="0"/>
          </p:cNvCxnSpPr>
          <p:nvPr/>
        </p:nvCxnSpPr>
        <p:spPr>
          <a:xfrm rot="5400000">
            <a:off x="8996273" y="3441909"/>
            <a:ext cx="323359" cy="36743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34" idx="1"/>
          </p:cNvCxnSpPr>
          <p:nvPr/>
        </p:nvCxnSpPr>
        <p:spPr>
          <a:xfrm rot="5400000">
            <a:off x="8424182" y="4982574"/>
            <a:ext cx="1002795" cy="9731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126" idx="3"/>
          </p:cNvCxnSpPr>
          <p:nvPr/>
        </p:nvCxnSpPr>
        <p:spPr>
          <a:xfrm rot="10800000">
            <a:off x="9914695" y="3224074"/>
            <a:ext cx="140011" cy="422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482588" y="2781922"/>
            <a:ext cx="1146048" cy="706270"/>
            <a:chOff x="6059424" y="2784904"/>
            <a:chExt cx="1146048" cy="706270"/>
          </a:xfrm>
        </p:grpSpPr>
        <p:sp>
          <p:nvSpPr>
            <p:cNvPr id="63" name="Rectangle 62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account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293429" y="2824956"/>
            <a:ext cx="1146048" cy="706270"/>
            <a:chOff x="6059424" y="2784904"/>
            <a:chExt cx="1146048" cy="706270"/>
          </a:xfrm>
        </p:grpSpPr>
        <p:sp>
          <p:nvSpPr>
            <p:cNvPr id="75" name="Rectangle 7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013020" y="2821735"/>
            <a:ext cx="1146048" cy="706270"/>
            <a:chOff x="6059424" y="2784904"/>
            <a:chExt cx="1146048" cy="706270"/>
          </a:xfrm>
        </p:grpSpPr>
        <p:sp>
          <p:nvSpPr>
            <p:cNvPr id="78" name="Rectangle 7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FileLoader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165209" y="3749958"/>
            <a:ext cx="1146048" cy="706270"/>
            <a:chOff x="6059424" y="2784904"/>
            <a:chExt cx="1146048" cy="706270"/>
          </a:xfrm>
        </p:grpSpPr>
        <p:sp>
          <p:nvSpPr>
            <p:cNvPr id="81" name="Rectangle 8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id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929208" y="3794640"/>
            <a:ext cx="1146048" cy="706270"/>
            <a:chOff x="6059424" y="2784904"/>
            <a:chExt cx="1146048" cy="706270"/>
          </a:xfrm>
        </p:grpSpPr>
        <p:sp>
          <p:nvSpPr>
            <p:cNvPr id="84" name="Rectangle 83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type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648891" y="3793620"/>
            <a:ext cx="1146048" cy="706270"/>
            <a:chOff x="6059424" y="2784904"/>
            <a:chExt cx="1146048" cy="706270"/>
          </a:xfrm>
        </p:grpSpPr>
        <p:sp>
          <p:nvSpPr>
            <p:cNvPr id="87" name="Rectangle 86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File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path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content</a:t>
              </a:r>
            </a:p>
          </p:txBody>
        </p:sp>
      </p:grpSp>
      <p:cxnSp>
        <p:nvCxnSpPr>
          <p:cNvPr id="89" name="Elbow Connector 88"/>
          <p:cNvCxnSpPr>
            <a:stCxn id="79" idx="2"/>
            <a:endCxn id="87" idx="0"/>
          </p:cNvCxnSpPr>
          <p:nvPr/>
        </p:nvCxnSpPr>
        <p:spPr>
          <a:xfrm rot="5400000">
            <a:off x="5271173" y="3478748"/>
            <a:ext cx="265615" cy="3641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76" idx="2"/>
            <a:endCxn id="84" idx="0"/>
          </p:cNvCxnSpPr>
          <p:nvPr/>
        </p:nvCxnSpPr>
        <p:spPr>
          <a:xfrm rot="5400000">
            <a:off x="6552636" y="3480823"/>
            <a:ext cx="263414" cy="3642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5" idx="2"/>
            <a:endCxn id="81" idx="0"/>
          </p:cNvCxnSpPr>
          <p:nvPr/>
        </p:nvCxnSpPr>
        <p:spPr>
          <a:xfrm rot="5400000">
            <a:off x="7766040" y="3460386"/>
            <a:ext cx="261766" cy="31737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2" idx="2"/>
            <a:endCxn id="34" idx="1"/>
          </p:cNvCxnSpPr>
          <p:nvPr/>
        </p:nvCxnSpPr>
        <p:spPr>
          <a:xfrm rot="16200000" flipH="1">
            <a:off x="7769379" y="4425082"/>
            <a:ext cx="1076399" cy="1138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5" idx="2"/>
            <a:endCxn id="34" idx="1"/>
          </p:cNvCxnSpPr>
          <p:nvPr/>
        </p:nvCxnSpPr>
        <p:spPr>
          <a:xfrm rot="16200000" flipH="1">
            <a:off x="7173719" y="3829422"/>
            <a:ext cx="1031717" cy="23746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5" idx="2"/>
            <a:endCxn id="44" idx="0"/>
          </p:cNvCxnSpPr>
          <p:nvPr/>
        </p:nvCxnSpPr>
        <p:spPr>
          <a:xfrm rot="16200000" flipH="1">
            <a:off x="6463051" y="4540090"/>
            <a:ext cx="599436" cy="5210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8223081" y="1857699"/>
            <a:ext cx="1146048" cy="706270"/>
            <a:chOff x="6059424" y="2784904"/>
            <a:chExt cx="1146048" cy="706270"/>
          </a:xfrm>
        </p:grpSpPr>
        <p:sp>
          <p:nvSpPr>
            <p:cNvPr id="96" name="Rectangle 9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AccountView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013193" y="1832045"/>
            <a:ext cx="1146048" cy="706270"/>
            <a:chOff x="6059424" y="2784904"/>
            <a:chExt cx="1146048" cy="706270"/>
          </a:xfrm>
        </p:grpSpPr>
        <p:sp>
          <p:nvSpPr>
            <p:cNvPr id="99" name="Rectangle 98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720405" y="1871858"/>
            <a:ext cx="1146048" cy="706270"/>
            <a:chOff x="6059424" y="2784904"/>
            <a:chExt cx="1146048" cy="706270"/>
          </a:xfrm>
        </p:grpSpPr>
        <p:sp>
          <p:nvSpPr>
            <p:cNvPr id="102" name="Rectangle 101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104" name="Elbow Connector 103"/>
          <p:cNvCxnSpPr>
            <a:stCxn id="110" idx="2"/>
          </p:cNvCxnSpPr>
          <p:nvPr/>
        </p:nvCxnSpPr>
        <p:spPr>
          <a:xfrm rot="5400000">
            <a:off x="8706154" y="4598835"/>
            <a:ext cx="1059931" cy="818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9114245" y="2824090"/>
            <a:ext cx="1146048" cy="706270"/>
            <a:chOff x="6059424" y="2784904"/>
            <a:chExt cx="1146048" cy="706270"/>
          </a:xfrm>
        </p:grpSpPr>
        <p:sp>
          <p:nvSpPr>
            <p:cNvPr id="106" name="Rectangle 10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show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create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070410" y="3735839"/>
            <a:ext cx="1147941" cy="742239"/>
            <a:chOff x="5518681" y="2761952"/>
            <a:chExt cx="1147941" cy="742239"/>
          </a:xfrm>
        </p:grpSpPr>
        <p:sp>
          <p:nvSpPr>
            <p:cNvPr id="109" name="Rectangle 108"/>
            <p:cNvSpPr/>
            <p:nvPr/>
          </p:nvSpPr>
          <p:spPr>
            <a:xfrm>
              <a:off x="5518681" y="2761952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520574" y="3024441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orders</a:t>
              </a:r>
            </a:p>
          </p:txBody>
        </p:sp>
      </p:grpSp>
      <p:cxnSp>
        <p:nvCxnSpPr>
          <p:cNvPr id="111" name="Elbow Connector 110"/>
          <p:cNvCxnSpPr>
            <a:stCxn id="107" idx="2"/>
            <a:endCxn id="109" idx="0"/>
          </p:cNvCxnSpPr>
          <p:nvPr/>
        </p:nvCxnSpPr>
        <p:spPr>
          <a:xfrm rot="5400000">
            <a:off x="9562613" y="3611182"/>
            <a:ext cx="205479" cy="4383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9991344" y="2961047"/>
            <a:ext cx="1146048" cy="706270"/>
            <a:chOff x="6059424" y="2784904"/>
            <a:chExt cx="1146048" cy="706270"/>
          </a:xfrm>
        </p:grpSpPr>
        <p:sp>
          <p:nvSpPr>
            <p:cNvPr id="113" name="Rectangle 112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LoginController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839669" y="3959695"/>
            <a:ext cx="1146048" cy="706270"/>
            <a:chOff x="6059424" y="2784904"/>
            <a:chExt cx="1146048" cy="706270"/>
          </a:xfrm>
        </p:grpSpPr>
        <p:sp>
          <p:nvSpPr>
            <p:cNvPr id="116" name="Rectangle 11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password</a:t>
              </a:r>
            </a:p>
          </p:txBody>
        </p:sp>
      </p:grpSp>
      <p:cxnSp>
        <p:nvCxnSpPr>
          <p:cNvPr id="118" name="Elbow Connector 117"/>
          <p:cNvCxnSpPr>
            <a:stCxn id="114" idx="2"/>
            <a:endCxn id="116" idx="0"/>
          </p:cNvCxnSpPr>
          <p:nvPr/>
        </p:nvCxnSpPr>
        <p:spPr>
          <a:xfrm rot="5400000">
            <a:off x="10342342" y="3737669"/>
            <a:ext cx="292378" cy="1516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17" idx="2"/>
          </p:cNvCxnSpPr>
          <p:nvPr/>
        </p:nvCxnSpPr>
        <p:spPr>
          <a:xfrm rot="5400000">
            <a:off x="9183780" y="4309096"/>
            <a:ext cx="872044" cy="15857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9342216" y="1877539"/>
            <a:ext cx="1146048" cy="706270"/>
            <a:chOff x="6059424" y="2784904"/>
            <a:chExt cx="1146048" cy="706270"/>
          </a:xfrm>
        </p:grpSpPr>
        <p:sp>
          <p:nvSpPr>
            <p:cNvPr id="121" name="Rectangle 12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123" name="Elbow Connector 122"/>
          <p:cNvCxnSpPr>
            <a:stCxn id="122" idx="2"/>
            <a:endCxn id="106" idx="0"/>
          </p:cNvCxnSpPr>
          <p:nvPr/>
        </p:nvCxnSpPr>
        <p:spPr>
          <a:xfrm rot="5400000">
            <a:off x="9681115" y="2589964"/>
            <a:ext cx="240281" cy="2279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8768646" y="2757678"/>
            <a:ext cx="1146048" cy="706270"/>
            <a:chOff x="6059424" y="2784904"/>
            <a:chExt cx="1146048" cy="706270"/>
          </a:xfrm>
        </p:grpSpPr>
        <p:sp>
          <p:nvSpPr>
            <p:cNvPr id="125" name="Rectangle 12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Auth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- permissions</a:t>
              </a:r>
            </a:p>
          </p:txBody>
        </p:sp>
      </p:grpSp>
      <p:cxnSp>
        <p:nvCxnSpPr>
          <p:cNvPr id="127" name="Elbow Connector 126"/>
          <p:cNvCxnSpPr>
            <a:stCxn id="97" idx="2"/>
            <a:endCxn id="36" idx="0"/>
          </p:cNvCxnSpPr>
          <p:nvPr/>
        </p:nvCxnSpPr>
        <p:spPr>
          <a:xfrm rot="5400000">
            <a:off x="8423396" y="2363654"/>
            <a:ext cx="172395" cy="573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2"/>
            <a:endCxn id="75" idx="0"/>
          </p:cNvCxnSpPr>
          <p:nvPr/>
        </p:nvCxnSpPr>
        <p:spPr>
          <a:xfrm rot="5400000">
            <a:off x="7083015" y="2321753"/>
            <a:ext cx="286641" cy="71976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03" idx="2"/>
            <a:endCxn id="78" idx="0"/>
          </p:cNvCxnSpPr>
          <p:nvPr/>
        </p:nvCxnSpPr>
        <p:spPr>
          <a:xfrm rot="5400000">
            <a:off x="5817934" y="2346239"/>
            <a:ext cx="243607" cy="70738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32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Monolithics</a:t>
            </a:r>
            <a:r>
              <a:rPr lang="en-US" dirty="0"/>
              <a:t>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too large and complex to fully understand</a:t>
            </a:r>
          </a:p>
          <a:p>
            <a:r>
              <a:rPr lang="en-US" dirty="0"/>
              <a:t>Impact of a change usually not predictable</a:t>
            </a:r>
          </a:p>
          <a:p>
            <a:r>
              <a:rPr lang="en-US" dirty="0"/>
              <a:t>Bug in one module (e.g. memory leak) could potentially bring down the entire application</a:t>
            </a:r>
          </a:p>
          <a:p>
            <a:r>
              <a:rPr lang="en-US" dirty="0"/>
              <a:t>On each update – need to redeploy the entire application.</a:t>
            </a:r>
          </a:p>
          <a:p>
            <a:r>
              <a:rPr lang="en-US" dirty="0"/>
              <a:t>Barrier in adopting new technologies or frameworks</a:t>
            </a:r>
          </a:p>
          <a:p>
            <a:r>
              <a:rPr lang="en-US" dirty="0"/>
              <a:t>Size of application increase build time and slows down start-up time.</a:t>
            </a:r>
          </a:p>
          <a:p>
            <a:r>
              <a:rPr lang="en-US" dirty="0"/>
              <a:t>Continues deployment is difficult.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50" y="-243756"/>
            <a:ext cx="10283252" cy="7720498"/>
          </a:xfrm>
        </p:spPr>
      </p:pic>
    </p:spTree>
    <p:extLst>
      <p:ext uri="{BB962C8B-B14F-4D97-AF65-F5344CB8AC3E}">
        <p14:creationId xmlns:p14="http://schemas.microsoft.com/office/powerpoint/2010/main" val="513403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491111" y="2044452"/>
            <a:ext cx="7141972" cy="3250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5201738" y="5531378"/>
            <a:ext cx="1720717" cy="108350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Rectangle 6"/>
          <p:cNvSpPr/>
          <p:nvPr/>
        </p:nvSpPr>
        <p:spPr>
          <a:xfrm>
            <a:off x="3110217" y="2280854"/>
            <a:ext cx="6030316" cy="8116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110217" y="3221741"/>
            <a:ext cx="6030316" cy="8124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Business-Logic</a:t>
            </a:r>
          </a:p>
        </p:txBody>
      </p:sp>
      <p:sp>
        <p:nvSpPr>
          <p:cNvPr id="9" name="Rectangle 8"/>
          <p:cNvSpPr/>
          <p:nvPr/>
        </p:nvSpPr>
        <p:spPr>
          <a:xfrm>
            <a:off x="3110217" y="4163379"/>
            <a:ext cx="6030316" cy="851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Layer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2997509" y="5784633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sp>
        <p:nvSpPr>
          <p:cNvPr id="11" name="Flowchart: Direct Access Storage 10"/>
          <p:cNvSpPr/>
          <p:nvPr/>
        </p:nvSpPr>
        <p:spPr>
          <a:xfrm>
            <a:off x="3902554" y="5877551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87360" y="185927"/>
            <a:ext cx="4326694" cy="1253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Split the application into smaller chunks</a:t>
            </a:r>
          </a:p>
        </p:txBody>
      </p:sp>
    </p:spTree>
    <p:extLst>
      <p:ext uri="{BB962C8B-B14F-4D97-AF65-F5344CB8AC3E}">
        <p14:creationId xmlns:p14="http://schemas.microsoft.com/office/powerpoint/2010/main" val="339512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40632</TotalTime>
  <Words>1299</Words>
  <Application>Microsoft Macintosh PowerPoint</Application>
  <PresentationFormat>Widescreen</PresentationFormat>
  <Paragraphs>440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SFMono-Regular</vt:lpstr>
      <vt:lpstr>Wingdings</vt:lpstr>
      <vt:lpstr>Office Theme</vt:lpstr>
      <vt:lpstr>Using Kubernetes</vt:lpstr>
      <vt:lpstr>Agenda</vt:lpstr>
      <vt:lpstr>Microservices</vt:lpstr>
      <vt:lpstr>Typical MVC Application </vt:lpstr>
      <vt:lpstr>PowerPoint Presentation</vt:lpstr>
      <vt:lpstr>Monolithic Architecture</vt:lpstr>
      <vt:lpstr>Monolithics Limitations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Containers Benefits </vt:lpstr>
      <vt:lpstr>Monolithic – Service Oriented - Microservices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Containers Orchestrator</vt:lpstr>
      <vt:lpstr>           Kubernetes (aka. K8s)</vt:lpstr>
      <vt:lpstr>Agenda</vt:lpstr>
      <vt:lpstr>Pod - the basic building block of Kubernetes</vt:lpstr>
      <vt:lpstr>Pod</vt:lpstr>
      <vt:lpstr>PowerPoint Presentation</vt:lpstr>
      <vt:lpstr>PowerPoint Presentation</vt:lpstr>
      <vt:lpstr>PowerPoint Presentation</vt:lpstr>
      <vt:lpstr>Working with kubectl Imperative Commands</vt:lpstr>
      <vt:lpstr>Pod</vt:lpstr>
      <vt:lpstr>Controller</vt:lpstr>
      <vt:lpstr>PowerPoint Presentation</vt:lpstr>
      <vt:lpstr>PowerPoint Presentation</vt:lpstr>
      <vt:lpstr>PowerPoint Presentation</vt:lpstr>
      <vt:lpstr>Service</vt:lpstr>
      <vt:lpstr>Working with kubectl Imperative Commands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Kubernetes</dc:title>
  <dc:creator>nesia amit</dc:creator>
  <cp:lastModifiedBy>Malin, Eylon</cp:lastModifiedBy>
  <cp:revision>293</cp:revision>
  <dcterms:created xsi:type="dcterms:W3CDTF">2017-12-11T10:23:59Z</dcterms:created>
  <dcterms:modified xsi:type="dcterms:W3CDTF">2022-02-14T12:31:13Z</dcterms:modified>
</cp:coreProperties>
</file>