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3" r:id="rId30"/>
    <p:sldId id="284" r:id="rId3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4663"/>
  </p:normalViewPr>
  <p:slideViewPr>
    <p:cSldViewPr snapToGrid="0" snapToObjects="1">
      <p:cViewPr varScale="1">
        <p:scale>
          <a:sx n="85" d="100"/>
          <a:sy n="85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F9D7BC-155A-41B0-837F-C89FBA2BB6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C0C251-71A8-43B6-8B5E-CB94FBD4ED4F}">
      <dgm:prSet/>
      <dgm:spPr/>
      <dgm:t>
        <a:bodyPr/>
        <a:lstStyle/>
        <a:p>
          <a:r>
            <a:rPr lang="en-IL" dirty="0"/>
            <a:t>Envarioment variables are injected to pod from config map only while creating the pod</a:t>
          </a:r>
          <a:endParaRPr lang="en-US" dirty="0"/>
        </a:p>
      </dgm:t>
    </dgm:pt>
    <dgm:pt modelId="{B5D56BAF-4609-45EF-A7CD-F25EEADC120D}" type="parTrans" cxnId="{0485525C-5DB0-4360-A1C3-01EFB271D637}">
      <dgm:prSet/>
      <dgm:spPr/>
      <dgm:t>
        <a:bodyPr/>
        <a:lstStyle/>
        <a:p>
          <a:endParaRPr lang="en-US"/>
        </a:p>
      </dgm:t>
    </dgm:pt>
    <dgm:pt modelId="{66C061B8-0661-4B8A-816C-9B6C06537211}" type="sibTrans" cxnId="{0485525C-5DB0-4360-A1C3-01EFB271D637}">
      <dgm:prSet/>
      <dgm:spPr/>
      <dgm:t>
        <a:bodyPr/>
        <a:lstStyle/>
        <a:p>
          <a:endParaRPr lang="en-US"/>
        </a:p>
      </dgm:t>
    </dgm:pt>
    <dgm:pt modelId="{22B51539-828C-4069-8ADD-61216A2EC500}">
      <dgm:prSet/>
      <dgm:spPr/>
      <dgm:t>
        <a:bodyPr/>
        <a:lstStyle/>
        <a:p>
          <a:r>
            <a:rPr lang="en-IL" dirty="0"/>
            <a:t>Updating values in config map not affect running pods</a:t>
          </a:r>
          <a:endParaRPr lang="en-US" dirty="0"/>
        </a:p>
      </dgm:t>
    </dgm:pt>
    <dgm:pt modelId="{4DB24B26-FFBD-488F-843C-5F81FC13600A}" type="parTrans" cxnId="{81BACBF9-D6DB-4B63-BC56-A75EF58A2AE4}">
      <dgm:prSet/>
      <dgm:spPr/>
      <dgm:t>
        <a:bodyPr/>
        <a:lstStyle/>
        <a:p>
          <a:endParaRPr lang="en-US"/>
        </a:p>
      </dgm:t>
    </dgm:pt>
    <dgm:pt modelId="{8DAD8A33-AD83-436F-AB46-20E6BCDD60E3}" type="sibTrans" cxnId="{81BACBF9-D6DB-4B63-BC56-A75EF58A2AE4}">
      <dgm:prSet/>
      <dgm:spPr/>
      <dgm:t>
        <a:bodyPr/>
        <a:lstStyle/>
        <a:p>
          <a:endParaRPr lang="en-US"/>
        </a:p>
      </dgm:t>
    </dgm:pt>
    <dgm:pt modelId="{C75B2013-5AC2-40B2-BF77-7E2C0CD312B4}">
      <dgm:prSet/>
      <dgm:spPr/>
      <dgm:t>
        <a:bodyPr/>
        <a:lstStyle/>
        <a:p>
          <a:r>
            <a:rPr lang="en-IL" dirty="0"/>
            <a:t>You need to restart the pod in order to get a pod with updated values</a:t>
          </a:r>
          <a:endParaRPr lang="en-US" dirty="0"/>
        </a:p>
      </dgm:t>
    </dgm:pt>
    <dgm:pt modelId="{4F1DA21C-EE2E-45ED-A24F-D8C914E784EE}" type="parTrans" cxnId="{62609B2E-AC0D-4A01-979D-1B7FD611433F}">
      <dgm:prSet/>
      <dgm:spPr/>
      <dgm:t>
        <a:bodyPr/>
        <a:lstStyle/>
        <a:p>
          <a:endParaRPr lang="en-US"/>
        </a:p>
      </dgm:t>
    </dgm:pt>
    <dgm:pt modelId="{9E6CFBBE-8233-4774-86FE-E4A2CD3E5808}" type="sibTrans" cxnId="{62609B2E-AC0D-4A01-979D-1B7FD611433F}">
      <dgm:prSet/>
      <dgm:spPr/>
      <dgm:t>
        <a:bodyPr/>
        <a:lstStyle/>
        <a:p>
          <a:endParaRPr lang="en-US"/>
        </a:p>
      </dgm:t>
    </dgm:pt>
    <dgm:pt modelId="{059625A1-53DD-9E40-AA97-696EFB5C9B96}" type="pres">
      <dgm:prSet presAssocID="{5AF9D7BC-155A-41B0-837F-C89FBA2BB651}" presName="outerComposite" presStyleCnt="0">
        <dgm:presLayoutVars>
          <dgm:chMax val="5"/>
          <dgm:dir/>
          <dgm:resizeHandles val="exact"/>
        </dgm:presLayoutVars>
      </dgm:prSet>
      <dgm:spPr/>
    </dgm:pt>
    <dgm:pt modelId="{22E9A2BA-FAC9-C149-983A-DFD1EBD50963}" type="pres">
      <dgm:prSet presAssocID="{5AF9D7BC-155A-41B0-837F-C89FBA2BB651}" presName="dummyMaxCanvas" presStyleCnt="0">
        <dgm:presLayoutVars/>
      </dgm:prSet>
      <dgm:spPr/>
    </dgm:pt>
    <dgm:pt modelId="{CF230DBD-C903-144D-A299-E279009D4975}" type="pres">
      <dgm:prSet presAssocID="{5AF9D7BC-155A-41B0-837F-C89FBA2BB651}" presName="ThreeNodes_1" presStyleLbl="node1" presStyleIdx="0" presStyleCnt="3">
        <dgm:presLayoutVars>
          <dgm:bulletEnabled val="1"/>
        </dgm:presLayoutVars>
      </dgm:prSet>
      <dgm:spPr/>
    </dgm:pt>
    <dgm:pt modelId="{525D30D5-17F5-094F-8503-9D27FB67EF53}" type="pres">
      <dgm:prSet presAssocID="{5AF9D7BC-155A-41B0-837F-C89FBA2BB651}" presName="ThreeNodes_2" presStyleLbl="node1" presStyleIdx="1" presStyleCnt="3">
        <dgm:presLayoutVars>
          <dgm:bulletEnabled val="1"/>
        </dgm:presLayoutVars>
      </dgm:prSet>
      <dgm:spPr/>
    </dgm:pt>
    <dgm:pt modelId="{33ADC7CD-9291-7D40-9CFB-2DEC3F8F0ACF}" type="pres">
      <dgm:prSet presAssocID="{5AF9D7BC-155A-41B0-837F-C89FBA2BB651}" presName="ThreeNodes_3" presStyleLbl="node1" presStyleIdx="2" presStyleCnt="3">
        <dgm:presLayoutVars>
          <dgm:bulletEnabled val="1"/>
        </dgm:presLayoutVars>
      </dgm:prSet>
      <dgm:spPr/>
    </dgm:pt>
    <dgm:pt modelId="{CDF45246-4AEB-DE46-8F85-6345900EA1D0}" type="pres">
      <dgm:prSet presAssocID="{5AF9D7BC-155A-41B0-837F-C89FBA2BB651}" presName="ThreeConn_1-2" presStyleLbl="fgAccFollowNode1" presStyleIdx="0" presStyleCnt="2">
        <dgm:presLayoutVars>
          <dgm:bulletEnabled val="1"/>
        </dgm:presLayoutVars>
      </dgm:prSet>
      <dgm:spPr/>
    </dgm:pt>
    <dgm:pt modelId="{3F34677C-DFEA-404E-A0A6-69CCC12379D6}" type="pres">
      <dgm:prSet presAssocID="{5AF9D7BC-155A-41B0-837F-C89FBA2BB651}" presName="ThreeConn_2-3" presStyleLbl="fgAccFollowNode1" presStyleIdx="1" presStyleCnt="2">
        <dgm:presLayoutVars>
          <dgm:bulletEnabled val="1"/>
        </dgm:presLayoutVars>
      </dgm:prSet>
      <dgm:spPr/>
    </dgm:pt>
    <dgm:pt modelId="{D406F6CA-79D0-924A-8E01-47AC3368E3A9}" type="pres">
      <dgm:prSet presAssocID="{5AF9D7BC-155A-41B0-837F-C89FBA2BB651}" presName="ThreeNodes_1_text" presStyleLbl="node1" presStyleIdx="2" presStyleCnt="3">
        <dgm:presLayoutVars>
          <dgm:bulletEnabled val="1"/>
        </dgm:presLayoutVars>
      </dgm:prSet>
      <dgm:spPr/>
    </dgm:pt>
    <dgm:pt modelId="{70167125-A308-234A-A66B-5AAA36295E55}" type="pres">
      <dgm:prSet presAssocID="{5AF9D7BC-155A-41B0-837F-C89FBA2BB651}" presName="ThreeNodes_2_text" presStyleLbl="node1" presStyleIdx="2" presStyleCnt="3">
        <dgm:presLayoutVars>
          <dgm:bulletEnabled val="1"/>
        </dgm:presLayoutVars>
      </dgm:prSet>
      <dgm:spPr/>
    </dgm:pt>
    <dgm:pt modelId="{1CBB1F42-7EC1-F342-A73C-0896D0D0745D}" type="pres">
      <dgm:prSet presAssocID="{5AF9D7BC-155A-41B0-837F-C89FBA2BB6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B44017-E864-A94E-A23B-CABD2D3A7F48}" type="presOf" srcId="{C75B2013-5AC2-40B2-BF77-7E2C0CD312B4}" destId="{1CBB1F42-7EC1-F342-A73C-0896D0D0745D}" srcOrd="1" destOrd="0" presId="urn:microsoft.com/office/officeart/2005/8/layout/vProcess5"/>
    <dgm:cxn modelId="{62609B2E-AC0D-4A01-979D-1B7FD611433F}" srcId="{5AF9D7BC-155A-41B0-837F-C89FBA2BB651}" destId="{C75B2013-5AC2-40B2-BF77-7E2C0CD312B4}" srcOrd="2" destOrd="0" parTransId="{4F1DA21C-EE2E-45ED-A24F-D8C914E784EE}" sibTransId="{9E6CFBBE-8233-4774-86FE-E4A2CD3E5808}"/>
    <dgm:cxn modelId="{0485525C-5DB0-4360-A1C3-01EFB271D637}" srcId="{5AF9D7BC-155A-41B0-837F-C89FBA2BB651}" destId="{01C0C251-71A8-43B6-8B5E-CB94FBD4ED4F}" srcOrd="0" destOrd="0" parTransId="{B5D56BAF-4609-45EF-A7CD-F25EEADC120D}" sibTransId="{66C061B8-0661-4B8A-816C-9B6C06537211}"/>
    <dgm:cxn modelId="{43858762-98A8-0245-B631-64AEE75C7AAA}" type="presOf" srcId="{01C0C251-71A8-43B6-8B5E-CB94FBD4ED4F}" destId="{CF230DBD-C903-144D-A299-E279009D4975}" srcOrd="0" destOrd="0" presId="urn:microsoft.com/office/officeart/2005/8/layout/vProcess5"/>
    <dgm:cxn modelId="{487D0869-7D28-E640-B815-F62B75CEE35B}" type="presOf" srcId="{5AF9D7BC-155A-41B0-837F-C89FBA2BB651}" destId="{059625A1-53DD-9E40-AA97-696EFB5C9B96}" srcOrd="0" destOrd="0" presId="urn:microsoft.com/office/officeart/2005/8/layout/vProcess5"/>
    <dgm:cxn modelId="{A716D26D-FAA3-B64B-9117-120B295234B6}" type="presOf" srcId="{22B51539-828C-4069-8ADD-61216A2EC500}" destId="{70167125-A308-234A-A66B-5AAA36295E55}" srcOrd="1" destOrd="0" presId="urn:microsoft.com/office/officeart/2005/8/layout/vProcess5"/>
    <dgm:cxn modelId="{D9C64270-91A8-DF42-B266-834195726500}" type="presOf" srcId="{8DAD8A33-AD83-436F-AB46-20E6BCDD60E3}" destId="{3F34677C-DFEA-404E-A0A6-69CCC12379D6}" srcOrd="0" destOrd="0" presId="urn:microsoft.com/office/officeart/2005/8/layout/vProcess5"/>
    <dgm:cxn modelId="{BB5BDDE8-0421-C445-97FA-3C26C7DF1E28}" type="presOf" srcId="{C75B2013-5AC2-40B2-BF77-7E2C0CD312B4}" destId="{33ADC7CD-9291-7D40-9CFB-2DEC3F8F0ACF}" srcOrd="0" destOrd="0" presId="urn:microsoft.com/office/officeart/2005/8/layout/vProcess5"/>
    <dgm:cxn modelId="{812FCBEE-39EE-E746-B06F-E44C5C164CF7}" type="presOf" srcId="{66C061B8-0661-4B8A-816C-9B6C06537211}" destId="{CDF45246-4AEB-DE46-8F85-6345900EA1D0}" srcOrd="0" destOrd="0" presId="urn:microsoft.com/office/officeart/2005/8/layout/vProcess5"/>
    <dgm:cxn modelId="{81BACBF9-D6DB-4B63-BC56-A75EF58A2AE4}" srcId="{5AF9D7BC-155A-41B0-837F-C89FBA2BB651}" destId="{22B51539-828C-4069-8ADD-61216A2EC500}" srcOrd="1" destOrd="0" parTransId="{4DB24B26-FFBD-488F-843C-5F81FC13600A}" sibTransId="{8DAD8A33-AD83-436F-AB46-20E6BCDD60E3}"/>
    <dgm:cxn modelId="{C6F4C9FB-2F6B-6B4C-8079-0978B15CC440}" type="presOf" srcId="{22B51539-828C-4069-8ADD-61216A2EC500}" destId="{525D30D5-17F5-094F-8503-9D27FB67EF53}" srcOrd="0" destOrd="0" presId="urn:microsoft.com/office/officeart/2005/8/layout/vProcess5"/>
    <dgm:cxn modelId="{CF0E92FE-9A1F-8941-87D9-3EFA0F5AD787}" type="presOf" srcId="{01C0C251-71A8-43B6-8B5E-CB94FBD4ED4F}" destId="{D406F6CA-79D0-924A-8E01-47AC3368E3A9}" srcOrd="1" destOrd="0" presId="urn:microsoft.com/office/officeart/2005/8/layout/vProcess5"/>
    <dgm:cxn modelId="{F55C9AE1-FED2-8B49-B413-A966A0EBCD6A}" type="presParOf" srcId="{059625A1-53DD-9E40-AA97-696EFB5C9B96}" destId="{22E9A2BA-FAC9-C149-983A-DFD1EBD50963}" srcOrd="0" destOrd="0" presId="urn:microsoft.com/office/officeart/2005/8/layout/vProcess5"/>
    <dgm:cxn modelId="{2255F123-71B9-2E45-B87D-EBFFF78E7941}" type="presParOf" srcId="{059625A1-53DD-9E40-AA97-696EFB5C9B96}" destId="{CF230DBD-C903-144D-A299-E279009D4975}" srcOrd="1" destOrd="0" presId="urn:microsoft.com/office/officeart/2005/8/layout/vProcess5"/>
    <dgm:cxn modelId="{D61C57BE-CB04-5B45-9233-21C48B4C461B}" type="presParOf" srcId="{059625A1-53DD-9E40-AA97-696EFB5C9B96}" destId="{525D30D5-17F5-094F-8503-9D27FB67EF53}" srcOrd="2" destOrd="0" presId="urn:microsoft.com/office/officeart/2005/8/layout/vProcess5"/>
    <dgm:cxn modelId="{F90E2383-948F-B04E-90DF-8B50984533DB}" type="presParOf" srcId="{059625A1-53DD-9E40-AA97-696EFB5C9B96}" destId="{33ADC7CD-9291-7D40-9CFB-2DEC3F8F0ACF}" srcOrd="3" destOrd="0" presId="urn:microsoft.com/office/officeart/2005/8/layout/vProcess5"/>
    <dgm:cxn modelId="{D8D5B5B6-9B90-284A-A73D-A45F84426A2E}" type="presParOf" srcId="{059625A1-53DD-9E40-AA97-696EFB5C9B96}" destId="{CDF45246-4AEB-DE46-8F85-6345900EA1D0}" srcOrd="4" destOrd="0" presId="urn:microsoft.com/office/officeart/2005/8/layout/vProcess5"/>
    <dgm:cxn modelId="{DD3883A9-0BEC-6C4C-8318-CD3504E74815}" type="presParOf" srcId="{059625A1-53DD-9E40-AA97-696EFB5C9B96}" destId="{3F34677C-DFEA-404E-A0A6-69CCC12379D6}" srcOrd="5" destOrd="0" presId="urn:microsoft.com/office/officeart/2005/8/layout/vProcess5"/>
    <dgm:cxn modelId="{A863C077-555A-DA46-850B-DC738643E653}" type="presParOf" srcId="{059625A1-53DD-9E40-AA97-696EFB5C9B96}" destId="{D406F6CA-79D0-924A-8E01-47AC3368E3A9}" srcOrd="6" destOrd="0" presId="urn:microsoft.com/office/officeart/2005/8/layout/vProcess5"/>
    <dgm:cxn modelId="{1C791057-73AD-A841-A996-534A197F831B}" type="presParOf" srcId="{059625A1-53DD-9E40-AA97-696EFB5C9B96}" destId="{70167125-A308-234A-A66B-5AAA36295E55}" srcOrd="7" destOrd="0" presId="urn:microsoft.com/office/officeart/2005/8/layout/vProcess5"/>
    <dgm:cxn modelId="{BBC49493-0708-CA49-84CB-C65DC4917DBC}" type="presParOf" srcId="{059625A1-53DD-9E40-AA97-696EFB5C9B96}" destId="{1CBB1F42-7EC1-F342-A73C-0896D0D0745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30DBD-C903-144D-A299-E279009D4975}">
      <dsp:nvSpPr>
        <dsp:cNvPr id="0" name=""/>
        <dsp:cNvSpPr/>
      </dsp:nvSpPr>
      <dsp:spPr>
        <a:xfrm>
          <a:off x="0" y="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Envarioment variables are injected to pod from config map only while creating the pod</a:t>
          </a:r>
          <a:endParaRPr lang="en-US" sz="2700" kern="1200" dirty="0"/>
        </a:p>
      </dsp:txBody>
      <dsp:txXfrm>
        <a:off x="38611" y="38611"/>
        <a:ext cx="6530184" cy="1241038"/>
      </dsp:txXfrm>
    </dsp:sp>
    <dsp:sp modelId="{525D30D5-17F5-094F-8503-9D27FB67EF53}">
      <dsp:nvSpPr>
        <dsp:cNvPr id="0" name=""/>
        <dsp:cNvSpPr/>
      </dsp:nvSpPr>
      <dsp:spPr>
        <a:xfrm>
          <a:off x="701708" y="153797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Updating values in config map not affect running pods</a:t>
          </a:r>
          <a:endParaRPr lang="en-US" sz="2700" kern="1200" dirty="0"/>
        </a:p>
      </dsp:txBody>
      <dsp:txXfrm>
        <a:off x="740319" y="1576581"/>
        <a:ext cx="6316891" cy="1241038"/>
      </dsp:txXfrm>
    </dsp:sp>
    <dsp:sp modelId="{33ADC7CD-9291-7D40-9CFB-2DEC3F8F0ACF}">
      <dsp:nvSpPr>
        <dsp:cNvPr id="0" name=""/>
        <dsp:cNvSpPr/>
      </dsp:nvSpPr>
      <dsp:spPr>
        <a:xfrm>
          <a:off x="1403416" y="307594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700" kern="1200" dirty="0"/>
            <a:t>You need to restart the pod in order to get a pod with updated values</a:t>
          </a:r>
          <a:endParaRPr lang="en-US" sz="2700" kern="1200" dirty="0"/>
        </a:p>
      </dsp:txBody>
      <dsp:txXfrm>
        <a:off x="1442027" y="3114551"/>
        <a:ext cx="6316891" cy="1241038"/>
      </dsp:txXfrm>
    </dsp:sp>
    <dsp:sp modelId="{CDF45246-4AEB-DE46-8F85-6345900EA1D0}">
      <dsp:nvSpPr>
        <dsp:cNvPr id="0" name=""/>
        <dsp:cNvSpPr/>
      </dsp:nvSpPr>
      <dsp:spPr>
        <a:xfrm>
          <a:off x="7095821" y="999680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88617" y="999680"/>
        <a:ext cx="471277" cy="644794"/>
      </dsp:txXfrm>
    </dsp:sp>
    <dsp:sp modelId="{3F34677C-DFEA-404E-A0A6-69CCC12379D6}">
      <dsp:nvSpPr>
        <dsp:cNvPr id="0" name=""/>
        <dsp:cNvSpPr/>
      </dsp:nvSpPr>
      <dsp:spPr>
        <a:xfrm>
          <a:off x="7797529" y="2528862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90325" y="2528862"/>
        <a:ext cx="471277" cy="644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28/01/2025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admin/kubelet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78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3423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myapp-pod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myapp-container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busybox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command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[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'sh'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'-c'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,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'echo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Hello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Kubernetes!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&amp;&amp;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sleep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3600'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]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kubectl create –f </a:t>
            </a:r>
            <a:r>
              <a:rPr lang="en-US" sz="2200" b="1" strike="noStrike" spc="-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368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538640"/>
            <a:ext cx="4339080" cy="5318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apps/v1beta2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nginx-deployment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replicas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3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matchLabels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template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labels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image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nginx:1.7.9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    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containerPort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8552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4544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0524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MyApp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service.yaml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637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3340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83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C73CF-B4CB-634C-BFE8-F3EE0BBE0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378" y="1395360"/>
            <a:ext cx="7074244" cy="52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7527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16400" y="441432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86240" y="3857400"/>
            <a:ext cx="856080" cy="57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60015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6951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1797120" y="75204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0" name="CustomShape 2"/>
          <p:cNvSpPr/>
          <p:nvPr/>
        </p:nvSpPr>
        <p:spPr>
          <a:xfrm>
            <a:off x="1990080" y="1252800"/>
            <a:ext cx="179748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3"/>
          <p:cNvSpPr/>
          <p:nvPr/>
        </p:nvSpPr>
        <p:spPr>
          <a:xfrm>
            <a:off x="2140560" y="124092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CustomShape 4"/>
          <p:cNvSpPr/>
          <p:nvPr/>
        </p:nvSpPr>
        <p:spPr>
          <a:xfrm>
            <a:off x="2463120" y="1741680"/>
            <a:ext cx="16848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3" name="CustomShape 5"/>
          <p:cNvSpPr/>
          <p:nvPr/>
        </p:nvSpPr>
        <p:spPr>
          <a:xfrm>
            <a:off x="2624040" y="1741680"/>
            <a:ext cx="2275920" cy="22345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4" name="CustomShape 6"/>
          <p:cNvSpPr/>
          <p:nvPr/>
        </p:nvSpPr>
        <p:spPr>
          <a:xfrm>
            <a:off x="2921400" y="2242800"/>
            <a:ext cx="1681200" cy="123228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7"/>
          <p:cNvSpPr/>
          <p:nvPr/>
        </p:nvSpPr>
        <p:spPr>
          <a:xfrm>
            <a:off x="6418800" y="285948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" name="CustomShape 8"/>
          <p:cNvSpPr/>
          <p:nvPr/>
        </p:nvSpPr>
        <p:spPr>
          <a:xfrm>
            <a:off x="6591960" y="3360600"/>
            <a:ext cx="1929600" cy="123228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9"/>
          <p:cNvSpPr/>
          <p:nvPr/>
        </p:nvSpPr>
        <p:spPr>
          <a:xfrm>
            <a:off x="9192240" y="4507560"/>
            <a:ext cx="2275920" cy="22345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CustomShape 10"/>
          <p:cNvSpPr/>
          <p:nvPr/>
        </p:nvSpPr>
        <p:spPr>
          <a:xfrm>
            <a:off x="9606240" y="5008680"/>
            <a:ext cx="1447200" cy="123228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lc-db-pod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11"/>
          <p:cNvSpPr/>
          <p:nvPr/>
        </p:nvSpPr>
        <p:spPr>
          <a:xfrm>
            <a:off x="113400" y="18694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lc-web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12"/>
          <p:cNvSpPr/>
          <p:nvPr/>
        </p:nvSpPr>
        <p:spPr>
          <a:xfrm>
            <a:off x="36360" y="1500120"/>
            <a:ext cx="2057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10.105.128.60 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13"/>
          <p:cNvSpPr/>
          <p:nvPr/>
        </p:nvSpPr>
        <p:spPr>
          <a:xfrm>
            <a:off x="4689000" y="367308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14"/>
          <p:cNvSpPr/>
          <p:nvPr/>
        </p:nvSpPr>
        <p:spPr>
          <a:xfrm>
            <a:off x="4684680" y="3395880"/>
            <a:ext cx="1976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15"/>
          <p:cNvSpPr/>
          <p:nvPr/>
        </p:nvSpPr>
        <p:spPr>
          <a:xfrm>
            <a:off x="7557120" y="5614560"/>
            <a:ext cx="1729080" cy="800280"/>
          </a:xfrm>
          <a:prstGeom prst="rightArrowCallout">
            <a:avLst>
              <a:gd name="adj1" fmla="val 21377"/>
              <a:gd name="adj2" fmla="val 25000"/>
              <a:gd name="adj3" fmla="val 50363"/>
              <a:gd name="adj4" fmla="val 64977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16"/>
          <p:cNvSpPr/>
          <p:nvPr/>
        </p:nvSpPr>
        <p:spPr>
          <a:xfrm>
            <a:off x="7232760" y="5232960"/>
            <a:ext cx="195876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10.87.32.20:27017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17"/>
          <p:cNvSpPr/>
          <p:nvPr/>
        </p:nvSpPr>
        <p:spPr>
          <a:xfrm rot="903600">
            <a:off x="3819240" y="1954080"/>
            <a:ext cx="159264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18"/>
          <p:cNvSpPr/>
          <p:nvPr/>
        </p:nvSpPr>
        <p:spPr>
          <a:xfrm rot="903600">
            <a:off x="7612920" y="3008160"/>
            <a:ext cx="15894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10.43.0.3:8080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19"/>
          <p:cNvSpPr/>
          <p:nvPr/>
        </p:nvSpPr>
        <p:spPr>
          <a:xfrm rot="903600">
            <a:off x="10064880" y="4620240"/>
            <a:ext cx="18856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10.56.0.3:27017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Line 20"/>
          <p:cNvSpPr/>
          <p:nvPr/>
        </p:nvSpPr>
        <p:spPr>
          <a:xfrm>
            <a:off x="391680" y="609480"/>
            <a:ext cx="10662480" cy="26640"/>
          </a:xfrm>
          <a:prstGeom prst="line">
            <a:avLst/>
          </a:prstGeom>
          <a:ln w="28440">
            <a:solidFill>
              <a:srgbClr val="4A7EBB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9" name="CustomShape 21"/>
          <p:cNvSpPr/>
          <p:nvPr/>
        </p:nvSpPr>
        <p:spPr>
          <a:xfrm>
            <a:off x="827280" y="198000"/>
            <a:ext cx="1350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:31999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0151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838080" y="295308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99170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CustomShape 1"/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Liveness</a:t>
            </a:r>
          </a:p>
        </p:txBody>
      </p:sp>
      <p:sp>
        <p:nvSpPr>
          <p:cNvPr id="297" name="CustomShap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The </a:t>
            </a:r>
            <a:r>
              <a:rPr lang="en-US" sz="2400" b="0" u="sng" strike="noStrike" spc="-1">
                <a:uFill>
                  <a:solidFill>
                    <a:srgbClr val="FFFFFF"/>
                  </a:solidFill>
                </a:uFill>
                <a:hlinkClick r:id="rId2"/>
              </a:rPr>
              <a:t>kubelet</a:t>
            </a: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 uses liveness probes to know when to restart a Container.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For example, liveness probes could catch a deadlock, where an application is running, but unable to make progress.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strike="noStrike" spc="-1">
                <a:uFill>
                  <a:solidFill>
                    <a:srgbClr val="FFFFFF"/>
                  </a:solidFill>
                </a:uFill>
              </a:rPr>
              <a:t>Restarting a Container in such a state can help to make the application more available despite bugs.</a:t>
            </a:r>
          </a:p>
        </p:txBody>
      </p:sp>
    </p:spTree>
    <p:extLst>
      <p:ext uri="{BB962C8B-B14F-4D97-AF65-F5344CB8AC3E}">
        <p14:creationId xmlns:p14="http://schemas.microsoft.com/office/powerpoint/2010/main" val="3040057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/>
          <p:cNvPicPr/>
          <p:nvPr/>
        </p:nvPicPr>
        <p:blipFill>
          <a:blip r:embed="rId2"/>
          <a:stretch/>
        </p:blipFill>
        <p:spPr>
          <a:xfrm>
            <a:off x="1204560" y="365040"/>
            <a:ext cx="9749880" cy="614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709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3"/>
          <p:cNvPicPr/>
          <p:nvPr/>
        </p:nvPicPr>
        <p:blipFill>
          <a:blip r:embed="rId2"/>
          <a:stretch/>
        </p:blipFill>
        <p:spPr>
          <a:xfrm>
            <a:off x="909720" y="130680"/>
            <a:ext cx="10314360" cy="6559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4746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CustomShape 1"/>
          <p:cNvSpPr/>
          <p:nvPr/>
        </p:nvSpPr>
        <p:spPr>
          <a:xfrm>
            <a:off x="958506" y="800392"/>
            <a:ext cx="10264697" cy="121210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strike="noStrike" kern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Readiness</a:t>
            </a:r>
          </a:p>
        </p:txBody>
      </p:sp>
      <p:sp>
        <p:nvSpPr>
          <p:cNvPr id="301" name="CustomShape 2"/>
          <p:cNvSpPr/>
          <p:nvPr/>
        </p:nvSpPr>
        <p:spPr>
          <a:xfrm>
            <a:off x="1367624" y="2490436"/>
            <a:ext cx="9708995" cy="356717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</a:rPr>
              <a:t>An application might need to load large data or configuration files during startup. 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</a:rPr>
              <a:t>A pod with containers reporting that they are not ready does not receive traffic through Kubernetes Services.</a:t>
            </a:r>
          </a:p>
        </p:txBody>
      </p:sp>
    </p:spTree>
    <p:extLst>
      <p:ext uri="{BB962C8B-B14F-4D97-AF65-F5344CB8AC3E}">
        <p14:creationId xmlns:p14="http://schemas.microsoft.com/office/powerpoint/2010/main" val="767045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04" name="Picture 3"/>
          <p:cNvPicPr/>
          <p:nvPr/>
        </p:nvPicPr>
        <p:blipFill>
          <a:blip r:embed="rId2"/>
          <a:stretch/>
        </p:blipFill>
        <p:spPr>
          <a:xfrm>
            <a:off x="1045080" y="77400"/>
            <a:ext cx="10217880" cy="67798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1DA029-A0AA-AC45-94CD-8B2C2E8BBB5C}"/>
              </a:ext>
            </a:extLst>
          </p:cNvPr>
          <p:cNvSpPr txBox="1"/>
          <p:nvPr/>
        </p:nvSpPr>
        <p:spPr>
          <a:xfrm>
            <a:off x="5291192" y="5044612"/>
            <a:ext cx="32363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/>
              <a:t>livenessProbe initialDelay</a:t>
            </a:r>
          </a:p>
          <a:p>
            <a:r>
              <a:rPr lang="en-IL" dirty="0"/>
              <a:t>must be larger than </a:t>
            </a:r>
          </a:p>
          <a:p>
            <a:r>
              <a:rPr lang="en-IL" dirty="0"/>
              <a:t>readinessProbe initalDelay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03A337-47B9-AC4F-A4F1-A677347F7EAD}"/>
              </a:ext>
            </a:extLst>
          </p:cNvPr>
          <p:cNvCxnSpPr/>
          <p:nvPr/>
        </p:nvCxnSpPr>
        <p:spPr>
          <a:xfrm flipH="1" flipV="1">
            <a:off x="4572000" y="4972692"/>
            <a:ext cx="719192" cy="267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96C705-8912-694A-89AE-C7F58EB3DB8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4695290" y="5506277"/>
            <a:ext cx="595902" cy="6698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29598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838080" y="41184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ConfigMaps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6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694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2" name="Content Placeholder 4"/>
          <p:cNvPicPr/>
          <p:nvPr/>
        </p:nvPicPr>
        <p:blipFill>
          <a:blip r:embed="rId2"/>
          <a:stretch/>
        </p:blipFill>
        <p:spPr>
          <a:xfrm>
            <a:off x="6778080" y="156960"/>
            <a:ext cx="5137200" cy="5430240"/>
          </a:xfrm>
          <a:prstGeom prst="rect">
            <a:avLst/>
          </a:prstGeom>
          <a:ln>
            <a:noFill/>
          </a:ln>
        </p:spPr>
      </p:pic>
      <p:pic>
        <p:nvPicPr>
          <p:cNvPr id="313" name="Picture 3"/>
          <p:cNvPicPr/>
          <p:nvPr/>
        </p:nvPicPr>
        <p:blipFill>
          <a:blip r:embed="rId3"/>
          <a:stretch/>
        </p:blipFill>
        <p:spPr>
          <a:xfrm>
            <a:off x="838080" y="1825560"/>
            <a:ext cx="4295160" cy="2964240"/>
          </a:xfrm>
          <a:prstGeom prst="rect">
            <a:avLst/>
          </a:prstGeom>
          <a:ln>
            <a:noFill/>
          </a:ln>
        </p:spPr>
      </p:pic>
      <p:sp>
        <p:nvSpPr>
          <p:cNvPr id="314" name="CustomShape 2"/>
          <p:cNvSpPr/>
          <p:nvPr/>
        </p:nvSpPr>
        <p:spPr>
          <a:xfrm>
            <a:off x="660240" y="571968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18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18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configmap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special-config --from-literal=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special.how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=very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83808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774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CustomShape 1"/>
          <p:cNvSpPr/>
          <p:nvPr/>
        </p:nvSpPr>
        <p:spPr>
          <a:xfrm>
            <a:off x="1188069" y="381935"/>
            <a:ext cx="9356106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0" strike="noStrike" kern="1200" spc="-1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+mj-lt"/>
                <a:ea typeface="+mj-ea"/>
                <a:cs typeface="+mj-cs"/>
              </a:rPr>
              <a:t>ConfigMap update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3" name="TextBox 1">
            <a:extLst>
              <a:ext uri="{FF2B5EF4-FFF2-40B4-BE49-F238E27FC236}">
                <a16:creationId xmlns:a16="http://schemas.microsoft.com/office/drawing/2014/main" id="{FCED2B42-6137-42C2-8B74-13D01E2A4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330048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952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279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7" name="Content Placeholder 3"/>
          <p:cNvPicPr/>
          <p:nvPr/>
        </p:nvPicPr>
        <p:blipFill>
          <a:blip r:embed="rId2"/>
          <a:stretch/>
        </p:blipFill>
        <p:spPr>
          <a:xfrm>
            <a:off x="838080" y="1690560"/>
            <a:ext cx="3413880" cy="2372760"/>
          </a:xfrm>
          <a:prstGeom prst="rect">
            <a:avLst/>
          </a:prstGeom>
          <a:ln>
            <a:noFill/>
          </a:ln>
        </p:spPr>
      </p:pic>
      <p:sp>
        <p:nvSpPr>
          <p:cNvPr id="318" name="CustomShape 2"/>
          <p:cNvSpPr/>
          <p:nvPr/>
        </p:nvSpPr>
        <p:spPr>
          <a:xfrm>
            <a:off x="838080" y="132120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my-secret.yaml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660240" y="5413680"/>
            <a:ext cx="10870560" cy="1345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18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18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secret generic </a:t>
            </a:r>
            <a:r>
              <a:rPr lang="en-US" sz="1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mysecret</a:t>
            </a:r>
            <a:r>
              <a:rPr lang="en-US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--from-literal=username=admin --from-literal=password=1f2d1e2e67df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21" name="Picture 8"/>
          <p:cNvPicPr/>
          <p:nvPr/>
        </p:nvPicPr>
        <p:blipFill>
          <a:blip r:embed="rId3"/>
          <a:stretch/>
        </p:blipFill>
        <p:spPr>
          <a:xfrm>
            <a:off x="6916680" y="90000"/>
            <a:ext cx="3913200" cy="5163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69445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431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848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588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351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38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876</Words>
  <Application>Microsoft Office PowerPoint</Application>
  <PresentationFormat>Widescreen</PresentationFormat>
  <Paragraphs>200</Paragraphs>
  <Slides>30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Roboto</vt:lpstr>
      <vt:lpstr>Roboto Mono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11</cp:revision>
  <dcterms:created xsi:type="dcterms:W3CDTF">2021-05-16T11:22:59Z</dcterms:created>
  <dcterms:modified xsi:type="dcterms:W3CDTF">2025-01-28T19:05:47Z</dcterms:modified>
</cp:coreProperties>
</file>