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3"/>
  </p:notesMasterIdLst>
  <p:sldIdLst>
    <p:sldId id="256" r:id="rId2"/>
    <p:sldId id="257" r:id="rId3"/>
    <p:sldId id="259" r:id="rId4"/>
    <p:sldId id="260" r:id="rId5"/>
    <p:sldId id="307" r:id="rId6"/>
    <p:sldId id="262" r:id="rId7"/>
    <p:sldId id="263" r:id="rId8"/>
    <p:sldId id="265" r:id="rId9"/>
    <p:sldId id="267" r:id="rId10"/>
    <p:sldId id="269" r:id="rId11"/>
    <p:sldId id="276" r:id="rId12"/>
    <p:sldId id="277" r:id="rId13"/>
    <p:sldId id="279" r:id="rId14"/>
    <p:sldId id="280" r:id="rId15"/>
    <p:sldId id="283" r:id="rId16"/>
    <p:sldId id="281" r:id="rId17"/>
    <p:sldId id="285" r:id="rId18"/>
    <p:sldId id="286" r:id="rId19"/>
    <p:sldId id="287" r:id="rId20"/>
    <p:sldId id="288" r:id="rId21"/>
    <p:sldId id="319" r:id="rId22"/>
    <p:sldId id="289" r:id="rId23"/>
    <p:sldId id="290" r:id="rId24"/>
    <p:sldId id="311" r:id="rId25"/>
    <p:sldId id="312" r:id="rId26"/>
    <p:sldId id="295" r:id="rId27"/>
    <p:sldId id="317" r:id="rId28"/>
    <p:sldId id="314" r:id="rId29"/>
    <p:sldId id="316" r:id="rId30"/>
    <p:sldId id="315" r:id="rId31"/>
    <p:sldId id="318" r:id="rId32"/>
    <p:sldId id="296" r:id="rId33"/>
    <p:sldId id="297" r:id="rId34"/>
    <p:sldId id="299" r:id="rId35"/>
    <p:sldId id="300" r:id="rId36"/>
    <p:sldId id="301" r:id="rId37"/>
    <p:sldId id="302" r:id="rId38"/>
    <p:sldId id="294" r:id="rId39"/>
    <p:sldId id="303"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5B3EB-62DC-4649-B3CD-62E4B87C98AE}"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622C6-90EF-4199-B74E-CC5121CB4644}" type="slidenum">
              <a:rPr lang="en-US" smtClean="0"/>
              <a:t>‹#›</a:t>
            </a:fld>
            <a:endParaRPr lang="en-US"/>
          </a:p>
        </p:txBody>
      </p:sp>
    </p:spTree>
    <p:extLst>
      <p:ext uri="{BB962C8B-B14F-4D97-AF65-F5344CB8AC3E}">
        <p14:creationId xmlns:p14="http://schemas.microsoft.com/office/powerpoint/2010/main" val="279136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F622C6-90EF-4199-B74E-CC5121CB4644}" type="slidenum">
              <a:rPr lang="en-US" smtClean="0"/>
              <a:t>1</a:t>
            </a:fld>
            <a:endParaRPr lang="en-US"/>
          </a:p>
        </p:txBody>
      </p:sp>
    </p:spTree>
    <p:extLst>
      <p:ext uri="{BB962C8B-B14F-4D97-AF65-F5344CB8AC3E}">
        <p14:creationId xmlns:p14="http://schemas.microsoft.com/office/powerpoint/2010/main" val="2229077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DB8D0-98ED-4B86-9D5F-E61ADC70144D}" type="datetimeFigureOut">
              <a:rPr lang="en-US" smtClean="0"/>
              <a:t>1/14/2021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4388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9860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7330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03637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7753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0460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3025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177333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23444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9158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72061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0940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195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9548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9167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3853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59152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DB8D0-98ED-4B86-9D5F-E61ADC70144D}" type="datetimeFigureOut">
              <a:rPr lang="en-US" smtClean="0"/>
              <a:pPr/>
              <a:t>1/14/2021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4251398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Root-mean-square_deviation"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house-prices-prediction-using-deep-learning-dea265cc3154" TargetMode="External"/><Relationship Id="rId2" Type="http://schemas.openxmlformats.org/officeDocument/2006/relationships/hyperlink" Target="https://www.analyticsvidhya.com/blog/2016/03/complete-guide-parameter-tuning-xgboost-with-codes-pyth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31F468-966B-412C-A446-3711CD8F4007}"/>
              </a:ext>
            </a:extLst>
          </p:cNvPr>
          <p:cNvSpPr>
            <a:spLocks noGrp="1"/>
          </p:cNvSpPr>
          <p:nvPr>
            <p:ph type="subTitle" idx="1"/>
          </p:nvPr>
        </p:nvSpPr>
        <p:spPr>
          <a:xfrm>
            <a:off x="6209567" y="4669950"/>
            <a:ext cx="5428551" cy="1622322"/>
          </a:xfrm>
        </p:spPr>
        <p:txBody>
          <a:bodyPr>
            <a:normAutofit fontScale="62500" lnSpcReduction="20000"/>
          </a:bodyPr>
          <a:lstStyle/>
          <a:p>
            <a:pPr algn="r" rtl="1"/>
            <a:endParaRPr lang="he-IL" dirty="0">
              <a:solidFill>
                <a:schemeClr val="bg1"/>
              </a:solidFill>
            </a:endParaRPr>
          </a:p>
          <a:p>
            <a:pPr algn="r" rtl="1"/>
            <a:r>
              <a:rPr lang="he-IL" b="1" u="sng" dirty="0">
                <a:solidFill>
                  <a:schemeClr val="bg1"/>
                </a:solidFill>
              </a:rPr>
              <a:t>מצגת סמינר בלמידה חישובית</a:t>
            </a:r>
          </a:p>
          <a:p>
            <a:pPr algn="r" rtl="1"/>
            <a:r>
              <a:rPr lang="he-IL" b="1" u="sng" dirty="0">
                <a:solidFill>
                  <a:schemeClr val="bg1"/>
                </a:solidFill>
              </a:rPr>
              <a:t>מרצה – ד"ר יהודית </a:t>
            </a:r>
            <a:r>
              <a:rPr lang="he-IL" b="1" u="sng" dirty="0" err="1">
                <a:solidFill>
                  <a:schemeClr val="bg1"/>
                </a:solidFill>
              </a:rPr>
              <a:t>אפרשטיין</a:t>
            </a:r>
            <a:endParaRPr lang="he-IL" b="1" u="sng" dirty="0">
              <a:solidFill>
                <a:schemeClr val="bg1"/>
              </a:solidFill>
            </a:endParaRPr>
          </a:p>
          <a:p>
            <a:pPr algn="r" rtl="1"/>
            <a:r>
              <a:rPr lang="he-IL" dirty="0">
                <a:solidFill>
                  <a:schemeClr val="bg1"/>
                </a:solidFill>
              </a:rPr>
              <a:t>מאת:</a:t>
            </a:r>
          </a:p>
          <a:p>
            <a:pPr algn="r" rtl="1"/>
            <a:r>
              <a:rPr lang="he-IL" dirty="0">
                <a:solidFill>
                  <a:schemeClr val="bg1"/>
                </a:solidFill>
              </a:rPr>
              <a:t>דניאל איבקוביץ' - 316421262</a:t>
            </a:r>
          </a:p>
          <a:p>
            <a:pPr algn="r" rtl="1"/>
            <a:r>
              <a:rPr lang="he-IL" dirty="0">
                <a:solidFill>
                  <a:schemeClr val="bg1"/>
                </a:solidFill>
              </a:rPr>
              <a:t> ואילון מזרחי - 206125411</a:t>
            </a:r>
            <a:endParaRPr lang="LID4096" dirty="0">
              <a:solidFill>
                <a:schemeClr val="bg1"/>
              </a:solidFill>
            </a:endParaRPr>
          </a:p>
        </p:txBody>
      </p:sp>
      <p:grpSp>
        <p:nvGrpSpPr>
          <p:cNvPr id="71" name="Group 70">
            <a:extLst>
              <a:ext uri="{FF2B5EF4-FFF2-40B4-BE49-F238E27FC236}">
                <a16:creationId xmlns:a16="http://schemas.microsoft.com/office/drawing/2014/main" id="{F374EBD7-1B46-4ED9-90D6-A1B39FF26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72" name="Rectangle 71">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5">
              <a:extLst>
                <a:ext uri="{FF2B5EF4-FFF2-40B4-BE49-F238E27FC236}">
                  <a16:creationId xmlns:a16="http://schemas.microsoft.com/office/drawing/2014/main" id="{7FB59AF4-ED1B-4D96-A1A9-AF52B02AC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050" name="Picture 2" descr="House Pricing with Machine Learning | by Ömer F. Karabey | Data Driven  Investor | Medium">
            <a:extLst>
              <a:ext uri="{FF2B5EF4-FFF2-40B4-BE49-F238E27FC236}">
                <a16:creationId xmlns:a16="http://schemas.microsoft.com/office/drawing/2014/main" id="{D60272D0-4667-4CE5-B16F-0AB8DA1E65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09" r="9055" b="-1"/>
          <a:stretch/>
        </p:blipFill>
        <p:spPr bwMode="auto">
          <a:xfrm>
            <a:off x="1109764" y="1114621"/>
            <a:ext cx="3526244"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F0D464B8-4799-4B08-AA51-80AAA58F1E4D}"/>
              </a:ext>
            </a:extLst>
          </p:cNvPr>
          <p:cNvSpPr txBox="1">
            <a:spLocks/>
          </p:cNvSpPr>
          <p:nvPr/>
        </p:nvSpPr>
        <p:spPr>
          <a:xfrm>
            <a:off x="6096000" y="1128411"/>
            <a:ext cx="5176254" cy="139055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1"/>
            <a:r>
              <a:rPr lang="en-GB" sz="2800" b="1" u="sng" dirty="0">
                <a:solidFill>
                  <a:schemeClr val="bg1"/>
                </a:solidFill>
              </a:rPr>
              <a:t>House Pricing Estimation</a:t>
            </a:r>
            <a:endParaRPr lang="LID4096" sz="2800" b="1" u="sng" dirty="0">
              <a:solidFill>
                <a:schemeClr val="bg1"/>
              </a:solidFill>
            </a:endParaRPr>
          </a:p>
        </p:txBody>
      </p:sp>
    </p:spTree>
    <p:extLst>
      <p:ext uri="{BB962C8B-B14F-4D97-AF65-F5344CB8AC3E}">
        <p14:creationId xmlns:p14="http://schemas.microsoft.com/office/powerpoint/2010/main" val="27642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p>
          <a:p>
            <a:pPr algn="l"/>
            <a:endParaRPr lang="en-US" sz="1800" dirty="0"/>
          </a:p>
          <a:p>
            <a:pPr algn="l"/>
            <a:r>
              <a:rPr lang="en-US" sz="1800" dirty="0"/>
              <a:t>Gradient boosting:</a:t>
            </a:r>
          </a:p>
          <a:p>
            <a:pPr algn="l"/>
            <a:r>
              <a:rPr lang="en-US" sz="1800" dirty="0"/>
              <a:t>Ensemble of trees, using the Boosting method </a:t>
            </a:r>
          </a:p>
          <a:p>
            <a:pPr algn="l"/>
            <a:endParaRPr lang="en-US" sz="1800" dirty="0"/>
          </a:p>
          <a:p>
            <a:pPr algn="l"/>
            <a:endParaRPr lang="en-US" sz="1800" dirty="0"/>
          </a:p>
          <a:p>
            <a:pPr algn="l"/>
            <a:r>
              <a:rPr lang="en-US" sz="1800" dirty="0"/>
              <a:t>Hybrid Regression: </a:t>
            </a:r>
          </a:p>
          <a:p>
            <a:pPr algn="l"/>
            <a:r>
              <a:rPr lang="en-US" sz="1800" dirty="0"/>
              <a:t>The coupling effect of multiple regression algorithms. </a:t>
            </a:r>
          </a:p>
          <a:p>
            <a:pPr algn="l"/>
            <a:r>
              <a:rPr lang="en-US" sz="1800" dirty="0"/>
              <a:t>The hybrid regressions result is better than one specific</a:t>
            </a:r>
          </a:p>
          <a:p>
            <a:pPr algn="l"/>
            <a:r>
              <a:rPr lang="en-US" sz="1800" dirty="0"/>
              <a:t>regression algorithm, according to the paper. </a:t>
            </a:r>
          </a:p>
          <a:p>
            <a:pPr algn="l"/>
            <a:endParaRPr lang="en-US" sz="1800" dirty="0"/>
          </a:p>
          <a:p>
            <a:pPr algn="l"/>
            <a:endParaRPr lang="en-US" sz="1800" dirty="0"/>
          </a:p>
          <a:p>
            <a:pPr algn="l"/>
            <a:r>
              <a:rPr lang="en-US" sz="1800" dirty="0"/>
              <a:t>Prediction in X, and SalePrice in Y for training data.</a:t>
            </a:r>
          </a:p>
        </p:txBody>
      </p:sp>
      <p:pic>
        <p:nvPicPr>
          <p:cNvPr id="2" name="Picture 1">
            <a:extLst>
              <a:ext uri="{FF2B5EF4-FFF2-40B4-BE49-F238E27FC236}">
                <a16:creationId xmlns:a16="http://schemas.microsoft.com/office/drawing/2014/main" id="{7254F7D9-00CA-4682-BFDD-6AA48D1FAFCC}"/>
              </a:ext>
            </a:extLst>
          </p:cNvPr>
          <p:cNvPicPr>
            <a:picLocks noChangeAspect="1"/>
          </p:cNvPicPr>
          <p:nvPr/>
        </p:nvPicPr>
        <p:blipFill>
          <a:blip r:embed="rId2"/>
          <a:stretch>
            <a:fillRect/>
          </a:stretch>
        </p:blipFill>
        <p:spPr>
          <a:xfrm>
            <a:off x="7239786" y="589588"/>
            <a:ext cx="2781840" cy="2584059"/>
          </a:xfrm>
          <a:prstGeom prst="rect">
            <a:avLst/>
          </a:prstGeom>
        </p:spPr>
      </p:pic>
      <p:pic>
        <p:nvPicPr>
          <p:cNvPr id="4" name="Picture 3">
            <a:extLst>
              <a:ext uri="{FF2B5EF4-FFF2-40B4-BE49-F238E27FC236}">
                <a16:creationId xmlns:a16="http://schemas.microsoft.com/office/drawing/2014/main" id="{97572AC6-0E4B-47D1-B056-6EFAADE08EEB}"/>
              </a:ext>
            </a:extLst>
          </p:cNvPr>
          <p:cNvPicPr>
            <a:picLocks noChangeAspect="1"/>
          </p:cNvPicPr>
          <p:nvPr/>
        </p:nvPicPr>
        <p:blipFill>
          <a:blip r:embed="rId3"/>
          <a:stretch>
            <a:fillRect/>
          </a:stretch>
        </p:blipFill>
        <p:spPr>
          <a:xfrm>
            <a:off x="7886785" y="3429000"/>
            <a:ext cx="2901861" cy="2627600"/>
          </a:xfrm>
          <a:prstGeom prst="rect">
            <a:avLst/>
          </a:prstGeom>
        </p:spPr>
      </p:pic>
    </p:spTree>
    <p:extLst>
      <p:ext uri="{BB962C8B-B14F-4D97-AF65-F5344CB8AC3E}">
        <p14:creationId xmlns:p14="http://schemas.microsoft.com/office/powerpoint/2010/main" val="2690031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r>
              <a:rPr lang="en-US" sz="1800" dirty="0"/>
              <a:t>Feature Engineering:</a:t>
            </a:r>
          </a:p>
          <a:p>
            <a:pPr algn="l"/>
            <a:endParaRPr lang="en-US" sz="1800" dirty="0"/>
          </a:p>
          <a:p>
            <a:pPr algn="l"/>
            <a:r>
              <a:rPr lang="en-US" sz="1800" b="1" dirty="0"/>
              <a:t>Transforming skewed values (including the target):</a:t>
            </a:r>
          </a:p>
          <a:p>
            <a:pPr algn="l"/>
            <a:r>
              <a:rPr lang="en-US" sz="1700" dirty="0"/>
              <a:t>The target variable is right skewed. </a:t>
            </a:r>
          </a:p>
          <a:p>
            <a:pPr algn="l"/>
            <a:r>
              <a:rPr lang="en-US" sz="1700" dirty="0"/>
              <a:t>As (linear) models nicely match normally distributed data , we need to transform this variable and make it more normally distributed.</a:t>
            </a:r>
          </a:p>
          <a:p>
            <a:pPr algn="l"/>
            <a:endParaRPr lang="en-US" sz="1800" dirty="0"/>
          </a:p>
          <a:p>
            <a:pPr algn="l"/>
            <a:endParaRPr lang="en-US" sz="1800" dirty="0"/>
          </a:p>
          <a:p>
            <a:pPr algn="l"/>
            <a:endParaRPr lang="en-US" sz="1800" dirty="0"/>
          </a:p>
          <a:p>
            <a:pPr algn="l"/>
            <a:endParaRPr lang="en-US" sz="1800" dirty="0"/>
          </a:p>
          <a:p>
            <a:pPr algn="l"/>
            <a:endParaRPr lang="en-US" sz="1800" dirty="0"/>
          </a:p>
        </p:txBody>
      </p:sp>
      <p:pic>
        <p:nvPicPr>
          <p:cNvPr id="2" name="Picture 1">
            <a:extLst>
              <a:ext uri="{FF2B5EF4-FFF2-40B4-BE49-F238E27FC236}">
                <a16:creationId xmlns:a16="http://schemas.microsoft.com/office/drawing/2014/main" id="{FF37B68B-BD5E-4A2F-B21E-78080AD02327}"/>
              </a:ext>
            </a:extLst>
          </p:cNvPr>
          <p:cNvPicPr>
            <a:picLocks noChangeAspect="1"/>
          </p:cNvPicPr>
          <p:nvPr/>
        </p:nvPicPr>
        <p:blipFill>
          <a:blip r:embed="rId2"/>
          <a:stretch>
            <a:fillRect/>
          </a:stretch>
        </p:blipFill>
        <p:spPr>
          <a:xfrm>
            <a:off x="498167" y="3753219"/>
            <a:ext cx="4324350" cy="2628900"/>
          </a:xfrm>
          <a:prstGeom prst="rect">
            <a:avLst/>
          </a:prstGeom>
        </p:spPr>
      </p:pic>
      <p:pic>
        <p:nvPicPr>
          <p:cNvPr id="4" name="Picture 3">
            <a:extLst>
              <a:ext uri="{FF2B5EF4-FFF2-40B4-BE49-F238E27FC236}">
                <a16:creationId xmlns:a16="http://schemas.microsoft.com/office/drawing/2014/main" id="{04F881AF-0803-4A28-B95C-81405925EA8F}"/>
              </a:ext>
            </a:extLst>
          </p:cNvPr>
          <p:cNvPicPr>
            <a:picLocks noChangeAspect="1"/>
          </p:cNvPicPr>
          <p:nvPr/>
        </p:nvPicPr>
        <p:blipFill>
          <a:blip r:embed="rId3"/>
          <a:stretch>
            <a:fillRect/>
          </a:stretch>
        </p:blipFill>
        <p:spPr>
          <a:xfrm>
            <a:off x="7739965" y="3699026"/>
            <a:ext cx="3953868" cy="2693633"/>
          </a:xfrm>
          <a:prstGeom prst="rect">
            <a:avLst/>
          </a:prstGeom>
        </p:spPr>
      </p:pic>
      <p:cxnSp>
        <p:nvCxnSpPr>
          <p:cNvPr id="6" name="Straight Arrow Connector 5">
            <a:extLst>
              <a:ext uri="{FF2B5EF4-FFF2-40B4-BE49-F238E27FC236}">
                <a16:creationId xmlns:a16="http://schemas.microsoft.com/office/drawing/2014/main" id="{3C5B8802-E566-4546-9B49-8E797C9ECA26}"/>
              </a:ext>
            </a:extLst>
          </p:cNvPr>
          <p:cNvCxnSpPr>
            <a:cxnSpLocks/>
          </p:cNvCxnSpPr>
          <p:nvPr/>
        </p:nvCxnSpPr>
        <p:spPr>
          <a:xfrm flipV="1">
            <a:off x="4192202" y="5013477"/>
            <a:ext cx="2917448" cy="323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077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r>
              <a:rPr lang="en-US" sz="1800" dirty="0"/>
              <a:t>Feature Engineering:</a:t>
            </a:r>
          </a:p>
          <a:p>
            <a:pPr algn="l"/>
            <a:endParaRPr lang="en-US" sz="1800" dirty="0"/>
          </a:p>
          <a:p>
            <a:pPr algn="l"/>
            <a:r>
              <a:rPr lang="en-US" sz="1800" b="1" dirty="0"/>
              <a:t>Dealing with missing Data:</a:t>
            </a:r>
          </a:p>
          <a:p>
            <a:pPr algn="l"/>
            <a:r>
              <a:rPr lang="en-US" sz="1700" dirty="0"/>
              <a:t>There are features that almost no house</a:t>
            </a:r>
          </a:p>
          <a:p>
            <a:pPr algn="l"/>
            <a:r>
              <a:rPr lang="en-US" sz="1700" dirty="0"/>
              <a:t>Has, for example, a pool.</a:t>
            </a:r>
          </a:p>
          <a:p>
            <a:pPr algn="l"/>
            <a:r>
              <a:rPr lang="en-US" sz="1700" dirty="0"/>
              <a:t>The image to the right shows the top features</a:t>
            </a:r>
          </a:p>
          <a:p>
            <a:pPr algn="l"/>
            <a:r>
              <a:rPr lang="en-US" sz="1700" dirty="0"/>
              <a:t>That are missing in most of the examples.</a:t>
            </a:r>
          </a:p>
          <a:p>
            <a:pPr algn="l"/>
            <a:endParaRPr lang="en-US" sz="1700" dirty="0"/>
          </a:p>
          <a:p>
            <a:pPr marL="285750" indent="-285750" algn="l">
              <a:buFont typeface="Wingdings" panose="05000000000000000000" pitchFamily="2" charset="2"/>
              <a:buChar char="v"/>
            </a:pPr>
            <a:r>
              <a:rPr lang="en-US" sz="1700" dirty="0"/>
              <a:t>In some cases we fill the void with None </a:t>
            </a:r>
          </a:p>
          <a:p>
            <a:pPr algn="l"/>
            <a:r>
              <a:rPr lang="en-US" sz="1700" dirty="0"/>
              <a:t>Values and in other cases with numerical </a:t>
            </a:r>
          </a:p>
          <a:p>
            <a:pPr algn="l"/>
            <a:r>
              <a:rPr lang="en-US" sz="1700" dirty="0"/>
              <a:t>values such as zero in order </a:t>
            </a:r>
          </a:p>
          <a:p>
            <a:pPr algn="l"/>
            <a:r>
              <a:rPr lang="en-US" sz="1700" dirty="0"/>
              <a:t>to suggest that it doesn’t exist.</a:t>
            </a:r>
          </a:p>
          <a:p>
            <a:pPr algn="l"/>
            <a:endParaRPr lang="en-US" sz="1800" dirty="0"/>
          </a:p>
          <a:p>
            <a:pPr algn="l"/>
            <a:endParaRPr lang="en-US" sz="1800" dirty="0"/>
          </a:p>
        </p:txBody>
      </p:sp>
      <p:pic>
        <p:nvPicPr>
          <p:cNvPr id="3" name="Picture 2">
            <a:extLst>
              <a:ext uri="{FF2B5EF4-FFF2-40B4-BE49-F238E27FC236}">
                <a16:creationId xmlns:a16="http://schemas.microsoft.com/office/drawing/2014/main" id="{C61150A9-AAAE-4A03-B54D-04724DD2F608}"/>
              </a:ext>
            </a:extLst>
          </p:cNvPr>
          <p:cNvPicPr>
            <a:picLocks noChangeAspect="1"/>
          </p:cNvPicPr>
          <p:nvPr/>
        </p:nvPicPr>
        <p:blipFill>
          <a:blip r:embed="rId2"/>
          <a:stretch>
            <a:fillRect/>
          </a:stretch>
        </p:blipFill>
        <p:spPr>
          <a:xfrm>
            <a:off x="6444907" y="1922017"/>
            <a:ext cx="5747093" cy="4935983"/>
          </a:xfrm>
          <a:prstGeom prst="rect">
            <a:avLst/>
          </a:prstGeom>
        </p:spPr>
      </p:pic>
    </p:spTree>
    <p:extLst>
      <p:ext uri="{BB962C8B-B14F-4D97-AF65-F5344CB8AC3E}">
        <p14:creationId xmlns:p14="http://schemas.microsoft.com/office/powerpoint/2010/main" val="34189499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b="1" dirty="0"/>
          </a:p>
          <a:p>
            <a:pPr algn="l"/>
            <a:r>
              <a:rPr lang="en-US" sz="1800" b="1" dirty="0"/>
              <a:t>Data Correlation to the target value- Sale Price:</a:t>
            </a:r>
          </a:p>
          <a:p>
            <a:pPr marL="285750" indent="-285750" algn="l">
              <a:buFont typeface="Wingdings" panose="05000000000000000000" pitchFamily="2" charset="2"/>
              <a:buChar char="v"/>
            </a:pPr>
            <a:r>
              <a:rPr lang="en-US" sz="1800" dirty="0"/>
              <a:t>Before we add new features, we are interested in knowing correlations between the different features, so we know which ones to combine.</a:t>
            </a:r>
          </a:p>
          <a:p>
            <a:pPr algn="l"/>
            <a:r>
              <a:rPr lang="en-US" sz="1800" dirty="0"/>
              <a:t>The Following image presents a heat map</a:t>
            </a:r>
          </a:p>
          <a:p>
            <a:pPr algn="l"/>
            <a:r>
              <a:rPr lang="en-US" sz="1800" dirty="0"/>
              <a:t>that shows correlation between the features. </a:t>
            </a:r>
          </a:p>
          <a:p>
            <a:pPr algn="l"/>
            <a:r>
              <a:rPr lang="en-US" sz="1800" dirty="0"/>
              <a:t>Notice the high correlation between </a:t>
            </a:r>
          </a:p>
          <a:p>
            <a:pPr algn="l"/>
            <a:r>
              <a:rPr lang="en-US" sz="1800" dirty="0"/>
              <a:t>garageArea, garageCars:</a:t>
            </a:r>
          </a:p>
          <a:p>
            <a:pPr algn="l"/>
            <a:endParaRPr lang="en-US" sz="1800" dirty="0"/>
          </a:p>
          <a:p>
            <a:pPr algn="l"/>
            <a:endParaRPr lang="en-US" sz="1800" dirty="0"/>
          </a:p>
          <a:p>
            <a:pPr algn="l"/>
            <a:endParaRPr lang="en-US" sz="1800" dirty="0"/>
          </a:p>
          <a:p>
            <a:pPr algn="l"/>
            <a:endParaRPr lang="en-US" sz="1800" dirty="0"/>
          </a:p>
          <a:p>
            <a:pPr algn="l"/>
            <a:r>
              <a:rPr lang="en-US" sz="1800" dirty="0"/>
              <a:t>*Notice every feature highly correlates with itself..</a:t>
            </a:r>
          </a:p>
          <a:p>
            <a:pPr marL="285750" indent="-285750" algn="l">
              <a:buFont typeface="Wingdings" panose="05000000000000000000" pitchFamily="2" charset="2"/>
              <a:buChar char="v"/>
            </a:pPr>
            <a:endParaRPr lang="en-US" sz="1800" dirty="0"/>
          </a:p>
          <a:p>
            <a:pPr algn="l"/>
            <a:endParaRPr lang="en-US" sz="1800" dirty="0"/>
          </a:p>
          <a:p>
            <a:pPr algn="l"/>
            <a:endParaRPr lang="en-US" sz="1800" dirty="0"/>
          </a:p>
          <a:p>
            <a:pPr algn="l"/>
            <a:endParaRPr lang="en-US" sz="1800" dirty="0"/>
          </a:p>
          <a:p>
            <a:pPr algn="l"/>
            <a:endParaRPr lang="en-US" sz="1800" dirty="0"/>
          </a:p>
        </p:txBody>
      </p:sp>
      <p:pic>
        <p:nvPicPr>
          <p:cNvPr id="2" name="Picture 1">
            <a:extLst>
              <a:ext uri="{FF2B5EF4-FFF2-40B4-BE49-F238E27FC236}">
                <a16:creationId xmlns:a16="http://schemas.microsoft.com/office/drawing/2014/main" id="{F85C8779-DE6A-42C0-A77F-9F821C37E29A}"/>
              </a:ext>
            </a:extLst>
          </p:cNvPr>
          <p:cNvPicPr>
            <a:picLocks noChangeAspect="1"/>
          </p:cNvPicPr>
          <p:nvPr/>
        </p:nvPicPr>
        <p:blipFill>
          <a:blip r:embed="rId2"/>
          <a:stretch>
            <a:fillRect/>
          </a:stretch>
        </p:blipFill>
        <p:spPr>
          <a:xfrm>
            <a:off x="7370592" y="2769833"/>
            <a:ext cx="4821408" cy="4088167"/>
          </a:xfrm>
          <a:prstGeom prst="rect">
            <a:avLst/>
          </a:prstGeom>
        </p:spPr>
      </p:pic>
    </p:spTree>
    <p:extLst>
      <p:ext uri="{BB962C8B-B14F-4D97-AF65-F5344CB8AC3E}">
        <p14:creationId xmlns:p14="http://schemas.microsoft.com/office/powerpoint/2010/main" val="7860105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r>
              <a:rPr lang="en-US" sz="1800" dirty="0"/>
              <a:t>Feature Engineering:</a:t>
            </a:r>
          </a:p>
          <a:p>
            <a:pPr algn="l"/>
            <a:endParaRPr lang="en-US" sz="1800" dirty="0"/>
          </a:p>
          <a:p>
            <a:pPr algn="l"/>
            <a:r>
              <a:rPr lang="en-US" sz="1800" b="1" dirty="0"/>
              <a:t>Adding Custom Features:</a:t>
            </a:r>
          </a:p>
          <a:p>
            <a:pPr marL="285750" indent="-285750" algn="l">
              <a:buFont typeface="Wingdings" panose="05000000000000000000" pitchFamily="2" charset="2"/>
              <a:buChar char="v"/>
            </a:pPr>
            <a:r>
              <a:rPr lang="en-US" sz="1800" dirty="0"/>
              <a:t>Since area related features are very important to determine house prices, we add more features which are the total area of basement, first and second floor areas of each house.</a:t>
            </a:r>
          </a:p>
          <a:p>
            <a:pPr marL="285750" indent="-285750" algn="l">
              <a:buFont typeface="Wingdings" panose="05000000000000000000" pitchFamily="2" charset="2"/>
              <a:buChar char="v"/>
            </a:pPr>
            <a:r>
              <a:rPr lang="en-US" sz="1800" dirty="0"/>
              <a:t>In addition, numerous types of combinations were added according to the heat map demonstrated before. The idea is to generate new features that correlate together and contribute to the sale price in a predictable manner.</a:t>
            </a:r>
          </a:p>
          <a:p>
            <a:pPr marL="285750" indent="-285750" algn="l">
              <a:buFont typeface="Wingdings" panose="05000000000000000000" pitchFamily="2" charset="2"/>
              <a:buChar char="v"/>
            </a:pPr>
            <a:endParaRPr lang="en-US" sz="1800" dirty="0"/>
          </a:p>
          <a:p>
            <a:pPr algn="l"/>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11569661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r>
              <a:rPr lang="en-US" sz="1800" dirty="0"/>
              <a:t>Execution:</a:t>
            </a:r>
          </a:p>
          <a:p>
            <a:pPr algn="l"/>
            <a:endParaRPr lang="en-US" sz="1800" dirty="0"/>
          </a:p>
          <a:p>
            <a:pPr algn="l"/>
            <a:r>
              <a:rPr lang="en-US" sz="1800" b="1" dirty="0"/>
              <a:t>We used several regression models and evaluated their results:</a:t>
            </a:r>
          </a:p>
          <a:p>
            <a:pPr marL="285750" indent="-285750" algn="l">
              <a:buFont typeface="Wingdings" panose="05000000000000000000" pitchFamily="2" charset="2"/>
              <a:buChar char="v"/>
            </a:pPr>
            <a:r>
              <a:rPr lang="en-US" sz="1800" dirty="0"/>
              <a:t>LASSO Regression </a:t>
            </a:r>
          </a:p>
          <a:p>
            <a:pPr marL="285750" indent="-285750" algn="l">
              <a:buFont typeface="Wingdings" panose="05000000000000000000" pitchFamily="2" charset="2"/>
              <a:buChar char="v"/>
            </a:pPr>
            <a:r>
              <a:rPr lang="en-US" sz="1800" dirty="0"/>
              <a:t>Elastic Net Regression</a:t>
            </a:r>
          </a:p>
          <a:p>
            <a:pPr marL="285750" indent="-285750" algn="l">
              <a:buFont typeface="Wingdings" panose="05000000000000000000" pitchFamily="2" charset="2"/>
              <a:buChar char="v"/>
            </a:pPr>
            <a:r>
              <a:rPr lang="en-US" sz="1800" dirty="0"/>
              <a:t>Kernel Ridge Regression</a:t>
            </a:r>
          </a:p>
          <a:p>
            <a:pPr marL="285750" indent="-285750" algn="l">
              <a:buFont typeface="Wingdings" panose="05000000000000000000" pitchFamily="2" charset="2"/>
              <a:buChar char="v"/>
            </a:pPr>
            <a:r>
              <a:rPr lang="en-US" sz="1800" dirty="0"/>
              <a:t>Gradient Boosting Regression</a:t>
            </a:r>
          </a:p>
          <a:p>
            <a:pPr marL="285750" indent="-285750" algn="l">
              <a:buFont typeface="Wingdings" panose="05000000000000000000" pitchFamily="2" charset="2"/>
              <a:buChar char="v"/>
            </a:pPr>
            <a:r>
              <a:rPr lang="en-US" sz="1800" dirty="0"/>
              <a:t>XGB (Extreme Gradient Boosting)</a:t>
            </a:r>
          </a:p>
          <a:p>
            <a:pPr marL="285750" indent="-285750" algn="l">
              <a:buFont typeface="Wingdings" panose="05000000000000000000" pitchFamily="2" charset="2"/>
              <a:buChar char="v"/>
            </a:pPr>
            <a:r>
              <a:rPr lang="en-US" sz="1800" dirty="0"/>
              <a:t>Light GBM (Light Gradient Boosting Machine)</a:t>
            </a:r>
          </a:p>
          <a:p>
            <a:pPr marL="285750" indent="-285750" algn="l">
              <a:buFont typeface="Wingdings" panose="05000000000000000000" pitchFamily="2" charset="2"/>
              <a:buChar char="v"/>
            </a:pPr>
            <a:r>
              <a:rPr lang="en-US" sz="1800" dirty="0"/>
              <a:t>Deep Neural Network</a:t>
            </a:r>
          </a:p>
          <a:p>
            <a:pPr algn="l"/>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2717847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LASSO Regression </a:t>
            </a:r>
          </a:p>
          <a:p>
            <a:pPr algn="l"/>
            <a:endParaRPr lang="en-US" sz="1800" dirty="0"/>
          </a:p>
          <a:p>
            <a:pPr algn="l">
              <a:lnSpc>
                <a:spcPct val="100000"/>
              </a:lnSpc>
            </a:pPr>
            <a:r>
              <a:rPr lang="en-US" sz="1700" dirty="0"/>
              <a:t>The “LASSO” stands for Least Absolute Shrinkage and Selection Operator. Lasso regression is a regularization technique. It is used over regression methods for a more accurate prediction. </a:t>
            </a:r>
          </a:p>
          <a:p>
            <a:pPr algn="l">
              <a:lnSpc>
                <a:spcPct val="100000"/>
              </a:lnSpc>
            </a:pPr>
            <a:r>
              <a:rPr lang="en-US" sz="1700" dirty="0"/>
              <a:t>Lasso Regression uses L1 regularization technique. It is used when we have a greater number of features because it automatically performs feature selection.</a:t>
            </a:r>
          </a:p>
          <a:p>
            <a:pPr algn="l">
              <a:lnSpc>
                <a:spcPct val="100000"/>
              </a:lnSpc>
            </a:pPr>
            <a:r>
              <a:rPr lang="en-US" sz="1700" dirty="0"/>
              <a:t>Residual Sum of Squares + λ * (Sum of the absolute value of the magnitude of coefficients)</a:t>
            </a:r>
          </a:p>
          <a:p>
            <a:pPr algn="l"/>
            <a:endParaRPr lang="en-US" sz="1800" dirty="0"/>
          </a:p>
          <a:p>
            <a:pPr marL="285750" indent="-285750" algn="l">
              <a:buFont typeface="Wingdings" panose="05000000000000000000" pitchFamily="2" charset="2"/>
              <a:buChar char="v"/>
            </a:pPr>
            <a:r>
              <a:rPr lang="en-US" sz="1700" dirty="0"/>
              <a:t>λ denotes the amount of shrinkage.</a:t>
            </a:r>
          </a:p>
          <a:p>
            <a:pPr marL="285750" indent="-285750" algn="l">
              <a:buFont typeface="Wingdings" panose="05000000000000000000" pitchFamily="2" charset="2"/>
              <a:buChar char="v"/>
            </a:pPr>
            <a:r>
              <a:rPr lang="en-US" sz="1700" dirty="0"/>
              <a:t>λ = 0 implies all features are considered and it is equivalent to the linear regression where only the residual sum of squares is considered to build a predictive model</a:t>
            </a:r>
          </a:p>
          <a:p>
            <a:pPr marL="285750" indent="-285750" algn="l">
              <a:buFont typeface="Wingdings" panose="05000000000000000000" pitchFamily="2" charset="2"/>
              <a:buChar char="v"/>
            </a:pPr>
            <a:r>
              <a:rPr lang="en-US" sz="1700" dirty="0"/>
              <a:t>λ = ∞ implies no feature is considered </a:t>
            </a:r>
            <a:r>
              <a:rPr lang="en-US" sz="1700" dirty="0" err="1"/>
              <a:t>i.e</a:t>
            </a:r>
            <a:r>
              <a:rPr lang="en-US" sz="1700" dirty="0"/>
              <a:t>, as λ closes to infinity it eliminates more and more features</a:t>
            </a:r>
          </a:p>
          <a:p>
            <a:pPr marL="285750" indent="-285750" algn="l">
              <a:buFont typeface="Wingdings" panose="05000000000000000000" pitchFamily="2" charset="2"/>
              <a:buChar char="v"/>
            </a:pPr>
            <a:r>
              <a:rPr lang="en-US" sz="1700" dirty="0"/>
              <a:t>The bias increases with increase in λ</a:t>
            </a:r>
          </a:p>
          <a:p>
            <a:pPr marL="285750" indent="-285750" algn="l">
              <a:buFont typeface="Wingdings" panose="05000000000000000000" pitchFamily="2" charset="2"/>
              <a:buChar char="v"/>
            </a:pPr>
            <a:r>
              <a:rPr lang="en-US" sz="1700" dirty="0"/>
              <a:t>variance increases with decrease in λ</a:t>
            </a:r>
          </a:p>
          <a:p>
            <a:pPr algn="l">
              <a:lnSpc>
                <a:spcPct val="100000"/>
              </a:lnSpc>
            </a:pPr>
            <a:endParaRPr lang="en-US" sz="1700" dirty="0"/>
          </a:p>
          <a:p>
            <a:pPr algn="l">
              <a:lnSpc>
                <a:spcPct val="100000"/>
              </a:lnSpc>
            </a:pPr>
            <a:endParaRPr lang="en-US" sz="1700" dirty="0"/>
          </a:p>
          <a:p>
            <a:pPr algn="l"/>
            <a:endParaRPr lang="en-US" sz="1800" dirty="0"/>
          </a:p>
          <a:p>
            <a:pPr algn="l"/>
            <a:endParaRPr lang="en-US" sz="1800" dirty="0"/>
          </a:p>
          <a:p>
            <a:pPr algn="l"/>
            <a:endParaRPr lang="en-US" sz="1800" dirty="0"/>
          </a:p>
        </p:txBody>
      </p:sp>
      <p:pic>
        <p:nvPicPr>
          <p:cNvPr id="3" name="Picture 2">
            <a:extLst>
              <a:ext uri="{FF2B5EF4-FFF2-40B4-BE49-F238E27FC236}">
                <a16:creationId xmlns:a16="http://schemas.microsoft.com/office/drawing/2014/main" id="{55746C12-0216-4F9C-B254-129B09B50DF0}"/>
              </a:ext>
            </a:extLst>
          </p:cNvPr>
          <p:cNvPicPr>
            <a:picLocks noChangeAspect="1"/>
          </p:cNvPicPr>
          <p:nvPr/>
        </p:nvPicPr>
        <p:blipFill>
          <a:blip r:embed="rId2"/>
          <a:stretch>
            <a:fillRect/>
          </a:stretch>
        </p:blipFill>
        <p:spPr>
          <a:xfrm>
            <a:off x="5661908" y="816564"/>
            <a:ext cx="4272037" cy="1363416"/>
          </a:xfrm>
          <a:prstGeom prst="rect">
            <a:avLst/>
          </a:prstGeom>
        </p:spPr>
      </p:pic>
    </p:spTree>
    <p:extLst>
      <p:ext uri="{BB962C8B-B14F-4D97-AF65-F5344CB8AC3E}">
        <p14:creationId xmlns:p14="http://schemas.microsoft.com/office/powerpoint/2010/main" val="42352404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Elastic Net Regression </a:t>
            </a:r>
          </a:p>
          <a:p>
            <a:pPr algn="l"/>
            <a:endParaRPr lang="en-US" sz="1800" dirty="0"/>
          </a:p>
          <a:p>
            <a:pPr algn="l"/>
            <a:r>
              <a:rPr lang="en-US" sz="1700" dirty="0"/>
              <a:t>Elastic Net first emerged as a result of critique on lasso, whose variable selection can be too dependent on data and thus unstable. The solution is to combine the penalties of ridge regression and lasso to get the best of both worlds. Elastic Net aims at minimizing the following loss function:</a:t>
            </a:r>
          </a:p>
          <a:p>
            <a:r>
              <a:rPr lang="en-US" sz="1700" dirty="0"/>
              <a:t>where α is the mixing parameter between ridge (α = 0) and lasso (α = 1).</a:t>
            </a:r>
          </a:p>
          <a:p>
            <a:br>
              <a:rPr lang="en-US" sz="1800" dirty="0"/>
            </a:br>
            <a:endParaRPr lang="en-US" sz="1800" dirty="0"/>
          </a:p>
          <a:p>
            <a:pPr algn="l"/>
            <a:endParaRPr lang="en-US" sz="1800" dirty="0"/>
          </a:p>
        </p:txBody>
      </p:sp>
      <p:pic>
        <p:nvPicPr>
          <p:cNvPr id="6" name="Picture 5">
            <a:extLst>
              <a:ext uri="{FF2B5EF4-FFF2-40B4-BE49-F238E27FC236}">
                <a16:creationId xmlns:a16="http://schemas.microsoft.com/office/drawing/2014/main" id="{7D951A6A-AB56-4B6F-9FE5-46A2EF0D2792}"/>
              </a:ext>
            </a:extLst>
          </p:cNvPr>
          <p:cNvPicPr>
            <a:picLocks noChangeAspect="1"/>
          </p:cNvPicPr>
          <p:nvPr/>
        </p:nvPicPr>
        <p:blipFill>
          <a:blip r:embed="rId2"/>
          <a:stretch>
            <a:fillRect/>
          </a:stretch>
        </p:blipFill>
        <p:spPr>
          <a:xfrm>
            <a:off x="2810892" y="4386073"/>
            <a:ext cx="6019800" cy="1152525"/>
          </a:xfrm>
          <a:prstGeom prst="rect">
            <a:avLst/>
          </a:prstGeom>
        </p:spPr>
      </p:pic>
    </p:spTree>
    <p:extLst>
      <p:ext uri="{BB962C8B-B14F-4D97-AF65-F5344CB8AC3E}">
        <p14:creationId xmlns:p14="http://schemas.microsoft.com/office/powerpoint/2010/main" val="26004021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646877"/>
          </a:xfrm>
          <a:prstGeom prst="rect">
            <a:avLst/>
          </a:prstGeom>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9600" dirty="0"/>
              <a:t>Our Methodologies</a:t>
            </a:r>
          </a:p>
          <a:p>
            <a:pPr algn="l"/>
            <a:endParaRPr lang="en-US" sz="5600" dirty="0"/>
          </a:p>
          <a:p>
            <a:pPr algn="l"/>
            <a:r>
              <a:rPr lang="en-US" sz="6400" b="1" u="sng" dirty="0"/>
              <a:t>Kernel Ridge Regression </a:t>
            </a:r>
          </a:p>
          <a:p>
            <a:pPr algn="l"/>
            <a:endParaRPr lang="en-US" sz="5600" dirty="0"/>
          </a:p>
          <a:p>
            <a:pPr algn="l">
              <a:lnSpc>
                <a:spcPct val="170000"/>
              </a:lnSpc>
              <a:spcBef>
                <a:spcPts val="0"/>
              </a:spcBef>
            </a:pPr>
            <a:r>
              <a:rPr lang="en-US" sz="6400" dirty="0"/>
              <a:t>Kernel ridge regression (KRR) combines ridge regression with the kernel trick*. It thus learns a linear function in the space induced by the respective kernel and the data. For non-linear kernels, this corresponds to a non-linear function in the original space.</a:t>
            </a:r>
          </a:p>
          <a:p>
            <a:pPr algn="l">
              <a:lnSpc>
                <a:spcPct val="170000"/>
              </a:lnSpc>
              <a:spcBef>
                <a:spcPts val="0"/>
              </a:spcBef>
            </a:pPr>
            <a:endParaRPr lang="en-US" sz="6400" dirty="0"/>
          </a:p>
          <a:p>
            <a:pPr algn="l">
              <a:lnSpc>
                <a:spcPct val="170000"/>
              </a:lnSpc>
              <a:spcBef>
                <a:spcPts val="0"/>
              </a:spcBef>
            </a:pPr>
            <a:r>
              <a:rPr lang="en-US" sz="6400" dirty="0"/>
              <a:t>In our project, we used the polynomial kernel from order 2.</a:t>
            </a:r>
          </a:p>
          <a:p>
            <a:pPr algn="l">
              <a:lnSpc>
                <a:spcPct val="170000"/>
              </a:lnSpc>
              <a:spcBef>
                <a:spcPts val="0"/>
              </a:spcBef>
            </a:pPr>
            <a:r>
              <a:rPr lang="en-US" sz="6400" dirty="0"/>
              <a:t>A kernel is a functions that maps the feature space to another space that can distinguish between different data samples without computing the actual coordinates of the data in a higher dimensional space.</a:t>
            </a:r>
          </a:p>
          <a:p>
            <a:pPr algn="l">
              <a:lnSpc>
                <a:spcPct val="170000"/>
              </a:lnSpc>
              <a:spcBef>
                <a:spcPts val="0"/>
              </a:spcBef>
            </a:pPr>
            <a:r>
              <a:rPr lang="en-US" sz="6400" dirty="0"/>
              <a:t>the polynomial kernel looks not only at the given features of input samples to determine their similarity, but also combinations of these.</a:t>
            </a:r>
          </a:p>
          <a:p>
            <a:pPr algn="l">
              <a:lnSpc>
                <a:spcPct val="170000"/>
              </a:lnSpc>
              <a:spcBef>
                <a:spcPts val="0"/>
              </a:spcBef>
            </a:pPr>
            <a:r>
              <a:rPr lang="en-US" sz="6400" i="1" dirty="0"/>
              <a:t>x</a:t>
            </a:r>
            <a:r>
              <a:rPr lang="en-US" sz="6400" dirty="0"/>
              <a:t> and </a:t>
            </a:r>
            <a:r>
              <a:rPr lang="en-US" sz="6400" i="1" dirty="0"/>
              <a:t>y</a:t>
            </a:r>
            <a:r>
              <a:rPr lang="en-US" sz="6400" dirty="0"/>
              <a:t> are vectors in the </a:t>
            </a:r>
            <a:r>
              <a:rPr lang="en-US" sz="6400" i="1" dirty="0"/>
              <a:t>input space:</a:t>
            </a:r>
          </a:p>
          <a:p>
            <a:pPr algn="l"/>
            <a:br>
              <a:rPr lang="en-US" sz="1700" dirty="0"/>
            </a:br>
            <a:endParaRPr lang="en-US" sz="1700" dirty="0"/>
          </a:p>
          <a:p>
            <a:pPr algn="l"/>
            <a:endParaRPr lang="en-US" sz="1700" dirty="0"/>
          </a:p>
          <a:p>
            <a:pPr algn="l"/>
            <a:endParaRPr lang="en-US" sz="1700" dirty="0"/>
          </a:p>
          <a:p>
            <a:pPr algn="l"/>
            <a:br>
              <a:rPr lang="en-US" sz="1700" dirty="0"/>
            </a:br>
            <a:endParaRPr lang="en-US" sz="1700" dirty="0"/>
          </a:p>
          <a:p>
            <a:pPr algn="l"/>
            <a:endParaRPr lang="en-US" sz="1800" dirty="0"/>
          </a:p>
        </p:txBody>
      </p:sp>
      <p:pic>
        <p:nvPicPr>
          <p:cNvPr id="2" name="Picture 1">
            <a:extLst>
              <a:ext uri="{FF2B5EF4-FFF2-40B4-BE49-F238E27FC236}">
                <a16:creationId xmlns:a16="http://schemas.microsoft.com/office/drawing/2014/main" id="{2504FC72-08ED-477B-B570-3359666B725E}"/>
              </a:ext>
            </a:extLst>
          </p:cNvPr>
          <p:cNvPicPr>
            <a:picLocks noChangeAspect="1"/>
          </p:cNvPicPr>
          <p:nvPr/>
        </p:nvPicPr>
        <p:blipFill>
          <a:blip r:embed="rId2"/>
          <a:stretch>
            <a:fillRect/>
          </a:stretch>
        </p:blipFill>
        <p:spPr>
          <a:xfrm>
            <a:off x="8097426" y="5592243"/>
            <a:ext cx="2143424" cy="533474"/>
          </a:xfrm>
          <a:prstGeom prst="rect">
            <a:avLst/>
          </a:prstGeom>
        </p:spPr>
      </p:pic>
    </p:spTree>
    <p:extLst>
      <p:ext uri="{BB962C8B-B14F-4D97-AF65-F5344CB8AC3E}">
        <p14:creationId xmlns:p14="http://schemas.microsoft.com/office/powerpoint/2010/main" val="199869829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Gradient Boosting Regression</a:t>
            </a:r>
          </a:p>
          <a:p>
            <a:pPr algn="l"/>
            <a:endParaRPr lang="en-US" sz="1800" dirty="0"/>
          </a:p>
          <a:p>
            <a:pPr marL="285750" indent="-285750" algn="l">
              <a:buFont typeface="Wingdings" panose="05000000000000000000" pitchFamily="2" charset="2"/>
              <a:buChar char="v"/>
            </a:pPr>
            <a:r>
              <a:rPr lang="en-US" sz="1700" dirty="0"/>
              <a:t>Gradient Boosting trains many models in a gradual, additive and sequential manner.</a:t>
            </a:r>
          </a:p>
          <a:p>
            <a:pPr algn="l"/>
            <a:endParaRPr lang="en-US" sz="1700" dirty="0"/>
          </a:p>
          <a:p>
            <a:pPr marL="285750" indent="-285750" algn="l">
              <a:buFont typeface="Wingdings" panose="05000000000000000000" pitchFamily="2" charset="2"/>
              <a:buChar char="v"/>
            </a:pPr>
            <a:r>
              <a:rPr lang="en-US" sz="1700" dirty="0"/>
              <a:t>Gradient boosting is a machine learning technique for regression and classification problems, which produces a prediction model in the form of an ensemble of weak prediction models. </a:t>
            </a:r>
          </a:p>
          <a:p>
            <a:pPr algn="l"/>
            <a:endParaRPr lang="en-US" sz="1700" dirty="0"/>
          </a:p>
          <a:p>
            <a:pPr marL="285750" indent="-285750" algn="l">
              <a:buFont typeface="Wingdings" panose="05000000000000000000" pitchFamily="2" charset="2"/>
              <a:buChar char="v"/>
            </a:pPr>
            <a:r>
              <a:rPr lang="en-US" sz="1700" dirty="0"/>
              <a:t>It builds the model in a stage-wise fashion as other boosting methods do, and it generalizes them by allowing optimization of an arbitrary differentiable loss function.</a:t>
            </a:r>
          </a:p>
          <a:p>
            <a:pPr algn="l"/>
            <a:endParaRPr lang="en-US" sz="1700" dirty="0"/>
          </a:p>
          <a:p>
            <a:pPr marL="285750" indent="-285750" algn="l">
              <a:buFont typeface="Wingdings" panose="05000000000000000000" pitchFamily="2" charset="2"/>
              <a:buChar char="v"/>
            </a:pPr>
            <a:r>
              <a:rPr lang="en-US" sz="1700" dirty="0"/>
              <a:t>Gradient boosting is typically used with decision trees of a fixed size as base learners.</a:t>
            </a:r>
          </a:p>
          <a:p>
            <a:pPr algn="l"/>
            <a:endParaRPr lang="en-US" sz="17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33958607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10038408" cy="484248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Problem Definition</a:t>
            </a:r>
          </a:p>
          <a:p>
            <a:pPr algn="l"/>
            <a:endParaRPr lang="en-GB" sz="2000" dirty="0"/>
          </a:p>
          <a:p>
            <a:pPr algn="l"/>
            <a:r>
              <a:rPr lang="en-GB" sz="1800" dirty="0"/>
              <a:t>Given a set of features describing a house, estimate It’s price.</a:t>
            </a:r>
          </a:p>
          <a:p>
            <a:pPr algn="l"/>
            <a:r>
              <a:rPr lang="en-GB" sz="1800" dirty="0"/>
              <a:t>Features may include: Total House Area, Garage Area, Fence, Alley, Pool, etc..</a:t>
            </a:r>
          </a:p>
          <a:p>
            <a:pPr algn="l"/>
            <a:endParaRPr lang="en-GB" sz="1800" dirty="0"/>
          </a:p>
          <a:p>
            <a:pPr algn="l"/>
            <a:r>
              <a:rPr lang="en-GB" sz="1800" dirty="0"/>
              <a:t>For Example: </a:t>
            </a:r>
          </a:p>
          <a:p>
            <a:pPr algn="l"/>
            <a:r>
              <a:rPr lang="en-GB" sz="1800" dirty="0"/>
              <a:t>A house with large total area and a big pool in a good neighbourhood will cost 300,000 USD while a smaller house with worse features will cost 178,000 USD.</a:t>
            </a:r>
          </a:p>
          <a:p>
            <a:pPr algn="l"/>
            <a:endParaRPr lang="en-GB" sz="1800" dirty="0"/>
          </a:p>
          <a:p>
            <a:pPr algn="l"/>
            <a:r>
              <a:rPr lang="en-GB" sz="1800" dirty="0"/>
              <a:t>The Goal is to use/design a method to optimally and accurately predict the price of a given house.</a:t>
            </a:r>
            <a:endParaRPr lang="LID4096" sz="1800" dirty="0"/>
          </a:p>
        </p:txBody>
      </p:sp>
    </p:spTree>
    <p:extLst>
      <p:ext uri="{BB962C8B-B14F-4D97-AF65-F5344CB8AC3E}">
        <p14:creationId xmlns:p14="http://schemas.microsoft.com/office/powerpoint/2010/main" val="361598523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X Gradient Boosting</a:t>
            </a:r>
          </a:p>
          <a:p>
            <a:pPr algn="l"/>
            <a:endParaRPr lang="en-US" sz="1800" dirty="0"/>
          </a:p>
          <a:p>
            <a:pPr marL="285750" indent="-285750" algn="l">
              <a:lnSpc>
                <a:spcPct val="160000"/>
              </a:lnSpc>
              <a:spcBef>
                <a:spcPts val="0"/>
              </a:spcBef>
              <a:buFont typeface="Wingdings" panose="05000000000000000000" pitchFamily="2" charset="2"/>
              <a:buChar char="v"/>
            </a:pPr>
            <a:r>
              <a:rPr lang="en-US" sz="1600" dirty="0"/>
              <a:t>XGBoost is one of the most loved machine learning algorithms at Kaggle. Teams with this algorithm keep winning the competitions. It can be used for supervised learning tasks such as Regression, Classification, and Ranking.</a:t>
            </a:r>
          </a:p>
          <a:p>
            <a:pPr marL="285750" indent="-285750" algn="l">
              <a:lnSpc>
                <a:spcPct val="160000"/>
              </a:lnSpc>
              <a:spcBef>
                <a:spcPts val="0"/>
              </a:spcBef>
              <a:buFont typeface="Wingdings" panose="05000000000000000000" pitchFamily="2" charset="2"/>
              <a:buChar char="v"/>
            </a:pPr>
            <a:r>
              <a:rPr lang="en-US" sz="1600" dirty="0"/>
              <a:t>XGBoost is one of the implementations of the Gradient Boosting concept, but what makes it unique is that it uses a more regularized model formalization to control over-fitting, which gives it better performance. The most important differences between XGB and GB are:</a:t>
            </a:r>
          </a:p>
          <a:p>
            <a:pPr lvl="1" algn="l">
              <a:lnSpc>
                <a:spcPct val="160000"/>
              </a:lnSpc>
              <a:spcBef>
                <a:spcPts val="0"/>
              </a:spcBef>
            </a:pPr>
            <a:r>
              <a:rPr lang="en-US" sz="1400" dirty="0"/>
              <a:t>1.) While regular gradient boosting uses the loss function of their base model (e.g. decision tree) for minimizing the of the overall error, </a:t>
            </a:r>
            <a:r>
              <a:rPr lang="en-US" sz="1400" dirty="0" err="1"/>
              <a:t>XGBoost</a:t>
            </a:r>
            <a:r>
              <a:rPr lang="en-US" sz="1400" dirty="0"/>
              <a:t> uses the 2nd order derivative as an approximation (</a:t>
            </a:r>
            <a:r>
              <a:rPr lang="en-US" sz="1400" b="1" dirty="0"/>
              <a:t>second-order gradients</a:t>
            </a:r>
            <a:r>
              <a:rPr lang="en-US" sz="1400" dirty="0"/>
              <a:t>).</a:t>
            </a:r>
          </a:p>
          <a:p>
            <a:pPr lvl="1" algn="l">
              <a:lnSpc>
                <a:spcPct val="160000"/>
              </a:lnSpc>
              <a:spcBef>
                <a:spcPts val="0"/>
              </a:spcBef>
            </a:pPr>
            <a:r>
              <a:rPr lang="en-US" sz="1400" dirty="0"/>
              <a:t>2.) XGB also uses a regularization method (L1 &amp; L2), which improves model generalization.</a:t>
            </a:r>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168389742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X Gradient Boosting</a:t>
            </a:r>
          </a:p>
          <a:p>
            <a:pPr algn="l"/>
            <a:endParaRPr lang="en-US" sz="1800" dirty="0"/>
          </a:p>
          <a:p>
            <a:pPr marL="285750" indent="-285750" algn="l">
              <a:lnSpc>
                <a:spcPct val="160000"/>
              </a:lnSpc>
              <a:spcBef>
                <a:spcPts val="0"/>
              </a:spcBef>
              <a:buFont typeface="Wingdings" panose="05000000000000000000" pitchFamily="2" charset="2"/>
              <a:buChar char="v"/>
            </a:pPr>
            <a:r>
              <a:rPr lang="en-US" sz="1600" dirty="0"/>
              <a:t>The most important differences between XGB and GB are:</a:t>
            </a:r>
          </a:p>
          <a:p>
            <a:pPr lvl="1" algn="l">
              <a:lnSpc>
                <a:spcPct val="160000"/>
              </a:lnSpc>
              <a:spcBef>
                <a:spcPts val="0"/>
              </a:spcBef>
            </a:pPr>
            <a:r>
              <a:rPr lang="en-US" sz="1600" dirty="0"/>
              <a:t>1.) While regular gradient boosting uses the loss function of their base model (e.g. decision tree) for minimizing the of the overall error, </a:t>
            </a:r>
            <a:r>
              <a:rPr lang="en-US" sz="1600" dirty="0" err="1"/>
              <a:t>XGBoost</a:t>
            </a:r>
            <a:r>
              <a:rPr lang="en-US" sz="1600" dirty="0"/>
              <a:t> uses the 2nd order derivative as an approximation (</a:t>
            </a:r>
            <a:r>
              <a:rPr lang="en-US" sz="1600" b="1" dirty="0"/>
              <a:t>second-order gradients</a:t>
            </a:r>
            <a:r>
              <a:rPr lang="en-US" sz="1600" dirty="0"/>
              <a:t>).</a:t>
            </a:r>
          </a:p>
          <a:p>
            <a:pPr lvl="1" algn="l">
              <a:lnSpc>
                <a:spcPct val="160000"/>
              </a:lnSpc>
              <a:spcBef>
                <a:spcPts val="0"/>
              </a:spcBef>
            </a:pPr>
            <a:r>
              <a:rPr lang="en-US" sz="1600" dirty="0"/>
              <a:t>2.) XGB also uses a regularization method (L1 &amp; L2),</a:t>
            </a:r>
          </a:p>
          <a:p>
            <a:pPr lvl="1" algn="l">
              <a:lnSpc>
                <a:spcPct val="160000"/>
              </a:lnSpc>
              <a:spcBef>
                <a:spcPts val="0"/>
              </a:spcBef>
            </a:pPr>
            <a:r>
              <a:rPr lang="en-US" sz="1600" dirty="0"/>
              <a:t>which improves model generalization.</a:t>
            </a:r>
          </a:p>
          <a:p>
            <a:pPr lvl="1" algn="l">
              <a:lnSpc>
                <a:spcPct val="160000"/>
              </a:lnSpc>
              <a:spcBef>
                <a:spcPts val="0"/>
              </a:spcBef>
            </a:pPr>
            <a:r>
              <a:rPr lang="en-US" sz="1600" dirty="0"/>
              <a:t>3.) Performance and Parallelism:</a:t>
            </a:r>
          </a:p>
          <a:p>
            <a:pPr lvl="1" algn="l">
              <a:lnSpc>
                <a:spcPct val="160000"/>
              </a:lnSpc>
              <a:spcBef>
                <a:spcPts val="0"/>
              </a:spcBef>
            </a:pPr>
            <a:r>
              <a:rPr lang="en-US" sz="1600" dirty="0"/>
              <a:t>Each branch of the tree is trained separately.</a:t>
            </a:r>
          </a:p>
          <a:p>
            <a:pPr algn="l"/>
            <a:endParaRPr lang="en-US" sz="1700" dirty="0"/>
          </a:p>
          <a:p>
            <a:pPr algn="l"/>
            <a:endParaRPr lang="en-US" sz="1800" dirty="0"/>
          </a:p>
        </p:txBody>
      </p:sp>
      <p:pic>
        <p:nvPicPr>
          <p:cNvPr id="2" name="Picture 1">
            <a:extLst>
              <a:ext uri="{FF2B5EF4-FFF2-40B4-BE49-F238E27FC236}">
                <a16:creationId xmlns:a16="http://schemas.microsoft.com/office/drawing/2014/main" id="{A51BCAD6-AE53-42F7-B308-2B9BD075AD79}"/>
              </a:ext>
            </a:extLst>
          </p:cNvPr>
          <p:cNvPicPr>
            <a:picLocks noChangeAspect="1"/>
          </p:cNvPicPr>
          <p:nvPr/>
        </p:nvPicPr>
        <p:blipFill>
          <a:blip r:embed="rId2"/>
          <a:stretch>
            <a:fillRect/>
          </a:stretch>
        </p:blipFill>
        <p:spPr>
          <a:xfrm>
            <a:off x="8032819" y="3915078"/>
            <a:ext cx="2538096" cy="2268905"/>
          </a:xfrm>
          <a:prstGeom prst="rect">
            <a:avLst/>
          </a:prstGeom>
        </p:spPr>
      </p:pic>
    </p:spTree>
    <p:extLst>
      <p:ext uri="{BB962C8B-B14F-4D97-AF65-F5344CB8AC3E}">
        <p14:creationId xmlns:p14="http://schemas.microsoft.com/office/powerpoint/2010/main" val="100649435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753819" y="1074434"/>
            <a:ext cx="9709934" cy="543006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Light GBM (Light Gradient</a:t>
            </a:r>
          </a:p>
          <a:p>
            <a:pPr algn="l"/>
            <a:r>
              <a:rPr lang="en-US" sz="1800" b="1" u="sng" dirty="0"/>
              <a:t>Boosting Machine)</a:t>
            </a:r>
          </a:p>
          <a:p>
            <a:pPr algn="l"/>
            <a:endParaRPr lang="en-US" sz="1800" dirty="0"/>
          </a:p>
          <a:p>
            <a:pPr marL="285750" indent="-285750" algn="l">
              <a:buFont typeface="Wingdings" panose="05000000000000000000" pitchFamily="2" charset="2"/>
              <a:buChar char="v"/>
            </a:pPr>
            <a:r>
              <a:rPr lang="en-US" sz="1600" dirty="0" err="1"/>
              <a:t>LightGBM</a:t>
            </a:r>
            <a:r>
              <a:rPr lang="en-US" sz="1600" dirty="0"/>
              <a:t> is one kind of GB algorithms.</a:t>
            </a:r>
          </a:p>
          <a:p>
            <a:pPr marL="285750" indent="-285750" algn="l">
              <a:buFont typeface="Wingdings" panose="05000000000000000000" pitchFamily="2" charset="2"/>
              <a:buChar char="v"/>
            </a:pPr>
            <a:r>
              <a:rPr lang="en-US" sz="1600" dirty="0"/>
              <a:t>Has many of XGBoost's advantages (parallel training, multiple loss functions, regularization, etc.)</a:t>
            </a:r>
          </a:p>
          <a:p>
            <a:pPr marL="285750" indent="-285750" algn="l">
              <a:buFont typeface="Wingdings" panose="05000000000000000000" pitchFamily="2" charset="2"/>
              <a:buChar char="v"/>
            </a:pPr>
            <a:r>
              <a:rPr lang="en-US" sz="1600" dirty="0"/>
              <a:t>The major difference is that Light GBM grows trees vertically while other algorithms grow trees horizontally meaning that Light GBM grows tree leaf-wise while other algorithms grow level-wise. It will choose the leaf with max delta loss to grow. When growing the same leaf, Leaf-wise algorithms can reduce more loss than a level-wise algorithm.</a:t>
            </a:r>
          </a:p>
          <a:p>
            <a:pPr marL="285750" indent="-285750" algn="l">
              <a:buFont typeface="Wingdings" panose="05000000000000000000" pitchFamily="2" charset="2"/>
              <a:buChar char="v"/>
            </a:pPr>
            <a:r>
              <a:rPr lang="en-US" sz="1600" b="1" dirty="0"/>
              <a:t>Faster training speed, higher efficiency and lower memory usage</a:t>
            </a:r>
            <a:r>
              <a:rPr lang="en-US" sz="1600" dirty="0"/>
              <a:t>: Light GBM use histogram-based algorithm </a:t>
            </a:r>
            <a:r>
              <a:rPr lang="en-US" sz="1600" dirty="0" err="1"/>
              <a:t>i.e</a:t>
            </a:r>
            <a:r>
              <a:rPr lang="en-US" sz="1600" dirty="0"/>
              <a:t> it buckets continuous feature values into discrete bins which fasten the training procedure and lower the memory usage, </a:t>
            </a:r>
            <a:r>
              <a:rPr lang="en-US" sz="1600" b="1" dirty="0"/>
              <a:t>Thus it is compatible with large datasets</a:t>
            </a:r>
            <a:r>
              <a:rPr lang="en-US" sz="1600" dirty="0"/>
              <a:t>.</a:t>
            </a:r>
          </a:p>
          <a:p>
            <a:pPr marL="285750" indent="-285750" algn="l">
              <a:buFont typeface="Wingdings" panose="05000000000000000000" pitchFamily="2" charset="2"/>
              <a:buChar char="v"/>
            </a:pPr>
            <a:r>
              <a:rPr lang="en-US" sz="1600" dirty="0"/>
              <a:t>High accuracy: Growing trees Leaf-Wise could lead to a better accuracy score, </a:t>
            </a:r>
            <a:r>
              <a:rPr lang="en-US" sz="1600" b="1" dirty="0"/>
              <a:t>But, could also lead to an overfitting.</a:t>
            </a:r>
          </a:p>
          <a:p>
            <a:pPr marL="285750" indent="-285750" algn="l">
              <a:buFont typeface="Wingdings" panose="05000000000000000000" pitchFamily="2" charset="2"/>
              <a:buChar char="v"/>
            </a:pPr>
            <a:endParaRPr lang="en-US" sz="1700" dirty="0"/>
          </a:p>
          <a:p>
            <a:pPr marL="285750" indent="-285750" algn="l">
              <a:buFont typeface="Wingdings" panose="05000000000000000000" pitchFamily="2" charset="2"/>
              <a:buChar char="v"/>
            </a:pPr>
            <a:endParaRPr lang="en-US" sz="1700" dirty="0"/>
          </a:p>
          <a:p>
            <a:pPr algn="l"/>
            <a:endParaRPr lang="en-US" sz="1700" dirty="0"/>
          </a:p>
          <a:p>
            <a:pPr algn="l"/>
            <a:endParaRPr lang="en-US" sz="1700" dirty="0"/>
          </a:p>
          <a:p>
            <a:pPr algn="l"/>
            <a:endParaRPr lang="en-US" sz="1800" dirty="0"/>
          </a:p>
        </p:txBody>
      </p:sp>
      <p:pic>
        <p:nvPicPr>
          <p:cNvPr id="2" name="Picture 1">
            <a:extLst>
              <a:ext uri="{FF2B5EF4-FFF2-40B4-BE49-F238E27FC236}">
                <a16:creationId xmlns:a16="http://schemas.microsoft.com/office/drawing/2014/main" id="{24E81294-7149-40EA-8C93-6A3EE4A41ED0}"/>
              </a:ext>
            </a:extLst>
          </p:cNvPr>
          <p:cNvPicPr>
            <a:picLocks noChangeAspect="1"/>
          </p:cNvPicPr>
          <p:nvPr/>
        </p:nvPicPr>
        <p:blipFill>
          <a:blip r:embed="rId2"/>
          <a:stretch>
            <a:fillRect/>
          </a:stretch>
        </p:blipFill>
        <p:spPr>
          <a:xfrm>
            <a:off x="4459450" y="1167795"/>
            <a:ext cx="3650171" cy="1542475"/>
          </a:xfrm>
          <a:prstGeom prst="rect">
            <a:avLst/>
          </a:prstGeom>
        </p:spPr>
      </p:pic>
      <p:pic>
        <p:nvPicPr>
          <p:cNvPr id="3" name="Picture 2">
            <a:extLst>
              <a:ext uri="{FF2B5EF4-FFF2-40B4-BE49-F238E27FC236}">
                <a16:creationId xmlns:a16="http://schemas.microsoft.com/office/drawing/2014/main" id="{093094FF-3C6A-4934-ABA1-FF7B36932AA1}"/>
              </a:ext>
            </a:extLst>
          </p:cNvPr>
          <p:cNvPicPr>
            <a:picLocks noChangeAspect="1"/>
          </p:cNvPicPr>
          <p:nvPr/>
        </p:nvPicPr>
        <p:blipFill>
          <a:blip r:embed="rId3"/>
          <a:stretch>
            <a:fillRect/>
          </a:stretch>
        </p:blipFill>
        <p:spPr>
          <a:xfrm>
            <a:off x="8399884" y="1167795"/>
            <a:ext cx="3464329" cy="1542475"/>
          </a:xfrm>
          <a:prstGeom prst="rect">
            <a:avLst/>
          </a:prstGeom>
        </p:spPr>
      </p:pic>
    </p:spTree>
    <p:extLst>
      <p:ext uri="{BB962C8B-B14F-4D97-AF65-F5344CB8AC3E}">
        <p14:creationId xmlns:p14="http://schemas.microsoft.com/office/powerpoint/2010/main" val="209229440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Deep Neural Network</a:t>
            </a:r>
          </a:p>
          <a:p>
            <a:pPr algn="l"/>
            <a:endParaRPr lang="en-US" sz="1800" dirty="0"/>
          </a:p>
          <a:p>
            <a:pPr marL="285750" indent="-285750" algn="l">
              <a:buFont typeface="Wingdings" panose="05000000000000000000" pitchFamily="2" charset="2"/>
              <a:buChar char="v"/>
            </a:pPr>
            <a:r>
              <a:rPr lang="en-US" sz="1700" dirty="0"/>
              <a:t>Neural networks are reducible to regression models—a neural network can “pretend” to be any type of regression model. </a:t>
            </a:r>
          </a:p>
          <a:p>
            <a:pPr marL="285750" indent="-285750" algn="l">
              <a:buFont typeface="Wingdings" panose="05000000000000000000" pitchFamily="2" charset="2"/>
              <a:buChar char="v"/>
            </a:pPr>
            <a:r>
              <a:rPr lang="en-US" sz="1700" dirty="0"/>
              <a:t>A neural network is a flexible model that adapts itself to the shape of the data.</a:t>
            </a:r>
          </a:p>
          <a:p>
            <a:pPr marL="285750" indent="-285750" algn="l">
              <a:buFont typeface="Wingdings" panose="05000000000000000000" pitchFamily="2" charset="2"/>
              <a:buChar char="v"/>
            </a:pPr>
            <a:r>
              <a:rPr lang="en-US" sz="1700" dirty="0"/>
              <a:t>It can dynamically pick the best type of regression (linear, logistic, polynomial. Etc.)</a:t>
            </a:r>
          </a:p>
          <a:p>
            <a:pPr algn="l"/>
            <a:r>
              <a:rPr lang="en-US" sz="1700" dirty="0"/>
              <a:t> and if it’s not accurate enough, you can add hidden neuron layers to make the model     more complex and improve its prediction power.</a:t>
            </a:r>
          </a:p>
          <a:p>
            <a:pPr algn="l"/>
            <a:endParaRPr lang="en-US" sz="1700" dirty="0"/>
          </a:p>
          <a:p>
            <a:pPr algn="l"/>
            <a:endParaRPr lang="en-US" sz="1700" dirty="0"/>
          </a:p>
          <a:p>
            <a:pPr algn="l"/>
            <a:endParaRPr lang="en-US" sz="1800" dirty="0"/>
          </a:p>
        </p:txBody>
      </p:sp>
      <p:pic>
        <p:nvPicPr>
          <p:cNvPr id="4" name="Picture 3">
            <a:extLst>
              <a:ext uri="{FF2B5EF4-FFF2-40B4-BE49-F238E27FC236}">
                <a16:creationId xmlns:a16="http://schemas.microsoft.com/office/drawing/2014/main" id="{B59832F0-F8AB-498E-BD3A-20FD16ACD1F9}"/>
              </a:ext>
            </a:extLst>
          </p:cNvPr>
          <p:cNvPicPr>
            <a:picLocks noChangeAspect="1"/>
          </p:cNvPicPr>
          <p:nvPr/>
        </p:nvPicPr>
        <p:blipFill>
          <a:blip r:embed="rId2"/>
          <a:stretch>
            <a:fillRect/>
          </a:stretch>
        </p:blipFill>
        <p:spPr>
          <a:xfrm>
            <a:off x="7180463" y="4474838"/>
            <a:ext cx="5011537" cy="2383162"/>
          </a:xfrm>
          <a:prstGeom prst="rect">
            <a:avLst/>
          </a:prstGeom>
        </p:spPr>
      </p:pic>
    </p:spTree>
    <p:extLst>
      <p:ext uri="{BB962C8B-B14F-4D97-AF65-F5344CB8AC3E}">
        <p14:creationId xmlns:p14="http://schemas.microsoft.com/office/powerpoint/2010/main" val="57819310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Deep Neural Network</a:t>
            </a:r>
          </a:p>
          <a:p>
            <a:pPr algn="l"/>
            <a:endParaRPr lang="en-US" sz="1800" dirty="0"/>
          </a:p>
          <a:p>
            <a:pPr algn="l"/>
            <a:r>
              <a:rPr lang="en-US" sz="1700" dirty="0"/>
              <a:t>Challenges among the current competition:</a:t>
            </a:r>
          </a:p>
          <a:p>
            <a:pPr marL="285750" indent="-285750" algn="l">
              <a:buFont typeface="Wingdings" panose="05000000000000000000" pitchFamily="2" charset="2"/>
              <a:buChar char="v"/>
            </a:pPr>
            <a:r>
              <a:rPr lang="en-US" sz="1700" dirty="0"/>
              <a:t>NN overfits to the training data faster than other algorithms (Linear Regression…)</a:t>
            </a:r>
          </a:p>
          <a:p>
            <a:pPr marL="285750" indent="-285750" algn="l">
              <a:buFont typeface="Wingdings" panose="05000000000000000000" pitchFamily="2" charset="2"/>
              <a:buChar char="v"/>
            </a:pPr>
            <a:r>
              <a:rPr lang="en-US" sz="1700" dirty="0"/>
              <a:t>NN works better on larger datasets.</a:t>
            </a:r>
          </a:p>
          <a:p>
            <a:pPr algn="l"/>
            <a:endParaRPr lang="en-US" sz="1700" dirty="0"/>
          </a:p>
          <a:p>
            <a:pPr algn="l"/>
            <a:endParaRPr lang="en-US" sz="1700" dirty="0"/>
          </a:p>
          <a:p>
            <a:pPr algn="l"/>
            <a:endParaRPr lang="en-US" sz="1800" dirty="0"/>
          </a:p>
        </p:txBody>
      </p:sp>
      <p:pic>
        <p:nvPicPr>
          <p:cNvPr id="4" name="Picture 3">
            <a:extLst>
              <a:ext uri="{FF2B5EF4-FFF2-40B4-BE49-F238E27FC236}">
                <a16:creationId xmlns:a16="http://schemas.microsoft.com/office/drawing/2014/main" id="{B59832F0-F8AB-498E-BD3A-20FD16ACD1F9}"/>
              </a:ext>
            </a:extLst>
          </p:cNvPr>
          <p:cNvPicPr>
            <a:picLocks noChangeAspect="1"/>
          </p:cNvPicPr>
          <p:nvPr/>
        </p:nvPicPr>
        <p:blipFill>
          <a:blip r:embed="rId2"/>
          <a:stretch>
            <a:fillRect/>
          </a:stretch>
        </p:blipFill>
        <p:spPr>
          <a:xfrm>
            <a:off x="7180463" y="4474838"/>
            <a:ext cx="5011537" cy="2383162"/>
          </a:xfrm>
          <a:prstGeom prst="rect">
            <a:avLst/>
          </a:prstGeom>
        </p:spPr>
      </p:pic>
    </p:spTree>
    <p:extLst>
      <p:ext uri="{BB962C8B-B14F-4D97-AF65-F5344CB8AC3E}">
        <p14:creationId xmlns:p14="http://schemas.microsoft.com/office/powerpoint/2010/main" val="215962797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Deep Neural Network</a:t>
            </a:r>
          </a:p>
          <a:p>
            <a:pPr algn="l"/>
            <a:endParaRPr lang="en-US" sz="1800" dirty="0"/>
          </a:p>
          <a:p>
            <a:pPr algn="l"/>
            <a:r>
              <a:rPr lang="en-US" sz="1700" dirty="0"/>
              <a:t>Solutions:</a:t>
            </a:r>
          </a:p>
          <a:p>
            <a:pPr marL="285750" indent="-285750" algn="l">
              <a:buFont typeface="Wingdings" panose="05000000000000000000" pitchFamily="2" charset="2"/>
              <a:buChar char="v"/>
            </a:pPr>
            <a:r>
              <a:rPr lang="en-US" sz="1700" dirty="0"/>
              <a:t>Weighted Optimizing Algorithm (regularization).</a:t>
            </a:r>
          </a:p>
          <a:p>
            <a:pPr marL="285750" indent="-285750" algn="l">
              <a:buFont typeface="Wingdings" panose="05000000000000000000" pitchFamily="2" charset="2"/>
              <a:buChar char="v"/>
            </a:pPr>
            <a:r>
              <a:rPr lang="en-US" sz="1700" dirty="0"/>
              <a:t>Network </a:t>
            </a:r>
            <a:r>
              <a:rPr lang="en-US" sz="1700" dirty="0" err="1"/>
              <a:t>Purning</a:t>
            </a:r>
            <a:r>
              <a:rPr lang="en-US" sz="1700" dirty="0"/>
              <a:t>:</a:t>
            </a:r>
          </a:p>
          <a:p>
            <a:pPr marL="342900" indent="-342900" algn="l">
              <a:buAutoNum type="arabicParenBoth"/>
            </a:pPr>
            <a:r>
              <a:rPr lang="en-US" sz="1700" dirty="0"/>
              <a:t>Weights (connections) removal.</a:t>
            </a:r>
          </a:p>
          <a:p>
            <a:pPr marL="342900" indent="-342900" algn="l">
              <a:buAutoNum type="arabicParenBoth"/>
            </a:pPr>
            <a:r>
              <a:rPr lang="en-US" sz="1700" dirty="0"/>
              <a:t>Nodes removal.</a:t>
            </a:r>
          </a:p>
          <a:p>
            <a:pPr algn="l"/>
            <a:endParaRPr lang="en-US" sz="1700" dirty="0"/>
          </a:p>
          <a:p>
            <a:pPr algn="l">
              <a:spcBef>
                <a:spcPts val="600"/>
              </a:spcBef>
            </a:pPr>
            <a:r>
              <a:rPr lang="en-US" sz="1600" dirty="0">
                <a:solidFill>
                  <a:schemeClr val="tx1">
                    <a:lumMod val="95000"/>
                  </a:schemeClr>
                </a:solidFill>
                <a:latin typeface="+mj-lt"/>
              </a:rPr>
              <a:t>After pruning, you may observe that the model </a:t>
            </a:r>
          </a:p>
          <a:p>
            <a:pPr algn="l">
              <a:spcBef>
                <a:spcPts val="600"/>
              </a:spcBef>
            </a:pPr>
            <a:r>
              <a:rPr lang="en-US" sz="1600" dirty="0">
                <a:solidFill>
                  <a:schemeClr val="tx1">
                    <a:lumMod val="95000"/>
                  </a:schemeClr>
                </a:solidFill>
                <a:latin typeface="+mj-lt"/>
              </a:rPr>
              <a:t>performance has suffered. This can be fixed by</a:t>
            </a:r>
          </a:p>
          <a:p>
            <a:pPr algn="l">
              <a:spcBef>
                <a:spcPts val="600"/>
              </a:spcBef>
            </a:pPr>
            <a:r>
              <a:rPr lang="en-US" sz="1600" dirty="0">
                <a:solidFill>
                  <a:schemeClr val="tx1">
                    <a:lumMod val="95000"/>
                  </a:schemeClr>
                </a:solidFill>
                <a:latin typeface="+mj-lt"/>
              </a:rPr>
              <a:t>fine-tuning, meaning retraining the model after </a:t>
            </a:r>
          </a:p>
          <a:p>
            <a:pPr algn="l">
              <a:spcBef>
                <a:spcPts val="600"/>
              </a:spcBef>
            </a:pPr>
            <a:r>
              <a:rPr lang="en-US" sz="1600" dirty="0">
                <a:solidFill>
                  <a:schemeClr val="tx1">
                    <a:lumMod val="95000"/>
                  </a:schemeClr>
                </a:solidFill>
                <a:latin typeface="+mj-lt"/>
              </a:rPr>
              <a:t>pruning to restore accuracy. </a:t>
            </a:r>
          </a:p>
          <a:p>
            <a:pPr algn="l">
              <a:spcBef>
                <a:spcPts val="600"/>
              </a:spcBef>
            </a:pPr>
            <a:endParaRPr lang="en-US" sz="1600" dirty="0">
              <a:solidFill>
                <a:schemeClr val="tx1">
                  <a:lumMod val="95000"/>
                </a:schemeClr>
              </a:solidFill>
              <a:latin typeface="+mj-lt"/>
            </a:endParaRPr>
          </a:p>
          <a:p>
            <a:pPr algn="l">
              <a:spcBef>
                <a:spcPts val="600"/>
              </a:spcBef>
            </a:pPr>
            <a:r>
              <a:rPr lang="en-US" sz="1600" dirty="0">
                <a:solidFill>
                  <a:schemeClr val="tx1">
                    <a:lumMod val="95000"/>
                  </a:schemeClr>
                </a:solidFill>
                <a:latin typeface="+mj-lt"/>
              </a:rPr>
              <a:t>We used random pruning.</a:t>
            </a:r>
            <a:endParaRPr lang="en-US" sz="1200" dirty="0">
              <a:solidFill>
                <a:schemeClr val="tx1">
                  <a:lumMod val="95000"/>
                </a:schemeClr>
              </a:solidFill>
              <a:latin typeface="+mj-lt"/>
            </a:endParaRPr>
          </a:p>
          <a:p>
            <a:pPr algn="l"/>
            <a:endParaRPr lang="en-US" sz="1700" dirty="0"/>
          </a:p>
          <a:p>
            <a:pPr algn="l"/>
            <a:endParaRPr lang="en-US" sz="1800" dirty="0"/>
          </a:p>
        </p:txBody>
      </p:sp>
      <p:pic>
        <p:nvPicPr>
          <p:cNvPr id="2" name="Picture 1">
            <a:extLst>
              <a:ext uri="{FF2B5EF4-FFF2-40B4-BE49-F238E27FC236}">
                <a16:creationId xmlns:a16="http://schemas.microsoft.com/office/drawing/2014/main" id="{2070EC7B-D376-487B-AC19-15D6DAA2712F}"/>
              </a:ext>
            </a:extLst>
          </p:cNvPr>
          <p:cNvPicPr>
            <a:picLocks noChangeAspect="1"/>
          </p:cNvPicPr>
          <p:nvPr/>
        </p:nvPicPr>
        <p:blipFill>
          <a:blip r:embed="rId2"/>
          <a:stretch>
            <a:fillRect/>
          </a:stretch>
        </p:blipFill>
        <p:spPr>
          <a:xfrm>
            <a:off x="7124768" y="3542849"/>
            <a:ext cx="4730239" cy="2594002"/>
          </a:xfrm>
          <a:prstGeom prst="rect">
            <a:avLst/>
          </a:prstGeom>
        </p:spPr>
      </p:pic>
    </p:spTree>
    <p:extLst>
      <p:ext uri="{BB962C8B-B14F-4D97-AF65-F5344CB8AC3E}">
        <p14:creationId xmlns:p14="http://schemas.microsoft.com/office/powerpoint/2010/main" val="198860416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a:p>
            <a:pPr algn="l"/>
            <a:r>
              <a:rPr lang="en-GB" dirty="0"/>
              <a:t>Our Methodologies</a:t>
            </a:r>
          </a:p>
          <a:p>
            <a:pPr algn="l"/>
            <a:endParaRPr lang="en-US" sz="1800" b="1" u="sng" dirty="0"/>
          </a:p>
          <a:p>
            <a:pPr algn="l"/>
            <a:r>
              <a:rPr lang="en-US" sz="1800" b="1" u="sng" dirty="0"/>
              <a:t>Deep Neural Network</a:t>
            </a:r>
          </a:p>
          <a:p>
            <a:pPr algn="l"/>
            <a:endParaRPr lang="en-US" sz="1800" dirty="0"/>
          </a:p>
          <a:p>
            <a:pPr algn="l"/>
            <a:r>
              <a:rPr lang="en-US" sz="1700" dirty="0"/>
              <a:t>The Graph below presents the Train/Validation losses with respect to the number of epochs</a:t>
            </a:r>
          </a:p>
          <a:p>
            <a:pPr algn="l"/>
            <a:r>
              <a:rPr lang="en-US" sz="1700" dirty="0"/>
              <a:t>After training the Deep Regressor model with 1800 iterations </a:t>
            </a:r>
          </a:p>
          <a:p>
            <a:pPr algn="l"/>
            <a:r>
              <a:rPr lang="en-US" sz="1700" dirty="0"/>
              <a:t>and a learning rate of 0.0001 using Weighted Adam optimizer</a:t>
            </a:r>
          </a:p>
          <a:p>
            <a:pPr algn="l"/>
            <a:r>
              <a:rPr lang="en-US" sz="1700" dirty="0"/>
              <a:t>and the Cosine Annealing scheduler.</a:t>
            </a:r>
          </a:p>
          <a:p>
            <a:pPr algn="l"/>
            <a:r>
              <a:rPr lang="en-US" sz="1700" dirty="0"/>
              <a:t>Train losses in red.</a:t>
            </a:r>
          </a:p>
          <a:p>
            <a:pPr algn="l"/>
            <a:r>
              <a:rPr lang="en-US" sz="1700" dirty="0"/>
              <a:t>Validation losses in blue.</a:t>
            </a:r>
          </a:p>
          <a:p>
            <a:pPr algn="l"/>
            <a:endParaRPr lang="en-US" sz="1700" dirty="0"/>
          </a:p>
          <a:p>
            <a:pPr algn="l"/>
            <a:r>
              <a:rPr lang="en-US" sz="1700" dirty="0"/>
              <a:t>Notice that there is a good balance between train/val.</a:t>
            </a:r>
          </a:p>
          <a:p>
            <a:pPr algn="l"/>
            <a:endParaRPr lang="en-US" sz="1700" dirty="0"/>
          </a:p>
          <a:p>
            <a:pPr algn="l"/>
            <a:endParaRPr lang="en-US" sz="1800" dirty="0"/>
          </a:p>
        </p:txBody>
      </p:sp>
      <p:pic>
        <p:nvPicPr>
          <p:cNvPr id="5" name="Picture 4">
            <a:extLst>
              <a:ext uri="{FF2B5EF4-FFF2-40B4-BE49-F238E27FC236}">
                <a16:creationId xmlns:a16="http://schemas.microsoft.com/office/drawing/2014/main" id="{9624DA9A-991F-4ADD-ACF1-1B22BBC48B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74874" y="3503487"/>
            <a:ext cx="3742455" cy="2878537"/>
          </a:xfrm>
          <a:prstGeom prst="rect">
            <a:avLst/>
          </a:prstGeom>
          <a:noFill/>
          <a:ln>
            <a:noFill/>
          </a:ln>
        </p:spPr>
      </p:pic>
    </p:spTree>
    <p:extLst>
      <p:ext uri="{BB962C8B-B14F-4D97-AF65-F5344CB8AC3E}">
        <p14:creationId xmlns:p14="http://schemas.microsoft.com/office/powerpoint/2010/main" val="279955417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1800" b="1" u="sng" dirty="0"/>
              <a:t>“</a:t>
            </a:r>
            <a:r>
              <a:rPr lang="en-US" sz="1800" b="1" u="sng" dirty="0" err="1"/>
              <a:t>Ensembling</a:t>
            </a:r>
            <a:r>
              <a:rPr lang="en-US" sz="1800" b="1" u="sng" dirty="0"/>
              <a:t>”</a:t>
            </a:r>
          </a:p>
          <a:p>
            <a:pPr algn="l"/>
            <a:endParaRPr lang="en-US" sz="1800" dirty="0"/>
          </a:p>
          <a:p>
            <a:pPr algn="l"/>
            <a:r>
              <a:rPr lang="en-US" sz="1700" dirty="0">
                <a:solidFill>
                  <a:schemeClr val="tx1">
                    <a:lumMod val="95000"/>
                  </a:schemeClr>
                </a:solidFill>
                <a:latin typeface="+mj-lt"/>
              </a:rPr>
              <a:t>Despite the different “</a:t>
            </a:r>
            <a:r>
              <a:rPr lang="en-US" sz="1700" dirty="0" err="1">
                <a:solidFill>
                  <a:schemeClr val="tx1">
                    <a:lumMod val="95000"/>
                  </a:schemeClr>
                </a:solidFill>
                <a:latin typeface="+mj-lt"/>
              </a:rPr>
              <a:t>ensembling</a:t>
            </a:r>
            <a:r>
              <a:rPr lang="en-US" sz="1700" dirty="0">
                <a:solidFill>
                  <a:schemeClr val="tx1">
                    <a:lumMod val="95000"/>
                  </a:schemeClr>
                </a:solidFill>
                <a:latin typeface="+mj-lt"/>
              </a:rPr>
              <a:t>” algorithms described before, we tried to create our own ensemble of models.</a:t>
            </a:r>
          </a:p>
          <a:p>
            <a:pPr marL="342900" indent="-342900" algn="l">
              <a:buAutoNum type="arabicPeriod"/>
            </a:pPr>
            <a:r>
              <a:rPr lang="en-US" sz="1700" dirty="0">
                <a:solidFill>
                  <a:schemeClr val="tx1">
                    <a:lumMod val="95000"/>
                  </a:schemeClr>
                </a:solidFill>
                <a:latin typeface="+mj-lt"/>
              </a:rPr>
              <a:t>First, we used average among the model predictions.</a:t>
            </a:r>
          </a:p>
          <a:p>
            <a:pPr marL="228600" indent="-228600" algn="l">
              <a:buAutoNum type="arabicPeriod"/>
            </a:pPr>
            <a:r>
              <a:rPr lang="en-US" sz="1700" dirty="0">
                <a:solidFill>
                  <a:schemeClr val="tx1">
                    <a:lumMod val="95000"/>
                  </a:schemeClr>
                </a:solidFill>
                <a:latin typeface="+mj-lt"/>
              </a:rPr>
              <a:t>Also, we tried a more complex method: Stacking models with a meta-model.</a:t>
            </a:r>
          </a:p>
          <a:p>
            <a:pPr marL="800100" lvl="1" indent="-342900" algn="l">
              <a:buFont typeface="+mj-lt"/>
              <a:buAutoNum type="alphaLcPeriod"/>
            </a:pPr>
            <a:r>
              <a:rPr lang="en-US" sz="1600" dirty="0">
                <a:solidFill>
                  <a:schemeClr val="tx1">
                    <a:lumMod val="95000"/>
                  </a:schemeClr>
                </a:solidFill>
                <a:latin typeface="+mj-lt"/>
              </a:rPr>
              <a:t>Each model is trained on a different part from the training set (K-Folds). We used the 5-fold cross validation method.</a:t>
            </a:r>
          </a:p>
          <a:p>
            <a:pPr marL="800100" lvl="1" indent="-342900" algn="l">
              <a:buFont typeface="+mj-lt"/>
              <a:buAutoNum type="alphaLcPeriod"/>
            </a:pPr>
            <a:r>
              <a:rPr lang="en-US" sz="1600" dirty="0">
                <a:solidFill>
                  <a:schemeClr val="tx1">
                    <a:lumMod val="95000"/>
                  </a:schemeClr>
                </a:solidFill>
                <a:latin typeface="+mj-lt"/>
              </a:rPr>
              <a:t>A single meta-model is trained on the other model predictions (on the corresponding validation sets) and is aimed to learn the optimal weights to set to each of the other models. We chose KRR as the meta model.</a:t>
            </a:r>
          </a:p>
          <a:p>
            <a:pPr marL="800100" lvl="1" indent="-342900" algn="l">
              <a:buFont typeface="+mj-lt"/>
              <a:buAutoNum type="alphaLcPeriod"/>
            </a:pPr>
            <a:r>
              <a:rPr lang="en-US" sz="1600" dirty="0">
                <a:solidFill>
                  <a:schemeClr val="tx1">
                    <a:lumMod val="95000"/>
                  </a:schemeClr>
                </a:solidFill>
                <a:latin typeface="+mj-lt"/>
              </a:rPr>
              <a:t>Together, all of the models are aimed to predict the optimal target (sale price).</a:t>
            </a:r>
          </a:p>
          <a:p>
            <a:pPr algn="l"/>
            <a:endParaRPr lang="en-US" sz="1200" dirty="0">
              <a:solidFill>
                <a:schemeClr val="tx1">
                  <a:lumMod val="95000"/>
                </a:schemeClr>
              </a:solidFill>
              <a:latin typeface="+mj-lt"/>
            </a:endParaRPr>
          </a:p>
          <a:p>
            <a:pPr algn="l"/>
            <a:endParaRPr lang="en-US" sz="1700" dirty="0"/>
          </a:p>
          <a:p>
            <a:pPr algn="l"/>
            <a:endParaRPr lang="en-US" sz="1800" dirty="0"/>
          </a:p>
        </p:txBody>
      </p:sp>
    </p:spTree>
    <p:extLst>
      <p:ext uri="{BB962C8B-B14F-4D97-AF65-F5344CB8AC3E}">
        <p14:creationId xmlns:p14="http://schemas.microsoft.com/office/powerpoint/2010/main" val="70164609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79846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b="1" dirty="0"/>
              <a:t>But…</a:t>
            </a:r>
          </a:p>
          <a:p>
            <a:pPr algn="l"/>
            <a:r>
              <a:rPr lang="en-US" sz="1800" dirty="0"/>
              <a:t>The paper methodologies may be a bit obsolete (2016) and the competition was fierce.</a:t>
            </a:r>
          </a:p>
          <a:p>
            <a:pPr algn="l"/>
            <a:endParaRPr lang="en-US" sz="1800" dirty="0"/>
          </a:p>
          <a:p>
            <a:pPr algn="l"/>
            <a:r>
              <a:rPr lang="en-US" sz="1800" dirty="0"/>
              <a:t>Apparently, after using some of the methods depicted before, the Kaggle’s score wasn’t high enough.</a:t>
            </a:r>
          </a:p>
          <a:p>
            <a:pPr algn="l"/>
            <a:endParaRPr lang="en-US" sz="1800" dirty="0"/>
          </a:p>
          <a:p>
            <a:pPr algn="l"/>
            <a:r>
              <a:rPr lang="en-US" sz="1800" dirty="0"/>
              <a:t>Hence, we used the Deep Learning Regression, but we were still disappointed about the score.</a:t>
            </a:r>
          </a:p>
          <a:p>
            <a:pPr algn="l"/>
            <a:endParaRPr lang="en-US" sz="18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197850957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79846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2000" dirty="0"/>
              <a:t>After investigating the score for several times (with and without some functions), fine-tuning the hyper-parameters and more, we assumed that the reasons to these results are:</a:t>
            </a:r>
          </a:p>
          <a:p>
            <a:pPr algn="l"/>
            <a:endParaRPr lang="en-US" sz="2000" dirty="0"/>
          </a:p>
          <a:p>
            <a:pPr marL="342900" indent="-342900" algn="l">
              <a:buAutoNum type="arabicPeriod"/>
            </a:pPr>
            <a:r>
              <a:rPr lang="en-US" sz="1800" dirty="0"/>
              <a:t>Outliers removal is not always safe, as the reality is not utopic.</a:t>
            </a:r>
          </a:p>
          <a:p>
            <a:pPr marL="342900" indent="-342900" algn="l">
              <a:buAutoNum type="arabicPeriod"/>
            </a:pPr>
            <a:endParaRPr lang="en-US" sz="1800" dirty="0"/>
          </a:p>
          <a:p>
            <a:pPr marL="342900" indent="-342900" algn="l">
              <a:buFont typeface="Arial" panose="020B0604020202020204" pitchFamily="34" charset="0"/>
              <a:buAutoNum type="arabicPeriod"/>
            </a:pPr>
            <a:r>
              <a:rPr lang="en-US" sz="1800" dirty="0"/>
              <a:t>In this scenario, the log transformation hurt the data representation, also, the reality is not a pure linear function and the data distribution is not a pure normal distribution.</a:t>
            </a:r>
          </a:p>
          <a:p>
            <a:pPr algn="l"/>
            <a:endParaRPr lang="en-US" sz="1800" dirty="0"/>
          </a:p>
          <a:p>
            <a:pPr marL="342900" indent="-342900" algn="l">
              <a:buAutoNum type="arabicPeriod"/>
            </a:pPr>
            <a:endParaRPr lang="en-US" sz="1800" dirty="0"/>
          </a:p>
          <a:p>
            <a:pPr algn="l"/>
            <a:endParaRPr lang="en-US" sz="18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40758389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345950" cy="510881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Evaluation Metric for the Competition</a:t>
            </a:r>
          </a:p>
          <a:p>
            <a:pPr algn="l"/>
            <a:endParaRPr lang="en-GB" sz="2000" dirty="0"/>
          </a:p>
          <a:p>
            <a:pPr algn="l">
              <a:lnSpc>
                <a:spcPct val="100000"/>
              </a:lnSpc>
            </a:pPr>
            <a:r>
              <a:rPr lang="en-US" sz="1800" dirty="0"/>
              <a:t>The work is evaluated on </a:t>
            </a:r>
            <a:r>
              <a:rPr lang="en-US" sz="1800" dirty="0">
                <a:hlinkClick r:id="rId2">
                  <a:extLst>
                    <a:ext uri="{A12FA001-AC4F-418D-AE19-62706E023703}">
                      <ahyp:hlinkClr xmlns:ahyp="http://schemas.microsoft.com/office/drawing/2018/hyperlinkcolor" val="tx"/>
                    </a:ext>
                  </a:extLst>
                </a:hlinkClick>
              </a:rPr>
              <a:t>Root-Mean-Squared-Log-Error (RMSLE)</a:t>
            </a:r>
            <a:r>
              <a:rPr lang="en-US" sz="1800" dirty="0"/>
              <a:t> between the logarithm of the predicted value and the logarithm of the observed sales price. </a:t>
            </a:r>
          </a:p>
          <a:p>
            <a:pPr algn="l">
              <a:lnSpc>
                <a:spcPct val="100000"/>
              </a:lnSpc>
            </a:pPr>
            <a:r>
              <a:rPr lang="en-US" sz="1800" dirty="0"/>
              <a:t>(Taking logs means that errors in predicting expensive houses and cheap houses will affect the result </a:t>
            </a:r>
            <a:r>
              <a:rPr lang="en-GB" sz="1800" dirty="0"/>
              <a:t>more </a:t>
            </a:r>
            <a:r>
              <a:rPr lang="en-US" sz="1800" dirty="0"/>
              <a:t>equally.)</a:t>
            </a:r>
            <a:endParaRPr lang="en-GB" sz="1800" dirty="0"/>
          </a:p>
          <a:p>
            <a:pPr algn="l"/>
            <a:endParaRPr lang="en-GB" sz="1800" dirty="0"/>
          </a:p>
          <a:p>
            <a:pPr algn="l"/>
            <a:endParaRPr lang="en-GB" sz="1800" dirty="0"/>
          </a:p>
        </p:txBody>
      </p:sp>
      <p:pic>
        <p:nvPicPr>
          <p:cNvPr id="2" name="Picture 1">
            <a:extLst>
              <a:ext uri="{FF2B5EF4-FFF2-40B4-BE49-F238E27FC236}">
                <a16:creationId xmlns:a16="http://schemas.microsoft.com/office/drawing/2014/main" id="{9D2127B1-0C61-454D-88F1-B85B65B61F12}"/>
              </a:ext>
            </a:extLst>
          </p:cNvPr>
          <p:cNvPicPr>
            <a:picLocks noChangeAspect="1"/>
          </p:cNvPicPr>
          <p:nvPr/>
        </p:nvPicPr>
        <p:blipFill>
          <a:blip r:embed="rId3"/>
          <a:stretch>
            <a:fillRect/>
          </a:stretch>
        </p:blipFill>
        <p:spPr>
          <a:xfrm>
            <a:off x="2914188" y="4739831"/>
            <a:ext cx="5188166" cy="1252595"/>
          </a:xfrm>
          <a:prstGeom prst="rect">
            <a:avLst/>
          </a:prstGeom>
        </p:spPr>
      </p:pic>
    </p:spTree>
    <p:extLst>
      <p:ext uri="{BB962C8B-B14F-4D97-AF65-F5344CB8AC3E}">
        <p14:creationId xmlns:p14="http://schemas.microsoft.com/office/powerpoint/2010/main" val="377366784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79846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2000" dirty="0"/>
              <a:t>We assumed that the reasons to these results are:</a:t>
            </a:r>
          </a:p>
          <a:p>
            <a:pPr algn="l"/>
            <a:endParaRPr lang="en-US" sz="2000" dirty="0"/>
          </a:p>
          <a:p>
            <a:pPr algn="l"/>
            <a:r>
              <a:rPr lang="en-US" sz="1800" dirty="0"/>
              <a:t>3. Adding some of the features hurt the data, because the dataset is not large enough to deal with them successfully.</a:t>
            </a:r>
          </a:p>
          <a:p>
            <a:pPr algn="l"/>
            <a:endParaRPr lang="en-US" sz="1800" dirty="0"/>
          </a:p>
          <a:p>
            <a:pPr algn="l"/>
            <a:r>
              <a:rPr lang="en-US" sz="1800" dirty="0"/>
              <a:t>4. Filling some “logic values” instead of the missing values could sometimes hurt the data quality as well.</a:t>
            </a:r>
          </a:p>
          <a:p>
            <a:pPr algn="l"/>
            <a:endParaRPr lang="en-US" sz="1800" dirty="0"/>
          </a:p>
          <a:p>
            <a:pPr algn="l"/>
            <a:r>
              <a:rPr lang="en-US" sz="1800" dirty="0"/>
              <a:t>5. Sometimes, some of the ensembled models reduce the performance of the whole ensemble. Then, it is necessary to chose the models to be considered wisely.</a:t>
            </a:r>
          </a:p>
          <a:p>
            <a:pPr algn="l"/>
            <a:endParaRPr lang="en-US" sz="1800" dirty="0"/>
          </a:p>
          <a:p>
            <a:pPr algn="l"/>
            <a:endParaRPr lang="en-US" sz="1800" dirty="0"/>
          </a:p>
          <a:p>
            <a:pPr algn="l"/>
            <a:endParaRPr lang="en-US" sz="1800" dirty="0"/>
          </a:p>
          <a:p>
            <a:pPr algn="l"/>
            <a:endParaRPr lang="en-US" sz="1800" dirty="0"/>
          </a:p>
          <a:p>
            <a:pPr marL="342900" indent="-342900" algn="l">
              <a:buAutoNum type="arabicPeriod"/>
            </a:pPr>
            <a:endParaRPr lang="en-US" sz="1800" dirty="0"/>
          </a:p>
          <a:p>
            <a:pPr algn="l"/>
            <a:endParaRPr lang="en-US" sz="18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288645954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79846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Methodologies</a:t>
            </a:r>
          </a:p>
          <a:p>
            <a:pPr algn="l"/>
            <a:endParaRPr lang="en-US" sz="1800" dirty="0"/>
          </a:p>
          <a:p>
            <a:pPr algn="l"/>
            <a:r>
              <a:rPr lang="en-US" sz="2000" dirty="0"/>
              <a:t>To fix the issues described before:</a:t>
            </a:r>
          </a:p>
          <a:p>
            <a:pPr algn="l"/>
            <a:endParaRPr lang="en-US" sz="2000" dirty="0"/>
          </a:p>
          <a:p>
            <a:pPr marL="342900" indent="-342900" algn="l">
              <a:buFont typeface="Arial" panose="020B0604020202020204" pitchFamily="34" charset="0"/>
              <a:buChar char="•"/>
            </a:pPr>
            <a:r>
              <a:rPr lang="en-US" sz="2000" dirty="0"/>
              <a:t>We examined different hyper-parameters.</a:t>
            </a:r>
          </a:p>
          <a:p>
            <a:pPr marL="342900" indent="-342900" algn="l">
              <a:buFont typeface="Arial" panose="020B0604020202020204" pitchFamily="34" charset="0"/>
              <a:buChar char="•"/>
            </a:pPr>
            <a:r>
              <a:rPr lang="en-US" sz="2000" dirty="0"/>
              <a:t>Removed some of the methods used before and evaluating them against both Validation RMSLE score and Kaggle’s test score.</a:t>
            </a:r>
          </a:p>
          <a:p>
            <a:pPr marL="342900" indent="-342900" algn="l">
              <a:buFont typeface="Arial" panose="020B0604020202020204" pitchFamily="34" charset="0"/>
              <a:buChar char="•"/>
            </a:pPr>
            <a:r>
              <a:rPr lang="en-US" sz="2000" dirty="0"/>
              <a:t>Read a lot of other Kaggle’s notebooks.</a:t>
            </a:r>
          </a:p>
          <a:p>
            <a:pPr algn="l"/>
            <a:endParaRPr lang="en-US" sz="2000" dirty="0"/>
          </a:p>
          <a:p>
            <a:pPr algn="l"/>
            <a:endParaRPr lang="en-US" sz="2000" dirty="0"/>
          </a:p>
          <a:p>
            <a:pPr algn="l"/>
            <a:endParaRPr lang="en-US" sz="2000" dirty="0"/>
          </a:p>
          <a:p>
            <a:pPr algn="l"/>
            <a:r>
              <a:rPr lang="en-US" sz="4000" dirty="0"/>
              <a:t>…</a:t>
            </a:r>
            <a:endParaRPr lang="en-US" sz="3600" dirty="0"/>
          </a:p>
          <a:p>
            <a:pPr algn="l"/>
            <a:endParaRPr lang="en-US" sz="1800" dirty="0"/>
          </a:p>
          <a:p>
            <a:pPr algn="l"/>
            <a:endParaRPr lang="en-US" sz="1800" dirty="0"/>
          </a:p>
          <a:p>
            <a:pPr algn="l"/>
            <a:endParaRPr lang="en-US" sz="1800" dirty="0"/>
          </a:p>
          <a:p>
            <a:pPr algn="l"/>
            <a:endParaRPr lang="en-US" sz="1800" dirty="0"/>
          </a:p>
          <a:p>
            <a:pPr marL="342900" indent="-342900" algn="l">
              <a:buAutoNum type="arabicPeriod"/>
            </a:pPr>
            <a:endParaRPr lang="en-US" sz="1800" dirty="0"/>
          </a:p>
          <a:p>
            <a:pPr algn="l"/>
            <a:endParaRPr lang="en-US" sz="18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76383063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p>
          <a:p>
            <a:pPr algn="l"/>
            <a:endParaRPr lang="en-US" sz="1800" dirty="0"/>
          </a:p>
          <a:p>
            <a:pPr algn="l"/>
            <a:r>
              <a:rPr lang="en-US" sz="1700" dirty="0"/>
              <a:t>Before we start training, there we made more adjustments to the data using existing modules:</a:t>
            </a:r>
          </a:p>
          <a:p>
            <a:pPr marL="285750" indent="-285750" algn="l">
              <a:buFont typeface="Wingdings" panose="05000000000000000000" pitchFamily="2" charset="2"/>
              <a:buChar char="v"/>
            </a:pPr>
            <a:r>
              <a:rPr lang="en-US" sz="1700" dirty="0"/>
              <a:t>For ordinal data we used an Ordinal Encoder (as it much more appropriated for Tree-Based models) </a:t>
            </a:r>
          </a:p>
          <a:p>
            <a:pPr marL="285750" indent="-285750" algn="l">
              <a:buFont typeface="Wingdings" panose="05000000000000000000" pitchFamily="2" charset="2"/>
              <a:buChar char="v"/>
            </a:pPr>
            <a:r>
              <a:rPr lang="en-US" sz="1700" dirty="0"/>
              <a:t>Standard Scaler for numerical data.</a:t>
            </a:r>
          </a:p>
          <a:p>
            <a:pPr algn="l"/>
            <a:endParaRPr lang="en-US" sz="1700" dirty="0"/>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71845694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p>
          <a:p>
            <a:pPr algn="l"/>
            <a:endParaRPr lang="en-US" sz="1800" dirty="0"/>
          </a:p>
          <a:p>
            <a:pPr algn="l"/>
            <a:r>
              <a:rPr lang="en-US" sz="1700" dirty="0"/>
              <a:t>Nominal and ordinal are two of the four levels of measurement. </a:t>
            </a:r>
          </a:p>
          <a:p>
            <a:pPr algn="l"/>
            <a:r>
              <a:rPr lang="en-US" sz="1700" dirty="0"/>
              <a:t>Nominal level data can only be classified, while ordinal level data can be classified and ordered.</a:t>
            </a:r>
          </a:p>
          <a:p>
            <a:pPr algn="l"/>
            <a:r>
              <a:rPr lang="en-US" sz="1700" dirty="0"/>
              <a:t>Numerical data is understood from its name (e.g., numerical value for the feature).</a:t>
            </a:r>
          </a:p>
          <a:p>
            <a:pPr algn="l" fontAlgn="base">
              <a:lnSpc>
                <a:spcPct val="100000"/>
              </a:lnSpc>
            </a:pPr>
            <a:r>
              <a:rPr lang="en-US" sz="1700" u="sng" dirty="0"/>
              <a:t>Ordinal Encoding</a:t>
            </a:r>
          </a:p>
          <a:p>
            <a:pPr algn="l" fontAlgn="base">
              <a:lnSpc>
                <a:spcPct val="100000"/>
              </a:lnSpc>
            </a:pPr>
            <a:r>
              <a:rPr lang="en-US" sz="1700" dirty="0"/>
              <a:t>In ordinal encoding, each unique category value is assigned an integer value.</a:t>
            </a:r>
          </a:p>
          <a:p>
            <a:pPr algn="l" fontAlgn="base">
              <a:lnSpc>
                <a:spcPct val="100000"/>
              </a:lnSpc>
            </a:pPr>
            <a:r>
              <a:rPr lang="en-US" sz="1700" dirty="0"/>
              <a:t>For example, “red” is 1, “green” is 2, and “blue” is 3.</a:t>
            </a:r>
          </a:p>
          <a:p>
            <a:pPr algn="l" fontAlgn="base">
              <a:lnSpc>
                <a:spcPct val="100000"/>
              </a:lnSpc>
            </a:pPr>
            <a:r>
              <a:rPr lang="en-US" sz="1700" dirty="0"/>
              <a:t>This is called an ordinal encoding or an integer encoding and is easily reversible. Often, integer values starting at zero are used.</a:t>
            </a:r>
          </a:p>
          <a:p>
            <a:pPr algn="l"/>
            <a:endParaRPr lang="en-US" sz="1700" dirty="0"/>
          </a:p>
          <a:p>
            <a:pPr algn="l"/>
            <a:endParaRPr lang="en-US" sz="1700" dirty="0"/>
          </a:p>
          <a:p>
            <a:pPr algn="l"/>
            <a:endParaRPr lang="en-US" sz="1800" dirty="0"/>
          </a:p>
        </p:txBody>
      </p:sp>
    </p:spTree>
    <p:extLst>
      <p:ext uri="{BB962C8B-B14F-4D97-AF65-F5344CB8AC3E}">
        <p14:creationId xmlns:p14="http://schemas.microsoft.com/office/powerpoint/2010/main" val="213990221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p>
          <a:p>
            <a:pPr algn="l"/>
            <a:endParaRPr lang="en-US" sz="1800" dirty="0"/>
          </a:p>
          <a:p>
            <a:pPr algn="l" fontAlgn="base">
              <a:lnSpc>
                <a:spcPct val="100000"/>
              </a:lnSpc>
            </a:pPr>
            <a:r>
              <a:rPr lang="en-US" sz="1700" u="sng" dirty="0"/>
              <a:t>Hyper-Parameter Tuning</a:t>
            </a:r>
          </a:p>
          <a:p>
            <a:pPr algn="l" fontAlgn="base">
              <a:lnSpc>
                <a:spcPct val="100000"/>
              </a:lnSpc>
            </a:pPr>
            <a:r>
              <a:rPr lang="en-US" sz="1700" dirty="0"/>
              <a:t>Hyperparameters cannot be directly learned from the regular training process. They are usually fixed before the actual training process begins. These parameters express important properties of the model such as its complexity or how fast it should learn.</a:t>
            </a:r>
          </a:p>
          <a:p>
            <a:pPr algn="l" fontAlgn="base">
              <a:lnSpc>
                <a:spcPct val="100000"/>
              </a:lnSpc>
            </a:pPr>
            <a:r>
              <a:rPr lang="en-US" sz="1700" dirty="0"/>
              <a:t>Models can have many hyperparameters and finding the best combination of parameters can be treated as a search problem.</a:t>
            </a:r>
          </a:p>
          <a:p>
            <a:pPr algn="l"/>
            <a:endParaRPr lang="en-US" sz="1800" dirty="0"/>
          </a:p>
        </p:txBody>
      </p:sp>
    </p:spTree>
    <p:extLst>
      <p:ext uri="{BB962C8B-B14F-4D97-AF65-F5344CB8AC3E}">
        <p14:creationId xmlns:p14="http://schemas.microsoft.com/office/powerpoint/2010/main" val="66871031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p>
          <a:p>
            <a:pPr algn="l"/>
            <a:endParaRPr lang="en-US" sz="1800" dirty="0"/>
          </a:p>
          <a:p>
            <a:pPr algn="l" fontAlgn="base">
              <a:lnSpc>
                <a:spcPct val="100000"/>
              </a:lnSpc>
            </a:pPr>
            <a:r>
              <a:rPr lang="en-US" sz="1700" u="sng" dirty="0"/>
              <a:t>Hyper-Parameter Tuning - GridSearchCV</a:t>
            </a:r>
          </a:p>
          <a:p>
            <a:pPr algn="l" fontAlgn="base">
              <a:lnSpc>
                <a:spcPct val="100000"/>
              </a:lnSpc>
            </a:pPr>
            <a:r>
              <a:rPr lang="en-US" sz="1700" dirty="0"/>
              <a:t>In GridSearchCV approach, machine learning model is evaluated for a range of hyperparameter values. It searches for best set of hyperparameters from a grid of hyperparameters values. For example, if we want to set two hyperparameters C and Alpha of Logistic Regression Classifier model, with different set of values. The gridsearch technique will construct many versions of the model with all possible combinations of hyperparameters and will return the best one.</a:t>
            </a:r>
          </a:p>
          <a:p>
            <a:pPr algn="l"/>
            <a:endParaRPr lang="en-US" sz="1800" dirty="0"/>
          </a:p>
        </p:txBody>
      </p:sp>
    </p:spTree>
    <p:extLst>
      <p:ext uri="{BB962C8B-B14F-4D97-AF65-F5344CB8AC3E}">
        <p14:creationId xmlns:p14="http://schemas.microsoft.com/office/powerpoint/2010/main" val="211338888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p>
          <a:p>
            <a:pPr algn="l"/>
            <a:endParaRPr lang="en-US" sz="1800" dirty="0"/>
          </a:p>
          <a:p>
            <a:pPr algn="l" fontAlgn="base">
              <a:lnSpc>
                <a:spcPct val="100000"/>
              </a:lnSpc>
            </a:pPr>
            <a:r>
              <a:rPr lang="en-US" sz="1700" u="sng" dirty="0"/>
              <a:t>Hyper-Parameter Tuning - RandomizedSearchCV</a:t>
            </a:r>
          </a:p>
          <a:p>
            <a:pPr algn="l" fontAlgn="base">
              <a:lnSpc>
                <a:spcPct val="100000"/>
              </a:lnSpc>
            </a:pPr>
            <a:br>
              <a:rPr lang="en-US" sz="1700" dirty="0"/>
            </a:br>
            <a:r>
              <a:rPr lang="en-US" sz="1700" dirty="0"/>
              <a:t>RandomizedSearchCV solves the drawbacks of GridSearchCV, as it goes through only a fixed number of hyperparameter settings. It moves within the grid in random fashion to find the best set hyperparameters. This approach reduces unnecessary computation.</a:t>
            </a:r>
          </a:p>
          <a:p>
            <a:pPr algn="l" fontAlgn="base">
              <a:lnSpc>
                <a:spcPct val="100000"/>
              </a:lnSpc>
            </a:pPr>
            <a:endParaRPr lang="en-US" sz="1700" dirty="0"/>
          </a:p>
          <a:p>
            <a:pPr algn="l" fontAlgn="base">
              <a:lnSpc>
                <a:spcPct val="100000"/>
              </a:lnSpc>
            </a:pPr>
            <a:r>
              <a:rPr lang="en-US" sz="1700" dirty="0"/>
              <a:t>We chose to tune the learning rate and select the best one in the interval 0.01-0.11 using the first method(GridSearchCV) because that data was small, and the computation time was quick.</a:t>
            </a:r>
          </a:p>
        </p:txBody>
      </p:sp>
    </p:spTree>
    <p:extLst>
      <p:ext uri="{BB962C8B-B14F-4D97-AF65-F5344CB8AC3E}">
        <p14:creationId xmlns:p14="http://schemas.microsoft.com/office/powerpoint/2010/main" val="4162531931"/>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Pre-Training Data Preparation</a:t>
            </a:r>
            <a:endParaRPr lang="en-US" sz="1800" dirty="0"/>
          </a:p>
          <a:p>
            <a:pPr algn="l" fontAlgn="base">
              <a:lnSpc>
                <a:spcPct val="100000"/>
              </a:lnSpc>
            </a:pPr>
            <a:r>
              <a:rPr lang="en-US" sz="1700" u="sng" dirty="0"/>
              <a:t>Hyper-Parameter Tuning </a:t>
            </a:r>
          </a:p>
          <a:p>
            <a:pPr algn="l" fontAlgn="base">
              <a:lnSpc>
                <a:spcPct val="100000"/>
              </a:lnSpc>
            </a:pPr>
            <a:br>
              <a:rPr lang="en-US" sz="1700" dirty="0"/>
            </a:br>
            <a:endParaRPr lang="en-US" sz="1700" dirty="0"/>
          </a:p>
        </p:txBody>
      </p:sp>
      <p:pic>
        <p:nvPicPr>
          <p:cNvPr id="2" name="Picture 1">
            <a:extLst>
              <a:ext uri="{FF2B5EF4-FFF2-40B4-BE49-F238E27FC236}">
                <a16:creationId xmlns:a16="http://schemas.microsoft.com/office/drawing/2014/main" id="{A7689374-F901-4B1A-8E90-A006EB26CFD0}"/>
              </a:ext>
            </a:extLst>
          </p:cNvPr>
          <p:cNvPicPr>
            <a:picLocks noChangeAspect="1"/>
          </p:cNvPicPr>
          <p:nvPr/>
        </p:nvPicPr>
        <p:blipFill>
          <a:blip r:embed="rId2"/>
          <a:stretch>
            <a:fillRect/>
          </a:stretch>
        </p:blipFill>
        <p:spPr>
          <a:xfrm>
            <a:off x="470517" y="2534760"/>
            <a:ext cx="11248007" cy="3848100"/>
          </a:xfrm>
          <a:prstGeom prst="rect">
            <a:avLst/>
          </a:prstGeom>
        </p:spPr>
      </p:pic>
      <p:sp>
        <p:nvSpPr>
          <p:cNvPr id="3" name="Oval 2">
            <a:extLst>
              <a:ext uri="{FF2B5EF4-FFF2-40B4-BE49-F238E27FC236}">
                <a16:creationId xmlns:a16="http://schemas.microsoft.com/office/drawing/2014/main" id="{00BC460A-5694-4B41-B703-EA67C2FFF515}"/>
              </a:ext>
            </a:extLst>
          </p:cNvPr>
          <p:cNvSpPr/>
          <p:nvPr/>
        </p:nvSpPr>
        <p:spPr>
          <a:xfrm>
            <a:off x="11381173" y="2831977"/>
            <a:ext cx="337351" cy="355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Oval 3">
            <a:extLst>
              <a:ext uri="{FF2B5EF4-FFF2-40B4-BE49-F238E27FC236}">
                <a16:creationId xmlns:a16="http://schemas.microsoft.com/office/drawing/2014/main" id="{B406EDF7-A8E3-46FF-B96E-546EFF417C8E}"/>
              </a:ext>
            </a:extLst>
          </p:cNvPr>
          <p:cNvSpPr/>
          <p:nvPr/>
        </p:nvSpPr>
        <p:spPr>
          <a:xfrm>
            <a:off x="1580225" y="2831977"/>
            <a:ext cx="523783" cy="355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6" name="Straight Arrow Connector 5">
            <a:extLst>
              <a:ext uri="{FF2B5EF4-FFF2-40B4-BE49-F238E27FC236}">
                <a16:creationId xmlns:a16="http://schemas.microsoft.com/office/drawing/2014/main" id="{E1786D27-614D-48ED-AE6D-8B5EF07B1268}"/>
              </a:ext>
            </a:extLst>
          </p:cNvPr>
          <p:cNvCxnSpPr>
            <a:cxnSpLocks/>
          </p:cNvCxnSpPr>
          <p:nvPr/>
        </p:nvCxnSpPr>
        <p:spPr>
          <a:xfrm flipH="1">
            <a:off x="2210541" y="1864311"/>
            <a:ext cx="4545366" cy="1056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B198720-ED2C-4BBA-8471-213035022D91}"/>
              </a:ext>
            </a:extLst>
          </p:cNvPr>
          <p:cNvCxnSpPr>
            <a:cxnSpLocks/>
            <a:endCxn id="3" idx="1"/>
          </p:cNvCxnSpPr>
          <p:nvPr/>
        </p:nvCxnSpPr>
        <p:spPr>
          <a:xfrm>
            <a:off x="6755907" y="1864311"/>
            <a:ext cx="4674670" cy="1019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40203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468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Training</a:t>
            </a:r>
          </a:p>
          <a:p>
            <a:pPr algn="l"/>
            <a:endParaRPr lang="en-US" sz="1800" dirty="0"/>
          </a:p>
          <a:p>
            <a:pPr algn="l"/>
            <a:r>
              <a:rPr lang="en-US" sz="1800" b="1" u="sng" dirty="0"/>
              <a:t>XGB Regression</a:t>
            </a:r>
          </a:p>
          <a:p>
            <a:pPr algn="l"/>
            <a:endParaRPr lang="en-US" sz="1800" dirty="0"/>
          </a:p>
          <a:p>
            <a:pPr algn="l">
              <a:lnSpc>
                <a:spcPct val="150000"/>
              </a:lnSpc>
              <a:spcBef>
                <a:spcPts val="0"/>
              </a:spcBef>
            </a:pPr>
            <a:r>
              <a:rPr lang="en-US" sz="1700" dirty="0"/>
              <a:t>The Graph below presents the Learning curve for variable subsets of the Train and validation sets, after training the XGB model with 1000 estimators and a learning rate of 0.01.</a:t>
            </a:r>
          </a:p>
          <a:p>
            <a:pPr algn="l"/>
            <a:endParaRPr lang="en-US" sz="1700" dirty="0"/>
          </a:p>
          <a:p>
            <a:pPr algn="l"/>
            <a:endParaRPr lang="en-US" sz="1800" dirty="0"/>
          </a:p>
        </p:txBody>
      </p:sp>
      <p:pic>
        <p:nvPicPr>
          <p:cNvPr id="2" name="Picture 1">
            <a:extLst>
              <a:ext uri="{FF2B5EF4-FFF2-40B4-BE49-F238E27FC236}">
                <a16:creationId xmlns:a16="http://schemas.microsoft.com/office/drawing/2014/main" id="{1124F0E2-B592-43C8-A492-BC78A984577C}"/>
              </a:ext>
            </a:extLst>
          </p:cNvPr>
          <p:cNvPicPr>
            <a:picLocks noChangeAspect="1"/>
          </p:cNvPicPr>
          <p:nvPr/>
        </p:nvPicPr>
        <p:blipFill>
          <a:blip r:embed="rId2"/>
          <a:stretch>
            <a:fillRect/>
          </a:stretch>
        </p:blipFill>
        <p:spPr>
          <a:xfrm>
            <a:off x="7585885" y="3429000"/>
            <a:ext cx="4161356" cy="2936761"/>
          </a:xfrm>
          <a:prstGeom prst="rect">
            <a:avLst/>
          </a:prstGeom>
        </p:spPr>
      </p:pic>
    </p:spTree>
    <p:extLst>
      <p:ext uri="{BB962C8B-B14F-4D97-AF65-F5344CB8AC3E}">
        <p14:creationId xmlns:p14="http://schemas.microsoft.com/office/powerpoint/2010/main" val="218749113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709934" cy="540178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Results</a:t>
            </a:r>
          </a:p>
          <a:p>
            <a:pPr algn="l"/>
            <a:endParaRPr lang="en-US" sz="1800" dirty="0"/>
          </a:p>
          <a:p>
            <a:pPr algn="l"/>
            <a:r>
              <a:rPr lang="en-US" sz="1800" b="1" dirty="0"/>
              <a:t>Rank 1396 out of 5970 participants.</a:t>
            </a:r>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algn="l"/>
            <a:endParaRPr lang="en-US" sz="1800" dirty="0"/>
          </a:p>
          <a:p>
            <a:pPr algn="l"/>
            <a:endParaRPr lang="en-US" sz="1800" dirty="0"/>
          </a:p>
          <a:p>
            <a:pPr algn="l"/>
            <a:endParaRPr lang="en-US" sz="1800" dirty="0"/>
          </a:p>
        </p:txBody>
      </p:sp>
      <p:graphicFrame>
        <p:nvGraphicFramePr>
          <p:cNvPr id="2" name="Table 2">
            <a:extLst>
              <a:ext uri="{FF2B5EF4-FFF2-40B4-BE49-F238E27FC236}">
                <a16:creationId xmlns:a16="http://schemas.microsoft.com/office/drawing/2014/main" id="{14BF1930-CF2E-419F-A314-39834975AA66}"/>
              </a:ext>
            </a:extLst>
          </p:cNvPr>
          <p:cNvGraphicFramePr>
            <a:graphicFrameLocks noGrp="1"/>
          </p:cNvGraphicFramePr>
          <p:nvPr>
            <p:extLst>
              <p:ext uri="{D42A27DB-BD31-4B8C-83A1-F6EECF244321}">
                <p14:modId xmlns:p14="http://schemas.microsoft.com/office/powerpoint/2010/main" val="56261014"/>
              </p:ext>
            </p:extLst>
          </p:nvPr>
        </p:nvGraphicFramePr>
        <p:xfrm>
          <a:off x="459070" y="2545229"/>
          <a:ext cx="4920798" cy="4023360"/>
        </p:xfrm>
        <a:graphic>
          <a:graphicData uri="http://schemas.openxmlformats.org/drawingml/2006/table">
            <a:tbl>
              <a:tblPr firstRow="1" bandRow="1">
                <a:tableStyleId>{5C22544A-7EE6-4342-B048-85BDC9FD1C3A}</a:tableStyleId>
              </a:tblPr>
              <a:tblGrid>
                <a:gridCol w="2460399">
                  <a:extLst>
                    <a:ext uri="{9D8B030D-6E8A-4147-A177-3AD203B41FA5}">
                      <a16:colId xmlns:a16="http://schemas.microsoft.com/office/drawing/2014/main" val="4257156654"/>
                    </a:ext>
                  </a:extLst>
                </a:gridCol>
                <a:gridCol w="2460399">
                  <a:extLst>
                    <a:ext uri="{9D8B030D-6E8A-4147-A177-3AD203B41FA5}">
                      <a16:colId xmlns:a16="http://schemas.microsoft.com/office/drawing/2014/main" val="3858260444"/>
                    </a:ext>
                  </a:extLst>
                </a:gridCol>
              </a:tblGrid>
              <a:tr h="149808">
                <a:tc>
                  <a:txBody>
                    <a:bodyPr/>
                    <a:lstStyle/>
                    <a:p>
                      <a:r>
                        <a:rPr lang="en-GB" dirty="0"/>
                        <a:t>Model Name</a:t>
                      </a:r>
                      <a:endParaRPr lang="LID4096" dirty="0"/>
                    </a:p>
                  </a:txBody>
                  <a:tcPr/>
                </a:tc>
                <a:tc>
                  <a:txBody>
                    <a:bodyPr/>
                    <a:lstStyle/>
                    <a:p>
                      <a:r>
                        <a:rPr lang="en-GB" dirty="0"/>
                        <a:t>RMSE Score (val)</a:t>
                      </a:r>
                      <a:endParaRPr lang="LID4096" dirty="0"/>
                    </a:p>
                  </a:txBody>
                  <a:tcPr/>
                </a:tc>
                <a:extLst>
                  <a:ext uri="{0D108BD9-81ED-4DB2-BD59-A6C34878D82A}">
                    <a16:rowId xmlns:a16="http://schemas.microsoft.com/office/drawing/2014/main" val="898055576"/>
                  </a:ext>
                </a:extLst>
              </a:tr>
              <a:tr h="149808">
                <a:tc>
                  <a:txBody>
                    <a:bodyPr/>
                    <a:lstStyle/>
                    <a:p>
                      <a:r>
                        <a:rPr lang="en-GB" dirty="0"/>
                        <a:t>Lasso</a:t>
                      </a:r>
                      <a:endParaRPr lang="LID4096" dirty="0"/>
                    </a:p>
                  </a:txBody>
                  <a:tcPr/>
                </a:tc>
                <a:tc>
                  <a:txBody>
                    <a:bodyPr/>
                    <a:lstStyle/>
                    <a:p>
                      <a:r>
                        <a:rPr lang="en-GB" dirty="0"/>
                        <a:t>0.1115</a:t>
                      </a:r>
                      <a:endParaRPr lang="LID4096" dirty="0"/>
                    </a:p>
                  </a:txBody>
                  <a:tcPr/>
                </a:tc>
                <a:extLst>
                  <a:ext uri="{0D108BD9-81ED-4DB2-BD59-A6C34878D82A}">
                    <a16:rowId xmlns:a16="http://schemas.microsoft.com/office/drawing/2014/main" val="3237678534"/>
                  </a:ext>
                </a:extLst>
              </a:tr>
              <a:tr h="149808">
                <a:tc>
                  <a:txBody>
                    <a:bodyPr/>
                    <a:lstStyle/>
                    <a:p>
                      <a:r>
                        <a:rPr lang="en-GB" dirty="0"/>
                        <a:t>ElasticNet</a:t>
                      </a:r>
                      <a:endParaRPr lang="LID4096" dirty="0"/>
                    </a:p>
                  </a:txBody>
                  <a:tcPr/>
                </a:tc>
                <a:tc>
                  <a:txBody>
                    <a:bodyPr/>
                    <a:lstStyle/>
                    <a:p>
                      <a:r>
                        <a:rPr lang="en-GB" dirty="0"/>
                        <a:t>0.1116</a:t>
                      </a:r>
                      <a:endParaRPr lang="LID4096" dirty="0"/>
                    </a:p>
                  </a:txBody>
                  <a:tcPr/>
                </a:tc>
                <a:extLst>
                  <a:ext uri="{0D108BD9-81ED-4DB2-BD59-A6C34878D82A}">
                    <a16:rowId xmlns:a16="http://schemas.microsoft.com/office/drawing/2014/main" val="917276015"/>
                  </a:ext>
                </a:extLst>
              </a:tr>
              <a:tr h="149808">
                <a:tc>
                  <a:txBody>
                    <a:bodyPr/>
                    <a:lstStyle/>
                    <a:p>
                      <a:r>
                        <a:rPr lang="en-GB" dirty="0"/>
                        <a:t>Gradient Boosting</a:t>
                      </a:r>
                      <a:endParaRPr lang="LID4096" dirty="0"/>
                    </a:p>
                  </a:txBody>
                  <a:tcPr/>
                </a:tc>
                <a:tc>
                  <a:txBody>
                    <a:bodyPr/>
                    <a:lstStyle/>
                    <a:p>
                      <a:r>
                        <a:rPr lang="en-GB" dirty="0"/>
                        <a:t>0.1167</a:t>
                      </a:r>
                      <a:endParaRPr lang="LID4096" dirty="0"/>
                    </a:p>
                  </a:txBody>
                  <a:tcPr/>
                </a:tc>
                <a:extLst>
                  <a:ext uri="{0D108BD9-81ED-4DB2-BD59-A6C34878D82A}">
                    <a16:rowId xmlns:a16="http://schemas.microsoft.com/office/drawing/2014/main" val="3266925626"/>
                  </a:ext>
                </a:extLst>
              </a:tr>
              <a:tr h="149808">
                <a:tc>
                  <a:txBody>
                    <a:bodyPr/>
                    <a:lstStyle/>
                    <a:p>
                      <a:r>
                        <a:rPr lang="en-GB" dirty="0"/>
                        <a:t>Xgboost</a:t>
                      </a:r>
                      <a:endParaRPr lang="LID4096" dirty="0"/>
                    </a:p>
                  </a:txBody>
                  <a:tcPr/>
                </a:tc>
                <a:tc>
                  <a:txBody>
                    <a:bodyPr/>
                    <a:lstStyle/>
                    <a:p>
                      <a:r>
                        <a:rPr lang="en-GB" dirty="0"/>
                        <a:t>0.1150 </a:t>
                      </a:r>
                      <a:r>
                        <a:rPr lang="en-GB" dirty="0">
                          <a:sym typeface="Wingdings" panose="05000000000000000000" pitchFamily="2" charset="2"/>
                        </a:rPr>
                        <a:t> 0.12652 in Kaggle.</a:t>
                      </a:r>
                      <a:endParaRPr lang="LID4096" dirty="0"/>
                    </a:p>
                  </a:txBody>
                  <a:tcPr/>
                </a:tc>
                <a:extLst>
                  <a:ext uri="{0D108BD9-81ED-4DB2-BD59-A6C34878D82A}">
                    <a16:rowId xmlns:a16="http://schemas.microsoft.com/office/drawing/2014/main" val="2499161740"/>
                  </a:ext>
                </a:extLst>
              </a:tr>
              <a:tr h="149808">
                <a:tc>
                  <a:txBody>
                    <a:bodyPr/>
                    <a:lstStyle/>
                    <a:p>
                      <a:r>
                        <a:rPr lang="en-GB" dirty="0"/>
                        <a:t>Light GB Machine</a:t>
                      </a:r>
                      <a:endParaRPr lang="LID4096" dirty="0"/>
                    </a:p>
                  </a:txBody>
                  <a:tcPr/>
                </a:tc>
                <a:tc>
                  <a:txBody>
                    <a:bodyPr/>
                    <a:lstStyle/>
                    <a:p>
                      <a:r>
                        <a:rPr lang="en-GB" dirty="0"/>
                        <a:t>0.1176</a:t>
                      </a:r>
                      <a:endParaRPr lang="LID4096" dirty="0"/>
                    </a:p>
                  </a:txBody>
                  <a:tcPr/>
                </a:tc>
                <a:extLst>
                  <a:ext uri="{0D108BD9-81ED-4DB2-BD59-A6C34878D82A}">
                    <a16:rowId xmlns:a16="http://schemas.microsoft.com/office/drawing/2014/main" val="328690535"/>
                  </a:ext>
                </a:extLst>
              </a:tr>
              <a:tr h="262165">
                <a:tc>
                  <a:txBody>
                    <a:bodyPr/>
                    <a:lstStyle/>
                    <a:p>
                      <a:r>
                        <a:rPr lang="en-GB" dirty="0"/>
                        <a:t>Deep Neural Network</a:t>
                      </a:r>
                      <a:endParaRPr lang="LID4096" dirty="0"/>
                    </a:p>
                  </a:txBody>
                  <a:tcPr/>
                </a:tc>
                <a:tc>
                  <a:txBody>
                    <a:bodyPr/>
                    <a:lstStyle/>
                    <a:p>
                      <a:r>
                        <a:rPr lang="en-GB" dirty="0"/>
                        <a:t>2.5 (MSE)</a:t>
                      </a:r>
                      <a:endParaRPr lang="LID4096" dirty="0"/>
                    </a:p>
                  </a:txBody>
                  <a:tcPr/>
                </a:tc>
                <a:extLst>
                  <a:ext uri="{0D108BD9-81ED-4DB2-BD59-A6C34878D82A}">
                    <a16:rowId xmlns:a16="http://schemas.microsoft.com/office/drawing/2014/main" val="1119803742"/>
                  </a:ext>
                </a:extLst>
              </a:tr>
              <a:tr h="3745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Average Stacked Models</a:t>
                      </a:r>
                      <a:endParaRPr lang="LID4096" dirty="0"/>
                    </a:p>
                    <a:p>
                      <a:endParaRPr lang="LID4096"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0.07294</a:t>
                      </a:r>
                      <a:endParaRPr lang="LID4096" dirty="0"/>
                    </a:p>
                  </a:txBody>
                  <a:tcPr/>
                </a:tc>
                <a:extLst>
                  <a:ext uri="{0D108BD9-81ED-4DB2-BD59-A6C34878D82A}">
                    <a16:rowId xmlns:a16="http://schemas.microsoft.com/office/drawing/2014/main" val="4061335606"/>
                  </a:ext>
                </a:extLst>
              </a:tr>
            </a:tbl>
          </a:graphicData>
        </a:graphic>
      </p:graphicFrame>
      <p:pic>
        <p:nvPicPr>
          <p:cNvPr id="3" name="Picture 2">
            <a:extLst>
              <a:ext uri="{FF2B5EF4-FFF2-40B4-BE49-F238E27FC236}">
                <a16:creationId xmlns:a16="http://schemas.microsoft.com/office/drawing/2014/main" id="{4A7AC996-42DD-45FE-91B6-055D8E593AF5}"/>
              </a:ext>
            </a:extLst>
          </p:cNvPr>
          <p:cNvPicPr>
            <a:picLocks noChangeAspect="1"/>
          </p:cNvPicPr>
          <p:nvPr/>
        </p:nvPicPr>
        <p:blipFill>
          <a:blip r:embed="rId2"/>
          <a:stretch>
            <a:fillRect/>
          </a:stretch>
        </p:blipFill>
        <p:spPr>
          <a:xfrm>
            <a:off x="5581097" y="2649099"/>
            <a:ext cx="5760880" cy="2683978"/>
          </a:xfrm>
          <a:prstGeom prst="rect">
            <a:avLst/>
          </a:prstGeom>
        </p:spPr>
      </p:pic>
      <p:sp>
        <p:nvSpPr>
          <p:cNvPr id="4" name="TextBox 3">
            <a:extLst>
              <a:ext uri="{FF2B5EF4-FFF2-40B4-BE49-F238E27FC236}">
                <a16:creationId xmlns:a16="http://schemas.microsoft.com/office/drawing/2014/main" id="{88617FD5-466D-47FF-8223-A85FA93BCD1D}"/>
              </a:ext>
            </a:extLst>
          </p:cNvPr>
          <p:cNvSpPr txBox="1"/>
          <p:nvPr/>
        </p:nvSpPr>
        <p:spPr>
          <a:xfrm>
            <a:off x="6096000" y="2755631"/>
            <a:ext cx="1846555" cy="200055"/>
          </a:xfrm>
          <a:prstGeom prst="rect">
            <a:avLst/>
          </a:prstGeom>
          <a:noFill/>
        </p:spPr>
        <p:txBody>
          <a:bodyPr wrap="square" rtlCol="0">
            <a:spAutoFit/>
          </a:bodyPr>
          <a:lstStyle/>
          <a:p>
            <a:r>
              <a:rPr lang="en-GB" sz="700" dirty="0">
                <a:solidFill>
                  <a:schemeClr val="bg1"/>
                </a:solidFill>
              </a:rPr>
              <a:t>&amp; Eylon Mizrahi</a:t>
            </a:r>
            <a:endParaRPr lang="LID4096" sz="700" dirty="0">
              <a:solidFill>
                <a:schemeClr val="bg1"/>
              </a:solidFill>
            </a:endParaRPr>
          </a:p>
        </p:txBody>
      </p:sp>
    </p:spTree>
    <p:extLst>
      <p:ext uri="{BB962C8B-B14F-4D97-AF65-F5344CB8AC3E}">
        <p14:creationId xmlns:p14="http://schemas.microsoft.com/office/powerpoint/2010/main" val="40682709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345950" cy="510881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p>
          <a:p>
            <a:pPr algn="l"/>
            <a:endParaRPr lang="en-GB" sz="2000" dirty="0"/>
          </a:p>
          <a:p>
            <a:pPr algn="l">
              <a:lnSpc>
                <a:spcPct val="100000"/>
              </a:lnSpc>
            </a:pPr>
            <a:r>
              <a:rPr lang="en-GB" sz="1800" dirty="0"/>
              <a:t>First, we based our work on the paper:</a:t>
            </a:r>
          </a:p>
          <a:p>
            <a:pPr algn="l">
              <a:lnSpc>
                <a:spcPct val="100000"/>
              </a:lnSpc>
            </a:pPr>
            <a:endParaRPr lang="en-GB" sz="1800" dirty="0"/>
          </a:p>
          <a:p>
            <a:pPr algn="l">
              <a:lnSpc>
                <a:spcPct val="100000"/>
              </a:lnSpc>
            </a:pPr>
            <a:r>
              <a:rPr lang="en-US" sz="1800" dirty="0"/>
              <a:t>	A Hybrid Regression Technique for House Prices Prediction</a:t>
            </a:r>
          </a:p>
          <a:p>
            <a:pPr algn="l">
              <a:lnSpc>
                <a:spcPct val="100000"/>
              </a:lnSpc>
            </a:pPr>
            <a:r>
              <a:rPr lang="en-US" sz="1800" dirty="0"/>
              <a:t>	Sifei Lu, Zengxiang Li, Zheng Qin, Xulei Yang, Rick Siow Mong Goh</a:t>
            </a:r>
          </a:p>
          <a:p>
            <a:pPr algn="l">
              <a:lnSpc>
                <a:spcPct val="100000"/>
              </a:lnSpc>
            </a:pPr>
            <a:r>
              <a:rPr lang="en-US" sz="1800" dirty="0"/>
              <a:t>	at the Institute of High-Performance Computing (IHPC) </a:t>
            </a:r>
            <a:endParaRPr lang="en-GB" sz="1800" dirty="0"/>
          </a:p>
          <a:p>
            <a:pPr algn="l"/>
            <a:endParaRPr lang="en-GB" sz="1800" dirty="0"/>
          </a:p>
        </p:txBody>
      </p:sp>
    </p:spTree>
    <p:extLst>
      <p:ext uri="{BB962C8B-B14F-4D97-AF65-F5344CB8AC3E}">
        <p14:creationId xmlns:p14="http://schemas.microsoft.com/office/powerpoint/2010/main" val="26326783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709934" cy="540178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Our Results</a:t>
            </a:r>
          </a:p>
          <a:p>
            <a:pPr algn="l"/>
            <a:endParaRPr lang="en-US" sz="1800" dirty="0"/>
          </a:p>
          <a:p>
            <a:pPr algn="l"/>
            <a:r>
              <a:rPr lang="en-US" sz="1800" b="1" dirty="0"/>
              <a:t>Conclusion:</a:t>
            </a:r>
          </a:p>
          <a:p>
            <a:pPr marL="342900" indent="-342900" algn="l">
              <a:buAutoNum type="arabicPeriod"/>
            </a:pPr>
            <a:r>
              <a:rPr lang="en-US" sz="1800" b="1" dirty="0"/>
              <a:t>We can see that each of the models by itself produces quite a similar results, but ensembled together and after averaging the estimation of the entire stack, we can see a great improvement in the precision on the validation (or on the part of the test set that exposed to us) predictions.</a:t>
            </a:r>
          </a:p>
          <a:p>
            <a:pPr marL="342900" indent="-342900" algn="l">
              <a:buFont typeface="Arial" panose="020B0604020202020204" pitchFamily="34" charset="0"/>
              <a:buAutoNum type="arabicPeriod"/>
            </a:pPr>
            <a:r>
              <a:rPr lang="en-US" sz="1800" b="1" dirty="0"/>
              <a:t>With XGB algorithm we gained the highest Kaggle score.</a:t>
            </a:r>
          </a:p>
          <a:p>
            <a:pPr algn="l"/>
            <a:endParaRPr lang="en-US" sz="1800" b="1" dirty="0"/>
          </a:p>
          <a:p>
            <a:pPr algn="l"/>
            <a:r>
              <a:rPr lang="en-US" sz="1800" b="1" dirty="0"/>
              <a:t>Ways to Improve from here:</a:t>
            </a:r>
          </a:p>
          <a:p>
            <a:pPr marL="342900" indent="-342900" algn="l">
              <a:buAutoNum type="arabicPeriod"/>
            </a:pPr>
            <a:r>
              <a:rPr lang="en-US" sz="1800" b="1" dirty="0"/>
              <a:t>Improvements in Data Preparations can possibly be made to increase the score.</a:t>
            </a:r>
          </a:p>
          <a:p>
            <a:pPr marL="342900" indent="-342900" algn="l">
              <a:buAutoNum type="arabicPeriod"/>
            </a:pPr>
            <a:r>
              <a:rPr lang="en-US" sz="1800" b="1" dirty="0"/>
              <a:t>The work is based on a paper from 2016 and might be over dated – better models or methods might exist by now.</a:t>
            </a:r>
          </a:p>
          <a:p>
            <a:pPr algn="l"/>
            <a:endParaRPr lang="en-US" sz="1800" b="1" dirty="0"/>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28312592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709934" cy="540178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a:p>
            <a:endParaRPr lang="en-US" sz="7200" b="1" dirty="0"/>
          </a:p>
          <a:p>
            <a:r>
              <a:rPr lang="en-US" sz="7200" b="1" dirty="0"/>
              <a:t>The End ?</a:t>
            </a:r>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27805464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345950" cy="510881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p>
          <a:p>
            <a:pPr algn="l"/>
            <a:endParaRPr lang="en-GB" sz="2000" dirty="0"/>
          </a:p>
          <a:p>
            <a:pPr algn="l">
              <a:lnSpc>
                <a:spcPct val="100000"/>
              </a:lnSpc>
            </a:pPr>
            <a:r>
              <a:rPr lang="en-GB" sz="1800" dirty="0"/>
              <a:t>Our work was based on couple of resources.</a:t>
            </a:r>
          </a:p>
          <a:p>
            <a:pPr marL="342900" indent="-342900" algn="l">
              <a:lnSpc>
                <a:spcPct val="100000"/>
              </a:lnSpc>
              <a:buAutoNum type="arabicPeriod"/>
            </a:pPr>
            <a:r>
              <a:rPr lang="en-GB" sz="1800" dirty="0"/>
              <a:t>First, we based our work on the paper: </a:t>
            </a:r>
            <a:r>
              <a:rPr lang="en-US" sz="1800" dirty="0"/>
              <a:t>	</a:t>
            </a:r>
          </a:p>
          <a:p>
            <a:pPr algn="l">
              <a:lnSpc>
                <a:spcPct val="100000"/>
              </a:lnSpc>
            </a:pPr>
            <a:r>
              <a:rPr lang="en-US" sz="1800" dirty="0"/>
              <a:t>A Hybrid Regression Technique for House Prices Prediction </a:t>
            </a:r>
            <a:r>
              <a:rPr lang="en-US" sz="1800" dirty="0" err="1"/>
              <a:t>Sifei</a:t>
            </a:r>
            <a:r>
              <a:rPr lang="en-US" sz="1800" dirty="0"/>
              <a:t> Lu, </a:t>
            </a:r>
            <a:r>
              <a:rPr lang="en-US" sz="1800" dirty="0" err="1"/>
              <a:t>Zengxiang</a:t>
            </a:r>
            <a:r>
              <a:rPr lang="en-US" sz="1800" dirty="0"/>
              <a:t> Li, Zheng Qin, </a:t>
            </a:r>
            <a:r>
              <a:rPr lang="en-US" sz="1800" dirty="0" err="1"/>
              <a:t>Xulei</a:t>
            </a:r>
            <a:r>
              <a:rPr lang="en-US" sz="1800" dirty="0"/>
              <a:t> Yang, Rick </a:t>
            </a:r>
            <a:r>
              <a:rPr lang="en-US" sz="1800" dirty="0" err="1"/>
              <a:t>Siow</a:t>
            </a:r>
            <a:r>
              <a:rPr lang="en-US" sz="1800" dirty="0"/>
              <a:t> </a:t>
            </a:r>
            <a:r>
              <a:rPr lang="en-US" sz="1800" dirty="0" err="1"/>
              <a:t>Mong</a:t>
            </a:r>
            <a:r>
              <a:rPr lang="en-US" sz="1800" dirty="0"/>
              <a:t> Goh at the Institute of High-Performance Computing (IHPC).</a:t>
            </a:r>
          </a:p>
          <a:p>
            <a:pPr algn="l">
              <a:lnSpc>
                <a:spcPct val="100000"/>
              </a:lnSpc>
            </a:pPr>
            <a:r>
              <a:rPr lang="en-US" sz="1800" dirty="0"/>
              <a:t>2. Hyper-Parameters optimization: </a:t>
            </a:r>
            <a:r>
              <a:rPr lang="en-US" sz="1800" dirty="0">
                <a:hlinkClick r:id="rId2"/>
              </a:rPr>
              <a:t>https://www.analyticsvidhya.com/blog/2016/03/complete-guide-parameter-tuning-xgboost-with-codes-python/</a:t>
            </a:r>
            <a:endParaRPr lang="en-US" sz="1800" dirty="0"/>
          </a:p>
          <a:p>
            <a:pPr algn="l">
              <a:lnSpc>
                <a:spcPct val="100000"/>
              </a:lnSpc>
            </a:pPr>
            <a:r>
              <a:rPr lang="en-US" sz="1800" dirty="0"/>
              <a:t>3. Deep Learning Regression for house pricing: </a:t>
            </a:r>
            <a:r>
              <a:rPr lang="en-US" sz="1800" dirty="0">
                <a:hlinkClick r:id="rId3"/>
              </a:rPr>
              <a:t>https://towardsdatascience.com/house-prices-prediction-using-deep-learning-dea265cc3154</a:t>
            </a:r>
            <a:endParaRPr lang="en-GB" sz="1800" dirty="0"/>
          </a:p>
          <a:p>
            <a:pPr algn="l">
              <a:lnSpc>
                <a:spcPct val="100000"/>
              </a:lnSpc>
            </a:pPr>
            <a:endParaRPr lang="en-GB" sz="1800" dirty="0"/>
          </a:p>
          <a:p>
            <a:pPr algn="l">
              <a:lnSpc>
                <a:spcPct val="100000"/>
              </a:lnSpc>
            </a:pPr>
            <a:endParaRPr lang="en-GB" sz="1800" dirty="0"/>
          </a:p>
          <a:p>
            <a:pPr algn="l"/>
            <a:endParaRPr lang="en-GB" sz="1800" dirty="0"/>
          </a:p>
        </p:txBody>
      </p:sp>
    </p:spTree>
    <p:extLst>
      <p:ext uri="{BB962C8B-B14F-4D97-AF65-F5344CB8AC3E}">
        <p14:creationId xmlns:p14="http://schemas.microsoft.com/office/powerpoint/2010/main" val="27364710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345950" cy="510881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 - Paper</a:t>
            </a:r>
          </a:p>
          <a:p>
            <a:pPr algn="l"/>
            <a:endParaRPr lang="en-GB" sz="2000" dirty="0"/>
          </a:p>
          <a:p>
            <a:pPr algn="l"/>
            <a:endParaRPr lang="en-US" sz="1800" dirty="0"/>
          </a:p>
          <a:p>
            <a:pPr algn="l"/>
            <a:r>
              <a:rPr lang="en-US" sz="1800" dirty="0"/>
              <a:t>The paper proposes a hybrid Lasso and Gradient boosting regression model to predict individual house price. </a:t>
            </a:r>
          </a:p>
          <a:p>
            <a:pPr algn="l"/>
            <a:endParaRPr lang="en-US" sz="1800" dirty="0"/>
          </a:p>
          <a:p>
            <a:pPr algn="l"/>
            <a:endParaRPr lang="en-US" sz="1800" dirty="0"/>
          </a:p>
          <a:p>
            <a:pPr algn="l"/>
            <a:r>
              <a:rPr lang="en-US" sz="1800" dirty="0"/>
              <a:t>General Methods used in this paper:</a:t>
            </a:r>
          </a:p>
          <a:p>
            <a:pPr marL="285750" indent="-285750" algn="l">
              <a:buFont typeface="Wingdings" panose="05000000000000000000" pitchFamily="2" charset="2"/>
              <a:buChar char="v"/>
            </a:pPr>
            <a:r>
              <a:rPr lang="en-US" sz="1800" dirty="0"/>
              <a:t>Feature Engineering</a:t>
            </a:r>
          </a:p>
          <a:p>
            <a:pPr marL="285750" indent="-285750" algn="l">
              <a:buFont typeface="Wingdings" panose="05000000000000000000" pitchFamily="2" charset="2"/>
              <a:buChar char="v"/>
            </a:pPr>
            <a:r>
              <a:rPr lang="en-US" sz="1800" dirty="0"/>
              <a:t>Gradient Boosting</a:t>
            </a:r>
          </a:p>
          <a:p>
            <a:pPr marL="285750" indent="-285750" algn="l">
              <a:buFont typeface="Wingdings" panose="05000000000000000000" pitchFamily="2" charset="2"/>
              <a:buChar char="v"/>
            </a:pPr>
            <a:r>
              <a:rPr lang="en-US" sz="1800" dirty="0"/>
              <a:t>Lasso (Least Absolute Shrinkage and Selection Operator)</a:t>
            </a:r>
          </a:p>
        </p:txBody>
      </p:sp>
    </p:spTree>
    <p:extLst>
      <p:ext uri="{BB962C8B-B14F-4D97-AF65-F5344CB8AC3E}">
        <p14:creationId xmlns:p14="http://schemas.microsoft.com/office/powerpoint/2010/main" val="38499070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1"/>
            <a:ext cx="9345950" cy="510881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endParaRPr lang="en-US" sz="1800" dirty="0"/>
          </a:p>
          <a:p>
            <a:pPr algn="l"/>
            <a:r>
              <a:rPr lang="en-US" sz="1800" dirty="0"/>
              <a:t>Feature Engineering:</a:t>
            </a:r>
          </a:p>
          <a:p>
            <a:pPr marL="285750" indent="-285750" algn="l">
              <a:buFont typeface="Wingdings" panose="05000000000000000000" pitchFamily="2" charset="2"/>
              <a:buChar char="v"/>
            </a:pPr>
            <a:endParaRPr lang="en-US" sz="1800" dirty="0"/>
          </a:p>
          <a:p>
            <a:pPr marL="285750" indent="-285750" algn="l">
              <a:buFont typeface="Wingdings" panose="05000000000000000000" pitchFamily="2" charset="2"/>
              <a:buChar char="v"/>
            </a:pPr>
            <a:r>
              <a:rPr lang="en-US" sz="1800" dirty="0"/>
              <a:t>Features Logarithmic transform to the distribution against the target sale price.</a:t>
            </a:r>
          </a:p>
          <a:p>
            <a:pPr marL="285750" indent="-285750" algn="l">
              <a:buFont typeface="Wingdings" panose="05000000000000000000" pitchFamily="2" charset="2"/>
              <a:buChar char="v"/>
            </a:pPr>
            <a:r>
              <a:rPr lang="en-US" sz="1800" dirty="0"/>
              <a:t>Converting categorical/numerical values to numerical/categorical values that are more suitable.</a:t>
            </a:r>
          </a:p>
          <a:p>
            <a:pPr marL="285750" indent="-285750" algn="l">
              <a:buFont typeface="Wingdings" panose="05000000000000000000" pitchFamily="2" charset="2"/>
              <a:buChar char="v"/>
            </a:pPr>
            <a:r>
              <a:rPr lang="en-US" sz="1800" dirty="0"/>
              <a:t>Filling/Replacing missing values.</a:t>
            </a:r>
          </a:p>
          <a:p>
            <a:pPr marL="285750" indent="-285750" algn="l">
              <a:buFont typeface="Wingdings" panose="05000000000000000000" pitchFamily="2" charset="2"/>
              <a:buChar char="v"/>
            </a:pPr>
            <a:endParaRPr lang="en-US" sz="1800" dirty="0"/>
          </a:p>
        </p:txBody>
      </p:sp>
      <p:pic>
        <p:nvPicPr>
          <p:cNvPr id="2" name="Picture 1">
            <a:extLst>
              <a:ext uri="{FF2B5EF4-FFF2-40B4-BE49-F238E27FC236}">
                <a16:creationId xmlns:a16="http://schemas.microsoft.com/office/drawing/2014/main" id="{ACEB72E8-4404-4685-8B60-4E5E6E8F3686}"/>
              </a:ext>
            </a:extLst>
          </p:cNvPr>
          <p:cNvPicPr>
            <a:picLocks noChangeAspect="1"/>
          </p:cNvPicPr>
          <p:nvPr/>
        </p:nvPicPr>
        <p:blipFill>
          <a:blip r:embed="rId2"/>
          <a:stretch>
            <a:fillRect/>
          </a:stretch>
        </p:blipFill>
        <p:spPr>
          <a:xfrm>
            <a:off x="2667786" y="4085291"/>
            <a:ext cx="3723587" cy="2022546"/>
          </a:xfrm>
          <a:prstGeom prst="rect">
            <a:avLst/>
          </a:prstGeom>
        </p:spPr>
      </p:pic>
    </p:spTree>
    <p:extLst>
      <p:ext uri="{BB962C8B-B14F-4D97-AF65-F5344CB8AC3E}">
        <p14:creationId xmlns:p14="http://schemas.microsoft.com/office/powerpoint/2010/main" val="34868618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endParaRPr lang="en-US" sz="1800" dirty="0"/>
          </a:p>
          <a:p>
            <a:pPr algn="l"/>
            <a:r>
              <a:rPr lang="en-US" sz="1800" dirty="0"/>
              <a:t>Feature Engineering: </a:t>
            </a:r>
          </a:p>
          <a:p>
            <a:pPr algn="l"/>
            <a:endParaRPr lang="en-US" sz="1800" dirty="0"/>
          </a:p>
          <a:p>
            <a:pPr marL="285750" indent="-285750" algn="l">
              <a:buFont typeface="Wingdings" panose="05000000000000000000" pitchFamily="2" charset="2"/>
              <a:buChar char="v"/>
            </a:pPr>
            <a:r>
              <a:rPr lang="en-US" sz="1800" dirty="0"/>
              <a:t>Adding new features, multiplication of Lot Area, </a:t>
            </a:r>
            <a:r>
              <a:rPr lang="en-US" sz="1800" dirty="0" err="1"/>
              <a:t>GrLiveArea</a:t>
            </a:r>
            <a:r>
              <a:rPr lang="en-US" sz="1800" dirty="0"/>
              <a:t>, </a:t>
            </a:r>
            <a:r>
              <a:rPr lang="en-US" sz="1800" dirty="0" err="1"/>
              <a:t>TotalBsmtSF</a:t>
            </a:r>
            <a:r>
              <a:rPr lang="en-US" sz="1800" dirty="0"/>
              <a:t> with </a:t>
            </a:r>
            <a:r>
              <a:rPr lang="en-US" sz="1800" dirty="0" err="1"/>
              <a:t>OverallQual</a:t>
            </a:r>
            <a:r>
              <a:rPr lang="en-US" sz="1800" dirty="0"/>
              <a:t>, </a:t>
            </a:r>
            <a:r>
              <a:rPr lang="en-US" sz="1800" dirty="0" err="1"/>
              <a:t>ExterQual</a:t>
            </a:r>
            <a:r>
              <a:rPr lang="en-US" sz="1800" dirty="0"/>
              <a:t>, and </a:t>
            </a:r>
            <a:r>
              <a:rPr lang="en-US" sz="1800" dirty="0" err="1"/>
              <a:t>KitchenQual</a:t>
            </a:r>
            <a:r>
              <a:rPr lang="en-US" sz="1800" dirty="0"/>
              <a:t> etc. to add new hybrid features. </a:t>
            </a:r>
          </a:p>
          <a:p>
            <a:pPr marL="285750" indent="-285750" algn="l">
              <a:buFont typeface="Wingdings" panose="05000000000000000000" pitchFamily="2" charset="2"/>
              <a:buChar char="v"/>
            </a:pPr>
            <a:r>
              <a:rPr lang="en-US" sz="1800" dirty="0"/>
              <a:t>Log transformation, in order to approximate normal distribution.</a:t>
            </a:r>
          </a:p>
          <a:p>
            <a:pPr marL="285750" indent="-285750" algn="l">
              <a:buFont typeface="Wingdings" panose="05000000000000000000" pitchFamily="2" charset="2"/>
              <a:buChar char="v"/>
            </a:pPr>
            <a:r>
              <a:rPr lang="en-US" sz="1800" dirty="0"/>
              <a:t>Finally, remove abnormal points (outliers) as depicted in the right part of the image below.</a:t>
            </a:r>
          </a:p>
          <a:p>
            <a:pPr marL="285750" indent="-285750" algn="l">
              <a:buFont typeface="Wingdings" panose="05000000000000000000" pitchFamily="2" charset="2"/>
              <a:buChar char="v"/>
            </a:pPr>
            <a:endParaRPr lang="en-US" sz="1800" dirty="0"/>
          </a:p>
        </p:txBody>
      </p:sp>
      <p:pic>
        <p:nvPicPr>
          <p:cNvPr id="4" name="Picture 3">
            <a:extLst>
              <a:ext uri="{FF2B5EF4-FFF2-40B4-BE49-F238E27FC236}">
                <a16:creationId xmlns:a16="http://schemas.microsoft.com/office/drawing/2014/main" id="{4BF2ACA3-8240-471B-9FE8-F90F728A6C97}"/>
              </a:ext>
            </a:extLst>
          </p:cNvPr>
          <p:cNvPicPr>
            <a:picLocks noChangeAspect="1"/>
          </p:cNvPicPr>
          <p:nvPr/>
        </p:nvPicPr>
        <p:blipFill>
          <a:blip r:embed="rId2"/>
          <a:stretch>
            <a:fillRect/>
          </a:stretch>
        </p:blipFill>
        <p:spPr>
          <a:xfrm>
            <a:off x="2149311" y="3994142"/>
            <a:ext cx="3337607" cy="1864838"/>
          </a:xfrm>
          <a:prstGeom prst="rect">
            <a:avLst/>
          </a:prstGeom>
        </p:spPr>
      </p:pic>
      <p:pic>
        <p:nvPicPr>
          <p:cNvPr id="5" name="Picture 4">
            <a:extLst>
              <a:ext uri="{FF2B5EF4-FFF2-40B4-BE49-F238E27FC236}">
                <a16:creationId xmlns:a16="http://schemas.microsoft.com/office/drawing/2014/main" id="{15639135-6BA8-4AB8-B83C-2D3AB105EF91}"/>
              </a:ext>
            </a:extLst>
          </p:cNvPr>
          <p:cNvPicPr>
            <a:picLocks noChangeAspect="1"/>
          </p:cNvPicPr>
          <p:nvPr/>
        </p:nvPicPr>
        <p:blipFill>
          <a:blip r:embed="rId3"/>
          <a:stretch>
            <a:fillRect/>
          </a:stretch>
        </p:blipFill>
        <p:spPr>
          <a:xfrm>
            <a:off x="6829556" y="3626514"/>
            <a:ext cx="2722321" cy="2491481"/>
          </a:xfrm>
          <a:prstGeom prst="rect">
            <a:avLst/>
          </a:prstGeom>
        </p:spPr>
      </p:pic>
    </p:spTree>
    <p:extLst>
      <p:ext uri="{BB962C8B-B14F-4D97-AF65-F5344CB8AC3E}">
        <p14:creationId xmlns:p14="http://schemas.microsoft.com/office/powerpoint/2010/main" val="2876266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F0D464B8-4799-4B08-AA51-80AAA58F1E4D}"/>
              </a:ext>
            </a:extLst>
          </p:cNvPr>
          <p:cNvSpPr txBox="1">
            <a:spLocks/>
          </p:cNvSpPr>
          <p:nvPr/>
        </p:nvSpPr>
        <p:spPr>
          <a:xfrm>
            <a:off x="1262866" y="999020"/>
            <a:ext cx="9709934" cy="54550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Literature Review</a:t>
            </a:r>
          </a:p>
          <a:p>
            <a:pPr algn="l"/>
            <a:r>
              <a:rPr lang="en-US" sz="1800" dirty="0"/>
              <a:t>Regression algorithms: </a:t>
            </a:r>
          </a:p>
          <a:p>
            <a:pPr algn="l"/>
            <a:r>
              <a:rPr lang="en-US" sz="1800" dirty="0"/>
              <a:t>Regularizations: </a:t>
            </a:r>
          </a:p>
          <a:p>
            <a:pPr algn="l"/>
            <a:endParaRPr lang="en-US" sz="1800" dirty="0"/>
          </a:p>
          <a:p>
            <a:pPr algn="l"/>
            <a:r>
              <a:rPr lang="en-US" sz="1800" dirty="0"/>
              <a:t>Ridge regression:</a:t>
            </a:r>
          </a:p>
          <a:p>
            <a:pPr algn="l"/>
            <a:r>
              <a:rPr lang="en-US" sz="1800" dirty="0"/>
              <a:t>The image shows the Ridge </a:t>
            </a:r>
          </a:p>
          <a:p>
            <a:pPr algn="l"/>
            <a:endParaRPr lang="en-US" sz="1800" dirty="0"/>
          </a:p>
          <a:p>
            <a:pPr algn="l"/>
            <a:r>
              <a:rPr lang="en-US" sz="1800" dirty="0"/>
              <a:t>Lasso regression: </a:t>
            </a:r>
          </a:p>
          <a:p>
            <a:pPr algn="l"/>
            <a:r>
              <a:rPr lang="en-US" sz="1800" dirty="0"/>
              <a:t>Lasso is useful to perform feature selection.</a:t>
            </a:r>
          </a:p>
          <a:p>
            <a:pPr algn="l"/>
            <a:endParaRPr lang="en-US" sz="1800" dirty="0"/>
          </a:p>
          <a:p>
            <a:pPr algn="l"/>
            <a:endParaRPr lang="en-US" sz="1800" dirty="0"/>
          </a:p>
          <a:p>
            <a:pPr algn="l"/>
            <a:r>
              <a:rPr lang="en-US" sz="1800" dirty="0"/>
              <a:t>Prediction in X, and </a:t>
            </a:r>
            <a:r>
              <a:rPr lang="en-US" sz="1800" dirty="0" err="1"/>
              <a:t>SalePrice</a:t>
            </a:r>
            <a:r>
              <a:rPr lang="en-US" sz="1800" dirty="0"/>
              <a:t> in Y for training data.</a:t>
            </a:r>
          </a:p>
          <a:p>
            <a:pPr algn="l"/>
            <a:endParaRPr lang="en-US" sz="1800" dirty="0"/>
          </a:p>
        </p:txBody>
      </p:sp>
      <p:pic>
        <p:nvPicPr>
          <p:cNvPr id="2" name="Picture 1">
            <a:extLst>
              <a:ext uri="{FF2B5EF4-FFF2-40B4-BE49-F238E27FC236}">
                <a16:creationId xmlns:a16="http://schemas.microsoft.com/office/drawing/2014/main" id="{23FE5C58-BD7D-40E8-AE26-2F8052801266}"/>
              </a:ext>
            </a:extLst>
          </p:cNvPr>
          <p:cNvPicPr>
            <a:picLocks noChangeAspect="1"/>
          </p:cNvPicPr>
          <p:nvPr/>
        </p:nvPicPr>
        <p:blipFill>
          <a:blip r:embed="rId2"/>
          <a:stretch>
            <a:fillRect/>
          </a:stretch>
        </p:blipFill>
        <p:spPr>
          <a:xfrm>
            <a:off x="7727483" y="1049672"/>
            <a:ext cx="2447967" cy="2216956"/>
          </a:xfrm>
          <a:prstGeom prst="rect">
            <a:avLst/>
          </a:prstGeom>
        </p:spPr>
      </p:pic>
      <p:pic>
        <p:nvPicPr>
          <p:cNvPr id="4" name="Picture 3">
            <a:extLst>
              <a:ext uri="{FF2B5EF4-FFF2-40B4-BE49-F238E27FC236}">
                <a16:creationId xmlns:a16="http://schemas.microsoft.com/office/drawing/2014/main" id="{79BAB298-586A-49F9-9032-0F48282454CC}"/>
              </a:ext>
            </a:extLst>
          </p:cNvPr>
          <p:cNvPicPr>
            <a:picLocks noChangeAspect="1"/>
          </p:cNvPicPr>
          <p:nvPr/>
        </p:nvPicPr>
        <p:blipFill>
          <a:blip r:embed="rId3"/>
          <a:stretch>
            <a:fillRect/>
          </a:stretch>
        </p:blipFill>
        <p:spPr>
          <a:xfrm>
            <a:off x="7727483" y="3591373"/>
            <a:ext cx="2503605" cy="2325605"/>
          </a:xfrm>
          <a:prstGeom prst="rect">
            <a:avLst/>
          </a:prstGeom>
        </p:spPr>
      </p:pic>
      <p:pic>
        <p:nvPicPr>
          <p:cNvPr id="5" name="Picture 4">
            <a:extLst>
              <a:ext uri="{FF2B5EF4-FFF2-40B4-BE49-F238E27FC236}">
                <a16:creationId xmlns:a16="http://schemas.microsoft.com/office/drawing/2014/main" id="{1E480B1F-83B8-4831-84A0-1E4CAE814E32}"/>
              </a:ext>
            </a:extLst>
          </p:cNvPr>
          <p:cNvPicPr>
            <a:picLocks noChangeAspect="1"/>
          </p:cNvPicPr>
          <p:nvPr/>
        </p:nvPicPr>
        <p:blipFill>
          <a:blip r:embed="rId4"/>
          <a:stretch>
            <a:fillRect/>
          </a:stretch>
        </p:blipFill>
        <p:spPr>
          <a:xfrm>
            <a:off x="4643627" y="1721177"/>
            <a:ext cx="2738364" cy="873946"/>
          </a:xfrm>
          <a:prstGeom prst="rect">
            <a:avLst/>
          </a:prstGeom>
        </p:spPr>
      </p:pic>
    </p:spTree>
    <p:extLst>
      <p:ext uri="{BB962C8B-B14F-4D97-AF65-F5344CB8AC3E}">
        <p14:creationId xmlns:p14="http://schemas.microsoft.com/office/powerpoint/2010/main" val="288548890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2957</Words>
  <Application>Microsoft Office PowerPoint</Application>
  <PresentationFormat>Widescreen</PresentationFormat>
  <Paragraphs>434</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Ivkovich</dc:creator>
  <cp:lastModifiedBy>Daniel Ivkovich</cp:lastModifiedBy>
  <cp:revision>272</cp:revision>
  <dcterms:created xsi:type="dcterms:W3CDTF">2020-11-28T16:17:41Z</dcterms:created>
  <dcterms:modified xsi:type="dcterms:W3CDTF">2021-01-14T11:51:52Z</dcterms:modified>
</cp:coreProperties>
</file>