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25C24D-B1E5-1EE8-3682-5C3E8ECC6188}" v="425" dt="2025-01-09T10:03:31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5"/>
                </a:solidFill>
              </a:rPr>
              <a:t>Akıllı Kafe Sistemi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endParaRPr lang="tr-TR"/>
          </a:p>
          <a:p>
            <a:endParaRPr lang="tr-TR" dirty="0"/>
          </a:p>
          <a:p>
            <a:endParaRPr lang="tr-TR" dirty="0"/>
          </a:p>
          <a:p>
            <a:r>
              <a:rPr lang="tr-TR" dirty="0">
                <a:solidFill>
                  <a:schemeClr val="tx2">
                    <a:lumMod val="49000"/>
                    <a:lumOff val="51000"/>
                  </a:schemeClr>
                </a:solidFill>
              </a:rPr>
              <a:t>Eylül Albayrak 231041049</a:t>
            </a:r>
          </a:p>
          <a:p>
            <a:r>
              <a:rPr lang="tr-TR" dirty="0">
                <a:solidFill>
                  <a:schemeClr val="tx2">
                    <a:lumMod val="49000"/>
                    <a:lumOff val="51000"/>
                  </a:schemeClr>
                </a:solidFill>
              </a:rPr>
              <a:t>Betül Yıldız        231041019              </a:t>
            </a:r>
            <a:r>
              <a:rPr lang="tr-TR" dirty="0"/>
              <a:t>       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F0627D-F711-E4F4-6544-265AFD1B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5">
                    <a:lumMod val="76000"/>
                  </a:schemeClr>
                </a:solidFill>
              </a:rPr>
              <a:t>Projemiz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4A6535-81C3-AEB6-0119-6B024E8A3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ea typeface="+mn-lt"/>
                <a:cs typeface="+mn-lt"/>
              </a:rPr>
              <a:t>Akıllı kafe sistemi, bir kafenin müşteri ilişkilerini, sipariş süreçlerini ve işletme operasyonlarını dijital bir platform üzerinden daha düzenli, hızlı ve etkili bir şekilde yönetmektir.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2303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1C8178-F50C-BDFB-3BF2-7EA683FE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7030A0"/>
                </a:solidFill>
              </a:rPr>
              <a:t>                        Projenin Amacı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19D7FF4-4223-6010-03DC-331F7B8C0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06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sz="1800" b="1" dirty="0">
                <a:solidFill>
                  <a:srgbClr val="404040"/>
                </a:solidFill>
                <a:latin typeface="Century Gothic"/>
              </a:rPr>
              <a:t>                                      - Müşteri Deneyimini Geliştirme</a:t>
            </a:r>
            <a:endParaRPr lang="tr-TR" dirty="0">
              <a:solidFill>
                <a:srgbClr val="000000"/>
              </a:solidFill>
              <a:latin typeface="Aptos" panose="020B0004020202020204"/>
            </a:endParaRPr>
          </a:p>
          <a:p>
            <a:pPr marL="0" indent="0">
              <a:buNone/>
            </a:pPr>
            <a:r>
              <a:rPr lang="tr-TR" sz="1800" b="1" dirty="0">
                <a:solidFill>
                  <a:srgbClr val="404040"/>
                </a:solidFill>
                <a:latin typeface="Century Gothic"/>
              </a:rPr>
              <a:t>                                     -  İşletme Verimliliğini Artırma</a:t>
            </a:r>
          </a:p>
          <a:p>
            <a:pPr marL="0" indent="0">
              <a:buNone/>
            </a:pPr>
            <a:r>
              <a:rPr lang="tr-TR" sz="1800" b="1" dirty="0">
                <a:solidFill>
                  <a:srgbClr val="404040"/>
                </a:solidFill>
                <a:latin typeface="Century Gothic"/>
              </a:rPr>
              <a:t>                                      - Veri Kalıcılığı     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34092DCB-3130-846A-3DB1-18D831BC9356}"/>
              </a:ext>
            </a:extLst>
          </p:cNvPr>
          <p:cNvSpPr txBox="1"/>
          <p:nvPr/>
        </p:nvSpPr>
        <p:spPr>
          <a:xfrm>
            <a:off x="978036" y="3551817"/>
            <a:ext cx="980610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600" dirty="0">
                <a:solidFill>
                  <a:srgbClr val="0F9ED5"/>
                </a:solidFill>
                <a:latin typeface="Century Gothic"/>
              </a:rPr>
              <a:t>             Projede kullanılan metotlar</a:t>
            </a:r>
            <a:endParaRPr lang="tr-TR" sz="3600" dirty="0">
              <a:latin typeface="Century Gothic"/>
            </a:endParaRPr>
          </a:p>
          <a:p>
            <a:pPr algn="l"/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2B835CE9-B9F6-A496-AC52-E485F250A24B}"/>
              </a:ext>
            </a:extLst>
          </p:cNvPr>
          <p:cNvSpPr txBox="1"/>
          <p:nvPr/>
        </p:nvSpPr>
        <p:spPr>
          <a:xfrm>
            <a:off x="1093857" y="4375427"/>
            <a:ext cx="9947662" cy="17163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1000"/>
              </a:spcBef>
              <a:buFont typeface="Wingdings 3,Sans-Serif"/>
              <a:buChar char=""/>
            </a:pPr>
            <a:r>
              <a:rPr lang="tr-TR" dirty="0">
                <a:solidFill>
                  <a:srgbClr val="404040"/>
                </a:solidFill>
                <a:latin typeface="Century Gothic"/>
              </a:rPr>
              <a:t>Kullanıcı ekleme ve giriş yapma, menüden sepete ürün ekleme/ çıkarma, siparişin tutarının gösterilmesi, geçmiş siparişlerin gözükmesi, çekiliş yapılması, yıldızlı müşterilerin gösterilmesi gibi metotlar kullanılmıştır.</a:t>
            </a:r>
            <a:endParaRPr lang="en-US" dirty="0">
              <a:latin typeface="Century Gothic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endParaRPr lang="tr-TR" sz="2800" dirty="0"/>
          </a:p>
          <a:p>
            <a:pPr algn="l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0670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25CFEA-F228-9714-9D06-276E0CA8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71" y="560773"/>
            <a:ext cx="5799438" cy="954860"/>
          </a:xfrm>
        </p:spPr>
        <p:txBody>
          <a:bodyPr/>
          <a:lstStyle/>
          <a:p>
            <a:r>
              <a:rPr lang="tr-T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Giriş Ekranı ve Ana Menü</a:t>
            </a:r>
          </a:p>
        </p:txBody>
      </p:sp>
      <p:pic>
        <p:nvPicPr>
          <p:cNvPr id="4" name="İçerik Yer Tutucusu 3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589339D4-7566-72E6-04A4-222546BED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5646" y="563467"/>
            <a:ext cx="4485806" cy="5802086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42E87508-2521-C444-2F88-E4ECD436983A}"/>
              </a:ext>
            </a:extLst>
          </p:cNvPr>
          <p:cNvSpPr txBox="1"/>
          <p:nvPr/>
        </p:nvSpPr>
        <p:spPr>
          <a:xfrm>
            <a:off x="566231" y="1685826"/>
            <a:ext cx="5996909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b="1" dirty="0">
                <a:ea typeface="+mn-lt"/>
                <a:cs typeface="+mn-lt"/>
              </a:rPr>
              <a:t>1. Giriş Yapma Süreci: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Kullanıcı, sisteme giriş yapmayı seçerse:</a:t>
            </a:r>
            <a:endParaRPr lang="tr-TR" dirty="0"/>
          </a:p>
          <a:p>
            <a:pPr marL="285750" lvl="1" indent="-285750">
              <a:buFont typeface="Arial"/>
              <a:buChar char="•"/>
            </a:pPr>
            <a:r>
              <a:rPr lang="tr-TR" b="1" dirty="0">
                <a:ea typeface="+mn-lt"/>
                <a:cs typeface="+mn-lt"/>
              </a:rPr>
              <a:t>E-posta ve Şifre Login()</a:t>
            </a:r>
            <a:r>
              <a:rPr lang="tr-TR" dirty="0">
                <a:ea typeface="+mn-lt"/>
                <a:cs typeface="+mn-lt"/>
              </a:rPr>
              <a:t>: Kullanıcıdan e-posta adresi ve şifre istenir. Bu bilgiler, sistemdeki mevcut kullanıcı verileriyle karşılaştırılır. Eğer kullanıcı doğru bilgileri girerse, sisteme başarılı bir şekilde giriş yapılır.</a:t>
            </a:r>
            <a:endParaRPr lang="tr-TR" dirty="0"/>
          </a:p>
          <a:p>
            <a:pPr marL="285750" lvl="1" indent="-285750">
              <a:buFont typeface="Arial"/>
              <a:buChar char="•"/>
            </a:pPr>
            <a:r>
              <a:rPr lang="tr-TR" b="1" dirty="0">
                <a:ea typeface="+mn-lt"/>
                <a:cs typeface="+mn-lt"/>
              </a:rPr>
              <a:t>Kontrolü</a:t>
            </a:r>
            <a:r>
              <a:rPr lang="tr-TR" dirty="0">
                <a:ea typeface="+mn-lt"/>
                <a:cs typeface="+mn-lt"/>
              </a:rPr>
              <a:t>: Giriş yapan kullanıcı bilgileri, sistemdeki kayıtlı verilerle karşılaştırılır. Eğer bilgiler doğruysa giriş başarılı olur, yanlışsa kullanıcıya hata mesajı gösterilir.</a:t>
            </a:r>
            <a:endParaRPr lang="tr-TR" dirty="0"/>
          </a:p>
          <a:p>
            <a:pPr marL="285750" indent="-285750">
              <a:buFont typeface="Arial"/>
              <a:buChar char="•"/>
            </a:pPr>
            <a:r>
              <a:rPr lang="tr-TR" b="1" dirty="0">
                <a:ea typeface="+mn-lt"/>
                <a:cs typeface="+mn-lt"/>
              </a:rPr>
              <a:t>Kullanıcı Girişi Başarılı mı?</a:t>
            </a:r>
            <a:r>
              <a:rPr lang="tr-TR" dirty="0">
                <a:ea typeface="+mn-lt"/>
                <a:cs typeface="+mn-lt"/>
              </a:rPr>
              <a:t>: Kullanıcının girdiği bilgilerin doğruluğu iki şekilde sonuçlanabilir:</a:t>
            </a:r>
            <a:endParaRPr lang="tr-TR" dirty="0"/>
          </a:p>
          <a:p>
            <a:pPr marL="285750" lvl="1" indent="-285750">
              <a:buFont typeface="Arial"/>
              <a:buChar char="•"/>
            </a:pPr>
            <a:r>
              <a:rPr lang="tr-TR" b="1" dirty="0">
                <a:ea typeface="+mn-lt"/>
                <a:cs typeface="+mn-lt"/>
              </a:rPr>
              <a:t>Evet</a:t>
            </a:r>
            <a:r>
              <a:rPr lang="tr-TR" dirty="0">
                <a:ea typeface="+mn-lt"/>
                <a:cs typeface="+mn-lt"/>
              </a:rPr>
              <a:t>: Eğer giriş başarılı olursa, kullanıcının oturumu açılır ve ana menüye yönlendirilir.</a:t>
            </a:r>
            <a:endParaRPr lang="tr-TR" dirty="0"/>
          </a:p>
          <a:p>
            <a:pPr marL="285750" lvl="1" indent="-285750">
              <a:buFont typeface="Arial"/>
              <a:buChar char="•"/>
            </a:pPr>
            <a:r>
              <a:rPr lang="tr-TR" b="1" dirty="0">
                <a:ea typeface="+mn-lt"/>
                <a:cs typeface="+mn-lt"/>
              </a:rPr>
              <a:t>Hayır</a:t>
            </a:r>
            <a:r>
              <a:rPr lang="tr-TR" dirty="0">
                <a:ea typeface="+mn-lt"/>
                <a:cs typeface="+mn-lt"/>
              </a:rPr>
              <a:t>: Eğer kullanıcı bilgileri hatalıysa, sistem "Hatalı E-posta veya Şifre" gibi bir hata mesajı gösterir. Kullanıcı tekrar giriş yapmayı deneyebilir.</a:t>
            </a:r>
            <a:endParaRPr lang="tr-TR" dirty="0"/>
          </a:p>
          <a:p>
            <a:pPr algn="l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8476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9D4626-41D5-54A0-52EF-815DE25E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11114" cy="532672"/>
          </a:xfrm>
        </p:spPr>
        <p:txBody>
          <a:bodyPr>
            <a:normAutofit fontScale="90000"/>
          </a:bodyPr>
          <a:lstStyle/>
          <a:p>
            <a:br>
              <a:rPr lang="tr-TR" dirty="0">
                <a:solidFill>
                  <a:srgbClr val="61CBF4"/>
                </a:solidFill>
              </a:rPr>
            </a:br>
            <a:br>
              <a:rPr lang="tr-TR" dirty="0"/>
            </a:br>
            <a:r>
              <a:rPr lang="tr-TR" dirty="0">
                <a:solidFill>
                  <a:srgbClr val="61CBF4"/>
                </a:solidFill>
              </a:rPr>
              <a:t>Giriş Ekranı ve Ana Menü</a:t>
            </a:r>
            <a:endParaRPr lang="tr-TR" dirty="0"/>
          </a:p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FE198-4406-4A58-564B-A0EFF800A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058"/>
            <a:ext cx="5889172" cy="485590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/>
            <a:r>
              <a:rPr lang="tr-TR" sz="1600" b="1" dirty="0">
                <a:ea typeface="+mn-lt"/>
                <a:cs typeface="+mn-lt"/>
              </a:rPr>
              <a:t>2. Kayıt Olma Süreci:</a:t>
            </a:r>
            <a:endParaRPr lang="tr-TR" sz="1600" b="1" dirty="0"/>
          </a:p>
          <a:p>
            <a:r>
              <a:rPr lang="tr-TR" sz="1600" dirty="0">
                <a:ea typeface="+mn-lt"/>
                <a:cs typeface="+mn-lt"/>
              </a:rPr>
              <a:t>Yeni kullanıcı kaydı oluşturulacaksa:</a:t>
            </a:r>
            <a:endParaRPr lang="tr-TR" sz="1600" dirty="0"/>
          </a:p>
          <a:p>
            <a:r>
              <a:rPr lang="tr-TR" sz="1600" b="1" dirty="0" err="1">
                <a:ea typeface="+mn-lt"/>
                <a:cs typeface="+mn-lt"/>
              </a:rPr>
              <a:t>Register</a:t>
            </a:r>
            <a:r>
              <a:rPr lang="tr-TR" sz="1600" b="1" dirty="0">
                <a:ea typeface="+mn-lt"/>
                <a:cs typeface="+mn-lt"/>
              </a:rPr>
              <a:t>()</a:t>
            </a:r>
            <a:r>
              <a:rPr lang="tr-TR" sz="1600" dirty="0">
                <a:ea typeface="+mn-lt"/>
                <a:cs typeface="+mn-lt"/>
              </a:rPr>
              <a:t>: Kullanıcıdan gerekli bilgileri alır (örneğin, ad, </a:t>
            </a:r>
            <a:r>
              <a:rPr lang="tr-TR" sz="1600" dirty="0" err="1">
                <a:ea typeface="+mn-lt"/>
                <a:cs typeface="+mn-lt"/>
              </a:rPr>
              <a:t>soyad</a:t>
            </a:r>
            <a:r>
              <a:rPr lang="tr-TR" sz="1600" dirty="0">
                <a:ea typeface="+mn-lt"/>
                <a:cs typeface="+mn-lt"/>
              </a:rPr>
              <a:t>, e-posta, şifre vb.). Bu bilgiler, sisteme kaydedilmek üzere işlenir.</a:t>
            </a:r>
            <a:endParaRPr lang="tr-TR" sz="1600" dirty="0"/>
          </a:p>
          <a:p>
            <a:pPr lvl="1"/>
            <a:r>
              <a:rPr lang="tr-TR" sz="1600" b="1" dirty="0">
                <a:ea typeface="+mn-lt"/>
                <a:cs typeface="+mn-lt"/>
              </a:rPr>
              <a:t>Veri Kontrolleri</a:t>
            </a:r>
            <a:r>
              <a:rPr lang="tr-TR" sz="1600" dirty="0">
                <a:ea typeface="+mn-lt"/>
                <a:cs typeface="+mn-lt"/>
              </a:rPr>
              <a:t>: Kullanıcının girdiği bilgilerin doğruluğu kontrol edilir. Örneğin, e-posta formatının doğru olup olmadığına bakılabilir.</a:t>
            </a:r>
            <a:endParaRPr lang="tr-TR" sz="1600" dirty="0"/>
          </a:p>
          <a:p>
            <a:r>
              <a:rPr lang="tr-TR" sz="1600" b="1" dirty="0">
                <a:ea typeface="+mn-lt"/>
                <a:cs typeface="+mn-lt"/>
              </a:rPr>
              <a:t>Kayıt Başarılı mı?</a:t>
            </a:r>
            <a:r>
              <a:rPr lang="tr-TR" sz="1600" dirty="0">
                <a:ea typeface="+mn-lt"/>
                <a:cs typeface="+mn-lt"/>
              </a:rPr>
              <a:t>: Kayıt işlemi başarılı olursa:</a:t>
            </a:r>
            <a:endParaRPr lang="tr-TR" sz="1600" dirty="0"/>
          </a:p>
          <a:p>
            <a:pPr lvl="1"/>
            <a:r>
              <a:rPr lang="tr-TR" sz="1600" b="1" dirty="0">
                <a:ea typeface="+mn-lt"/>
                <a:cs typeface="+mn-lt"/>
              </a:rPr>
              <a:t>Evet</a:t>
            </a:r>
            <a:r>
              <a:rPr lang="tr-TR" sz="1600" dirty="0">
                <a:ea typeface="+mn-lt"/>
                <a:cs typeface="+mn-lt"/>
              </a:rPr>
              <a:t>: Kullanıcıya "Kayıt Başarıyla Tamamlandı" mesajı gösterilir ve kullanıcı ana menüye yönlendirilir.</a:t>
            </a:r>
            <a:endParaRPr lang="tr-TR" sz="1600" dirty="0"/>
          </a:p>
          <a:p>
            <a:pPr lvl="1"/>
            <a:r>
              <a:rPr lang="tr-TR" sz="1600" b="1" dirty="0">
                <a:ea typeface="+mn-lt"/>
                <a:cs typeface="+mn-lt"/>
              </a:rPr>
              <a:t>Hayır</a:t>
            </a:r>
            <a:r>
              <a:rPr lang="tr-TR" sz="1600" dirty="0">
                <a:ea typeface="+mn-lt"/>
                <a:cs typeface="+mn-lt"/>
              </a:rPr>
              <a:t>: Eğer kayıt sırasında bir hata oluşursa, kullanıcıya hata mesajı gösterilir. Örneğin, "Geçersiz E-posta" veya "E-posta Zaten Kayıtlı" gibi mesajlar verilebilir. Kullanıcı tekrar kayıt olmaya çalışabilir.</a:t>
            </a:r>
            <a:endParaRPr lang="tr-TR" sz="1600" dirty="0"/>
          </a:p>
          <a:p>
            <a:pPr marL="457200" lvl="1" indent="0" algn="ctr">
              <a:buNone/>
            </a:pPr>
            <a:br>
              <a:rPr lang="en-US" dirty="0"/>
            </a:br>
            <a:endParaRPr lang="en-US" sz="1600" dirty="0"/>
          </a:p>
          <a:p>
            <a:pPr lvl="1"/>
            <a:r>
              <a:rPr lang="tr-TR" sz="1600" b="1" dirty="0">
                <a:ea typeface="+mn-lt"/>
                <a:cs typeface="+mn-lt"/>
              </a:rPr>
              <a:t>Ana Menü:</a:t>
            </a:r>
            <a:endParaRPr lang="tr-TR" sz="1600" dirty="0"/>
          </a:p>
          <a:p>
            <a:pPr lvl="1"/>
            <a:r>
              <a:rPr lang="tr-TR" sz="1600" dirty="0">
                <a:ea typeface="+mn-lt"/>
                <a:cs typeface="+mn-lt"/>
              </a:rPr>
              <a:t>Başarılı bir giriş veya kayıt işleminden sonra, kullanıcı ana menüye yönlendirilir. Bu menüde, kullanıcının yapabileceği çeşitli işlemler bulunmaktadır. Kullanıcı bu menüden bir seçim yaparak işlemine devam eder.</a:t>
            </a:r>
            <a:endParaRPr lang="tr-TR" sz="1600" dirty="0"/>
          </a:p>
          <a:p>
            <a:pPr marL="0" indent="0"/>
            <a:endParaRPr lang="tr-TR" sz="1600" b="1" dirty="0"/>
          </a:p>
        </p:txBody>
      </p:sp>
      <p:pic>
        <p:nvPicPr>
          <p:cNvPr id="5" name="İçerik Yer Tutucusu 3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48E6830A-5C7F-9797-8903-4E06E42DB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646" y="563467"/>
            <a:ext cx="4485806" cy="580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1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905095-65D0-90FA-6299-25E6FCC1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39033" cy="1346157"/>
          </a:xfrm>
        </p:spPr>
        <p:txBody>
          <a:bodyPr/>
          <a:lstStyle/>
          <a:p>
            <a:r>
              <a:rPr lang="tr-TR" sz="4000" dirty="0">
                <a:solidFill>
                  <a:srgbClr val="61CBF4"/>
                </a:solidFill>
              </a:rPr>
              <a:t>Giriş Ekranı ve Ana Menü</a:t>
            </a:r>
            <a:endParaRPr lang="tr-TR" sz="4000" dirty="0"/>
          </a:p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321844-A99A-9024-2CC9-50038DA2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274"/>
            <a:ext cx="5439033" cy="521631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/>
            <a:r>
              <a:rPr lang="tr-TR" b="1" dirty="0">
                <a:ea typeface="+mn-lt"/>
                <a:cs typeface="+mn-lt"/>
              </a:rPr>
              <a:t>Ana Menü Seçenekleri</a:t>
            </a:r>
            <a:r>
              <a:rPr lang="tr-TR" dirty="0">
                <a:ea typeface="+mn-lt"/>
                <a:cs typeface="+mn-lt"/>
              </a:rPr>
              <a:t>:</a:t>
            </a:r>
            <a:endParaRPr lang="tr-TR" dirty="0"/>
          </a:p>
          <a:p>
            <a:r>
              <a:rPr lang="tr-TR" b="1" dirty="0">
                <a:ea typeface="+mn-lt"/>
                <a:cs typeface="+mn-lt"/>
              </a:rPr>
              <a:t>Menü Görüntüleme</a:t>
            </a:r>
            <a:endParaRPr lang="tr-TR" dirty="0"/>
          </a:p>
          <a:p>
            <a:r>
              <a:rPr lang="tr-TR" b="1" dirty="0">
                <a:ea typeface="+mn-lt"/>
                <a:cs typeface="+mn-lt"/>
              </a:rPr>
              <a:t>Sipariş Verme</a:t>
            </a:r>
            <a:endParaRPr lang="tr-TR" dirty="0"/>
          </a:p>
          <a:p>
            <a:r>
              <a:rPr lang="tr-TR" b="1" dirty="0">
                <a:ea typeface="+mn-lt"/>
                <a:cs typeface="+mn-lt"/>
              </a:rPr>
              <a:t>Geçmiş Siparişleri Görüntüleme</a:t>
            </a:r>
            <a:endParaRPr lang="tr-TR" dirty="0"/>
          </a:p>
          <a:p>
            <a:r>
              <a:rPr lang="tr-TR" b="1" dirty="0">
                <a:ea typeface="+mn-lt"/>
                <a:cs typeface="+mn-lt"/>
              </a:rPr>
              <a:t>Çekilişe Katılma</a:t>
            </a:r>
            <a:endParaRPr lang="tr-TR" dirty="0"/>
          </a:p>
          <a:p>
            <a:r>
              <a:rPr lang="tr-TR" b="1" dirty="0">
                <a:ea typeface="+mn-lt"/>
                <a:cs typeface="+mn-lt"/>
              </a:rPr>
              <a:t>Çekiliş Sonuçları</a:t>
            </a:r>
            <a:endParaRPr lang="tr-TR" dirty="0"/>
          </a:p>
          <a:p>
            <a:r>
              <a:rPr lang="tr-TR" b="1" dirty="0">
                <a:ea typeface="+mn-lt"/>
                <a:cs typeface="+mn-lt"/>
              </a:rPr>
              <a:t>Yıldızlı Müşteriler</a:t>
            </a:r>
            <a:endParaRPr lang="tr-TR" dirty="0"/>
          </a:p>
          <a:p>
            <a:r>
              <a:rPr lang="tr-TR" b="1" dirty="0">
                <a:ea typeface="+mn-lt"/>
                <a:cs typeface="+mn-lt"/>
              </a:rPr>
              <a:t>Çıkış</a:t>
            </a:r>
            <a:br>
              <a:rPr lang="en-US" dirty="0"/>
            </a:br>
            <a:endParaRPr lang="en-US" dirty="0"/>
          </a:p>
          <a:p>
            <a:r>
              <a:rPr lang="tr-TR" b="1" dirty="0">
                <a:ea typeface="+mn-lt"/>
                <a:cs typeface="+mn-lt"/>
              </a:rPr>
              <a:t>1. Menü Görüntüleme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Bu seçenek, kullanıcıya mevcut ürünlerin listesini sunar:</a:t>
            </a:r>
            <a:endParaRPr lang="tr-TR" dirty="0"/>
          </a:p>
          <a:p>
            <a:r>
              <a:rPr lang="tr-TR" b="1" dirty="0" err="1">
                <a:ea typeface="+mn-lt"/>
                <a:cs typeface="+mn-lt"/>
              </a:rPr>
              <a:t>ShowMenu</a:t>
            </a:r>
            <a:r>
              <a:rPr lang="tr-TR" b="1" dirty="0">
                <a:ea typeface="+mn-lt"/>
                <a:cs typeface="+mn-lt"/>
              </a:rPr>
              <a:t>()</a:t>
            </a:r>
            <a:r>
              <a:rPr lang="tr-TR" dirty="0">
                <a:ea typeface="+mn-lt"/>
                <a:cs typeface="+mn-lt"/>
              </a:rPr>
              <a:t>: Sistem, kullanıcıya menüdeki tüm ürünleri gösterir. Her ürünün adı, açıklaması, fiyatı vb. bilgileri kullanıcıya sunulur.</a:t>
            </a:r>
            <a:endParaRPr lang="tr-TR" dirty="0"/>
          </a:p>
          <a:p>
            <a:pPr lvl="1"/>
            <a:r>
              <a:rPr lang="tr-TR" b="1" dirty="0">
                <a:ea typeface="+mn-lt"/>
                <a:cs typeface="+mn-lt"/>
              </a:rPr>
              <a:t>Ürün Kategorileri</a:t>
            </a:r>
            <a:r>
              <a:rPr lang="tr-TR" dirty="0">
                <a:ea typeface="+mn-lt"/>
                <a:cs typeface="+mn-lt"/>
              </a:rPr>
              <a:t>: Menüde ürünler kategorilere ayrılmış olabilir (örneğin, içecekler, tatlılar, ana yemekler). Kullanıcı kategorilere göz atabilir.</a:t>
            </a:r>
            <a:endParaRPr lang="tr-TR" dirty="0"/>
          </a:p>
          <a:p>
            <a:pPr marL="457200" lvl="1" indent="0" algn="ctr">
              <a:buNone/>
            </a:pPr>
            <a:br>
              <a:rPr lang="en-US" dirty="0"/>
            </a:br>
            <a:endParaRPr lang="en-US" dirty="0"/>
          </a:p>
          <a:p>
            <a:endParaRPr lang="tr-TR" dirty="0"/>
          </a:p>
        </p:txBody>
      </p:sp>
      <p:pic>
        <p:nvPicPr>
          <p:cNvPr id="5" name="İçerik Yer Tutucusu 3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C83E4A5F-6B70-0648-31D5-F9A52098E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646" y="563467"/>
            <a:ext cx="4485806" cy="580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18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8143BE-F791-254C-14DB-CF660247A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62600" cy="1054060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Sipariş, Geçmiş Sipariş ve Çekiliş</a:t>
            </a:r>
          </a:p>
        </p:txBody>
      </p:sp>
      <p:pic>
        <p:nvPicPr>
          <p:cNvPr id="4" name="İçerik Yer Tutucusu 3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E051E6A9-60D9-C54C-B000-C261D8937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6567" y="568494"/>
            <a:ext cx="4739367" cy="5778952"/>
          </a:xfr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781F0789-52C7-85CA-AB5C-F7B217FE7983}"/>
              </a:ext>
            </a:extLst>
          </p:cNvPr>
          <p:cNvSpPr txBox="1"/>
          <p:nvPr/>
        </p:nvSpPr>
        <p:spPr>
          <a:xfrm>
            <a:off x="257377" y="1930335"/>
            <a:ext cx="6460189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600" b="1" dirty="0">
                <a:ea typeface="+mn-lt"/>
                <a:cs typeface="+mn-lt"/>
              </a:rPr>
              <a:t>2. Sipariş Verme</a:t>
            </a:r>
            <a:endParaRPr lang="tr-TR" sz="1600" dirty="0"/>
          </a:p>
          <a:p>
            <a:r>
              <a:rPr lang="tr-TR" sz="1600" dirty="0">
                <a:ea typeface="+mn-lt"/>
                <a:cs typeface="+mn-lt"/>
              </a:rPr>
              <a:t>Kullanıcı bir ürün siparişi vermek istediğinde:</a:t>
            </a:r>
            <a:endParaRPr lang="tr-TR" sz="1600" dirty="0"/>
          </a:p>
          <a:p>
            <a:pPr marL="285750" indent="-285750">
              <a:buFont typeface="Arial"/>
              <a:buChar char="•"/>
            </a:pPr>
            <a:r>
              <a:rPr lang="tr-TR" sz="1600" b="1" dirty="0" err="1">
                <a:ea typeface="+mn-lt"/>
                <a:cs typeface="+mn-lt"/>
              </a:rPr>
              <a:t>PlaceOrder</a:t>
            </a:r>
            <a:r>
              <a:rPr lang="tr-TR" sz="1600" b="1" dirty="0">
                <a:ea typeface="+mn-lt"/>
                <a:cs typeface="+mn-lt"/>
              </a:rPr>
              <a:t>()</a:t>
            </a:r>
            <a:r>
              <a:rPr lang="tr-TR" sz="1600" dirty="0">
                <a:ea typeface="+mn-lt"/>
                <a:cs typeface="+mn-lt"/>
              </a:rPr>
              <a:t>: Kullanıcı, menüden bir veya daha fazla ürün seçer ve sepete ekler. Sepet, kullanıcı tarafından düzenlenebilir (ürün ekleme, silme vb.).</a:t>
            </a:r>
            <a:endParaRPr lang="tr-TR" sz="1600" dirty="0"/>
          </a:p>
          <a:p>
            <a:pPr marL="285750" lvl="1" indent="-285750">
              <a:buFont typeface="Arial"/>
              <a:buChar char="•"/>
            </a:pPr>
            <a:r>
              <a:rPr lang="tr-TR" sz="1600" b="1" dirty="0">
                <a:ea typeface="+mn-lt"/>
                <a:cs typeface="+mn-lt"/>
              </a:rPr>
              <a:t>Sepet Görüntüleme</a:t>
            </a:r>
            <a:r>
              <a:rPr lang="tr-TR" sz="1600" dirty="0">
                <a:ea typeface="+mn-lt"/>
                <a:cs typeface="+mn-lt"/>
              </a:rPr>
              <a:t>: Kullanıcı, sepetindeki ürünleri görüntüler.</a:t>
            </a:r>
            <a:endParaRPr lang="tr-TR" sz="1600" dirty="0"/>
          </a:p>
          <a:p>
            <a:pPr marL="285750" lvl="1" indent="-285750">
              <a:buFont typeface="Arial"/>
              <a:buChar char="•"/>
            </a:pPr>
            <a:r>
              <a:rPr lang="tr-TR" sz="1600" b="1" dirty="0">
                <a:ea typeface="+mn-lt"/>
                <a:cs typeface="+mn-lt"/>
              </a:rPr>
              <a:t>Ürün Ekleme</a:t>
            </a:r>
            <a:r>
              <a:rPr lang="tr-TR" sz="1600" dirty="0">
                <a:ea typeface="+mn-lt"/>
                <a:cs typeface="+mn-lt"/>
              </a:rPr>
              <a:t>: Kullanıcı, menüden yeni ürünler seçebilir ve sepete ekler.</a:t>
            </a:r>
            <a:endParaRPr lang="tr-TR" sz="1600" dirty="0"/>
          </a:p>
          <a:p>
            <a:pPr marL="285750" lvl="1" indent="-285750">
              <a:buFont typeface="Arial"/>
              <a:buChar char="•"/>
            </a:pPr>
            <a:r>
              <a:rPr lang="tr-TR" sz="1600" b="1" dirty="0">
                <a:ea typeface="+mn-lt"/>
                <a:cs typeface="+mn-lt"/>
              </a:rPr>
              <a:t>Ürün Silme</a:t>
            </a:r>
            <a:r>
              <a:rPr lang="tr-TR" sz="1600" dirty="0">
                <a:ea typeface="+mn-lt"/>
                <a:cs typeface="+mn-lt"/>
              </a:rPr>
              <a:t>: Kullanıcı, sepetinden istemediği ürünleri silebilir.</a:t>
            </a:r>
            <a:endParaRPr lang="tr-TR" sz="1600" dirty="0"/>
          </a:p>
          <a:p>
            <a:pPr marL="285750" lvl="1" indent="-285750">
              <a:buFont typeface="Arial"/>
              <a:buChar char="•"/>
            </a:pPr>
            <a:r>
              <a:rPr lang="tr-TR" sz="1600" b="1" dirty="0">
                <a:ea typeface="+mn-lt"/>
                <a:cs typeface="+mn-lt"/>
              </a:rPr>
              <a:t>Sipariş Tamamlama</a:t>
            </a:r>
            <a:r>
              <a:rPr lang="tr-TR" sz="1600" dirty="0">
                <a:ea typeface="+mn-lt"/>
                <a:cs typeface="+mn-lt"/>
              </a:rPr>
              <a:t>: Kullanıcı, siparişi tamamlayıp ödeme yapar. Sipariş, sistemde kaydedilir ve siparişin durumu güncellenir.</a:t>
            </a:r>
            <a:endParaRPr lang="tr-TR" sz="1600" dirty="0"/>
          </a:p>
          <a:p>
            <a:pPr lvl="1" algn="ctr"/>
            <a:br>
              <a:rPr lang="en-US" dirty="0"/>
            </a:br>
            <a:endParaRPr lang="en-US" sz="1600" dirty="0"/>
          </a:p>
          <a:p>
            <a:pPr lvl="1"/>
            <a:r>
              <a:rPr lang="tr-TR" sz="1600" b="1" dirty="0">
                <a:ea typeface="+mn-lt"/>
                <a:cs typeface="+mn-lt"/>
              </a:rPr>
              <a:t>3. Geçmiş Siparişler</a:t>
            </a:r>
            <a:endParaRPr lang="tr-TR" sz="1600" dirty="0"/>
          </a:p>
          <a:p>
            <a:pPr lvl="1"/>
            <a:r>
              <a:rPr lang="tr-TR" sz="1600" dirty="0">
                <a:ea typeface="+mn-lt"/>
                <a:cs typeface="+mn-lt"/>
              </a:rPr>
              <a:t>Kullanıcı geçmişte yaptığı siparişleri görmek isterse:</a:t>
            </a:r>
            <a:endParaRPr lang="tr-TR" sz="1600" dirty="0"/>
          </a:p>
          <a:p>
            <a:pPr marL="285750" indent="-285750">
              <a:buFont typeface="Arial"/>
              <a:buChar char="•"/>
            </a:pPr>
            <a:r>
              <a:rPr lang="tr-TR" sz="1600" b="1" dirty="0" err="1">
                <a:ea typeface="+mn-lt"/>
                <a:cs typeface="+mn-lt"/>
              </a:rPr>
              <a:t>ShowPastOrders</a:t>
            </a:r>
            <a:r>
              <a:rPr lang="tr-TR" sz="1600" b="1" dirty="0">
                <a:ea typeface="+mn-lt"/>
                <a:cs typeface="+mn-lt"/>
              </a:rPr>
              <a:t>()</a:t>
            </a:r>
            <a:r>
              <a:rPr lang="tr-TR" sz="1600" dirty="0">
                <a:ea typeface="+mn-lt"/>
                <a:cs typeface="+mn-lt"/>
              </a:rPr>
              <a:t>: Kullanıcıya, verdiği tüm siparişlerin listesi gösterilir. Her siparişin detayları (ürünler, tarih, tutar vb.) görüntülenir.</a:t>
            </a:r>
            <a:endParaRPr lang="tr-TR" sz="1600" dirty="0"/>
          </a:p>
          <a:p>
            <a:pPr algn="ctr"/>
            <a:br>
              <a:rPr lang="en-US" dirty="0"/>
            </a:br>
            <a:endParaRPr lang="en-US" sz="1600" dirty="0"/>
          </a:p>
          <a:p>
            <a:pPr algn="l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6007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6A090DAB-2308-799E-C4C9-D71F119FC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015" y="542612"/>
            <a:ext cx="4707754" cy="578785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FD376F64-70EE-D2D1-A9B6-9EC72FCC89DA}"/>
              </a:ext>
            </a:extLst>
          </p:cNvPr>
          <p:cNvSpPr txBox="1"/>
          <p:nvPr/>
        </p:nvSpPr>
        <p:spPr>
          <a:xfrm>
            <a:off x="647231" y="793103"/>
            <a:ext cx="5831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Çekiliş ve Yıldızlı Müşteri 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165356D0-19CE-413C-3B92-D757ED097154}"/>
              </a:ext>
            </a:extLst>
          </p:cNvPr>
          <p:cNvSpPr txBox="1"/>
          <p:nvPr/>
        </p:nvSpPr>
        <p:spPr>
          <a:xfrm>
            <a:off x="479280" y="1500989"/>
            <a:ext cx="590285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4. Çekilişe Katılma</a:t>
            </a:r>
          </a:p>
          <a:p>
            <a:r>
              <a:rPr lang="tr-TR" sz="1400" dirty="0"/>
              <a:t>Kullanıcı, sisteme özel bir çekilişe katılmak istediğinde:</a:t>
            </a:r>
          </a:p>
          <a:p>
            <a:r>
              <a:rPr lang="tr-TR" sz="1400" dirty="0"/>
              <a:t>1.	</a:t>
            </a:r>
            <a:r>
              <a:rPr lang="tr-TR" sz="1400" dirty="0" err="1"/>
              <a:t>JoinDraw</a:t>
            </a:r>
            <a:r>
              <a:rPr lang="tr-TR" sz="1400" dirty="0"/>
              <a:t>(): Kullanıcı, çekilişe katılır ve sistem bu bilgiyi kaydeder.</a:t>
            </a:r>
          </a:p>
          <a:p>
            <a:r>
              <a:rPr lang="tr-TR" sz="1400" dirty="0"/>
              <a:t>o	Çekilişe Katılım Durumu: Kullanıcıya çekilişe katıldığını doğrulayan bir mesaj gösterilir.</a:t>
            </a:r>
          </a:p>
          <a:p>
            <a:r>
              <a:rPr lang="tr-TR" sz="1400" dirty="0"/>
              <a:t>________________________________________</a:t>
            </a:r>
          </a:p>
          <a:p>
            <a:r>
              <a:rPr lang="tr-TR" sz="1400" dirty="0"/>
              <a:t>5. Çekiliş Sonuçları</a:t>
            </a:r>
          </a:p>
          <a:p>
            <a:r>
              <a:rPr lang="tr-TR" sz="1400" dirty="0"/>
              <a:t>Çekiliş sonuçları kullanıcıya gösterilir:</a:t>
            </a:r>
          </a:p>
          <a:p>
            <a:r>
              <a:rPr lang="tr-TR" sz="1400" dirty="0"/>
              <a:t>1.	</a:t>
            </a:r>
            <a:r>
              <a:rPr lang="tr-TR" sz="1400" dirty="0" err="1"/>
              <a:t>ShowDrawResults</a:t>
            </a:r>
            <a:r>
              <a:rPr lang="tr-TR" sz="1400" dirty="0"/>
              <a:t>(): Çekiliş sonuçları, kazananların listesiyle birlikte ekranda gösterilir.</a:t>
            </a:r>
          </a:p>
          <a:p>
            <a:r>
              <a:rPr lang="tr-TR" sz="1400" dirty="0"/>
              <a:t>________________________________________</a:t>
            </a:r>
          </a:p>
          <a:p>
            <a:r>
              <a:rPr lang="tr-TR" sz="1400" dirty="0"/>
              <a:t>6. Yıldızlı Müşteriler</a:t>
            </a:r>
          </a:p>
          <a:p>
            <a:r>
              <a:rPr lang="tr-TR" sz="1400" dirty="0"/>
              <a:t>Sadık müşteriler, sistemde belirli bir seviyeye ulaşanlar için "yıldızlı müşteri" statüsü kazanır:</a:t>
            </a:r>
          </a:p>
          <a:p>
            <a:r>
              <a:rPr lang="tr-TR" sz="1400" dirty="0"/>
              <a:t>1.	</a:t>
            </a:r>
            <a:r>
              <a:rPr lang="tr-TR" sz="1400" dirty="0" err="1"/>
              <a:t>ShowStarCustomers</a:t>
            </a:r>
            <a:r>
              <a:rPr lang="tr-TR" sz="1400" dirty="0"/>
              <a:t>(): Yıldızlı müşteriler listelenir. Kullanıcılar, sadık ve ödüller kazanmış diğer müşterilerle ilgili bilgi alabilir.</a:t>
            </a:r>
          </a:p>
          <a:p>
            <a:r>
              <a:rPr lang="tr-TR" sz="1400" dirty="0"/>
              <a:t>________________________________________</a:t>
            </a:r>
          </a:p>
          <a:p>
            <a:r>
              <a:rPr lang="tr-TR" sz="1400" dirty="0"/>
              <a:t>7. Çıkış</a:t>
            </a:r>
          </a:p>
          <a:p>
            <a:r>
              <a:rPr lang="tr-TR" sz="1400" dirty="0"/>
              <a:t>Kullanıcı sistemden çıkmak istediğinde:</a:t>
            </a:r>
          </a:p>
          <a:p>
            <a:r>
              <a:rPr lang="tr-TR" sz="1400" dirty="0"/>
              <a:t>1.	</a:t>
            </a:r>
            <a:r>
              <a:rPr lang="tr-TR" sz="1400" dirty="0" err="1"/>
              <a:t>loggedInUser</a:t>
            </a:r>
            <a:r>
              <a:rPr lang="tr-TR" sz="1400" dirty="0"/>
              <a:t> = </a:t>
            </a:r>
            <a:r>
              <a:rPr lang="tr-TR" sz="1400" dirty="0" err="1"/>
              <a:t>null</a:t>
            </a:r>
            <a:r>
              <a:rPr lang="tr-TR" sz="1400" dirty="0"/>
              <a:t>: Kullanıcının oturumu kapatılır. Bu, aktif olan kullanıcı bilgisini </a:t>
            </a:r>
            <a:r>
              <a:rPr lang="tr-TR" sz="1400" dirty="0" err="1"/>
              <a:t>null</a:t>
            </a:r>
            <a:r>
              <a:rPr lang="tr-TR" sz="1400" dirty="0"/>
              <a:t> yaparak oturumu sonlandırır.</a:t>
            </a:r>
          </a:p>
          <a:p>
            <a:r>
              <a:rPr lang="tr-TR" sz="1400" dirty="0"/>
              <a:t>o	Program Sonlandırılır: Sistemdeki tüm veriler kaydedildikten sonra program sonlandırılır.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26704810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is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754</Words>
  <Application>Microsoft Office PowerPoint</Application>
  <PresentationFormat>Geniş ekran</PresentationFormat>
  <Paragraphs>78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Arial,Sans-Serif</vt:lpstr>
      <vt:lpstr>Century Gothic</vt:lpstr>
      <vt:lpstr>Wingdings 3,Sans-Serif</vt:lpstr>
      <vt:lpstr>Ofis Teması</vt:lpstr>
      <vt:lpstr>Akıllı Kafe Sistemi</vt:lpstr>
      <vt:lpstr>Projemiz nedir?</vt:lpstr>
      <vt:lpstr>                        Projenin Amacı</vt:lpstr>
      <vt:lpstr>Giriş Ekranı ve Ana Menü</vt:lpstr>
      <vt:lpstr>  Giriş Ekranı ve Ana Menü </vt:lpstr>
      <vt:lpstr>Giriş Ekranı ve Ana Menü </vt:lpstr>
      <vt:lpstr>Sipariş, Geçmiş Sipariş ve Çekiliş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Casper</dc:creator>
  <cp:lastModifiedBy>Eylül Albayrak| GEDIK STUDENT</cp:lastModifiedBy>
  <cp:revision>154</cp:revision>
  <dcterms:created xsi:type="dcterms:W3CDTF">2025-01-09T08:51:47Z</dcterms:created>
  <dcterms:modified xsi:type="dcterms:W3CDTF">2025-01-09T18:12:35Z</dcterms:modified>
</cp:coreProperties>
</file>