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4"/>
  </p:notesMasterIdLst>
  <p:sldIdLst>
    <p:sldId id="256" r:id="rId2"/>
    <p:sldId id="257" r:id="rId3"/>
    <p:sldId id="274" r:id="rId4"/>
    <p:sldId id="258" r:id="rId5"/>
    <p:sldId id="259" r:id="rId6"/>
    <p:sldId id="273" r:id="rId7"/>
    <p:sldId id="275" r:id="rId8"/>
    <p:sldId id="277" r:id="rId9"/>
    <p:sldId id="272" r:id="rId10"/>
    <p:sldId id="278" r:id="rId11"/>
    <p:sldId id="279" r:id="rId12"/>
    <p:sldId id="27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mJWTg6C3+d7RGjyfyDCr9k8el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A3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447" autoAdjust="0"/>
  </p:normalViewPr>
  <p:slideViewPr>
    <p:cSldViewPr snapToGrid="0">
      <p:cViewPr varScale="1">
        <p:scale>
          <a:sx n="55" d="100"/>
          <a:sy n="55" d="100"/>
        </p:scale>
        <p:origin x="171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E6BC17-9F07-4D88-99D0-CAE79A9359C4}"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tr-TR"/>
        </a:p>
      </dgm:t>
    </dgm:pt>
    <dgm:pt modelId="{4A0B55AF-5198-46C6-8689-42EFB3A8629C}">
      <dgm:prSet phldrT="[Text]" custT="1"/>
      <dgm:spPr/>
      <dgm:t>
        <a:bodyPr/>
        <a:lstStyle/>
        <a:p>
          <a:r>
            <a:rPr lang="tr-TR" sz="1800" dirty="0">
              <a:latin typeface="Calibri" panose="020F0502020204030204" pitchFamily="34" charset="0"/>
              <a:cs typeface="Calibri" panose="020F0502020204030204" pitchFamily="34" charset="0"/>
            </a:rPr>
            <a:t>Sorun</a:t>
          </a:r>
        </a:p>
      </dgm:t>
    </dgm:pt>
    <dgm:pt modelId="{10A8C6CF-170C-443F-A937-546893591430}" type="parTrans" cxnId="{43742BFB-E097-45EF-A184-C8D0BB2559C9}">
      <dgm:prSet/>
      <dgm:spPr/>
      <dgm:t>
        <a:bodyPr/>
        <a:lstStyle/>
        <a:p>
          <a:endParaRPr lang="tr-TR"/>
        </a:p>
      </dgm:t>
    </dgm:pt>
    <dgm:pt modelId="{CAADAE68-DC7D-48AF-AFD3-D9E0FDD499EF}" type="sibTrans" cxnId="{43742BFB-E097-45EF-A184-C8D0BB2559C9}">
      <dgm:prSet/>
      <dgm:spPr/>
      <dgm:t>
        <a:bodyPr/>
        <a:lstStyle/>
        <a:p>
          <a:endParaRPr lang="tr-TR"/>
        </a:p>
      </dgm:t>
    </dgm:pt>
    <dgm:pt modelId="{89000A7F-5A75-43BD-8F3E-40D0ED38DFF7}">
      <dgm:prSet phldrT="[Text]" custT="1"/>
      <dgm:spPr/>
      <dgm:t>
        <a:bodyPr/>
        <a:lstStyle/>
        <a:p>
          <a:r>
            <a:rPr lang="tr-TR" sz="1800" dirty="0">
              <a:latin typeface="Calibri" panose="020F0502020204030204" pitchFamily="34" charset="0"/>
              <a:cs typeface="Calibri" panose="020F0502020204030204" pitchFamily="34" charset="0"/>
            </a:rPr>
            <a:t>Bu kalıp hangi durumda kullanılmalıdır?</a:t>
          </a:r>
        </a:p>
      </dgm:t>
    </dgm:pt>
    <dgm:pt modelId="{3F20E95C-B84C-40B6-99FD-20BFF95AD0F0}" type="parTrans" cxnId="{DA67A577-F82E-413D-8A68-BC3A1395964F}">
      <dgm:prSet/>
      <dgm:spPr/>
      <dgm:t>
        <a:bodyPr/>
        <a:lstStyle/>
        <a:p>
          <a:endParaRPr lang="tr-TR"/>
        </a:p>
      </dgm:t>
    </dgm:pt>
    <dgm:pt modelId="{FB7BD706-F5AC-4965-8FCB-69B70EE7D4FC}" type="sibTrans" cxnId="{DA67A577-F82E-413D-8A68-BC3A1395964F}">
      <dgm:prSet/>
      <dgm:spPr/>
      <dgm:t>
        <a:bodyPr/>
        <a:lstStyle/>
        <a:p>
          <a:endParaRPr lang="tr-TR"/>
        </a:p>
      </dgm:t>
    </dgm:pt>
    <dgm:pt modelId="{196C335C-08F1-41E3-BFEC-0F204E75A401}">
      <dgm:prSet phldrT="[Text]" custT="1"/>
      <dgm:spPr/>
      <dgm:t>
        <a:bodyPr/>
        <a:lstStyle/>
        <a:p>
          <a:r>
            <a:rPr lang="tr-TR" sz="1800" dirty="0">
              <a:latin typeface="Calibri" panose="020F0502020204030204" pitchFamily="34" charset="0"/>
              <a:cs typeface="Calibri" panose="020F0502020204030204" pitchFamily="34" charset="0"/>
            </a:rPr>
            <a:t>Çözüm</a:t>
          </a:r>
        </a:p>
      </dgm:t>
    </dgm:pt>
    <dgm:pt modelId="{01533C32-D5DC-435B-AD04-31FF3C70A6C1}" type="parTrans" cxnId="{15972245-1F97-4B61-AF68-F3BE47EED676}">
      <dgm:prSet/>
      <dgm:spPr/>
      <dgm:t>
        <a:bodyPr/>
        <a:lstStyle/>
        <a:p>
          <a:endParaRPr lang="tr-TR"/>
        </a:p>
      </dgm:t>
    </dgm:pt>
    <dgm:pt modelId="{AF3DC32A-3429-48A4-AE77-B7C9A7F68333}" type="sibTrans" cxnId="{15972245-1F97-4B61-AF68-F3BE47EED676}">
      <dgm:prSet/>
      <dgm:spPr/>
      <dgm:t>
        <a:bodyPr/>
        <a:lstStyle/>
        <a:p>
          <a:endParaRPr lang="tr-TR"/>
        </a:p>
      </dgm:t>
    </dgm:pt>
    <dgm:pt modelId="{D00E553F-D832-428B-8DEF-1496E6299BCA}">
      <dgm:prSet phldrT="[Text]" custT="1"/>
      <dgm:spPr/>
      <dgm:t>
        <a:bodyPr/>
        <a:lstStyle/>
        <a:p>
          <a:r>
            <a:rPr lang="tr-TR" sz="1800" dirty="0">
              <a:latin typeface="Calibri" panose="020F0502020204030204" pitchFamily="34" charset="0"/>
              <a:cs typeface="Calibri" panose="020F0502020204030204" pitchFamily="34" charset="0"/>
            </a:rPr>
            <a:t>Ne yapmalısınız? Desen nedir?
Gerekli nesnelerin/sınıfların/yapının ayrıntılarını tanımlanmalı.</a:t>
          </a:r>
        </a:p>
      </dgm:t>
    </dgm:pt>
    <dgm:pt modelId="{C9BA3B7F-6DB3-49B4-8892-5D17AE0A1A9B}" type="parTrans" cxnId="{E89EB4BA-3214-409C-8F28-A879C25F02CA}">
      <dgm:prSet/>
      <dgm:spPr/>
      <dgm:t>
        <a:bodyPr/>
        <a:lstStyle/>
        <a:p>
          <a:endParaRPr lang="tr-TR"/>
        </a:p>
      </dgm:t>
    </dgm:pt>
    <dgm:pt modelId="{C4218D68-7214-492E-AE1D-43C4037480BD}" type="sibTrans" cxnId="{E89EB4BA-3214-409C-8F28-A879C25F02CA}">
      <dgm:prSet/>
      <dgm:spPr/>
      <dgm:t>
        <a:bodyPr/>
        <a:lstStyle/>
        <a:p>
          <a:endParaRPr lang="tr-TR"/>
        </a:p>
      </dgm:t>
    </dgm:pt>
    <dgm:pt modelId="{739A38F3-A991-4CA5-9D73-D34390EDB826}">
      <dgm:prSet phldrT="[Text]" custT="1"/>
      <dgm:spPr/>
      <dgm:t>
        <a:bodyPr/>
        <a:lstStyle/>
        <a:p>
          <a:r>
            <a:rPr lang="tr-TR" sz="1800" dirty="0">
              <a:latin typeface="Calibri" panose="020F0502020204030204" pitchFamily="34" charset="0"/>
              <a:cs typeface="Calibri" panose="020F0502020204030204" pitchFamily="34" charset="0"/>
            </a:rPr>
            <a:t>Avantajlar</a:t>
          </a:r>
          <a:endParaRPr lang="tr-TR" sz="2100" dirty="0">
            <a:latin typeface="Calibri" panose="020F0502020204030204" pitchFamily="34" charset="0"/>
            <a:cs typeface="Calibri" panose="020F0502020204030204" pitchFamily="34" charset="0"/>
          </a:endParaRPr>
        </a:p>
      </dgm:t>
    </dgm:pt>
    <dgm:pt modelId="{80A55FCA-AD36-48C7-B453-B7559849CD9D}" type="parTrans" cxnId="{839B65E9-DF00-448E-A204-7209635CA16C}">
      <dgm:prSet/>
      <dgm:spPr/>
      <dgm:t>
        <a:bodyPr/>
        <a:lstStyle/>
        <a:p>
          <a:endParaRPr lang="tr-TR"/>
        </a:p>
      </dgm:t>
    </dgm:pt>
    <dgm:pt modelId="{31F25FEF-3597-43DD-893F-B2AEF8773CF4}" type="sibTrans" cxnId="{839B65E9-DF00-448E-A204-7209635CA16C}">
      <dgm:prSet/>
      <dgm:spPr/>
      <dgm:t>
        <a:bodyPr/>
        <a:lstStyle/>
        <a:p>
          <a:endParaRPr lang="tr-TR"/>
        </a:p>
      </dgm:t>
    </dgm:pt>
    <dgm:pt modelId="{1347F0A1-976A-41D7-B219-3D53E66A1BE2}">
      <dgm:prSet phldrT="[Text]" custT="1"/>
      <dgm:spPr/>
      <dgm:t>
        <a:bodyPr/>
        <a:lstStyle/>
        <a:p>
          <a:r>
            <a:rPr lang="tr-TR" sz="1800" dirty="0">
              <a:latin typeface="Calibri" panose="020F0502020204030204" pitchFamily="34" charset="0"/>
              <a:cs typeface="Calibri" panose="020F0502020204030204" pitchFamily="34" charset="0"/>
            </a:rPr>
            <a:t>Bu model neden yararlıdır.</a:t>
          </a:r>
        </a:p>
      </dgm:t>
    </dgm:pt>
    <dgm:pt modelId="{6C6E7CCB-7F26-4FE7-9E5C-14C1976A70D1}" type="parTrans" cxnId="{8064A03C-E2C0-420D-8CA6-D2A6AD0F1BE4}">
      <dgm:prSet/>
      <dgm:spPr/>
      <dgm:t>
        <a:bodyPr/>
        <a:lstStyle/>
        <a:p>
          <a:endParaRPr lang="tr-TR"/>
        </a:p>
      </dgm:t>
    </dgm:pt>
    <dgm:pt modelId="{9003A697-762A-4E01-9FD1-3F2BA197B1EA}" type="sibTrans" cxnId="{8064A03C-E2C0-420D-8CA6-D2A6AD0F1BE4}">
      <dgm:prSet/>
      <dgm:spPr/>
      <dgm:t>
        <a:bodyPr/>
        <a:lstStyle/>
        <a:p>
          <a:endParaRPr lang="tr-TR"/>
        </a:p>
      </dgm:t>
    </dgm:pt>
    <dgm:pt modelId="{EBEB9197-0E6A-40E3-AC71-FA6D9D65F2F9}">
      <dgm:prSet custT="1"/>
      <dgm:spPr/>
      <dgm:t>
        <a:bodyPr/>
        <a:lstStyle/>
        <a:p>
          <a:r>
            <a:rPr lang="tr-TR" sz="1800" dirty="0">
              <a:latin typeface="Calibri" panose="020F0502020204030204" pitchFamily="34" charset="0"/>
              <a:cs typeface="Calibri" panose="020F0502020204030204" pitchFamily="34" charset="0"/>
            </a:rPr>
            <a:t>Dezavantajlar</a:t>
          </a:r>
          <a:endParaRPr lang="tr-TR" sz="2300" dirty="0">
            <a:latin typeface="Calibri" panose="020F0502020204030204" pitchFamily="34" charset="0"/>
            <a:cs typeface="Calibri" panose="020F0502020204030204" pitchFamily="34" charset="0"/>
          </a:endParaRPr>
        </a:p>
      </dgm:t>
    </dgm:pt>
    <dgm:pt modelId="{CAC616B6-D14F-4801-BCE5-57D1B8B80E3A}" type="parTrans" cxnId="{477A0267-D8B4-4230-9279-E7C2D0E6A702}">
      <dgm:prSet/>
      <dgm:spPr/>
      <dgm:t>
        <a:bodyPr/>
        <a:lstStyle/>
        <a:p>
          <a:endParaRPr lang="tr-TR"/>
        </a:p>
      </dgm:t>
    </dgm:pt>
    <dgm:pt modelId="{71C1184E-8003-43B1-B23F-48DB4CA40C26}" type="sibTrans" cxnId="{477A0267-D8B4-4230-9279-E7C2D0E6A702}">
      <dgm:prSet/>
      <dgm:spPr/>
      <dgm:t>
        <a:bodyPr/>
        <a:lstStyle/>
        <a:p>
          <a:endParaRPr lang="tr-TR"/>
        </a:p>
      </dgm:t>
    </dgm:pt>
    <dgm:pt modelId="{CD1752B4-8E58-4BAC-BFEF-6BE17768C554}" type="pres">
      <dgm:prSet presAssocID="{07E6BC17-9F07-4D88-99D0-CAE79A9359C4}" presName="Name0" presStyleCnt="0">
        <dgm:presLayoutVars>
          <dgm:dir/>
          <dgm:animLvl val="lvl"/>
          <dgm:resizeHandles val="exact"/>
        </dgm:presLayoutVars>
      </dgm:prSet>
      <dgm:spPr/>
    </dgm:pt>
    <dgm:pt modelId="{128582DD-1F71-4F88-ADB5-D8C54E807FCA}" type="pres">
      <dgm:prSet presAssocID="{4A0B55AF-5198-46C6-8689-42EFB3A8629C}" presName="linNode" presStyleCnt="0"/>
      <dgm:spPr/>
    </dgm:pt>
    <dgm:pt modelId="{7B12F86B-B7EE-4039-8BE0-842912FE422F}" type="pres">
      <dgm:prSet presAssocID="{4A0B55AF-5198-46C6-8689-42EFB3A8629C}" presName="parentText" presStyleLbl="node1" presStyleIdx="0" presStyleCnt="4">
        <dgm:presLayoutVars>
          <dgm:chMax val="1"/>
          <dgm:bulletEnabled val="1"/>
        </dgm:presLayoutVars>
      </dgm:prSet>
      <dgm:spPr/>
    </dgm:pt>
    <dgm:pt modelId="{BE13E0B2-78FC-4A62-B7BC-4103155E3BBB}" type="pres">
      <dgm:prSet presAssocID="{4A0B55AF-5198-46C6-8689-42EFB3A8629C}" presName="descendantText" presStyleLbl="alignAccFollowNode1" presStyleIdx="0" presStyleCnt="3">
        <dgm:presLayoutVars>
          <dgm:bulletEnabled val="1"/>
        </dgm:presLayoutVars>
      </dgm:prSet>
      <dgm:spPr/>
    </dgm:pt>
    <dgm:pt modelId="{B52A1360-5197-49EE-9F8D-E1131C1E78CE}" type="pres">
      <dgm:prSet presAssocID="{CAADAE68-DC7D-48AF-AFD3-D9E0FDD499EF}" presName="sp" presStyleCnt="0"/>
      <dgm:spPr/>
    </dgm:pt>
    <dgm:pt modelId="{CC67FE3B-82DA-4E81-9793-88526787463F}" type="pres">
      <dgm:prSet presAssocID="{196C335C-08F1-41E3-BFEC-0F204E75A401}" presName="linNode" presStyleCnt="0"/>
      <dgm:spPr/>
    </dgm:pt>
    <dgm:pt modelId="{6C1F0A16-805C-4D22-905E-090E82A1BB04}" type="pres">
      <dgm:prSet presAssocID="{196C335C-08F1-41E3-BFEC-0F204E75A401}" presName="parentText" presStyleLbl="node1" presStyleIdx="1" presStyleCnt="4">
        <dgm:presLayoutVars>
          <dgm:chMax val="1"/>
          <dgm:bulletEnabled val="1"/>
        </dgm:presLayoutVars>
      </dgm:prSet>
      <dgm:spPr/>
    </dgm:pt>
    <dgm:pt modelId="{4E521273-611A-47E5-8B8D-E9E866D97646}" type="pres">
      <dgm:prSet presAssocID="{196C335C-08F1-41E3-BFEC-0F204E75A401}" presName="descendantText" presStyleLbl="alignAccFollowNode1" presStyleIdx="1" presStyleCnt="3">
        <dgm:presLayoutVars>
          <dgm:bulletEnabled val="1"/>
        </dgm:presLayoutVars>
      </dgm:prSet>
      <dgm:spPr/>
    </dgm:pt>
    <dgm:pt modelId="{A05B5947-3E46-4974-8450-D8E1587B56B7}" type="pres">
      <dgm:prSet presAssocID="{AF3DC32A-3429-48A4-AE77-B7C9A7F68333}" presName="sp" presStyleCnt="0"/>
      <dgm:spPr/>
    </dgm:pt>
    <dgm:pt modelId="{EC5242DF-5FD2-42E6-B555-1C350DFA331C}" type="pres">
      <dgm:prSet presAssocID="{739A38F3-A991-4CA5-9D73-D34390EDB826}" presName="linNode" presStyleCnt="0"/>
      <dgm:spPr/>
    </dgm:pt>
    <dgm:pt modelId="{47D23B36-B023-4C7D-B107-09814A11540D}" type="pres">
      <dgm:prSet presAssocID="{739A38F3-A991-4CA5-9D73-D34390EDB826}" presName="parentText" presStyleLbl="node1" presStyleIdx="2" presStyleCnt="4">
        <dgm:presLayoutVars>
          <dgm:chMax val="1"/>
          <dgm:bulletEnabled val="1"/>
        </dgm:presLayoutVars>
      </dgm:prSet>
      <dgm:spPr/>
    </dgm:pt>
    <dgm:pt modelId="{3CD10B04-A6CA-4E08-B895-1E125BA4BAE5}" type="pres">
      <dgm:prSet presAssocID="{739A38F3-A991-4CA5-9D73-D34390EDB826}" presName="descendantText" presStyleLbl="alignAccFollowNode1" presStyleIdx="2" presStyleCnt="3" custLinFactNeighborY="4402">
        <dgm:presLayoutVars>
          <dgm:bulletEnabled val="1"/>
        </dgm:presLayoutVars>
      </dgm:prSet>
      <dgm:spPr/>
    </dgm:pt>
    <dgm:pt modelId="{638022C1-57DE-4D3A-8E90-F359B7B9B9FD}" type="pres">
      <dgm:prSet presAssocID="{31F25FEF-3597-43DD-893F-B2AEF8773CF4}" presName="sp" presStyleCnt="0"/>
      <dgm:spPr/>
    </dgm:pt>
    <dgm:pt modelId="{2AE7E82E-C8BC-4F5A-8AC3-C963A39D2E43}" type="pres">
      <dgm:prSet presAssocID="{EBEB9197-0E6A-40E3-AC71-FA6D9D65F2F9}" presName="linNode" presStyleCnt="0"/>
      <dgm:spPr/>
    </dgm:pt>
    <dgm:pt modelId="{3091A4BF-75CC-49D5-A6FD-D9B56CC4D3D4}" type="pres">
      <dgm:prSet presAssocID="{EBEB9197-0E6A-40E3-AC71-FA6D9D65F2F9}" presName="parentText" presStyleLbl="node1" presStyleIdx="3" presStyleCnt="4" custLinFactNeighborY="1332">
        <dgm:presLayoutVars>
          <dgm:chMax val="1"/>
          <dgm:bulletEnabled val="1"/>
        </dgm:presLayoutVars>
      </dgm:prSet>
      <dgm:spPr/>
    </dgm:pt>
  </dgm:ptLst>
  <dgm:cxnLst>
    <dgm:cxn modelId="{8064A03C-E2C0-420D-8CA6-D2A6AD0F1BE4}" srcId="{739A38F3-A991-4CA5-9D73-D34390EDB826}" destId="{1347F0A1-976A-41D7-B219-3D53E66A1BE2}" srcOrd="0" destOrd="0" parTransId="{6C6E7CCB-7F26-4FE7-9E5C-14C1976A70D1}" sibTransId="{9003A697-762A-4E01-9FD1-3F2BA197B1EA}"/>
    <dgm:cxn modelId="{F1620865-20CF-4204-BE7B-B37BBCDBA19C}" type="presOf" srcId="{1347F0A1-976A-41D7-B219-3D53E66A1BE2}" destId="{3CD10B04-A6CA-4E08-B895-1E125BA4BAE5}" srcOrd="0" destOrd="0" presId="urn:microsoft.com/office/officeart/2005/8/layout/vList5"/>
    <dgm:cxn modelId="{15972245-1F97-4B61-AF68-F3BE47EED676}" srcId="{07E6BC17-9F07-4D88-99D0-CAE79A9359C4}" destId="{196C335C-08F1-41E3-BFEC-0F204E75A401}" srcOrd="1" destOrd="0" parTransId="{01533C32-D5DC-435B-AD04-31FF3C70A6C1}" sibTransId="{AF3DC32A-3429-48A4-AE77-B7C9A7F68333}"/>
    <dgm:cxn modelId="{477A0267-D8B4-4230-9279-E7C2D0E6A702}" srcId="{07E6BC17-9F07-4D88-99D0-CAE79A9359C4}" destId="{EBEB9197-0E6A-40E3-AC71-FA6D9D65F2F9}" srcOrd="3" destOrd="0" parTransId="{CAC616B6-D14F-4801-BCE5-57D1B8B80E3A}" sibTransId="{71C1184E-8003-43B1-B23F-48DB4CA40C26}"/>
    <dgm:cxn modelId="{2F2A7768-0A63-40B1-9558-661F0C09D08F}" type="presOf" srcId="{D00E553F-D832-428B-8DEF-1496E6299BCA}" destId="{4E521273-611A-47E5-8B8D-E9E866D97646}" srcOrd="0" destOrd="0" presId="urn:microsoft.com/office/officeart/2005/8/layout/vList5"/>
    <dgm:cxn modelId="{DA67A577-F82E-413D-8A68-BC3A1395964F}" srcId="{4A0B55AF-5198-46C6-8689-42EFB3A8629C}" destId="{89000A7F-5A75-43BD-8F3E-40D0ED38DFF7}" srcOrd="0" destOrd="0" parTransId="{3F20E95C-B84C-40B6-99FD-20BFF95AD0F0}" sibTransId="{FB7BD706-F5AC-4965-8FCB-69B70EE7D4FC}"/>
    <dgm:cxn modelId="{0E732E9A-DC05-4D64-861C-A135BD5054E8}" type="presOf" srcId="{89000A7F-5A75-43BD-8F3E-40D0ED38DFF7}" destId="{BE13E0B2-78FC-4A62-B7BC-4103155E3BBB}" srcOrd="0" destOrd="0" presId="urn:microsoft.com/office/officeart/2005/8/layout/vList5"/>
    <dgm:cxn modelId="{C55F7A9C-6EE2-4BDA-AC22-7D7A94ADC428}" type="presOf" srcId="{07E6BC17-9F07-4D88-99D0-CAE79A9359C4}" destId="{CD1752B4-8E58-4BAC-BFEF-6BE17768C554}" srcOrd="0" destOrd="0" presId="urn:microsoft.com/office/officeart/2005/8/layout/vList5"/>
    <dgm:cxn modelId="{A95F2EA6-983D-4F3E-B70C-BA8495B038CB}" type="presOf" srcId="{739A38F3-A991-4CA5-9D73-D34390EDB826}" destId="{47D23B36-B023-4C7D-B107-09814A11540D}" srcOrd="0" destOrd="0" presId="urn:microsoft.com/office/officeart/2005/8/layout/vList5"/>
    <dgm:cxn modelId="{6744F8AA-2365-4811-97A0-491ED6FE530D}" type="presOf" srcId="{EBEB9197-0E6A-40E3-AC71-FA6D9D65F2F9}" destId="{3091A4BF-75CC-49D5-A6FD-D9B56CC4D3D4}" srcOrd="0" destOrd="0" presId="urn:microsoft.com/office/officeart/2005/8/layout/vList5"/>
    <dgm:cxn modelId="{E89EB4BA-3214-409C-8F28-A879C25F02CA}" srcId="{196C335C-08F1-41E3-BFEC-0F204E75A401}" destId="{D00E553F-D832-428B-8DEF-1496E6299BCA}" srcOrd="0" destOrd="0" parTransId="{C9BA3B7F-6DB3-49B4-8892-5D17AE0A1A9B}" sibTransId="{C4218D68-7214-492E-AE1D-43C4037480BD}"/>
    <dgm:cxn modelId="{EA73FCC6-A2DA-47BD-9DF7-D427DE47756D}" type="presOf" srcId="{4A0B55AF-5198-46C6-8689-42EFB3A8629C}" destId="{7B12F86B-B7EE-4039-8BE0-842912FE422F}" srcOrd="0" destOrd="0" presId="urn:microsoft.com/office/officeart/2005/8/layout/vList5"/>
    <dgm:cxn modelId="{40642DCF-69E3-45A1-AF18-80A5728FB186}" type="presOf" srcId="{196C335C-08F1-41E3-BFEC-0F204E75A401}" destId="{6C1F0A16-805C-4D22-905E-090E82A1BB04}" srcOrd="0" destOrd="0" presId="urn:microsoft.com/office/officeart/2005/8/layout/vList5"/>
    <dgm:cxn modelId="{839B65E9-DF00-448E-A204-7209635CA16C}" srcId="{07E6BC17-9F07-4D88-99D0-CAE79A9359C4}" destId="{739A38F3-A991-4CA5-9D73-D34390EDB826}" srcOrd="2" destOrd="0" parTransId="{80A55FCA-AD36-48C7-B453-B7559849CD9D}" sibTransId="{31F25FEF-3597-43DD-893F-B2AEF8773CF4}"/>
    <dgm:cxn modelId="{43742BFB-E097-45EF-A184-C8D0BB2559C9}" srcId="{07E6BC17-9F07-4D88-99D0-CAE79A9359C4}" destId="{4A0B55AF-5198-46C6-8689-42EFB3A8629C}" srcOrd="0" destOrd="0" parTransId="{10A8C6CF-170C-443F-A937-546893591430}" sibTransId="{CAADAE68-DC7D-48AF-AFD3-D9E0FDD499EF}"/>
    <dgm:cxn modelId="{F93F9032-7939-46DF-A745-A12A7372C5CD}" type="presParOf" srcId="{CD1752B4-8E58-4BAC-BFEF-6BE17768C554}" destId="{128582DD-1F71-4F88-ADB5-D8C54E807FCA}" srcOrd="0" destOrd="0" presId="urn:microsoft.com/office/officeart/2005/8/layout/vList5"/>
    <dgm:cxn modelId="{38B6E58C-AA82-42D8-8403-5C3D66350B84}" type="presParOf" srcId="{128582DD-1F71-4F88-ADB5-D8C54E807FCA}" destId="{7B12F86B-B7EE-4039-8BE0-842912FE422F}" srcOrd="0" destOrd="0" presId="urn:microsoft.com/office/officeart/2005/8/layout/vList5"/>
    <dgm:cxn modelId="{B7D2A108-CDF1-4174-BC66-0C6A8A23F727}" type="presParOf" srcId="{128582DD-1F71-4F88-ADB5-D8C54E807FCA}" destId="{BE13E0B2-78FC-4A62-B7BC-4103155E3BBB}" srcOrd="1" destOrd="0" presId="urn:microsoft.com/office/officeart/2005/8/layout/vList5"/>
    <dgm:cxn modelId="{9F0B1E37-4ED2-491B-AB1B-90620654703F}" type="presParOf" srcId="{CD1752B4-8E58-4BAC-BFEF-6BE17768C554}" destId="{B52A1360-5197-49EE-9F8D-E1131C1E78CE}" srcOrd="1" destOrd="0" presId="urn:microsoft.com/office/officeart/2005/8/layout/vList5"/>
    <dgm:cxn modelId="{B38FA40B-6771-4EE2-8EC4-886A18CD3F91}" type="presParOf" srcId="{CD1752B4-8E58-4BAC-BFEF-6BE17768C554}" destId="{CC67FE3B-82DA-4E81-9793-88526787463F}" srcOrd="2" destOrd="0" presId="urn:microsoft.com/office/officeart/2005/8/layout/vList5"/>
    <dgm:cxn modelId="{4C3BD1A9-19D1-4C3B-87EC-E4689ADA5C2E}" type="presParOf" srcId="{CC67FE3B-82DA-4E81-9793-88526787463F}" destId="{6C1F0A16-805C-4D22-905E-090E82A1BB04}" srcOrd="0" destOrd="0" presId="urn:microsoft.com/office/officeart/2005/8/layout/vList5"/>
    <dgm:cxn modelId="{E0798210-666A-4F72-B04A-CEFE218D7F26}" type="presParOf" srcId="{CC67FE3B-82DA-4E81-9793-88526787463F}" destId="{4E521273-611A-47E5-8B8D-E9E866D97646}" srcOrd="1" destOrd="0" presId="urn:microsoft.com/office/officeart/2005/8/layout/vList5"/>
    <dgm:cxn modelId="{562DFBDE-AC47-4BDA-8EA9-95088E38CFCA}" type="presParOf" srcId="{CD1752B4-8E58-4BAC-BFEF-6BE17768C554}" destId="{A05B5947-3E46-4974-8450-D8E1587B56B7}" srcOrd="3" destOrd="0" presId="urn:microsoft.com/office/officeart/2005/8/layout/vList5"/>
    <dgm:cxn modelId="{B655C74F-3A72-4BD5-B53E-F2FF6EFBBA4E}" type="presParOf" srcId="{CD1752B4-8E58-4BAC-BFEF-6BE17768C554}" destId="{EC5242DF-5FD2-42E6-B555-1C350DFA331C}" srcOrd="4" destOrd="0" presId="urn:microsoft.com/office/officeart/2005/8/layout/vList5"/>
    <dgm:cxn modelId="{E7070BEA-B7C4-45AE-8C84-B56D7B54AAF0}" type="presParOf" srcId="{EC5242DF-5FD2-42E6-B555-1C350DFA331C}" destId="{47D23B36-B023-4C7D-B107-09814A11540D}" srcOrd="0" destOrd="0" presId="urn:microsoft.com/office/officeart/2005/8/layout/vList5"/>
    <dgm:cxn modelId="{61ABBE3A-B2F8-4E4B-8B48-40341056C740}" type="presParOf" srcId="{EC5242DF-5FD2-42E6-B555-1C350DFA331C}" destId="{3CD10B04-A6CA-4E08-B895-1E125BA4BAE5}" srcOrd="1" destOrd="0" presId="urn:microsoft.com/office/officeart/2005/8/layout/vList5"/>
    <dgm:cxn modelId="{50603385-CA1C-4F79-88DC-D0D903D554FC}" type="presParOf" srcId="{CD1752B4-8E58-4BAC-BFEF-6BE17768C554}" destId="{638022C1-57DE-4D3A-8E90-F359B7B9B9FD}" srcOrd="5" destOrd="0" presId="urn:microsoft.com/office/officeart/2005/8/layout/vList5"/>
    <dgm:cxn modelId="{5544C786-3D80-4D4C-9B2C-E73D728265DA}" type="presParOf" srcId="{CD1752B4-8E58-4BAC-BFEF-6BE17768C554}" destId="{2AE7E82E-C8BC-4F5A-8AC3-C963A39D2E43}" srcOrd="6" destOrd="0" presId="urn:microsoft.com/office/officeart/2005/8/layout/vList5"/>
    <dgm:cxn modelId="{027049F3-917B-4D6D-B60A-A3313D62D28A}" type="presParOf" srcId="{2AE7E82E-C8BC-4F5A-8AC3-C963A39D2E43}" destId="{3091A4BF-75CC-49D5-A6FD-D9B56CC4D3D4}"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3E0B2-78FC-4A62-B7BC-4103155E3BBB}">
      <dsp:nvSpPr>
        <dsp:cNvPr id="0" name=""/>
        <dsp:cNvSpPr/>
      </dsp:nvSpPr>
      <dsp:spPr>
        <a:xfrm rot="5400000">
          <a:off x="4185099" y="-1651239"/>
          <a:ext cx="811153" cy="4320636"/>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tr-TR" sz="1800" kern="1200" dirty="0">
              <a:latin typeface="Calibri" panose="020F0502020204030204" pitchFamily="34" charset="0"/>
              <a:cs typeface="Calibri" panose="020F0502020204030204" pitchFamily="34" charset="0"/>
            </a:rPr>
            <a:t>Bu kalıp hangi durumda kullanılmalıdır?</a:t>
          </a:r>
        </a:p>
      </dsp:txBody>
      <dsp:txXfrm rot="-5400000">
        <a:off x="2430358" y="143099"/>
        <a:ext cx="4281039" cy="731959"/>
      </dsp:txXfrm>
    </dsp:sp>
    <dsp:sp modelId="{7B12F86B-B7EE-4039-8BE0-842912FE422F}">
      <dsp:nvSpPr>
        <dsp:cNvPr id="0" name=""/>
        <dsp:cNvSpPr/>
      </dsp:nvSpPr>
      <dsp:spPr>
        <a:xfrm>
          <a:off x="0" y="2108"/>
          <a:ext cx="2430358" cy="1013942"/>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tr-TR" sz="1800" kern="1200" dirty="0">
              <a:latin typeface="Calibri" panose="020F0502020204030204" pitchFamily="34" charset="0"/>
              <a:cs typeface="Calibri" panose="020F0502020204030204" pitchFamily="34" charset="0"/>
            </a:rPr>
            <a:t>Sorun</a:t>
          </a:r>
        </a:p>
      </dsp:txBody>
      <dsp:txXfrm>
        <a:off x="49497" y="51605"/>
        <a:ext cx="2331364" cy="914948"/>
      </dsp:txXfrm>
    </dsp:sp>
    <dsp:sp modelId="{4E521273-611A-47E5-8B8D-E9E866D97646}">
      <dsp:nvSpPr>
        <dsp:cNvPr id="0" name=""/>
        <dsp:cNvSpPr/>
      </dsp:nvSpPr>
      <dsp:spPr>
        <a:xfrm rot="5400000">
          <a:off x="4185099" y="-586600"/>
          <a:ext cx="811153" cy="4320636"/>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tr-TR" sz="1800" kern="1200" dirty="0">
              <a:latin typeface="Calibri" panose="020F0502020204030204" pitchFamily="34" charset="0"/>
              <a:cs typeface="Calibri" panose="020F0502020204030204" pitchFamily="34" charset="0"/>
            </a:rPr>
            <a:t>Ne yapmalısınız? Desen nedir?
Gerekli nesnelerin/sınıfların/yapının ayrıntılarını tanımlanmalı.</a:t>
          </a:r>
        </a:p>
      </dsp:txBody>
      <dsp:txXfrm rot="-5400000">
        <a:off x="2430358" y="1207738"/>
        <a:ext cx="4281039" cy="731959"/>
      </dsp:txXfrm>
    </dsp:sp>
    <dsp:sp modelId="{6C1F0A16-805C-4D22-905E-090E82A1BB04}">
      <dsp:nvSpPr>
        <dsp:cNvPr id="0" name=""/>
        <dsp:cNvSpPr/>
      </dsp:nvSpPr>
      <dsp:spPr>
        <a:xfrm>
          <a:off x="0" y="1066747"/>
          <a:ext cx="2430358" cy="1013942"/>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tr-TR" sz="1800" kern="1200" dirty="0">
              <a:latin typeface="Calibri" panose="020F0502020204030204" pitchFamily="34" charset="0"/>
              <a:cs typeface="Calibri" panose="020F0502020204030204" pitchFamily="34" charset="0"/>
            </a:rPr>
            <a:t>Çözüm</a:t>
          </a:r>
        </a:p>
      </dsp:txBody>
      <dsp:txXfrm>
        <a:off x="49497" y="1116244"/>
        <a:ext cx="2331364" cy="914948"/>
      </dsp:txXfrm>
    </dsp:sp>
    <dsp:sp modelId="{3CD10B04-A6CA-4E08-B895-1E125BA4BAE5}">
      <dsp:nvSpPr>
        <dsp:cNvPr id="0" name=""/>
        <dsp:cNvSpPr/>
      </dsp:nvSpPr>
      <dsp:spPr>
        <a:xfrm rot="5400000">
          <a:off x="4185099" y="513746"/>
          <a:ext cx="811153" cy="4320636"/>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tr-TR" sz="1800" kern="1200" dirty="0">
              <a:latin typeface="Calibri" panose="020F0502020204030204" pitchFamily="34" charset="0"/>
              <a:cs typeface="Calibri" panose="020F0502020204030204" pitchFamily="34" charset="0"/>
            </a:rPr>
            <a:t>Bu model neden yararlıdır.</a:t>
          </a:r>
        </a:p>
      </dsp:txBody>
      <dsp:txXfrm rot="-5400000">
        <a:off x="2430358" y="2308085"/>
        <a:ext cx="4281039" cy="731959"/>
      </dsp:txXfrm>
    </dsp:sp>
    <dsp:sp modelId="{47D23B36-B023-4C7D-B107-09814A11540D}">
      <dsp:nvSpPr>
        <dsp:cNvPr id="0" name=""/>
        <dsp:cNvSpPr/>
      </dsp:nvSpPr>
      <dsp:spPr>
        <a:xfrm>
          <a:off x="0" y="2131386"/>
          <a:ext cx="2430358" cy="1013942"/>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tr-TR" sz="1800" kern="1200" dirty="0">
              <a:latin typeface="Calibri" panose="020F0502020204030204" pitchFamily="34" charset="0"/>
              <a:cs typeface="Calibri" panose="020F0502020204030204" pitchFamily="34" charset="0"/>
            </a:rPr>
            <a:t>Avantajlar</a:t>
          </a:r>
          <a:endParaRPr lang="tr-TR" sz="2100" kern="1200" dirty="0">
            <a:latin typeface="Calibri" panose="020F0502020204030204" pitchFamily="34" charset="0"/>
            <a:cs typeface="Calibri" panose="020F0502020204030204" pitchFamily="34" charset="0"/>
          </a:endParaRPr>
        </a:p>
      </dsp:txBody>
      <dsp:txXfrm>
        <a:off x="49497" y="2180883"/>
        <a:ext cx="2331364" cy="914948"/>
      </dsp:txXfrm>
    </dsp:sp>
    <dsp:sp modelId="{3091A4BF-75CC-49D5-A6FD-D9B56CC4D3D4}">
      <dsp:nvSpPr>
        <dsp:cNvPr id="0" name=""/>
        <dsp:cNvSpPr/>
      </dsp:nvSpPr>
      <dsp:spPr>
        <a:xfrm>
          <a:off x="0" y="3198133"/>
          <a:ext cx="2430358" cy="1013942"/>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tr-TR" sz="1800" kern="1200" dirty="0">
              <a:latin typeface="Calibri" panose="020F0502020204030204" pitchFamily="34" charset="0"/>
              <a:cs typeface="Calibri" panose="020F0502020204030204" pitchFamily="34" charset="0"/>
            </a:rPr>
            <a:t>Dezavantajlar</a:t>
          </a:r>
          <a:endParaRPr lang="tr-TR" sz="2300" kern="1200" dirty="0">
            <a:latin typeface="Calibri" panose="020F0502020204030204" pitchFamily="34" charset="0"/>
            <a:cs typeface="Calibri" panose="020F0502020204030204" pitchFamily="34" charset="0"/>
          </a:endParaRPr>
        </a:p>
      </dsp:txBody>
      <dsp:txXfrm>
        <a:off x="49497" y="3247630"/>
        <a:ext cx="2331364" cy="91494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bee7652cd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tr-TR" dirty="0"/>
          </a:p>
        </p:txBody>
      </p:sp>
      <p:sp>
        <p:nvSpPr>
          <p:cNvPr id="106" name="Google Shape;106;g1bee7652cd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397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tr-TR" b="0" i="0" dirty="0">
                <a:solidFill>
                  <a:srgbClr val="374151"/>
                </a:solidFill>
                <a:effectLst/>
                <a:latin typeface="Söhne"/>
              </a:rPr>
              <a:t>Bu diyagramda, AlbumKoleksiyonu ve AlbumIterator arayüzleri ile onların somut uygulamaları olan ConcreteAlbumKoleksiyonu ve ConcreteAlbumIterator sınıfları gösterilmektedir. Album sınıfı ise, müzik albümü nesnelerini temsil etmektedir.</a:t>
            </a:r>
          </a:p>
          <a:p>
            <a:pPr algn="l"/>
            <a:r>
              <a:rPr lang="tr-TR" b="0" i="0" dirty="0">
                <a:solidFill>
                  <a:srgbClr val="374151"/>
                </a:solidFill>
                <a:effectLst/>
                <a:latin typeface="Söhne"/>
              </a:rPr>
              <a:t>AlbumKoleksiyonu arayüzü, bir AlbumIterator nesnesi oluşturmak için createIterator() yöntemini tanımlar. AlbumIterator arayüzü ise, hasNext() ve next() yöntemlerini tanımlar. Bu yöntemler, albüm koleksiyonu üzerinde gezinmeyi ve albümleri işlemeyi sağlar.</a:t>
            </a:r>
          </a:p>
          <a:p>
            <a:pPr algn="l"/>
            <a:r>
              <a:rPr lang="tr-TR" b="0" i="0" dirty="0">
                <a:solidFill>
                  <a:srgbClr val="374151"/>
                </a:solidFill>
                <a:effectLst/>
                <a:latin typeface="Söhne"/>
              </a:rPr>
              <a:t>ConcreteAlbumKoleksiyonu sınıfı, AlbumKoleksiyonu arayüzünü uygular ve createIterator() yöntemini gerçekler. Ayrıca, albüm koleksiyonuna yeni albümler eklemek için ekleAlbum() yöntemine sahiptir. ConcreteAlbumIterator sınıfı ise, AlbumIterator arayüzünü uygular ve hasNext() ve next() yöntemlerini gerçekler. Bu sınıflar, albüm koleksiyonu üzerinde gezinmeyi ve işlemeyi sağlayan somut uygulamalardır.</a:t>
            </a:r>
          </a:p>
          <a:p>
            <a:pPr algn="l"/>
            <a:r>
              <a:rPr lang="tr-TR" b="0" i="0" dirty="0">
                <a:solidFill>
                  <a:srgbClr val="374151"/>
                </a:solidFill>
                <a:effectLst/>
                <a:latin typeface="Söhne"/>
              </a:rPr>
              <a:t>ConcreteAlbumKoleksiyonu ve Album sınıfları arasında bir ilişki tanımlanmıştır. İlişki şu şekildedir: Bir ConcreteAlbumKoleksiyonu nesnesi, sıfır veya daha fazla Album nesnesine sahip olabilir. Bu, albümlerin albüm koleksiyonuna ait olduğunu gösterir.</a:t>
            </a:r>
          </a:p>
          <a:p>
            <a:pPr marL="0" lvl="0" indent="0" algn="l" rtl="0">
              <a:spcBef>
                <a:spcPts val="0"/>
              </a:spcBef>
              <a:spcAft>
                <a:spcPts val="0"/>
              </a:spcAft>
              <a:buNone/>
            </a:pPr>
            <a:endParaRPr dirty="0"/>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7510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b="0" i="0" dirty="0">
                <a:solidFill>
                  <a:srgbClr val="374151"/>
                </a:solidFill>
                <a:effectLst/>
                <a:latin typeface="Söhne"/>
              </a:rPr>
              <a:t>Bu senaryoda bir restoran menüsü örneği üzerinden iterator tasarım deseni örneklendirilmiştir. </a:t>
            </a:r>
          </a:p>
          <a:p>
            <a:pPr marL="0" lvl="0" indent="0" algn="l" rtl="0">
              <a:spcBef>
                <a:spcPts val="0"/>
              </a:spcBef>
              <a:spcAft>
                <a:spcPts val="0"/>
              </a:spcAft>
              <a:buNone/>
            </a:pPr>
            <a:endParaRPr lang="tr-TR" b="0" i="0" dirty="0">
              <a:solidFill>
                <a:srgbClr val="374151"/>
              </a:solidFill>
              <a:effectLst/>
              <a:latin typeface="Söhne"/>
            </a:endParaRPr>
          </a:p>
          <a:p>
            <a:pPr marL="0" lvl="0" indent="0" algn="l" rtl="0">
              <a:spcBef>
                <a:spcPts val="0"/>
              </a:spcBef>
              <a:spcAft>
                <a:spcPts val="0"/>
              </a:spcAft>
              <a:buNone/>
            </a:pPr>
            <a:r>
              <a:rPr lang="tr-TR" b="0" i="0" dirty="0">
                <a:solidFill>
                  <a:srgbClr val="374151"/>
                </a:solidFill>
                <a:effectLst/>
                <a:latin typeface="Söhne"/>
              </a:rPr>
              <a:t>Menüde bulunan yemeklerin türlerine göre (örneğin: aperatif, ana yemek, tatlı) filtreleyerek farklı iteratorlar ile gezinebiliriz.</a:t>
            </a:r>
          </a:p>
          <a:p>
            <a:pPr marL="0" lvl="0" indent="0" algn="l" rtl="0">
              <a:spcBef>
                <a:spcPts val="0"/>
              </a:spcBef>
              <a:spcAft>
                <a:spcPts val="0"/>
              </a:spcAft>
              <a:buNone/>
            </a:pPr>
            <a:endParaRPr lang="tr-TR" b="0" i="0" dirty="0">
              <a:solidFill>
                <a:srgbClr val="374151"/>
              </a:solidFill>
              <a:effectLst/>
              <a:latin typeface="Söhne"/>
            </a:endParaRPr>
          </a:p>
          <a:p>
            <a:pPr algn="l"/>
            <a:r>
              <a:rPr lang="tr-TR" b="0" i="0" dirty="0">
                <a:solidFill>
                  <a:srgbClr val="374151"/>
                </a:solidFill>
                <a:effectLst/>
                <a:latin typeface="Söhne"/>
              </a:rPr>
              <a:t>Bu UML diyagramında, MenuItem sınıfı menüdeki her bir yemeği temsil eder ve vegan ve vejetaryen özelliklerini saklar. Menu sınıfı, menü öğelerini saklar ve belirli bir öğün türüne veya diyet türüne göre menü öğelerini döndüren metodlar sunar.</a:t>
            </a:r>
          </a:p>
          <a:p>
            <a:pPr algn="l"/>
            <a:r>
              <a:rPr lang="tr-TR" b="0" i="0" dirty="0">
                <a:solidFill>
                  <a:srgbClr val="374151"/>
                </a:solidFill>
                <a:effectLst/>
                <a:latin typeface="Söhne"/>
              </a:rPr>
              <a:t>MenuIterator sınıfı, menü öğelerini döndürmek için iterator arayüzünü sağlar. MealTypeIterator sınıfı, belirli bir öğün türü için menü öğelerini döndüren bir iterator sağlar. DietaryIterator sınıfı, belirli bir diyet türü (vegan veya vejetaryen) için menü öğelerini döndüren bir iterator sağlar.</a:t>
            </a:r>
          </a:p>
          <a:p>
            <a:pPr algn="l"/>
            <a:r>
              <a:rPr lang="tr-TR" b="0" i="0" dirty="0">
                <a:solidFill>
                  <a:srgbClr val="374151"/>
                </a:solidFill>
                <a:effectLst/>
                <a:latin typeface="Söhne"/>
              </a:rPr>
              <a:t>Bu yapıda, iterator'lar menü koleksiyonundan alınan verilere dayalı olarak çalışır ve doğrudan menü koleksiyonuna erişmez. İterator'ların bağımsızlığı artırılır ve menü öğelerinin farklı özelliklere göre filtrelenmesi daha kolay hale gelir.</a:t>
            </a:r>
          </a:p>
          <a:p>
            <a:pPr marL="0" lvl="0" indent="0" algn="l" rtl="0">
              <a:spcBef>
                <a:spcPts val="0"/>
              </a:spcBef>
              <a:spcAft>
                <a:spcPts val="0"/>
              </a:spcAft>
              <a:buNone/>
            </a:pPr>
            <a:endParaRPr dirty="0"/>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412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2780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bee7652cd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1bee7652cd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bee7652cd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1bee7652cd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750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bee7652cd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1bee7652cd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2509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bee7652cd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1bee7652cd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45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bee7652cd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1bee7652cd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204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9"/>
          <p:cNvSpPr>
            <a:spLocks noGrp="1"/>
          </p:cNvSpPr>
          <p:nvPr>
            <p:ph type="pic" idx="2"/>
          </p:nvPr>
        </p:nvSpPr>
        <p:spPr>
          <a:xfrm>
            <a:off x="5183188" y="987425"/>
            <a:ext cx="6172200" cy="4873625"/>
          </a:xfrm>
          <a:prstGeom prst="rect">
            <a:avLst/>
          </a:prstGeom>
          <a:noFill/>
          <a:ln>
            <a:noFill/>
          </a:ln>
        </p:spPr>
      </p:sp>
      <p:sp>
        <p:nvSpPr>
          <p:cNvPr id="64" name="Google Shape;64;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90773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45"/>
              <a:buFont typeface="Calibri"/>
              <a:buNone/>
            </a:pPr>
            <a:r>
              <a:rPr lang="tr-TR" sz="4445" dirty="0"/>
              <a:t>Iterator Tasarım Deseni</a:t>
            </a:r>
            <a:br>
              <a:rPr lang="en-US" sz="4445" dirty="0"/>
            </a:br>
            <a:r>
              <a:rPr lang="en-US" sz="3200" dirty="0"/>
              <a:t> </a:t>
            </a:r>
            <a:endParaRPr dirty="0"/>
          </a:p>
        </p:txBody>
      </p:sp>
      <p:sp>
        <p:nvSpPr>
          <p:cNvPr id="85" name="Google Shape;85;p1"/>
          <p:cNvSpPr txBox="1">
            <a:spLocks noGrp="1"/>
          </p:cNvSpPr>
          <p:nvPr>
            <p:ph type="subTitle" idx="1"/>
          </p:nvPr>
        </p:nvSpPr>
        <p:spPr>
          <a:xfrm>
            <a:off x="1524000" y="3862110"/>
            <a:ext cx="9144000" cy="170878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tr-TR" dirty="0"/>
              <a:t>Tasarım Örüntüleri </a:t>
            </a:r>
            <a:r>
              <a:rPr lang="en-US" dirty="0">
                <a:latin typeface="Calibri"/>
                <a:ea typeface="Calibri"/>
                <a:cs typeface="Calibri"/>
                <a:sym typeface="Calibri"/>
              </a:rPr>
              <a:t>(</a:t>
            </a:r>
            <a:r>
              <a:rPr lang="en-US" dirty="0" err="1">
                <a:latin typeface="Calibri"/>
                <a:ea typeface="Calibri"/>
                <a:cs typeface="Calibri"/>
                <a:sym typeface="Calibri"/>
              </a:rPr>
              <a:t>Dr.Öğr.Üyesi</a:t>
            </a:r>
            <a:r>
              <a:rPr lang="en-US" dirty="0">
                <a:latin typeface="Calibri"/>
                <a:ea typeface="Calibri"/>
                <a:cs typeface="Calibri"/>
                <a:sym typeface="Calibri"/>
              </a:rPr>
              <a:t> </a:t>
            </a:r>
            <a:r>
              <a:rPr lang="tr-TR" dirty="0">
                <a:latin typeface="Calibri"/>
                <a:ea typeface="Calibri"/>
                <a:cs typeface="Calibri"/>
                <a:sym typeface="Calibri"/>
              </a:rPr>
              <a:t>Hikmetcan ÖZCAN</a:t>
            </a:r>
            <a:r>
              <a:rPr lang="en-US" dirty="0">
                <a:latin typeface="Calibri"/>
                <a:ea typeface="Calibri"/>
                <a:cs typeface="Calibri"/>
                <a:sym typeface="Calibri"/>
              </a:rPr>
              <a:t>)</a:t>
            </a:r>
            <a:endParaRPr dirty="0"/>
          </a:p>
          <a:p>
            <a:pPr marL="0" lvl="0" indent="0" algn="ctr" rtl="0">
              <a:lnSpc>
                <a:spcPct val="90000"/>
              </a:lnSpc>
              <a:spcBef>
                <a:spcPts val="1000"/>
              </a:spcBef>
              <a:spcAft>
                <a:spcPts val="0"/>
              </a:spcAft>
              <a:buClr>
                <a:schemeClr val="dk1"/>
              </a:buClr>
              <a:buSzPts val="2400"/>
              <a:buNone/>
            </a:pPr>
            <a:r>
              <a:rPr lang="tr-TR" dirty="0">
                <a:latin typeface="Calibri"/>
                <a:ea typeface="Calibri"/>
                <a:cs typeface="Calibri"/>
                <a:sym typeface="Calibri"/>
              </a:rPr>
              <a:t>Bilgisayar</a:t>
            </a:r>
            <a:r>
              <a:rPr lang="en-US" dirty="0">
                <a:latin typeface="Calibri"/>
                <a:ea typeface="Calibri"/>
                <a:cs typeface="Calibri"/>
                <a:sym typeface="Calibri"/>
              </a:rPr>
              <a:t> </a:t>
            </a:r>
            <a:r>
              <a:rPr lang="en-US" dirty="0" err="1">
                <a:latin typeface="Calibri"/>
                <a:ea typeface="Calibri"/>
                <a:cs typeface="Calibri"/>
                <a:sym typeface="Calibri"/>
              </a:rPr>
              <a:t>Mühendisliği</a:t>
            </a:r>
            <a:endParaRPr dirty="0">
              <a:highlight>
                <a:srgbClr val="FFFF00"/>
              </a:highlight>
              <a:latin typeface="Calibri"/>
              <a:ea typeface="Calibri"/>
              <a:cs typeface="Calibri"/>
              <a:sym typeface="Calibri"/>
            </a:endParaRPr>
          </a:p>
          <a:p>
            <a:pPr marL="0" lvl="0" indent="0" algn="ctr" rtl="0">
              <a:lnSpc>
                <a:spcPct val="90000"/>
              </a:lnSpc>
              <a:spcBef>
                <a:spcPts val="1000"/>
              </a:spcBef>
              <a:spcAft>
                <a:spcPts val="0"/>
              </a:spcAft>
              <a:buClr>
                <a:schemeClr val="dk1"/>
              </a:buClr>
              <a:buSzPts val="1800"/>
              <a:buNone/>
            </a:pPr>
            <a:r>
              <a:rPr lang="en-US" sz="1800" dirty="0" err="1">
                <a:latin typeface="Calibri"/>
                <a:ea typeface="Calibri"/>
                <a:cs typeface="Calibri"/>
                <a:sym typeface="Calibri"/>
              </a:rPr>
              <a:t>Eylül</a:t>
            </a:r>
            <a:r>
              <a:rPr lang="en-US" sz="1800" dirty="0">
                <a:latin typeface="Calibri"/>
                <a:ea typeface="Calibri"/>
                <a:cs typeface="Calibri"/>
                <a:sym typeface="Calibri"/>
              </a:rPr>
              <a:t> ÖZER 225112006</a:t>
            </a:r>
            <a:endParaRPr sz="1800" dirty="0">
              <a:latin typeface="Calibri"/>
              <a:ea typeface="Calibri"/>
              <a:cs typeface="Calibri"/>
              <a:sym typeface="Calibri"/>
            </a:endParaRPr>
          </a:p>
          <a:p>
            <a:pPr marL="0" lvl="0" indent="0" algn="ctr" rtl="0">
              <a:lnSpc>
                <a:spcPct val="90000"/>
              </a:lnSpc>
              <a:spcBef>
                <a:spcPts val="1000"/>
              </a:spcBef>
              <a:spcAft>
                <a:spcPts val="0"/>
              </a:spcAft>
              <a:buClr>
                <a:schemeClr val="dk1"/>
              </a:buClr>
              <a:buSzPts val="1800"/>
              <a:buNone/>
            </a:pPr>
            <a:endParaRPr sz="1800" dirty="0">
              <a:latin typeface="Calibri"/>
              <a:ea typeface="Calibri"/>
              <a:cs typeface="Calibri"/>
              <a:sym typeface="Calibri"/>
            </a:endParaRPr>
          </a:p>
        </p:txBody>
      </p:sp>
      <p:pic>
        <p:nvPicPr>
          <p:cNvPr id="86" name="Google Shape;86;p1"/>
          <p:cNvPicPr preferRelativeResize="0"/>
          <p:nvPr/>
        </p:nvPicPr>
        <p:blipFill rotWithShape="1">
          <a:blip r:embed="rId3">
            <a:alphaModFix/>
          </a:blip>
          <a:srcRect/>
          <a:stretch/>
        </p:blipFill>
        <p:spPr>
          <a:xfrm>
            <a:off x="10742579" y="0"/>
            <a:ext cx="1449421" cy="14494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bee7652cdd_1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tr-TR" dirty="0"/>
              <a:t>DEZAVANTAJLAR</a:t>
            </a:r>
            <a:endParaRPr dirty="0"/>
          </a:p>
        </p:txBody>
      </p:sp>
      <p:sp>
        <p:nvSpPr>
          <p:cNvPr id="109" name="Google Shape;109;g1bee7652cdd_1_4"/>
          <p:cNvSpPr txBox="1">
            <a:spLocks noGrp="1"/>
          </p:cNvSpPr>
          <p:nvPr>
            <p:ph type="body" idx="1"/>
          </p:nvPr>
        </p:nvSpPr>
        <p:spPr>
          <a:xfrm>
            <a:off x="838200" y="1348033"/>
            <a:ext cx="7772400" cy="5144892"/>
          </a:xfrm>
          <a:prstGeom prst="rect">
            <a:avLst/>
          </a:prstGeom>
          <a:noFill/>
          <a:ln>
            <a:noFill/>
          </a:ln>
        </p:spPr>
        <p:txBody>
          <a:bodyPr spcFirstLastPara="1" wrap="square" lIns="91425" tIns="45700" rIns="91425" bIns="45700" anchor="ctr" anchorCtr="0">
            <a:normAutofit/>
          </a:bodyPr>
          <a:lstStyle/>
          <a:p>
            <a:pPr marL="114300" indent="0">
              <a:buNone/>
            </a:pPr>
            <a:endParaRPr lang="en-US" altLang="tr-TR" sz="1800" dirty="0">
              <a:solidFill>
                <a:srgbClr val="262626"/>
              </a:solidFill>
            </a:endParaRPr>
          </a:p>
          <a:p>
            <a:r>
              <a:rPr lang="en-US" altLang="tr-TR" sz="1800" b="1" dirty="0">
                <a:solidFill>
                  <a:srgbClr val="262626"/>
                </a:solidFill>
              </a:rPr>
              <a:t>Ek </a:t>
            </a:r>
            <a:r>
              <a:rPr lang="en-US" altLang="tr-TR" sz="1800" b="1" dirty="0" err="1">
                <a:solidFill>
                  <a:srgbClr val="262626"/>
                </a:solidFill>
              </a:rPr>
              <a:t>kod</a:t>
            </a:r>
            <a:r>
              <a:rPr lang="en-US" altLang="tr-TR" sz="1800" b="1" dirty="0">
                <a:solidFill>
                  <a:srgbClr val="262626"/>
                </a:solidFill>
              </a:rPr>
              <a:t> </a:t>
            </a:r>
            <a:r>
              <a:rPr lang="en-US" altLang="tr-TR" sz="1800" b="1" dirty="0" err="1">
                <a:solidFill>
                  <a:srgbClr val="262626"/>
                </a:solidFill>
              </a:rPr>
              <a:t>karmaşıklığı</a:t>
            </a:r>
            <a:r>
              <a:rPr lang="en-US" altLang="tr-TR" sz="1800" b="1" dirty="0">
                <a:solidFill>
                  <a:srgbClr val="262626"/>
                </a:solidFill>
              </a:rPr>
              <a:t>: </a:t>
            </a:r>
            <a:r>
              <a:rPr lang="en-US" altLang="tr-TR" sz="1800" dirty="0">
                <a:solidFill>
                  <a:srgbClr val="262626"/>
                </a:solidFill>
              </a:rPr>
              <a:t>İterator </a:t>
            </a:r>
            <a:r>
              <a:rPr lang="en-US" altLang="tr-TR" sz="1800" dirty="0" err="1">
                <a:solidFill>
                  <a:srgbClr val="262626"/>
                </a:solidFill>
              </a:rPr>
              <a:t>deseni</a:t>
            </a:r>
            <a:r>
              <a:rPr lang="en-US" altLang="tr-TR" sz="1800" dirty="0">
                <a:solidFill>
                  <a:srgbClr val="262626"/>
                </a:solidFill>
              </a:rPr>
              <a:t>, ek </a:t>
            </a:r>
            <a:r>
              <a:rPr lang="en-US" altLang="tr-TR" sz="1800" dirty="0" err="1">
                <a:solidFill>
                  <a:srgbClr val="262626"/>
                </a:solidFill>
              </a:rPr>
              <a:t>sınıflar</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a:t>
            </a:r>
            <a:r>
              <a:rPr lang="en-US" altLang="tr-TR" sz="1800" dirty="0" err="1">
                <a:solidFill>
                  <a:srgbClr val="262626"/>
                </a:solidFill>
              </a:rPr>
              <a:t>arayüzler</a:t>
            </a:r>
            <a:r>
              <a:rPr lang="en-US" altLang="tr-TR" sz="1800" dirty="0">
                <a:solidFill>
                  <a:srgbClr val="262626"/>
                </a:solidFill>
              </a:rPr>
              <a:t> </a:t>
            </a:r>
            <a:r>
              <a:rPr lang="en-US" altLang="tr-TR" sz="1800" dirty="0" err="1">
                <a:solidFill>
                  <a:srgbClr val="262626"/>
                </a:solidFill>
              </a:rPr>
              <a:t>gerektirir</a:t>
            </a:r>
            <a:r>
              <a:rPr lang="en-US" altLang="tr-TR" sz="1800" dirty="0">
                <a:solidFill>
                  <a:srgbClr val="262626"/>
                </a:solidFill>
              </a:rPr>
              <a:t>, </a:t>
            </a:r>
            <a:r>
              <a:rPr lang="en-US" altLang="tr-TR" sz="1800" dirty="0" err="1">
                <a:solidFill>
                  <a:srgbClr val="262626"/>
                </a:solidFill>
              </a:rPr>
              <a:t>bu</a:t>
            </a:r>
            <a:r>
              <a:rPr lang="en-US" altLang="tr-TR" sz="1800" dirty="0">
                <a:solidFill>
                  <a:srgbClr val="262626"/>
                </a:solidFill>
              </a:rPr>
              <a:t> da </a:t>
            </a:r>
            <a:r>
              <a:rPr lang="en-US" altLang="tr-TR" sz="1800" dirty="0" err="1">
                <a:solidFill>
                  <a:srgbClr val="262626"/>
                </a:solidFill>
              </a:rPr>
              <a:t>kodun</a:t>
            </a:r>
            <a:r>
              <a:rPr lang="en-US" altLang="tr-TR" sz="1800" dirty="0">
                <a:solidFill>
                  <a:srgbClr val="262626"/>
                </a:solidFill>
              </a:rPr>
              <a:t> </a:t>
            </a:r>
            <a:r>
              <a:rPr lang="en-US" altLang="tr-TR" sz="1800" dirty="0" err="1">
                <a:solidFill>
                  <a:srgbClr val="262626"/>
                </a:solidFill>
              </a:rPr>
              <a:t>karmaşıklığını</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a:t>
            </a:r>
            <a:r>
              <a:rPr lang="en-US" altLang="tr-TR" sz="1800" dirty="0" err="1">
                <a:solidFill>
                  <a:srgbClr val="262626"/>
                </a:solidFill>
              </a:rPr>
              <a:t>boyutunu</a:t>
            </a:r>
            <a:r>
              <a:rPr lang="en-US" altLang="tr-TR" sz="1800" dirty="0">
                <a:solidFill>
                  <a:srgbClr val="262626"/>
                </a:solidFill>
              </a:rPr>
              <a:t> </a:t>
            </a:r>
            <a:r>
              <a:rPr lang="en-US" altLang="tr-TR" sz="1800" dirty="0" err="1">
                <a:solidFill>
                  <a:srgbClr val="262626"/>
                </a:solidFill>
              </a:rPr>
              <a:t>artırabilir</a:t>
            </a:r>
            <a:r>
              <a:rPr lang="en-US" altLang="tr-TR" sz="1800" dirty="0">
                <a:solidFill>
                  <a:srgbClr val="262626"/>
                </a:solidFill>
              </a:rPr>
              <a:t>.</a:t>
            </a:r>
          </a:p>
          <a:p>
            <a:endParaRPr lang="en-US" altLang="tr-TR" sz="1800" dirty="0">
              <a:solidFill>
                <a:srgbClr val="262626"/>
              </a:solidFill>
            </a:endParaRPr>
          </a:p>
          <a:p>
            <a:r>
              <a:rPr lang="en-US" altLang="tr-TR" sz="1800" b="1" dirty="0" err="1">
                <a:solidFill>
                  <a:srgbClr val="262626"/>
                </a:solidFill>
              </a:rPr>
              <a:t>Performans</a:t>
            </a:r>
            <a:r>
              <a:rPr lang="en-US" altLang="tr-TR" sz="1800" b="1" dirty="0">
                <a:solidFill>
                  <a:srgbClr val="262626"/>
                </a:solidFill>
              </a:rPr>
              <a:t>: </a:t>
            </a:r>
            <a:r>
              <a:rPr lang="en-US" altLang="tr-TR" sz="1800" dirty="0" err="1">
                <a:solidFill>
                  <a:srgbClr val="262626"/>
                </a:solidFill>
              </a:rPr>
              <a:t>İteratorlar</a:t>
            </a:r>
            <a:r>
              <a:rPr lang="en-US" altLang="tr-TR" sz="1800" dirty="0">
                <a:solidFill>
                  <a:srgbClr val="262626"/>
                </a:solidFill>
              </a:rPr>
              <a:t>, </a:t>
            </a:r>
            <a:r>
              <a:rPr lang="en-US" altLang="tr-TR" sz="1800" dirty="0" err="1">
                <a:solidFill>
                  <a:srgbClr val="262626"/>
                </a:solidFill>
              </a:rPr>
              <a:t>bazı</a:t>
            </a:r>
            <a:r>
              <a:rPr lang="en-US" altLang="tr-TR" sz="1800" dirty="0">
                <a:solidFill>
                  <a:srgbClr val="262626"/>
                </a:solidFill>
              </a:rPr>
              <a:t> </a:t>
            </a:r>
            <a:r>
              <a:rPr lang="en-US" altLang="tr-TR" sz="1800" dirty="0" err="1">
                <a:solidFill>
                  <a:srgbClr val="262626"/>
                </a:solidFill>
              </a:rPr>
              <a:t>durumlarda</a:t>
            </a:r>
            <a:r>
              <a:rPr lang="en-US" altLang="tr-TR" sz="1800" dirty="0">
                <a:solidFill>
                  <a:srgbClr val="262626"/>
                </a:solidFill>
              </a:rPr>
              <a:t> </a:t>
            </a:r>
            <a:r>
              <a:rPr lang="en-US" altLang="tr-TR" sz="1800" dirty="0" err="1">
                <a:solidFill>
                  <a:srgbClr val="262626"/>
                </a:solidFill>
              </a:rPr>
              <a:t>doğrudan</a:t>
            </a:r>
            <a:r>
              <a:rPr lang="en-US" altLang="tr-TR" sz="1800" dirty="0">
                <a:solidFill>
                  <a:srgbClr val="262626"/>
                </a:solidFill>
              </a:rPr>
              <a:t> </a:t>
            </a:r>
            <a:r>
              <a:rPr lang="en-US" altLang="tr-TR" sz="1800" dirty="0" err="1">
                <a:solidFill>
                  <a:srgbClr val="262626"/>
                </a:solidFill>
              </a:rPr>
              <a:t>koleksiyon</a:t>
            </a:r>
            <a:r>
              <a:rPr lang="en-US" altLang="tr-TR" sz="1800" dirty="0">
                <a:solidFill>
                  <a:srgbClr val="262626"/>
                </a:solidFill>
              </a:rPr>
              <a:t> </a:t>
            </a:r>
            <a:r>
              <a:rPr lang="en-US" altLang="tr-TR" sz="1800" dirty="0" err="1">
                <a:solidFill>
                  <a:srgbClr val="262626"/>
                </a:solidFill>
              </a:rPr>
              <a:t>üzerinde</a:t>
            </a:r>
            <a:r>
              <a:rPr lang="en-US" altLang="tr-TR" sz="1800" dirty="0">
                <a:solidFill>
                  <a:srgbClr val="262626"/>
                </a:solidFill>
              </a:rPr>
              <a:t> </a:t>
            </a:r>
            <a:r>
              <a:rPr lang="en-US" altLang="tr-TR" sz="1800" dirty="0" err="1">
                <a:solidFill>
                  <a:srgbClr val="262626"/>
                </a:solidFill>
              </a:rPr>
              <a:t>işlem</a:t>
            </a:r>
            <a:r>
              <a:rPr lang="en-US" altLang="tr-TR" sz="1800" dirty="0">
                <a:solidFill>
                  <a:srgbClr val="262626"/>
                </a:solidFill>
              </a:rPr>
              <a:t> </a:t>
            </a:r>
            <a:r>
              <a:rPr lang="en-US" altLang="tr-TR" sz="1800" dirty="0" err="1">
                <a:solidFill>
                  <a:srgbClr val="262626"/>
                </a:solidFill>
              </a:rPr>
              <a:t>yapmaktan</a:t>
            </a:r>
            <a:r>
              <a:rPr lang="en-US" altLang="tr-TR" sz="1800" dirty="0">
                <a:solidFill>
                  <a:srgbClr val="262626"/>
                </a:solidFill>
              </a:rPr>
              <a:t> </a:t>
            </a:r>
            <a:r>
              <a:rPr lang="en-US" altLang="tr-TR" sz="1800" dirty="0" err="1">
                <a:solidFill>
                  <a:srgbClr val="262626"/>
                </a:solidFill>
              </a:rPr>
              <a:t>daha</a:t>
            </a:r>
            <a:r>
              <a:rPr lang="en-US" altLang="tr-TR" sz="1800" dirty="0">
                <a:solidFill>
                  <a:srgbClr val="262626"/>
                </a:solidFill>
              </a:rPr>
              <a:t> </a:t>
            </a:r>
            <a:r>
              <a:rPr lang="en-US" altLang="tr-TR" sz="1800" dirty="0" err="1">
                <a:solidFill>
                  <a:srgbClr val="262626"/>
                </a:solidFill>
              </a:rPr>
              <a:t>yavaş</a:t>
            </a:r>
            <a:r>
              <a:rPr lang="en-US" altLang="tr-TR" sz="1800" dirty="0">
                <a:solidFill>
                  <a:srgbClr val="262626"/>
                </a:solidFill>
              </a:rPr>
              <a:t> </a:t>
            </a:r>
            <a:r>
              <a:rPr lang="en-US" altLang="tr-TR" sz="1800" dirty="0" err="1">
                <a:solidFill>
                  <a:srgbClr val="262626"/>
                </a:solidFill>
              </a:rPr>
              <a:t>olabilir</a:t>
            </a:r>
            <a:r>
              <a:rPr lang="en-US" altLang="tr-TR" sz="1800" dirty="0">
                <a:solidFill>
                  <a:srgbClr val="262626"/>
                </a:solidFill>
              </a:rPr>
              <a:t>. </a:t>
            </a:r>
            <a:r>
              <a:rPr lang="en-US" altLang="tr-TR" sz="1800" dirty="0" err="1">
                <a:solidFill>
                  <a:srgbClr val="262626"/>
                </a:solidFill>
              </a:rPr>
              <a:t>Bununla</a:t>
            </a:r>
            <a:r>
              <a:rPr lang="en-US" altLang="tr-TR" sz="1800" dirty="0">
                <a:solidFill>
                  <a:srgbClr val="262626"/>
                </a:solidFill>
              </a:rPr>
              <a:t> </a:t>
            </a:r>
            <a:r>
              <a:rPr lang="en-US" altLang="tr-TR" sz="1800" dirty="0" err="1">
                <a:solidFill>
                  <a:srgbClr val="262626"/>
                </a:solidFill>
              </a:rPr>
              <a:t>birlikte</a:t>
            </a:r>
            <a:r>
              <a:rPr lang="en-US" altLang="tr-TR" sz="1800" dirty="0">
                <a:solidFill>
                  <a:srgbClr val="262626"/>
                </a:solidFill>
              </a:rPr>
              <a:t>, </a:t>
            </a:r>
            <a:r>
              <a:rPr lang="en-US" altLang="tr-TR" sz="1800" dirty="0" err="1">
                <a:solidFill>
                  <a:srgbClr val="262626"/>
                </a:solidFill>
              </a:rPr>
              <a:t>bu</a:t>
            </a:r>
            <a:r>
              <a:rPr lang="en-US" altLang="tr-TR" sz="1800" dirty="0">
                <a:solidFill>
                  <a:srgbClr val="262626"/>
                </a:solidFill>
              </a:rPr>
              <a:t> </a:t>
            </a:r>
            <a:r>
              <a:rPr lang="en-US" altLang="tr-TR" sz="1800" dirty="0" err="1">
                <a:solidFill>
                  <a:srgbClr val="262626"/>
                </a:solidFill>
              </a:rPr>
              <a:t>dezavantaj</a:t>
            </a:r>
            <a:r>
              <a:rPr lang="en-US" altLang="tr-TR" sz="1800" dirty="0">
                <a:solidFill>
                  <a:srgbClr val="262626"/>
                </a:solidFill>
              </a:rPr>
              <a:t>, iyi </a:t>
            </a:r>
            <a:r>
              <a:rPr lang="en-US" altLang="tr-TR" sz="1800" dirty="0" err="1">
                <a:solidFill>
                  <a:srgbClr val="262626"/>
                </a:solidFill>
              </a:rPr>
              <a:t>tasarlanmış</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optimize </a:t>
            </a:r>
            <a:r>
              <a:rPr lang="en-US" altLang="tr-TR" sz="1800" dirty="0" err="1">
                <a:solidFill>
                  <a:srgbClr val="262626"/>
                </a:solidFill>
              </a:rPr>
              <a:t>edilmiş</a:t>
            </a:r>
            <a:r>
              <a:rPr lang="en-US" altLang="tr-TR" sz="1800" dirty="0">
                <a:solidFill>
                  <a:srgbClr val="262626"/>
                </a:solidFill>
              </a:rPr>
              <a:t> </a:t>
            </a:r>
            <a:r>
              <a:rPr lang="en-US" altLang="tr-TR" sz="1800" dirty="0" err="1">
                <a:solidFill>
                  <a:srgbClr val="262626"/>
                </a:solidFill>
              </a:rPr>
              <a:t>iteratorlar</a:t>
            </a:r>
            <a:r>
              <a:rPr lang="en-US" altLang="tr-TR" sz="1800" dirty="0">
                <a:solidFill>
                  <a:srgbClr val="262626"/>
                </a:solidFill>
              </a:rPr>
              <a:t> </a:t>
            </a:r>
            <a:r>
              <a:rPr lang="en-US" altLang="tr-TR" sz="1800" dirty="0" err="1">
                <a:solidFill>
                  <a:srgbClr val="262626"/>
                </a:solidFill>
              </a:rPr>
              <a:t>kullanıldığında</a:t>
            </a:r>
            <a:r>
              <a:rPr lang="en-US" altLang="tr-TR" sz="1800" dirty="0">
                <a:solidFill>
                  <a:srgbClr val="262626"/>
                </a:solidFill>
              </a:rPr>
              <a:t> </a:t>
            </a:r>
            <a:r>
              <a:rPr lang="en-US" altLang="tr-TR" sz="1800" dirty="0" err="1">
                <a:solidFill>
                  <a:srgbClr val="262626"/>
                </a:solidFill>
              </a:rPr>
              <a:t>en</a:t>
            </a:r>
            <a:r>
              <a:rPr lang="en-US" altLang="tr-TR" sz="1800" dirty="0">
                <a:solidFill>
                  <a:srgbClr val="262626"/>
                </a:solidFill>
              </a:rPr>
              <a:t> </a:t>
            </a:r>
            <a:r>
              <a:rPr lang="en-US" altLang="tr-TR" sz="1800" dirty="0" err="1">
                <a:solidFill>
                  <a:srgbClr val="262626"/>
                </a:solidFill>
              </a:rPr>
              <a:t>aza</a:t>
            </a:r>
            <a:r>
              <a:rPr lang="en-US" altLang="tr-TR" sz="1800" dirty="0">
                <a:solidFill>
                  <a:srgbClr val="262626"/>
                </a:solidFill>
              </a:rPr>
              <a:t> </a:t>
            </a:r>
            <a:r>
              <a:rPr lang="en-US" altLang="tr-TR" sz="1800" dirty="0" err="1">
                <a:solidFill>
                  <a:srgbClr val="262626"/>
                </a:solidFill>
              </a:rPr>
              <a:t>indirgenebilir</a:t>
            </a:r>
            <a:r>
              <a:rPr lang="en-US" altLang="tr-TR" sz="1800" dirty="0">
                <a:solidFill>
                  <a:srgbClr val="262626"/>
                </a:solidFill>
              </a:rPr>
              <a:t>.</a:t>
            </a:r>
          </a:p>
          <a:p>
            <a:endParaRPr lang="en-US" altLang="tr-TR" sz="1800" dirty="0">
              <a:solidFill>
                <a:srgbClr val="262626"/>
              </a:solidFill>
            </a:endParaRPr>
          </a:p>
          <a:p>
            <a:r>
              <a:rPr lang="en-US" altLang="tr-TR" sz="1800" b="1" dirty="0" err="1">
                <a:solidFill>
                  <a:srgbClr val="262626"/>
                </a:solidFill>
              </a:rPr>
              <a:t>Öğrenme</a:t>
            </a:r>
            <a:r>
              <a:rPr lang="en-US" altLang="tr-TR" sz="1800" b="1" dirty="0">
                <a:solidFill>
                  <a:srgbClr val="262626"/>
                </a:solidFill>
              </a:rPr>
              <a:t> </a:t>
            </a:r>
            <a:r>
              <a:rPr lang="en-US" altLang="tr-TR" sz="1800" b="1" dirty="0" err="1">
                <a:solidFill>
                  <a:srgbClr val="262626"/>
                </a:solidFill>
              </a:rPr>
              <a:t>eğrisi</a:t>
            </a:r>
            <a:r>
              <a:rPr lang="en-US" altLang="tr-TR" sz="1800" b="1" dirty="0">
                <a:solidFill>
                  <a:srgbClr val="262626"/>
                </a:solidFill>
              </a:rPr>
              <a:t>: </a:t>
            </a:r>
            <a:r>
              <a:rPr lang="en-US" altLang="tr-TR" sz="1800" dirty="0">
                <a:solidFill>
                  <a:srgbClr val="262626"/>
                </a:solidFill>
              </a:rPr>
              <a:t>İterator </a:t>
            </a:r>
            <a:r>
              <a:rPr lang="en-US" altLang="tr-TR" sz="1800" dirty="0" err="1">
                <a:solidFill>
                  <a:srgbClr val="262626"/>
                </a:solidFill>
              </a:rPr>
              <a:t>deseninin</a:t>
            </a:r>
            <a:r>
              <a:rPr lang="en-US" altLang="tr-TR" sz="1800" dirty="0">
                <a:solidFill>
                  <a:srgbClr val="262626"/>
                </a:solidFill>
              </a:rPr>
              <a:t> </a:t>
            </a:r>
            <a:r>
              <a:rPr lang="en-US" altLang="tr-TR" sz="1800" dirty="0" err="1">
                <a:solidFill>
                  <a:srgbClr val="262626"/>
                </a:solidFill>
              </a:rPr>
              <a:t>kullanılması</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a:t>
            </a:r>
            <a:r>
              <a:rPr lang="en-US" altLang="tr-TR" sz="1800" dirty="0" err="1">
                <a:solidFill>
                  <a:srgbClr val="262626"/>
                </a:solidFill>
              </a:rPr>
              <a:t>uygulanması</a:t>
            </a:r>
            <a:r>
              <a:rPr lang="en-US" altLang="tr-TR" sz="1800" dirty="0">
                <a:solidFill>
                  <a:srgbClr val="262626"/>
                </a:solidFill>
              </a:rPr>
              <a:t>, </a:t>
            </a:r>
            <a:r>
              <a:rPr lang="en-US" altLang="tr-TR" sz="1800" dirty="0" err="1">
                <a:solidFill>
                  <a:srgbClr val="262626"/>
                </a:solidFill>
              </a:rPr>
              <a:t>özellikle</a:t>
            </a:r>
            <a:r>
              <a:rPr lang="en-US" altLang="tr-TR" sz="1800" dirty="0">
                <a:solidFill>
                  <a:srgbClr val="262626"/>
                </a:solidFill>
              </a:rPr>
              <a:t> yeni </a:t>
            </a:r>
            <a:r>
              <a:rPr lang="en-US" altLang="tr-TR" sz="1800" dirty="0" err="1">
                <a:solidFill>
                  <a:srgbClr val="262626"/>
                </a:solidFill>
              </a:rPr>
              <a:t>başlayanlar</a:t>
            </a:r>
            <a:r>
              <a:rPr lang="en-US" altLang="tr-TR" sz="1800" dirty="0">
                <a:solidFill>
                  <a:srgbClr val="262626"/>
                </a:solidFill>
              </a:rPr>
              <a:t> </a:t>
            </a:r>
            <a:r>
              <a:rPr lang="en-US" altLang="tr-TR" sz="1800" dirty="0" err="1">
                <a:solidFill>
                  <a:srgbClr val="262626"/>
                </a:solidFill>
              </a:rPr>
              <a:t>için</a:t>
            </a:r>
            <a:r>
              <a:rPr lang="en-US" altLang="tr-TR" sz="1800" dirty="0">
                <a:solidFill>
                  <a:srgbClr val="262626"/>
                </a:solidFill>
              </a:rPr>
              <a:t> </a:t>
            </a:r>
            <a:r>
              <a:rPr lang="en-US" altLang="tr-TR" sz="1800" dirty="0" err="1">
                <a:solidFill>
                  <a:srgbClr val="262626"/>
                </a:solidFill>
              </a:rPr>
              <a:t>bir</a:t>
            </a:r>
            <a:r>
              <a:rPr lang="en-US" altLang="tr-TR" sz="1800" dirty="0">
                <a:solidFill>
                  <a:srgbClr val="262626"/>
                </a:solidFill>
              </a:rPr>
              <a:t> </a:t>
            </a:r>
            <a:r>
              <a:rPr lang="en-US" altLang="tr-TR" sz="1800" dirty="0" err="1">
                <a:solidFill>
                  <a:srgbClr val="262626"/>
                </a:solidFill>
              </a:rPr>
              <a:t>öğrenme</a:t>
            </a:r>
            <a:r>
              <a:rPr lang="en-US" altLang="tr-TR" sz="1800" dirty="0">
                <a:solidFill>
                  <a:srgbClr val="262626"/>
                </a:solidFill>
              </a:rPr>
              <a:t> </a:t>
            </a:r>
            <a:r>
              <a:rPr lang="en-US" altLang="tr-TR" sz="1800" dirty="0" err="1">
                <a:solidFill>
                  <a:srgbClr val="262626"/>
                </a:solidFill>
              </a:rPr>
              <a:t>süreci</a:t>
            </a:r>
            <a:r>
              <a:rPr lang="en-US" altLang="tr-TR" sz="1800" dirty="0">
                <a:solidFill>
                  <a:srgbClr val="262626"/>
                </a:solidFill>
              </a:rPr>
              <a:t> </a:t>
            </a:r>
            <a:r>
              <a:rPr lang="en-US" altLang="tr-TR" sz="1800" dirty="0" err="1">
                <a:solidFill>
                  <a:srgbClr val="262626"/>
                </a:solidFill>
              </a:rPr>
              <a:t>gerektirebilir</a:t>
            </a:r>
            <a:r>
              <a:rPr lang="en-US" altLang="tr-TR" sz="1800" dirty="0">
                <a:solidFill>
                  <a:srgbClr val="262626"/>
                </a:solidFill>
              </a:rPr>
              <a:t>.</a:t>
            </a:r>
            <a:endParaRPr lang="en-US" sz="1200" dirty="0"/>
          </a:p>
        </p:txBody>
      </p:sp>
      <p:pic>
        <p:nvPicPr>
          <p:cNvPr id="110" name="Google Shape;110;g1bee7652cdd_1_4"/>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111" name="Google Shape;111;g1bee7652cdd_1_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409642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tr-TR" dirty="0"/>
              <a:t>ÖRNEK SENARYO-1</a:t>
            </a:r>
            <a:br>
              <a:rPr lang="tr-TR" dirty="0"/>
            </a:br>
            <a:r>
              <a:rPr lang="tr-TR" dirty="0"/>
              <a:t>MÜZİK ALBÜMÜ KOLEKSİYONU</a:t>
            </a:r>
            <a:endParaRPr dirty="0"/>
          </a:p>
        </p:txBody>
      </p:sp>
      <p:pic>
        <p:nvPicPr>
          <p:cNvPr id="120" name="Google Shape;120;p5"/>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121" name="Google Shape;121;p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5" name="Picture 4">
            <a:extLst>
              <a:ext uri="{FF2B5EF4-FFF2-40B4-BE49-F238E27FC236}">
                <a16:creationId xmlns:a16="http://schemas.microsoft.com/office/drawing/2014/main" id="{8A57CDC6-0315-911F-9B83-025166B200AE}"/>
              </a:ext>
            </a:extLst>
          </p:cNvPr>
          <p:cNvPicPr>
            <a:picLocks noChangeAspect="1"/>
          </p:cNvPicPr>
          <p:nvPr/>
        </p:nvPicPr>
        <p:blipFill>
          <a:blip r:embed="rId4"/>
          <a:stretch>
            <a:fillRect/>
          </a:stretch>
        </p:blipFill>
        <p:spPr>
          <a:xfrm>
            <a:off x="1771650" y="1690688"/>
            <a:ext cx="8648700" cy="5095875"/>
          </a:xfrm>
          <a:prstGeom prst="rect">
            <a:avLst/>
          </a:prstGeom>
        </p:spPr>
      </p:pic>
    </p:spTree>
    <p:extLst>
      <p:ext uri="{BB962C8B-B14F-4D97-AF65-F5344CB8AC3E}">
        <p14:creationId xmlns:p14="http://schemas.microsoft.com/office/powerpoint/2010/main" val="162471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tr-TR" dirty="0"/>
              <a:t>ÖRNEK SENARYO-2</a:t>
            </a:r>
            <a:br>
              <a:rPr lang="tr-TR" dirty="0"/>
            </a:br>
            <a:r>
              <a:rPr lang="tr-TR" dirty="0"/>
              <a:t>RESTORAN MENÜSÜ</a:t>
            </a:r>
            <a:endParaRPr dirty="0"/>
          </a:p>
        </p:txBody>
      </p:sp>
      <p:pic>
        <p:nvPicPr>
          <p:cNvPr id="120" name="Google Shape;120;p5"/>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121" name="Google Shape;121;p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5" name="Picture 4">
            <a:extLst>
              <a:ext uri="{FF2B5EF4-FFF2-40B4-BE49-F238E27FC236}">
                <a16:creationId xmlns:a16="http://schemas.microsoft.com/office/drawing/2014/main" id="{C4216BE1-8704-70F1-154E-DB2F7AEF01C5}"/>
              </a:ext>
            </a:extLst>
          </p:cNvPr>
          <p:cNvPicPr>
            <a:picLocks noChangeAspect="1"/>
          </p:cNvPicPr>
          <p:nvPr/>
        </p:nvPicPr>
        <p:blipFill>
          <a:blip r:embed="rId4"/>
          <a:stretch>
            <a:fillRect/>
          </a:stretch>
        </p:blipFill>
        <p:spPr>
          <a:xfrm>
            <a:off x="582324" y="1978835"/>
            <a:ext cx="11249025" cy="3848100"/>
          </a:xfrm>
          <a:prstGeom prst="rect">
            <a:avLst/>
          </a:prstGeom>
        </p:spPr>
      </p:pic>
    </p:spTree>
    <p:extLst>
      <p:ext uri="{BB962C8B-B14F-4D97-AF65-F5344CB8AC3E}">
        <p14:creationId xmlns:p14="http://schemas.microsoft.com/office/powerpoint/2010/main" val="141118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838200" y="640333"/>
            <a:ext cx="10515600" cy="14281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SUNU İÇERİĞİ</a:t>
            </a:r>
            <a:br>
              <a:rPr lang="en-US"/>
            </a:br>
            <a:endParaRPr/>
          </a:p>
        </p:txBody>
      </p:sp>
      <p:pic>
        <p:nvPicPr>
          <p:cNvPr id="93" name="Google Shape;93;p2"/>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94" name="Google Shape;94;p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758687" y="6186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Giriş</a:t>
            </a:r>
            <a:endParaRPr/>
          </a:p>
        </p:txBody>
      </p:sp>
      <p:pic>
        <p:nvPicPr>
          <p:cNvPr id="101" name="Google Shape;101;p3"/>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102" name="Google Shape;102;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pic>
        <p:nvPicPr>
          <p:cNvPr id="5" name="Picture 4" descr="A screenshot of a computer&#10;&#10;Description automatically generated with low confidence">
            <a:extLst>
              <a:ext uri="{FF2B5EF4-FFF2-40B4-BE49-F238E27FC236}">
                <a16:creationId xmlns:a16="http://schemas.microsoft.com/office/drawing/2014/main" id="{7E41E0A2-CDFA-7238-55C2-1B4DBA76E09C}"/>
              </a:ext>
            </a:extLst>
          </p:cNvPr>
          <p:cNvPicPr>
            <a:picLocks noChangeAspect="1"/>
          </p:cNvPicPr>
          <p:nvPr/>
        </p:nvPicPr>
        <p:blipFill>
          <a:blip r:embed="rId4"/>
          <a:stretch>
            <a:fillRect/>
          </a:stretch>
        </p:blipFill>
        <p:spPr>
          <a:xfrm>
            <a:off x="2198451" y="840802"/>
            <a:ext cx="8178002" cy="6017198"/>
          </a:xfrm>
          <a:prstGeom prst="rect">
            <a:avLst/>
          </a:prstGeom>
        </p:spPr>
      </p:pic>
      <p:sp>
        <p:nvSpPr>
          <p:cNvPr id="10" name="Rectangle 9">
            <a:extLst>
              <a:ext uri="{FF2B5EF4-FFF2-40B4-BE49-F238E27FC236}">
                <a16:creationId xmlns:a16="http://schemas.microsoft.com/office/drawing/2014/main" id="{3DF03976-1B53-40A1-C4FA-6135FE95ED4D}"/>
              </a:ext>
            </a:extLst>
          </p:cNvPr>
          <p:cNvSpPr/>
          <p:nvPr/>
        </p:nvSpPr>
        <p:spPr>
          <a:xfrm>
            <a:off x="4489526" y="2070546"/>
            <a:ext cx="1285461" cy="387626"/>
          </a:xfrm>
          <a:prstGeom prst="rect">
            <a:avLst/>
          </a:prstGeom>
          <a:noFill/>
          <a:ln w="44450" cap="flat" cmpd="sng" algn="ctr">
            <a:solidFill>
              <a:srgbClr val="FF0000">
                <a:alpha val="82000"/>
              </a:srgb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tr-TR"/>
          </a:p>
        </p:txBody>
      </p:sp>
    </p:spTree>
    <p:extLst>
      <p:ext uri="{BB962C8B-B14F-4D97-AF65-F5344CB8AC3E}">
        <p14:creationId xmlns:p14="http://schemas.microsoft.com/office/powerpoint/2010/main" val="425494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Giriş</a:t>
            </a:r>
            <a:endParaRPr/>
          </a:p>
        </p:txBody>
      </p:sp>
      <p:pic>
        <p:nvPicPr>
          <p:cNvPr id="101" name="Google Shape;101;p3"/>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102" name="Google Shape;102;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graphicFrame>
        <p:nvGraphicFramePr>
          <p:cNvPr id="6" name="Diagram 5">
            <a:extLst>
              <a:ext uri="{FF2B5EF4-FFF2-40B4-BE49-F238E27FC236}">
                <a16:creationId xmlns:a16="http://schemas.microsoft.com/office/drawing/2014/main" id="{24B4F865-8D7A-E31F-3E20-ABFC98A1B8B3}"/>
              </a:ext>
            </a:extLst>
          </p:cNvPr>
          <p:cNvGraphicFramePr/>
          <p:nvPr>
            <p:extLst>
              <p:ext uri="{D42A27DB-BD31-4B8C-83A1-F6EECF244321}">
                <p14:modId xmlns:p14="http://schemas.microsoft.com/office/powerpoint/2010/main" val="3373000604"/>
              </p:ext>
            </p:extLst>
          </p:nvPr>
        </p:nvGraphicFramePr>
        <p:xfrm>
          <a:off x="2811294" y="1690825"/>
          <a:ext cx="6750995" cy="42120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Group 6">
            <a:extLst>
              <a:ext uri="{FF2B5EF4-FFF2-40B4-BE49-F238E27FC236}">
                <a16:creationId xmlns:a16="http://schemas.microsoft.com/office/drawing/2014/main" id="{928EBA98-26F3-3B0B-7264-01D8EAC0059B}"/>
              </a:ext>
            </a:extLst>
          </p:cNvPr>
          <p:cNvGrpSpPr/>
          <p:nvPr/>
        </p:nvGrpSpPr>
        <p:grpSpPr>
          <a:xfrm>
            <a:off x="5241654" y="5066899"/>
            <a:ext cx="4320636" cy="811154"/>
            <a:chOff x="3565577" y="2624871"/>
            <a:chExt cx="6338802" cy="938587"/>
          </a:xfrm>
        </p:grpSpPr>
        <p:sp>
          <p:nvSpPr>
            <p:cNvPr id="8" name="Rectangle: Top Corners Rounded 7">
              <a:extLst>
                <a:ext uri="{FF2B5EF4-FFF2-40B4-BE49-F238E27FC236}">
                  <a16:creationId xmlns:a16="http://schemas.microsoft.com/office/drawing/2014/main" id="{F84AE12B-A8F3-C53B-E8C6-D7123938570B}"/>
                </a:ext>
              </a:extLst>
            </p:cNvPr>
            <p:cNvSpPr/>
            <p:nvPr/>
          </p:nvSpPr>
          <p:spPr>
            <a:xfrm rot="5400000">
              <a:off x="6265684" y="-75236"/>
              <a:ext cx="938587" cy="6338802"/>
            </a:xfrm>
            <a:prstGeom prst="round2SameRect">
              <a:avLst/>
            </a:pr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sp>
        <p:sp>
          <p:nvSpPr>
            <p:cNvPr id="9" name="Rectangle: Top Corners Rounded 4">
              <a:extLst>
                <a:ext uri="{FF2B5EF4-FFF2-40B4-BE49-F238E27FC236}">
                  <a16:creationId xmlns:a16="http://schemas.microsoft.com/office/drawing/2014/main" id="{8261D2D9-4D36-A3B7-E8BD-B93FDCF80903}"/>
                </a:ext>
              </a:extLst>
            </p:cNvPr>
            <p:cNvSpPr txBox="1"/>
            <p:nvPr/>
          </p:nvSpPr>
          <p:spPr>
            <a:xfrm>
              <a:off x="3565577" y="2670689"/>
              <a:ext cx="6292984" cy="84695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tr-TR" sz="1800" kern="1200" dirty="0">
                  <a:latin typeface="Calibri" panose="020F0502020204030204" pitchFamily="34" charset="0"/>
                  <a:cs typeface="Calibri" panose="020F0502020204030204" pitchFamily="34" charset="0"/>
                </a:rPr>
                <a:t>Birisi bu kalıbı neden istemiyor olabilir?</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bee7652cdd_1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tr-TR" dirty="0"/>
              <a:t>Iterator Tasarım Deseni</a:t>
            </a:r>
            <a:endParaRPr dirty="0"/>
          </a:p>
        </p:txBody>
      </p:sp>
      <p:sp>
        <p:nvSpPr>
          <p:cNvPr id="109" name="Google Shape;109;g1bee7652cdd_1_4"/>
          <p:cNvSpPr txBox="1">
            <a:spLocks noGrp="1"/>
          </p:cNvSpPr>
          <p:nvPr>
            <p:ph type="body" idx="1"/>
          </p:nvPr>
        </p:nvSpPr>
        <p:spPr>
          <a:xfrm>
            <a:off x="1036982" y="1229567"/>
            <a:ext cx="9904379" cy="4163134"/>
          </a:xfrm>
          <a:prstGeom prst="rect">
            <a:avLst/>
          </a:prstGeom>
          <a:noFill/>
          <a:ln>
            <a:noFill/>
          </a:ln>
        </p:spPr>
        <p:txBody>
          <a:bodyPr spcFirstLastPara="1" wrap="square" lIns="91425" tIns="45700" rIns="91425" bIns="45700" anchor="ctr" anchorCtr="0">
            <a:normAutofit/>
          </a:bodyPr>
          <a:lstStyle/>
          <a:p>
            <a:pPr marL="457200" lvl="0" indent="-342900" algn="just" rtl="0">
              <a:lnSpc>
                <a:spcPct val="100000"/>
              </a:lnSpc>
              <a:spcBef>
                <a:spcPts val="600"/>
              </a:spcBef>
              <a:spcAft>
                <a:spcPts val="0"/>
              </a:spcAft>
              <a:buClr>
                <a:srgbClr val="000000"/>
              </a:buClr>
              <a:buSzPts val="1800"/>
              <a:buChar char="•"/>
            </a:pPr>
            <a:r>
              <a:rPr lang="en-US" sz="1800" dirty="0">
                <a:solidFill>
                  <a:srgbClr val="000000"/>
                </a:solidFill>
              </a:rPr>
              <a:t>Iterator </a:t>
            </a:r>
            <a:r>
              <a:rPr lang="en-US" sz="1800" dirty="0" err="1">
                <a:solidFill>
                  <a:srgbClr val="000000"/>
                </a:solidFill>
              </a:rPr>
              <a:t>tasarım</a:t>
            </a:r>
            <a:r>
              <a:rPr lang="en-US" sz="1800" dirty="0">
                <a:solidFill>
                  <a:srgbClr val="000000"/>
                </a:solidFill>
              </a:rPr>
              <a:t> </a:t>
            </a:r>
            <a:r>
              <a:rPr lang="en-US" sz="1800" dirty="0" err="1">
                <a:solidFill>
                  <a:srgbClr val="000000"/>
                </a:solidFill>
              </a:rPr>
              <a:t>deseni</a:t>
            </a:r>
            <a:r>
              <a:rPr lang="en-US" sz="1800" dirty="0">
                <a:solidFill>
                  <a:srgbClr val="000000"/>
                </a:solidFill>
              </a:rPr>
              <a:t>, </a:t>
            </a:r>
            <a:r>
              <a:rPr lang="en-US" sz="1800" dirty="0" err="1">
                <a:solidFill>
                  <a:srgbClr val="000000"/>
                </a:solidFill>
              </a:rPr>
              <a:t>koleksiyonlar</a:t>
            </a:r>
            <a:r>
              <a:rPr lang="en-US" sz="1800" dirty="0">
                <a:solidFill>
                  <a:srgbClr val="000000"/>
                </a:solidFill>
              </a:rPr>
              <a:t> </a:t>
            </a:r>
            <a:r>
              <a:rPr lang="en-US" sz="1800" dirty="0" err="1">
                <a:solidFill>
                  <a:srgbClr val="000000"/>
                </a:solidFill>
              </a:rPr>
              <a:t>üzerinde</a:t>
            </a:r>
            <a:r>
              <a:rPr lang="en-US" sz="1800" dirty="0">
                <a:solidFill>
                  <a:srgbClr val="000000"/>
                </a:solidFill>
              </a:rPr>
              <a:t> </a:t>
            </a:r>
            <a:r>
              <a:rPr lang="en-US" sz="1800" dirty="0" err="1">
                <a:solidFill>
                  <a:srgbClr val="000000"/>
                </a:solidFill>
              </a:rPr>
              <a:t>dolaşmayı</a:t>
            </a:r>
            <a:r>
              <a:rPr lang="en-US" sz="1800" dirty="0">
                <a:solidFill>
                  <a:srgbClr val="000000"/>
                </a:solidFill>
              </a:rPr>
              <a:t> (</a:t>
            </a:r>
            <a:r>
              <a:rPr lang="en-US" sz="1800" dirty="0" err="1">
                <a:solidFill>
                  <a:srgbClr val="000000"/>
                </a:solidFill>
              </a:rPr>
              <a:t>gezinmeyi</a:t>
            </a:r>
            <a:r>
              <a:rPr lang="en-US" sz="1800" dirty="0">
                <a:solidFill>
                  <a:srgbClr val="000000"/>
                </a:solidFill>
              </a:rPr>
              <a:t>) </a:t>
            </a:r>
            <a:r>
              <a:rPr lang="en-US" sz="1800" dirty="0" err="1">
                <a:solidFill>
                  <a:srgbClr val="000000"/>
                </a:solidFill>
              </a:rPr>
              <a:t>sağlayan</a:t>
            </a:r>
            <a:r>
              <a:rPr lang="en-US" sz="1800" dirty="0">
                <a:solidFill>
                  <a:srgbClr val="000000"/>
                </a:solidFill>
              </a:rPr>
              <a:t> </a:t>
            </a:r>
            <a:r>
              <a:rPr lang="en-US" sz="1800" dirty="0" err="1">
                <a:solidFill>
                  <a:srgbClr val="000000"/>
                </a:solidFill>
              </a:rPr>
              <a:t>ve</a:t>
            </a:r>
            <a:r>
              <a:rPr lang="en-US" sz="1800" dirty="0">
                <a:solidFill>
                  <a:srgbClr val="000000"/>
                </a:solidFill>
              </a:rPr>
              <a:t> </a:t>
            </a:r>
            <a:r>
              <a:rPr lang="en-US" sz="1800" dirty="0" err="1">
                <a:solidFill>
                  <a:srgbClr val="000000"/>
                </a:solidFill>
              </a:rPr>
              <a:t>koleksiyonun</a:t>
            </a:r>
            <a:r>
              <a:rPr lang="en-US" sz="1800" dirty="0">
                <a:solidFill>
                  <a:srgbClr val="000000"/>
                </a:solidFill>
              </a:rPr>
              <a:t> </a:t>
            </a:r>
            <a:r>
              <a:rPr lang="en-US" sz="1800" dirty="0" err="1">
                <a:solidFill>
                  <a:srgbClr val="000000"/>
                </a:solidFill>
              </a:rPr>
              <a:t>temel</a:t>
            </a:r>
            <a:r>
              <a:rPr lang="en-US" sz="1800" dirty="0">
                <a:solidFill>
                  <a:srgbClr val="000000"/>
                </a:solidFill>
              </a:rPr>
              <a:t> </a:t>
            </a:r>
            <a:r>
              <a:rPr lang="en-US" sz="1800" dirty="0" err="1">
                <a:solidFill>
                  <a:srgbClr val="000000"/>
                </a:solidFill>
              </a:rPr>
              <a:t>yapısını</a:t>
            </a:r>
            <a:r>
              <a:rPr lang="en-US" sz="1800" dirty="0">
                <a:solidFill>
                  <a:srgbClr val="000000"/>
                </a:solidFill>
              </a:rPr>
              <a:t> </a:t>
            </a:r>
            <a:r>
              <a:rPr lang="en-US" sz="1800" dirty="0" err="1">
                <a:solidFill>
                  <a:srgbClr val="000000"/>
                </a:solidFill>
              </a:rPr>
              <a:t>ve</a:t>
            </a:r>
            <a:r>
              <a:rPr lang="en-US" sz="1800" dirty="0">
                <a:solidFill>
                  <a:srgbClr val="000000"/>
                </a:solidFill>
              </a:rPr>
              <a:t> </a:t>
            </a:r>
            <a:r>
              <a:rPr lang="en-US" sz="1800" dirty="0" err="1">
                <a:solidFill>
                  <a:srgbClr val="000000"/>
                </a:solidFill>
              </a:rPr>
              <a:t>uygulanmasını</a:t>
            </a:r>
            <a:r>
              <a:rPr lang="en-US" sz="1800" dirty="0">
                <a:solidFill>
                  <a:srgbClr val="000000"/>
                </a:solidFill>
              </a:rPr>
              <a:t> </a:t>
            </a:r>
            <a:r>
              <a:rPr lang="en-US" sz="1800" dirty="0" err="1">
                <a:solidFill>
                  <a:srgbClr val="000000"/>
                </a:solidFill>
              </a:rPr>
              <a:t>gizleyen</a:t>
            </a:r>
            <a:r>
              <a:rPr lang="en-US" sz="1800" dirty="0">
                <a:solidFill>
                  <a:srgbClr val="000000"/>
                </a:solidFill>
              </a:rPr>
              <a:t> </a:t>
            </a:r>
            <a:r>
              <a:rPr lang="en-US" sz="1800" dirty="0" err="1">
                <a:solidFill>
                  <a:srgbClr val="000000"/>
                </a:solidFill>
              </a:rPr>
              <a:t>bir</a:t>
            </a:r>
            <a:r>
              <a:rPr lang="en-US" sz="1800" dirty="0">
                <a:solidFill>
                  <a:srgbClr val="000000"/>
                </a:solidFill>
              </a:rPr>
              <a:t> </a:t>
            </a:r>
            <a:r>
              <a:rPr lang="en-US" sz="1800" dirty="0" err="1">
                <a:solidFill>
                  <a:srgbClr val="000000"/>
                </a:solidFill>
              </a:rPr>
              <a:t>davranışsal</a:t>
            </a:r>
            <a:r>
              <a:rPr lang="en-US" sz="1800" dirty="0">
                <a:solidFill>
                  <a:srgbClr val="000000"/>
                </a:solidFill>
              </a:rPr>
              <a:t> </a:t>
            </a:r>
            <a:r>
              <a:rPr lang="en-US" sz="1800" dirty="0" err="1">
                <a:solidFill>
                  <a:srgbClr val="000000"/>
                </a:solidFill>
              </a:rPr>
              <a:t>tasarım</a:t>
            </a:r>
            <a:r>
              <a:rPr lang="en-US" sz="1800" dirty="0">
                <a:solidFill>
                  <a:srgbClr val="000000"/>
                </a:solidFill>
              </a:rPr>
              <a:t> </a:t>
            </a:r>
            <a:r>
              <a:rPr lang="en-US" sz="1800" dirty="0" err="1">
                <a:solidFill>
                  <a:srgbClr val="000000"/>
                </a:solidFill>
              </a:rPr>
              <a:t>desenidir</a:t>
            </a:r>
            <a:r>
              <a:rPr lang="en-US" sz="1800" dirty="0">
                <a:solidFill>
                  <a:srgbClr val="000000"/>
                </a:solidFill>
              </a:rPr>
              <a:t>.</a:t>
            </a:r>
            <a:endParaRPr lang="tr-TR" sz="1800" dirty="0">
              <a:solidFill>
                <a:srgbClr val="000000"/>
              </a:solidFill>
            </a:endParaRPr>
          </a:p>
          <a:p>
            <a:pPr marL="114300" lvl="0" indent="0" algn="just" rtl="0">
              <a:lnSpc>
                <a:spcPct val="100000"/>
              </a:lnSpc>
              <a:spcBef>
                <a:spcPts val="600"/>
              </a:spcBef>
              <a:spcAft>
                <a:spcPts val="0"/>
              </a:spcAft>
              <a:buClr>
                <a:srgbClr val="000000"/>
              </a:buClr>
              <a:buSzPts val="1800"/>
              <a:buNone/>
            </a:pPr>
            <a:endParaRPr lang="tr-TR" sz="1800" dirty="0">
              <a:solidFill>
                <a:srgbClr val="000000"/>
              </a:solidFill>
            </a:endParaRPr>
          </a:p>
          <a:p>
            <a:pPr marL="457200" lvl="0" indent="-342900" algn="just" rtl="0">
              <a:lnSpc>
                <a:spcPct val="100000"/>
              </a:lnSpc>
              <a:spcBef>
                <a:spcPts val="600"/>
              </a:spcBef>
              <a:spcAft>
                <a:spcPts val="0"/>
              </a:spcAft>
              <a:buClr>
                <a:srgbClr val="000000"/>
              </a:buClr>
              <a:buSzPts val="1800"/>
              <a:buChar char="•"/>
            </a:pPr>
            <a:r>
              <a:rPr lang="tr-TR" sz="1800" dirty="0">
                <a:solidFill>
                  <a:srgbClr val="000000"/>
                </a:solidFill>
              </a:rPr>
              <a:t>Iterator, bir koleksiyonun öğelerini tiplerinden bağımsız (list, stack, tree vb.) tarayarak tekrarlı bir işlem yapmak istediğiniz durumlarda kullanılır.</a:t>
            </a:r>
          </a:p>
          <a:p>
            <a:pPr marL="114300" lvl="0" indent="0" algn="just" rtl="0">
              <a:lnSpc>
                <a:spcPct val="100000"/>
              </a:lnSpc>
              <a:spcBef>
                <a:spcPts val="600"/>
              </a:spcBef>
              <a:spcAft>
                <a:spcPts val="0"/>
              </a:spcAft>
              <a:buClr>
                <a:srgbClr val="000000"/>
              </a:buClr>
              <a:buSzPts val="1800"/>
              <a:buNone/>
            </a:pPr>
            <a:endParaRPr lang="tr-TR" sz="1800" dirty="0">
              <a:solidFill>
                <a:srgbClr val="000000"/>
              </a:solidFill>
            </a:endParaRPr>
          </a:p>
          <a:p>
            <a:pPr marL="457200" lvl="0" indent="-342900" algn="just" rtl="0">
              <a:lnSpc>
                <a:spcPct val="100000"/>
              </a:lnSpc>
              <a:spcBef>
                <a:spcPts val="600"/>
              </a:spcBef>
              <a:spcAft>
                <a:spcPts val="0"/>
              </a:spcAft>
              <a:buClr>
                <a:srgbClr val="000000"/>
              </a:buClr>
              <a:buSzPts val="1800"/>
              <a:buChar char="•"/>
            </a:pPr>
            <a:r>
              <a:rPr lang="tr-TR" sz="1800" dirty="0">
                <a:solidFill>
                  <a:srgbClr val="000000"/>
                </a:solidFill>
              </a:rPr>
              <a:t>Iterator tasarım deseninin amacı, koleksiyonlar üzerinde dolaşmayı ve elemanlara erişimi sağlamak için tek tip ve tutarlı bir arayüz sunmaktır. Bu sayede, farklı koleksiyon türleri ve yapıları üzerinde çalışan kodlar, koleksiyonun temel yapısından ve uygulanmasından bağımsız hale gelir.</a:t>
            </a:r>
          </a:p>
          <a:p>
            <a:pPr marL="457200" lvl="0" indent="-342900" algn="just" rtl="0">
              <a:lnSpc>
                <a:spcPct val="100000"/>
              </a:lnSpc>
              <a:spcBef>
                <a:spcPts val="600"/>
              </a:spcBef>
              <a:spcAft>
                <a:spcPts val="0"/>
              </a:spcAft>
              <a:buClr>
                <a:srgbClr val="000000"/>
              </a:buClr>
              <a:buSzPts val="1800"/>
              <a:buChar char="•"/>
            </a:pPr>
            <a:endParaRPr sz="1900" dirty="0"/>
          </a:p>
        </p:txBody>
      </p:sp>
      <p:pic>
        <p:nvPicPr>
          <p:cNvPr id="110" name="Google Shape;110;g1bee7652cdd_1_4"/>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111" name="Google Shape;111;g1bee7652cdd_1_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pic>
        <p:nvPicPr>
          <p:cNvPr id="3" name="Picture 2" descr="Text, logo&#10;&#10;Description automatically generated">
            <a:extLst>
              <a:ext uri="{FF2B5EF4-FFF2-40B4-BE49-F238E27FC236}">
                <a16:creationId xmlns:a16="http://schemas.microsoft.com/office/drawing/2014/main" id="{78993275-0137-033C-6170-788E8395B473}"/>
              </a:ext>
            </a:extLst>
          </p:cNvPr>
          <p:cNvPicPr>
            <a:picLocks noChangeAspect="1"/>
          </p:cNvPicPr>
          <p:nvPr/>
        </p:nvPicPr>
        <p:blipFill>
          <a:blip r:embed="rId4"/>
          <a:stretch>
            <a:fillRect/>
          </a:stretch>
        </p:blipFill>
        <p:spPr>
          <a:xfrm>
            <a:off x="4642094" y="4431953"/>
            <a:ext cx="2694156" cy="19243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bee7652cdd_1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tr-TR" dirty="0"/>
              <a:t>SORUN</a:t>
            </a:r>
            <a:endParaRPr dirty="0"/>
          </a:p>
        </p:txBody>
      </p:sp>
      <p:pic>
        <p:nvPicPr>
          <p:cNvPr id="110" name="Google Shape;110;g1bee7652cdd_1_4"/>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111" name="Google Shape;111;g1bee7652cdd_1_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11" name="Google Shape;109;g1bee7652cdd_1_4">
            <a:extLst>
              <a:ext uri="{FF2B5EF4-FFF2-40B4-BE49-F238E27FC236}">
                <a16:creationId xmlns:a16="http://schemas.microsoft.com/office/drawing/2014/main" id="{F7364F5B-6BF9-4C33-7252-2135C44D959B}"/>
              </a:ext>
            </a:extLst>
          </p:cNvPr>
          <p:cNvSpPr txBox="1">
            <a:spLocks noGrp="1"/>
          </p:cNvSpPr>
          <p:nvPr>
            <p:ph type="body" idx="1"/>
          </p:nvPr>
        </p:nvSpPr>
        <p:spPr>
          <a:xfrm>
            <a:off x="1023103" y="3806394"/>
            <a:ext cx="10330697" cy="2766082"/>
          </a:xfrm>
          <a:prstGeom prst="rect">
            <a:avLst/>
          </a:prstGeom>
          <a:noFill/>
          <a:ln>
            <a:noFill/>
          </a:ln>
        </p:spPr>
        <p:txBody>
          <a:bodyPr spcFirstLastPara="1" wrap="square" lIns="91425" tIns="45700" rIns="91425" bIns="45700" anchor="ctr" anchorCtr="0">
            <a:normAutofit fontScale="92500" lnSpcReduction="20000"/>
          </a:bodyPr>
          <a:lstStyle/>
          <a:p>
            <a:pPr marL="114300" lvl="0" indent="0" algn="just" rtl="0">
              <a:lnSpc>
                <a:spcPct val="100000"/>
              </a:lnSpc>
              <a:spcBef>
                <a:spcPts val="600"/>
              </a:spcBef>
              <a:spcAft>
                <a:spcPts val="0"/>
              </a:spcAft>
              <a:buClr>
                <a:srgbClr val="000000"/>
              </a:buClr>
              <a:buSzPts val="1800"/>
              <a:buNone/>
            </a:pPr>
            <a:endParaRPr lang="tr-TR" sz="1900" dirty="0"/>
          </a:p>
          <a:p>
            <a:pPr lvl="1" algn="just">
              <a:lnSpc>
                <a:spcPct val="100000"/>
              </a:lnSpc>
              <a:spcBef>
                <a:spcPts val="600"/>
              </a:spcBef>
              <a:buClr>
                <a:srgbClr val="000000"/>
              </a:buClr>
              <a:buFont typeface="Wingdings" panose="05000000000000000000" pitchFamily="2" charset="2"/>
              <a:buChar char="q"/>
            </a:pPr>
            <a:r>
              <a:rPr lang="tr-TR" sz="1900" b="1" dirty="0"/>
              <a:t>Koleksiyonların iç yapısına bağımlılık: </a:t>
            </a:r>
            <a:r>
              <a:rPr lang="tr-TR" sz="1900" dirty="0"/>
              <a:t>Kodun, farklı koleksiyon yapıları ve türlerine bağımlı olması.</a:t>
            </a:r>
          </a:p>
          <a:p>
            <a:pPr lvl="1" algn="just">
              <a:lnSpc>
                <a:spcPct val="100000"/>
              </a:lnSpc>
              <a:spcBef>
                <a:spcPts val="600"/>
              </a:spcBef>
              <a:buClr>
                <a:srgbClr val="000000"/>
              </a:buClr>
              <a:buFont typeface="Wingdings" panose="05000000000000000000" pitchFamily="2" charset="2"/>
              <a:buChar char="q"/>
            </a:pPr>
            <a:r>
              <a:rPr lang="tr-TR" sz="1900" b="1" dirty="0"/>
              <a:t>Erişim ve dolaşma yöntemlerinin tutarsızlığı: </a:t>
            </a:r>
            <a:r>
              <a:rPr lang="tr-TR" sz="1900" dirty="0"/>
              <a:t>Farklı koleksiyonlar için farklı erişim ve dolaşma yöntemlerinin kullanılması.</a:t>
            </a:r>
          </a:p>
          <a:p>
            <a:pPr lvl="1" algn="just">
              <a:lnSpc>
                <a:spcPct val="100000"/>
              </a:lnSpc>
              <a:spcBef>
                <a:spcPts val="600"/>
              </a:spcBef>
              <a:buClr>
                <a:srgbClr val="000000"/>
              </a:buClr>
              <a:buFont typeface="Wingdings" panose="05000000000000000000" pitchFamily="2" charset="2"/>
              <a:buChar char="q"/>
            </a:pPr>
            <a:r>
              <a:rPr lang="tr-TR" sz="1900" b="1" dirty="0"/>
              <a:t>Yeniden kullanılabilirlik ve esneklik eksikliği:</a:t>
            </a:r>
            <a:r>
              <a:rPr lang="tr-TR" sz="1900" dirty="0"/>
              <a:t> Koleksiyonlar üzerinde çalışan algoritmaların ve işlemlerin, koleksiyon türü ve yapısına bağımlı olarak yeniden kullanılabilirliğinin ve esnekliğinin sınırlı olması.</a:t>
            </a:r>
          </a:p>
          <a:p>
            <a:pPr lvl="1" algn="just">
              <a:lnSpc>
                <a:spcPct val="100000"/>
              </a:lnSpc>
              <a:spcBef>
                <a:spcPts val="600"/>
              </a:spcBef>
              <a:buClr>
                <a:srgbClr val="000000"/>
              </a:buClr>
              <a:buFont typeface="Wingdings" panose="05000000000000000000" pitchFamily="2" charset="2"/>
              <a:buChar char="q"/>
            </a:pPr>
            <a:r>
              <a:rPr lang="tr-TR" sz="1900" b="1" dirty="0"/>
              <a:t>Koleksiyon türlerinde ve yapılarında değişikliklere uyum sağlamada zorluklar:</a:t>
            </a:r>
            <a:r>
              <a:rPr lang="tr-TR" sz="1900" dirty="0"/>
              <a:t> Koleksiyonların değiştirilmesi veya yeni koleksiyon türlerinin eklenmesi durumunda, kodun uyum sağlamakta zorlanması.</a:t>
            </a:r>
          </a:p>
        </p:txBody>
      </p:sp>
      <p:pic>
        <p:nvPicPr>
          <p:cNvPr id="12" name="Picture 11" descr="Text&#10;&#10;Description automatically generated">
            <a:extLst>
              <a:ext uri="{FF2B5EF4-FFF2-40B4-BE49-F238E27FC236}">
                <a16:creationId xmlns:a16="http://schemas.microsoft.com/office/drawing/2014/main" id="{7E891AE1-684A-4AB4-CAF6-A7A4BB989836}"/>
              </a:ext>
            </a:extLst>
          </p:cNvPr>
          <p:cNvPicPr>
            <a:picLocks noChangeAspect="1"/>
          </p:cNvPicPr>
          <p:nvPr/>
        </p:nvPicPr>
        <p:blipFill>
          <a:blip r:embed="rId4"/>
          <a:stretch>
            <a:fillRect/>
          </a:stretch>
        </p:blipFill>
        <p:spPr>
          <a:xfrm>
            <a:off x="3995338" y="1258182"/>
            <a:ext cx="3756962" cy="2633154"/>
          </a:xfrm>
          <a:prstGeom prst="rect">
            <a:avLst/>
          </a:prstGeom>
        </p:spPr>
      </p:pic>
    </p:spTree>
    <p:extLst>
      <p:ext uri="{BB962C8B-B14F-4D97-AF65-F5344CB8AC3E}">
        <p14:creationId xmlns:p14="http://schemas.microsoft.com/office/powerpoint/2010/main" val="275621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bee7652cdd_1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tr-TR" dirty="0"/>
              <a:t>ÇÖZÜM</a:t>
            </a:r>
            <a:endParaRPr dirty="0"/>
          </a:p>
        </p:txBody>
      </p:sp>
      <p:pic>
        <p:nvPicPr>
          <p:cNvPr id="110" name="Google Shape;110;g1bee7652cdd_1_4"/>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111" name="Google Shape;111;g1bee7652cdd_1_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2" name="Google Shape;109;g1bee7652cdd_1_4">
            <a:extLst>
              <a:ext uri="{FF2B5EF4-FFF2-40B4-BE49-F238E27FC236}">
                <a16:creationId xmlns:a16="http://schemas.microsoft.com/office/drawing/2014/main" id="{10494054-2932-156E-AEBD-34EC5468F814}"/>
              </a:ext>
            </a:extLst>
          </p:cNvPr>
          <p:cNvSpPr txBox="1">
            <a:spLocks noGrp="1"/>
          </p:cNvSpPr>
          <p:nvPr>
            <p:ph type="body" idx="1"/>
          </p:nvPr>
        </p:nvSpPr>
        <p:spPr>
          <a:xfrm>
            <a:off x="1055058" y="1700616"/>
            <a:ext cx="9904379" cy="4655734"/>
          </a:xfrm>
          <a:prstGeom prst="rect">
            <a:avLst/>
          </a:prstGeom>
          <a:noFill/>
          <a:ln>
            <a:noFill/>
          </a:ln>
        </p:spPr>
        <p:txBody>
          <a:bodyPr spcFirstLastPara="1" wrap="square" lIns="91425" tIns="45700" rIns="91425" bIns="45700" anchor="ctr" anchorCtr="0">
            <a:normAutofit fontScale="92500" lnSpcReduction="10000"/>
          </a:bodyPr>
          <a:lstStyle/>
          <a:p>
            <a:pPr lvl="0" algn="just" rtl="0">
              <a:lnSpc>
                <a:spcPct val="100000"/>
              </a:lnSpc>
              <a:spcBef>
                <a:spcPts val="600"/>
              </a:spcBef>
              <a:spcAft>
                <a:spcPts val="0"/>
              </a:spcAft>
              <a:buClr>
                <a:srgbClr val="000000"/>
              </a:buClr>
              <a:buSzPts val="1800"/>
              <a:buFont typeface="Wingdings" panose="05000000000000000000" pitchFamily="2" charset="2"/>
              <a:buChar char="ü"/>
            </a:pPr>
            <a:r>
              <a:rPr lang="tr-TR" sz="1800" b="1" dirty="0"/>
              <a:t>Koleksiyonların iç yapısını gizleme: </a:t>
            </a:r>
            <a:r>
              <a:rPr lang="tr-TR" sz="1800" dirty="0"/>
              <a:t>Farklı koleksiyon yapıları ve türleri (ör. listeler, kümeler, ağaçlar) üzerinde çalışan kodlar, bu yapıların iç detaylarından bağımsızlaşmalıdır. İterator, koleksiyonun gerçek yapısını ve uygulanmasını gizleyerek, dışarıya sadece belirli bir arayüz sunar. Bu sayede, kodunuzun iç yapılara bağımlılığı azalır ve daha esnek hale gelir.</a:t>
            </a:r>
          </a:p>
          <a:p>
            <a:pPr lvl="0" algn="just" rtl="0">
              <a:lnSpc>
                <a:spcPct val="100000"/>
              </a:lnSpc>
              <a:spcBef>
                <a:spcPts val="600"/>
              </a:spcBef>
              <a:spcAft>
                <a:spcPts val="0"/>
              </a:spcAft>
              <a:buClr>
                <a:srgbClr val="000000"/>
              </a:buClr>
              <a:buSzPts val="1800"/>
              <a:buFont typeface="Wingdings" panose="05000000000000000000" pitchFamily="2" charset="2"/>
              <a:buChar char="ü"/>
            </a:pPr>
            <a:endParaRPr lang="tr-TR" sz="1800" dirty="0"/>
          </a:p>
          <a:p>
            <a:pPr lvl="0" algn="just" rtl="0">
              <a:lnSpc>
                <a:spcPct val="100000"/>
              </a:lnSpc>
              <a:spcBef>
                <a:spcPts val="600"/>
              </a:spcBef>
              <a:spcAft>
                <a:spcPts val="0"/>
              </a:spcAft>
              <a:buClr>
                <a:srgbClr val="000000"/>
              </a:buClr>
              <a:buSzPts val="1800"/>
              <a:buFont typeface="Wingdings" panose="05000000000000000000" pitchFamily="2" charset="2"/>
              <a:buChar char="ü"/>
            </a:pPr>
            <a:r>
              <a:rPr lang="tr-TR" sz="1800" b="1" dirty="0"/>
              <a:t>Tek tip ve tutarlı erişim sağlama: </a:t>
            </a:r>
            <a:r>
              <a:rPr lang="tr-TR" sz="1800" dirty="0"/>
              <a:t>İterator, farklı koleksiyonlar üzerinde dolaşmayı ve elemanlara erişimi sağlamak için ortak bir arayüz sunar. Bu, uygulamanızın farklı koleksiyon türleri ve yapılarıyla çalışırken, kodunuzun tutarlı ve anlaşılır olmasına yardımcı olur.</a:t>
            </a:r>
          </a:p>
          <a:p>
            <a:pPr lvl="0" algn="just" rtl="0">
              <a:lnSpc>
                <a:spcPct val="100000"/>
              </a:lnSpc>
              <a:spcBef>
                <a:spcPts val="600"/>
              </a:spcBef>
              <a:spcAft>
                <a:spcPts val="0"/>
              </a:spcAft>
              <a:buClr>
                <a:srgbClr val="000000"/>
              </a:buClr>
              <a:buSzPts val="1800"/>
              <a:buFont typeface="Wingdings" panose="05000000000000000000" pitchFamily="2" charset="2"/>
              <a:buChar char="ü"/>
            </a:pPr>
            <a:endParaRPr lang="tr-TR" sz="1800" dirty="0"/>
          </a:p>
          <a:p>
            <a:pPr lvl="0" algn="just" rtl="0">
              <a:lnSpc>
                <a:spcPct val="100000"/>
              </a:lnSpc>
              <a:spcBef>
                <a:spcPts val="600"/>
              </a:spcBef>
              <a:spcAft>
                <a:spcPts val="0"/>
              </a:spcAft>
              <a:buClr>
                <a:srgbClr val="000000"/>
              </a:buClr>
              <a:buSzPts val="1800"/>
              <a:buFont typeface="Wingdings" panose="05000000000000000000" pitchFamily="2" charset="2"/>
              <a:buChar char="ü"/>
            </a:pPr>
            <a:r>
              <a:rPr lang="tr-TR" sz="1800" b="1" dirty="0"/>
              <a:t>Koleksiyonlar üzerinde dolaşmayı soyutlama:</a:t>
            </a:r>
            <a:r>
              <a:rPr lang="tr-TR" sz="1800" dirty="0"/>
              <a:t> İterator deseni sayesinde, koleksiyonlar üzerinde dolaşan algoritmalar ve işlemler, koleksiyon türünden ve yapısından bağımsız hale gelir. Bu, kodun daha kolay yeniden kullanılabilir olmasını sağlar ve geliştirme sürecini hızlandırır.</a:t>
            </a:r>
          </a:p>
          <a:p>
            <a:pPr lvl="0" algn="just" rtl="0">
              <a:lnSpc>
                <a:spcPct val="100000"/>
              </a:lnSpc>
              <a:spcBef>
                <a:spcPts val="600"/>
              </a:spcBef>
              <a:spcAft>
                <a:spcPts val="0"/>
              </a:spcAft>
              <a:buClr>
                <a:srgbClr val="000000"/>
              </a:buClr>
              <a:buSzPts val="1800"/>
              <a:buFont typeface="Wingdings" panose="05000000000000000000" pitchFamily="2" charset="2"/>
              <a:buChar char="ü"/>
            </a:pPr>
            <a:endParaRPr lang="tr-TR" sz="1800" dirty="0"/>
          </a:p>
          <a:p>
            <a:pPr lvl="0" algn="just" rtl="0">
              <a:lnSpc>
                <a:spcPct val="100000"/>
              </a:lnSpc>
              <a:spcBef>
                <a:spcPts val="600"/>
              </a:spcBef>
              <a:spcAft>
                <a:spcPts val="0"/>
              </a:spcAft>
              <a:buClr>
                <a:srgbClr val="000000"/>
              </a:buClr>
              <a:buSzPts val="1800"/>
              <a:buFont typeface="Wingdings" panose="05000000000000000000" pitchFamily="2" charset="2"/>
              <a:buChar char="ü"/>
            </a:pPr>
            <a:r>
              <a:rPr lang="tr-TR" sz="1800" b="1" dirty="0"/>
              <a:t>Koleksiyon türlerinde ve yapılarında değişikliklere uyum sağlama: </a:t>
            </a:r>
            <a:r>
              <a:rPr lang="tr-TR" sz="1800" dirty="0"/>
              <a:t>İterator deseni, uygulamanızda kullanılan koleksiyonların değiştirilmesi veya yeni koleksiyon türlerinin eklenmesi durumunda kolayca uyum sağlar. Kodunuz, iterator arayüzü sayesinde bu değişikliklerden etkilenmez ve esnekliği artırır.</a:t>
            </a:r>
          </a:p>
        </p:txBody>
      </p:sp>
    </p:spTree>
    <p:extLst>
      <p:ext uri="{BB962C8B-B14F-4D97-AF65-F5344CB8AC3E}">
        <p14:creationId xmlns:p14="http://schemas.microsoft.com/office/powerpoint/2010/main" val="2759153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bee7652cdd_1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tr-TR" dirty="0"/>
              <a:t>ÇÖZÜM</a:t>
            </a:r>
            <a:endParaRPr dirty="0"/>
          </a:p>
        </p:txBody>
      </p:sp>
      <p:pic>
        <p:nvPicPr>
          <p:cNvPr id="110" name="Google Shape;110;g1bee7652cdd_1_4"/>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111" name="Google Shape;111;g1bee7652cdd_1_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2" name="Google Shape;109;g1bee7652cdd_1_4">
            <a:extLst>
              <a:ext uri="{FF2B5EF4-FFF2-40B4-BE49-F238E27FC236}">
                <a16:creationId xmlns:a16="http://schemas.microsoft.com/office/drawing/2014/main" id="{10494054-2932-156E-AEBD-34EC5468F814}"/>
              </a:ext>
            </a:extLst>
          </p:cNvPr>
          <p:cNvSpPr txBox="1">
            <a:spLocks noGrp="1"/>
          </p:cNvSpPr>
          <p:nvPr>
            <p:ph type="body" idx="1"/>
          </p:nvPr>
        </p:nvSpPr>
        <p:spPr>
          <a:xfrm>
            <a:off x="1015730" y="1347433"/>
            <a:ext cx="4788722" cy="4163134"/>
          </a:xfrm>
          <a:prstGeom prst="rect">
            <a:avLst/>
          </a:prstGeom>
          <a:noFill/>
          <a:ln>
            <a:noFill/>
          </a:ln>
        </p:spPr>
        <p:txBody>
          <a:bodyPr spcFirstLastPara="1" wrap="square" lIns="91425" tIns="45700" rIns="91425" bIns="45700" anchor="ctr" anchorCtr="0">
            <a:normAutofit/>
          </a:bodyPr>
          <a:lstStyle/>
          <a:p>
            <a:pPr lvl="0" algn="just" rtl="0">
              <a:lnSpc>
                <a:spcPct val="100000"/>
              </a:lnSpc>
              <a:spcBef>
                <a:spcPts val="600"/>
              </a:spcBef>
              <a:spcAft>
                <a:spcPts val="0"/>
              </a:spcAft>
              <a:buClr>
                <a:srgbClr val="000000"/>
              </a:buClr>
              <a:buSzPts val="1800"/>
              <a:buFont typeface="Wingdings" panose="05000000000000000000" pitchFamily="2" charset="2"/>
              <a:buChar char="ü"/>
            </a:pPr>
            <a:r>
              <a:rPr lang="tr-TR" sz="1900" dirty="0"/>
              <a:t>Iterator deseninin ana fikri bir koleksiyonun dolaşımla ilgili davranışlarını alıp iterator denen ayrı bir objeye yüklemektir.</a:t>
            </a:r>
          </a:p>
        </p:txBody>
      </p:sp>
      <p:pic>
        <p:nvPicPr>
          <p:cNvPr id="6" name="Picture 5">
            <a:extLst>
              <a:ext uri="{FF2B5EF4-FFF2-40B4-BE49-F238E27FC236}">
                <a16:creationId xmlns:a16="http://schemas.microsoft.com/office/drawing/2014/main" id="{19E783BD-3B14-C416-9447-664AEB9C20BC}"/>
              </a:ext>
            </a:extLst>
          </p:cNvPr>
          <p:cNvPicPr>
            <a:picLocks noChangeAspect="1"/>
          </p:cNvPicPr>
          <p:nvPr/>
        </p:nvPicPr>
        <p:blipFill>
          <a:blip r:embed="rId4"/>
          <a:stretch>
            <a:fillRect/>
          </a:stretch>
        </p:blipFill>
        <p:spPr>
          <a:xfrm>
            <a:off x="6530541" y="1131978"/>
            <a:ext cx="4097169" cy="4937436"/>
          </a:xfrm>
          <a:prstGeom prst="rect">
            <a:avLst/>
          </a:prstGeom>
        </p:spPr>
      </p:pic>
    </p:spTree>
    <p:extLst>
      <p:ext uri="{BB962C8B-B14F-4D97-AF65-F5344CB8AC3E}">
        <p14:creationId xmlns:p14="http://schemas.microsoft.com/office/powerpoint/2010/main" val="1931490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bee7652cdd_1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tr-TR" dirty="0"/>
              <a:t>AVANTAJLAR</a:t>
            </a:r>
            <a:endParaRPr dirty="0"/>
          </a:p>
        </p:txBody>
      </p:sp>
      <p:sp>
        <p:nvSpPr>
          <p:cNvPr id="109" name="Google Shape;109;g1bee7652cdd_1_4"/>
          <p:cNvSpPr txBox="1">
            <a:spLocks noGrp="1"/>
          </p:cNvSpPr>
          <p:nvPr>
            <p:ph type="body" idx="1"/>
          </p:nvPr>
        </p:nvSpPr>
        <p:spPr>
          <a:xfrm>
            <a:off x="838200" y="1619125"/>
            <a:ext cx="7359300" cy="4873800"/>
          </a:xfrm>
          <a:prstGeom prst="rect">
            <a:avLst/>
          </a:prstGeom>
          <a:noFill/>
          <a:ln>
            <a:noFill/>
          </a:ln>
        </p:spPr>
        <p:txBody>
          <a:bodyPr spcFirstLastPara="1" wrap="square" lIns="91425" tIns="45700" rIns="91425" bIns="45700" anchor="ctr" anchorCtr="0">
            <a:normAutofit lnSpcReduction="10000"/>
          </a:bodyPr>
          <a:lstStyle/>
          <a:p>
            <a:r>
              <a:rPr lang="en-US" altLang="tr-TR" sz="1800" b="1" dirty="0" err="1">
                <a:solidFill>
                  <a:srgbClr val="262626"/>
                </a:solidFill>
              </a:rPr>
              <a:t>Soyutlama</a:t>
            </a:r>
            <a:r>
              <a:rPr lang="en-US" altLang="tr-TR" sz="1800" b="1" dirty="0">
                <a:solidFill>
                  <a:srgbClr val="262626"/>
                </a:solidFill>
              </a:rPr>
              <a:t>: </a:t>
            </a:r>
            <a:r>
              <a:rPr lang="en-US" altLang="tr-TR" sz="1800" dirty="0">
                <a:solidFill>
                  <a:srgbClr val="262626"/>
                </a:solidFill>
              </a:rPr>
              <a:t>İterator </a:t>
            </a:r>
            <a:r>
              <a:rPr lang="en-US" altLang="tr-TR" sz="1800" dirty="0" err="1">
                <a:solidFill>
                  <a:srgbClr val="262626"/>
                </a:solidFill>
              </a:rPr>
              <a:t>deseni</a:t>
            </a:r>
            <a:r>
              <a:rPr lang="en-US" altLang="tr-TR" sz="1800" dirty="0">
                <a:solidFill>
                  <a:srgbClr val="262626"/>
                </a:solidFill>
              </a:rPr>
              <a:t>, </a:t>
            </a:r>
            <a:r>
              <a:rPr lang="en-US" altLang="tr-TR" sz="1800" dirty="0" err="1">
                <a:solidFill>
                  <a:srgbClr val="262626"/>
                </a:solidFill>
              </a:rPr>
              <a:t>koleksiyonlar</a:t>
            </a:r>
            <a:r>
              <a:rPr lang="en-US" altLang="tr-TR" sz="1800" dirty="0">
                <a:solidFill>
                  <a:srgbClr val="262626"/>
                </a:solidFill>
              </a:rPr>
              <a:t> </a:t>
            </a:r>
            <a:r>
              <a:rPr lang="en-US" altLang="tr-TR" sz="1800" dirty="0" err="1">
                <a:solidFill>
                  <a:srgbClr val="262626"/>
                </a:solidFill>
              </a:rPr>
              <a:t>üzerindeki</a:t>
            </a:r>
            <a:r>
              <a:rPr lang="en-US" altLang="tr-TR" sz="1800" dirty="0">
                <a:solidFill>
                  <a:srgbClr val="262626"/>
                </a:solidFill>
              </a:rPr>
              <a:t> </a:t>
            </a:r>
            <a:r>
              <a:rPr lang="en-US" altLang="tr-TR" sz="1800" dirty="0" err="1">
                <a:solidFill>
                  <a:srgbClr val="262626"/>
                </a:solidFill>
              </a:rPr>
              <a:t>işlemleri</a:t>
            </a:r>
            <a:r>
              <a:rPr lang="en-US" altLang="tr-TR" sz="1800" dirty="0">
                <a:solidFill>
                  <a:srgbClr val="262626"/>
                </a:solidFill>
              </a:rPr>
              <a:t> </a:t>
            </a:r>
            <a:r>
              <a:rPr lang="en-US" altLang="tr-TR" sz="1800" dirty="0" err="1">
                <a:solidFill>
                  <a:srgbClr val="262626"/>
                </a:solidFill>
              </a:rPr>
              <a:t>soyutlar</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a:t>
            </a:r>
            <a:r>
              <a:rPr lang="en-US" altLang="tr-TR" sz="1800" dirty="0" err="1">
                <a:solidFill>
                  <a:srgbClr val="262626"/>
                </a:solidFill>
              </a:rPr>
              <a:t>istemci</a:t>
            </a:r>
            <a:r>
              <a:rPr lang="en-US" altLang="tr-TR" sz="1800" dirty="0">
                <a:solidFill>
                  <a:srgbClr val="262626"/>
                </a:solidFill>
              </a:rPr>
              <a:t> </a:t>
            </a:r>
            <a:r>
              <a:rPr lang="en-US" altLang="tr-TR" sz="1800" dirty="0" err="1">
                <a:solidFill>
                  <a:srgbClr val="262626"/>
                </a:solidFill>
              </a:rPr>
              <a:t>kodunun</a:t>
            </a:r>
            <a:r>
              <a:rPr lang="en-US" altLang="tr-TR" sz="1800" dirty="0">
                <a:solidFill>
                  <a:srgbClr val="262626"/>
                </a:solidFill>
              </a:rPr>
              <a:t> </a:t>
            </a:r>
            <a:r>
              <a:rPr lang="en-US" altLang="tr-TR" sz="1800" dirty="0" err="1">
                <a:solidFill>
                  <a:srgbClr val="262626"/>
                </a:solidFill>
              </a:rPr>
              <a:t>koleksiyonun</a:t>
            </a:r>
            <a:r>
              <a:rPr lang="en-US" altLang="tr-TR" sz="1800" dirty="0">
                <a:solidFill>
                  <a:srgbClr val="262626"/>
                </a:solidFill>
              </a:rPr>
              <a:t> </a:t>
            </a:r>
            <a:r>
              <a:rPr lang="en-US" altLang="tr-TR" sz="1800" dirty="0" err="1">
                <a:solidFill>
                  <a:srgbClr val="262626"/>
                </a:solidFill>
              </a:rPr>
              <a:t>iç</a:t>
            </a:r>
            <a:r>
              <a:rPr lang="en-US" altLang="tr-TR" sz="1800" dirty="0">
                <a:solidFill>
                  <a:srgbClr val="262626"/>
                </a:solidFill>
              </a:rPr>
              <a:t> </a:t>
            </a:r>
            <a:r>
              <a:rPr lang="en-US" altLang="tr-TR" sz="1800" dirty="0" err="1">
                <a:solidFill>
                  <a:srgbClr val="262626"/>
                </a:solidFill>
              </a:rPr>
              <a:t>yapısından</a:t>
            </a:r>
            <a:r>
              <a:rPr lang="en-US" altLang="tr-TR" sz="1800" dirty="0">
                <a:solidFill>
                  <a:srgbClr val="262626"/>
                </a:solidFill>
              </a:rPr>
              <a:t> </a:t>
            </a:r>
            <a:r>
              <a:rPr lang="en-US" altLang="tr-TR" sz="1800" dirty="0" err="1">
                <a:solidFill>
                  <a:srgbClr val="262626"/>
                </a:solidFill>
              </a:rPr>
              <a:t>bağımsız</a:t>
            </a:r>
            <a:r>
              <a:rPr lang="en-US" altLang="tr-TR" sz="1800" dirty="0">
                <a:solidFill>
                  <a:srgbClr val="262626"/>
                </a:solidFill>
              </a:rPr>
              <a:t> </a:t>
            </a:r>
            <a:r>
              <a:rPr lang="en-US" altLang="tr-TR" sz="1800" dirty="0" err="1">
                <a:solidFill>
                  <a:srgbClr val="262626"/>
                </a:solidFill>
              </a:rPr>
              <a:t>olarak</a:t>
            </a:r>
            <a:r>
              <a:rPr lang="en-US" altLang="tr-TR" sz="1800" dirty="0">
                <a:solidFill>
                  <a:srgbClr val="262626"/>
                </a:solidFill>
              </a:rPr>
              <a:t> </a:t>
            </a:r>
            <a:r>
              <a:rPr lang="en-US" altLang="tr-TR" sz="1800" dirty="0" err="1">
                <a:solidFill>
                  <a:srgbClr val="262626"/>
                </a:solidFill>
              </a:rPr>
              <a:t>gezinmesine</a:t>
            </a:r>
            <a:r>
              <a:rPr lang="en-US" altLang="tr-TR" sz="1800" dirty="0">
                <a:solidFill>
                  <a:srgbClr val="262626"/>
                </a:solidFill>
              </a:rPr>
              <a:t> </a:t>
            </a:r>
            <a:r>
              <a:rPr lang="en-US" altLang="tr-TR" sz="1800" dirty="0" err="1">
                <a:solidFill>
                  <a:srgbClr val="262626"/>
                </a:solidFill>
              </a:rPr>
              <a:t>olanak</a:t>
            </a:r>
            <a:r>
              <a:rPr lang="en-US" altLang="tr-TR" sz="1800" dirty="0">
                <a:solidFill>
                  <a:srgbClr val="262626"/>
                </a:solidFill>
              </a:rPr>
              <a:t> </a:t>
            </a:r>
            <a:r>
              <a:rPr lang="en-US" altLang="tr-TR" sz="1800" dirty="0" err="1">
                <a:solidFill>
                  <a:srgbClr val="262626"/>
                </a:solidFill>
              </a:rPr>
              <a:t>tanır</a:t>
            </a:r>
            <a:r>
              <a:rPr lang="en-US" altLang="tr-TR" sz="1800" dirty="0">
                <a:solidFill>
                  <a:srgbClr val="262626"/>
                </a:solidFill>
              </a:rPr>
              <a:t>. Bu, </a:t>
            </a:r>
            <a:r>
              <a:rPr lang="en-US" altLang="tr-TR" sz="1800" dirty="0" err="1">
                <a:solidFill>
                  <a:srgbClr val="262626"/>
                </a:solidFill>
              </a:rPr>
              <a:t>kodun</a:t>
            </a:r>
            <a:r>
              <a:rPr lang="en-US" altLang="tr-TR" sz="1800" dirty="0">
                <a:solidFill>
                  <a:srgbClr val="262626"/>
                </a:solidFill>
              </a:rPr>
              <a:t> </a:t>
            </a:r>
            <a:r>
              <a:rPr lang="en-US" altLang="tr-TR" sz="1800" dirty="0" err="1">
                <a:solidFill>
                  <a:srgbClr val="262626"/>
                </a:solidFill>
              </a:rPr>
              <a:t>daha</a:t>
            </a:r>
            <a:r>
              <a:rPr lang="en-US" altLang="tr-TR" sz="1800" dirty="0">
                <a:solidFill>
                  <a:srgbClr val="262626"/>
                </a:solidFill>
              </a:rPr>
              <a:t> </a:t>
            </a:r>
            <a:r>
              <a:rPr lang="en-US" altLang="tr-TR" sz="1800" dirty="0" err="1">
                <a:solidFill>
                  <a:srgbClr val="262626"/>
                </a:solidFill>
              </a:rPr>
              <a:t>temiz</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a:t>
            </a:r>
            <a:r>
              <a:rPr lang="en-US" altLang="tr-TR" sz="1800" dirty="0" err="1">
                <a:solidFill>
                  <a:srgbClr val="262626"/>
                </a:solidFill>
              </a:rPr>
              <a:t>bakımı</a:t>
            </a:r>
            <a:r>
              <a:rPr lang="en-US" altLang="tr-TR" sz="1800" dirty="0">
                <a:solidFill>
                  <a:srgbClr val="262626"/>
                </a:solidFill>
              </a:rPr>
              <a:t> </a:t>
            </a:r>
            <a:r>
              <a:rPr lang="en-US" altLang="tr-TR" sz="1800" dirty="0" err="1">
                <a:solidFill>
                  <a:srgbClr val="262626"/>
                </a:solidFill>
              </a:rPr>
              <a:t>daha</a:t>
            </a:r>
            <a:r>
              <a:rPr lang="en-US" altLang="tr-TR" sz="1800" dirty="0">
                <a:solidFill>
                  <a:srgbClr val="262626"/>
                </a:solidFill>
              </a:rPr>
              <a:t> </a:t>
            </a:r>
            <a:r>
              <a:rPr lang="en-US" altLang="tr-TR" sz="1800" dirty="0" err="1">
                <a:solidFill>
                  <a:srgbClr val="262626"/>
                </a:solidFill>
              </a:rPr>
              <a:t>kolay</a:t>
            </a:r>
            <a:r>
              <a:rPr lang="en-US" altLang="tr-TR" sz="1800" dirty="0">
                <a:solidFill>
                  <a:srgbClr val="262626"/>
                </a:solidFill>
              </a:rPr>
              <a:t> hale </a:t>
            </a:r>
            <a:r>
              <a:rPr lang="en-US" altLang="tr-TR" sz="1800" dirty="0" err="1">
                <a:solidFill>
                  <a:srgbClr val="262626"/>
                </a:solidFill>
              </a:rPr>
              <a:t>gelmesine</a:t>
            </a:r>
            <a:r>
              <a:rPr lang="en-US" altLang="tr-TR" sz="1800" dirty="0">
                <a:solidFill>
                  <a:srgbClr val="262626"/>
                </a:solidFill>
              </a:rPr>
              <a:t> </a:t>
            </a:r>
            <a:r>
              <a:rPr lang="en-US" altLang="tr-TR" sz="1800" dirty="0" err="1">
                <a:solidFill>
                  <a:srgbClr val="262626"/>
                </a:solidFill>
              </a:rPr>
              <a:t>yardımcı</a:t>
            </a:r>
            <a:r>
              <a:rPr lang="en-US" altLang="tr-TR" sz="1800" dirty="0">
                <a:solidFill>
                  <a:srgbClr val="262626"/>
                </a:solidFill>
              </a:rPr>
              <a:t> </a:t>
            </a:r>
            <a:r>
              <a:rPr lang="en-US" altLang="tr-TR" sz="1800" dirty="0" err="1">
                <a:solidFill>
                  <a:srgbClr val="262626"/>
                </a:solidFill>
              </a:rPr>
              <a:t>olur</a:t>
            </a:r>
            <a:r>
              <a:rPr lang="en-US" altLang="tr-TR" sz="1800" dirty="0">
                <a:solidFill>
                  <a:srgbClr val="262626"/>
                </a:solidFill>
              </a:rPr>
              <a:t>.</a:t>
            </a:r>
          </a:p>
          <a:p>
            <a:endParaRPr lang="en-US" altLang="tr-TR" sz="1800" dirty="0">
              <a:solidFill>
                <a:srgbClr val="262626"/>
              </a:solidFill>
            </a:endParaRPr>
          </a:p>
          <a:p>
            <a:r>
              <a:rPr lang="en-US" altLang="tr-TR" sz="1800" b="1" dirty="0" err="1">
                <a:solidFill>
                  <a:srgbClr val="262626"/>
                </a:solidFill>
              </a:rPr>
              <a:t>Esneklik</a:t>
            </a:r>
            <a:r>
              <a:rPr lang="en-US" altLang="tr-TR" sz="1800" b="1" dirty="0">
                <a:solidFill>
                  <a:srgbClr val="262626"/>
                </a:solidFill>
              </a:rPr>
              <a:t>: </a:t>
            </a:r>
            <a:r>
              <a:rPr lang="en-US" altLang="tr-TR" sz="1800" dirty="0" err="1">
                <a:solidFill>
                  <a:srgbClr val="262626"/>
                </a:solidFill>
              </a:rPr>
              <a:t>İteratorlar</a:t>
            </a:r>
            <a:r>
              <a:rPr lang="en-US" altLang="tr-TR" sz="1800" dirty="0">
                <a:solidFill>
                  <a:srgbClr val="262626"/>
                </a:solidFill>
              </a:rPr>
              <a:t>, </a:t>
            </a:r>
            <a:r>
              <a:rPr lang="en-US" altLang="tr-TR" sz="1800" dirty="0" err="1">
                <a:solidFill>
                  <a:srgbClr val="262626"/>
                </a:solidFill>
              </a:rPr>
              <a:t>farklı</a:t>
            </a:r>
            <a:r>
              <a:rPr lang="en-US" altLang="tr-TR" sz="1800" dirty="0">
                <a:solidFill>
                  <a:srgbClr val="262626"/>
                </a:solidFill>
              </a:rPr>
              <a:t> </a:t>
            </a:r>
            <a:r>
              <a:rPr lang="en-US" altLang="tr-TR" sz="1800" dirty="0" err="1">
                <a:solidFill>
                  <a:srgbClr val="262626"/>
                </a:solidFill>
              </a:rPr>
              <a:t>koleksiyon</a:t>
            </a:r>
            <a:r>
              <a:rPr lang="en-US" altLang="tr-TR" sz="1800" dirty="0">
                <a:solidFill>
                  <a:srgbClr val="262626"/>
                </a:solidFill>
              </a:rPr>
              <a:t> </a:t>
            </a:r>
            <a:r>
              <a:rPr lang="en-US" altLang="tr-TR" sz="1800" dirty="0" err="1">
                <a:solidFill>
                  <a:srgbClr val="262626"/>
                </a:solidFill>
              </a:rPr>
              <a:t>türleri</a:t>
            </a:r>
            <a:r>
              <a:rPr lang="en-US" altLang="tr-TR" sz="1800" dirty="0">
                <a:solidFill>
                  <a:srgbClr val="262626"/>
                </a:solidFill>
              </a:rPr>
              <a:t> </a:t>
            </a:r>
            <a:r>
              <a:rPr lang="en-US" altLang="tr-TR" sz="1800" dirty="0" err="1">
                <a:solidFill>
                  <a:srgbClr val="262626"/>
                </a:solidFill>
              </a:rPr>
              <a:t>için</a:t>
            </a:r>
            <a:r>
              <a:rPr lang="en-US" altLang="tr-TR" sz="1800" dirty="0">
                <a:solidFill>
                  <a:srgbClr val="262626"/>
                </a:solidFill>
              </a:rPr>
              <a:t> </a:t>
            </a:r>
            <a:r>
              <a:rPr lang="en-US" altLang="tr-TR" sz="1800" dirty="0" err="1">
                <a:solidFill>
                  <a:srgbClr val="262626"/>
                </a:solidFill>
              </a:rPr>
              <a:t>farklı</a:t>
            </a:r>
            <a:r>
              <a:rPr lang="en-US" altLang="tr-TR" sz="1800" dirty="0">
                <a:solidFill>
                  <a:srgbClr val="262626"/>
                </a:solidFill>
              </a:rPr>
              <a:t> </a:t>
            </a:r>
            <a:r>
              <a:rPr lang="en-US" altLang="tr-TR" sz="1800" dirty="0" err="1">
                <a:solidFill>
                  <a:srgbClr val="262626"/>
                </a:solidFill>
              </a:rPr>
              <a:t>gezinme</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a:t>
            </a:r>
            <a:r>
              <a:rPr lang="en-US" altLang="tr-TR" sz="1800" dirty="0" err="1">
                <a:solidFill>
                  <a:srgbClr val="262626"/>
                </a:solidFill>
              </a:rPr>
              <a:t>işlem</a:t>
            </a:r>
            <a:r>
              <a:rPr lang="en-US" altLang="tr-TR" sz="1800" dirty="0">
                <a:solidFill>
                  <a:srgbClr val="262626"/>
                </a:solidFill>
              </a:rPr>
              <a:t> </a:t>
            </a:r>
            <a:r>
              <a:rPr lang="en-US" altLang="tr-TR" sz="1800" dirty="0" err="1">
                <a:solidFill>
                  <a:srgbClr val="262626"/>
                </a:solidFill>
              </a:rPr>
              <a:t>stratejileri</a:t>
            </a:r>
            <a:r>
              <a:rPr lang="en-US" altLang="tr-TR" sz="1800" dirty="0">
                <a:solidFill>
                  <a:srgbClr val="262626"/>
                </a:solidFill>
              </a:rPr>
              <a:t> </a:t>
            </a:r>
            <a:r>
              <a:rPr lang="en-US" altLang="tr-TR" sz="1800" dirty="0" err="1">
                <a:solidFill>
                  <a:srgbClr val="262626"/>
                </a:solidFill>
              </a:rPr>
              <a:t>sunar</a:t>
            </a:r>
            <a:r>
              <a:rPr lang="en-US" altLang="tr-TR" sz="1800" dirty="0">
                <a:solidFill>
                  <a:srgbClr val="262626"/>
                </a:solidFill>
              </a:rPr>
              <a:t>. Bu, </a:t>
            </a:r>
            <a:r>
              <a:rPr lang="en-US" altLang="tr-TR" sz="1800" dirty="0" err="1">
                <a:solidFill>
                  <a:srgbClr val="262626"/>
                </a:solidFill>
              </a:rPr>
              <a:t>çeşitli</a:t>
            </a:r>
            <a:r>
              <a:rPr lang="en-US" altLang="tr-TR" sz="1800" dirty="0">
                <a:solidFill>
                  <a:srgbClr val="262626"/>
                </a:solidFill>
              </a:rPr>
              <a:t> </a:t>
            </a:r>
            <a:r>
              <a:rPr lang="en-US" altLang="tr-TR" sz="1800" dirty="0" err="1">
                <a:solidFill>
                  <a:srgbClr val="262626"/>
                </a:solidFill>
              </a:rPr>
              <a:t>koleksiyonlar</a:t>
            </a:r>
            <a:r>
              <a:rPr lang="en-US" altLang="tr-TR" sz="1800" dirty="0">
                <a:solidFill>
                  <a:srgbClr val="262626"/>
                </a:solidFill>
              </a:rPr>
              <a:t> </a:t>
            </a:r>
            <a:r>
              <a:rPr lang="en-US" altLang="tr-TR" sz="1800" dirty="0" err="1">
                <a:solidFill>
                  <a:srgbClr val="262626"/>
                </a:solidFill>
              </a:rPr>
              <a:t>arasında</a:t>
            </a:r>
            <a:r>
              <a:rPr lang="en-US" altLang="tr-TR" sz="1800" dirty="0">
                <a:solidFill>
                  <a:srgbClr val="262626"/>
                </a:solidFill>
              </a:rPr>
              <a:t> </a:t>
            </a:r>
            <a:r>
              <a:rPr lang="en-US" altLang="tr-TR" sz="1800" dirty="0" err="1">
                <a:solidFill>
                  <a:srgbClr val="262626"/>
                </a:solidFill>
              </a:rPr>
              <a:t>kolayca</a:t>
            </a:r>
            <a:r>
              <a:rPr lang="en-US" altLang="tr-TR" sz="1800" dirty="0">
                <a:solidFill>
                  <a:srgbClr val="262626"/>
                </a:solidFill>
              </a:rPr>
              <a:t> </a:t>
            </a:r>
            <a:r>
              <a:rPr lang="en-US" altLang="tr-TR" sz="1800" dirty="0" err="1">
                <a:solidFill>
                  <a:srgbClr val="262626"/>
                </a:solidFill>
              </a:rPr>
              <a:t>geçiş</a:t>
            </a:r>
            <a:r>
              <a:rPr lang="en-US" altLang="tr-TR" sz="1800" dirty="0">
                <a:solidFill>
                  <a:srgbClr val="262626"/>
                </a:solidFill>
              </a:rPr>
              <a:t> </a:t>
            </a:r>
            <a:r>
              <a:rPr lang="en-US" altLang="tr-TR" sz="1800" dirty="0" err="1">
                <a:solidFill>
                  <a:srgbClr val="262626"/>
                </a:solidFill>
              </a:rPr>
              <a:t>yapmayı</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a:t>
            </a:r>
            <a:r>
              <a:rPr lang="en-US" altLang="tr-TR" sz="1800" dirty="0" err="1">
                <a:solidFill>
                  <a:srgbClr val="262626"/>
                </a:solidFill>
              </a:rPr>
              <a:t>uyum</a:t>
            </a:r>
            <a:r>
              <a:rPr lang="en-US" altLang="tr-TR" sz="1800" dirty="0">
                <a:solidFill>
                  <a:srgbClr val="262626"/>
                </a:solidFill>
              </a:rPr>
              <a:t> </a:t>
            </a:r>
            <a:r>
              <a:rPr lang="en-US" altLang="tr-TR" sz="1800" dirty="0" err="1">
                <a:solidFill>
                  <a:srgbClr val="262626"/>
                </a:solidFill>
              </a:rPr>
              <a:t>sağlamayı</a:t>
            </a:r>
            <a:r>
              <a:rPr lang="en-US" altLang="tr-TR" sz="1800" dirty="0">
                <a:solidFill>
                  <a:srgbClr val="262626"/>
                </a:solidFill>
              </a:rPr>
              <a:t> </a:t>
            </a:r>
            <a:r>
              <a:rPr lang="en-US" altLang="tr-TR" sz="1800" dirty="0" err="1">
                <a:solidFill>
                  <a:srgbClr val="262626"/>
                </a:solidFill>
              </a:rPr>
              <a:t>mümkün</a:t>
            </a:r>
            <a:r>
              <a:rPr lang="en-US" altLang="tr-TR" sz="1800" dirty="0">
                <a:solidFill>
                  <a:srgbClr val="262626"/>
                </a:solidFill>
              </a:rPr>
              <a:t> </a:t>
            </a:r>
            <a:r>
              <a:rPr lang="en-US" altLang="tr-TR" sz="1800" dirty="0" err="1">
                <a:solidFill>
                  <a:srgbClr val="262626"/>
                </a:solidFill>
              </a:rPr>
              <a:t>kılar</a:t>
            </a:r>
            <a:r>
              <a:rPr lang="en-US" altLang="tr-TR" sz="1800" dirty="0">
                <a:solidFill>
                  <a:srgbClr val="262626"/>
                </a:solidFill>
              </a:rPr>
              <a:t>.</a:t>
            </a:r>
          </a:p>
          <a:p>
            <a:endParaRPr lang="en-US" altLang="tr-TR" sz="1800" dirty="0">
              <a:solidFill>
                <a:srgbClr val="262626"/>
              </a:solidFill>
            </a:endParaRPr>
          </a:p>
          <a:p>
            <a:r>
              <a:rPr lang="en-US" altLang="tr-TR" sz="1800" b="1" dirty="0" err="1">
                <a:solidFill>
                  <a:srgbClr val="262626"/>
                </a:solidFill>
              </a:rPr>
              <a:t>Genişletilebilirlik</a:t>
            </a:r>
            <a:r>
              <a:rPr lang="en-US" altLang="tr-TR" sz="1800" b="1" dirty="0">
                <a:solidFill>
                  <a:srgbClr val="262626"/>
                </a:solidFill>
              </a:rPr>
              <a:t>: </a:t>
            </a:r>
            <a:r>
              <a:rPr lang="en-US" altLang="tr-TR" sz="1800" dirty="0">
                <a:solidFill>
                  <a:srgbClr val="262626"/>
                </a:solidFill>
              </a:rPr>
              <a:t>İterator </a:t>
            </a:r>
            <a:r>
              <a:rPr lang="en-US" altLang="tr-TR" sz="1800" dirty="0" err="1">
                <a:solidFill>
                  <a:srgbClr val="262626"/>
                </a:solidFill>
              </a:rPr>
              <a:t>deseni</a:t>
            </a:r>
            <a:r>
              <a:rPr lang="en-US" altLang="tr-TR" sz="1800" dirty="0">
                <a:solidFill>
                  <a:srgbClr val="262626"/>
                </a:solidFill>
              </a:rPr>
              <a:t>, yeni </a:t>
            </a:r>
            <a:r>
              <a:rPr lang="en-US" altLang="tr-TR" sz="1800" dirty="0" err="1">
                <a:solidFill>
                  <a:srgbClr val="262626"/>
                </a:solidFill>
              </a:rPr>
              <a:t>koleksiyon</a:t>
            </a:r>
            <a:r>
              <a:rPr lang="en-US" altLang="tr-TR" sz="1800" dirty="0">
                <a:solidFill>
                  <a:srgbClr val="262626"/>
                </a:solidFill>
              </a:rPr>
              <a:t> </a:t>
            </a:r>
            <a:r>
              <a:rPr lang="en-US" altLang="tr-TR" sz="1800" dirty="0" err="1">
                <a:solidFill>
                  <a:srgbClr val="262626"/>
                </a:solidFill>
              </a:rPr>
              <a:t>türlerini</a:t>
            </a:r>
            <a:r>
              <a:rPr lang="en-US" altLang="tr-TR" sz="1800" dirty="0">
                <a:solidFill>
                  <a:srgbClr val="262626"/>
                </a:solidFill>
              </a:rPr>
              <a:t> </a:t>
            </a:r>
            <a:r>
              <a:rPr lang="en-US" altLang="tr-TR" sz="1800" dirty="0" err="1">
                <a:solidFill>
                  <a:srgbClr val="262626"/>
                </a:solidFill>
              </a:rPr>
              <a:t>veya</a:t>
            </a:r>
            <a:r>
              <a:rPr lang="en-US" altLang="tr-TR" sz="1800" dirty="0">
                <a:solidFill>
                  <a:srgbClr val="262626"/>
                </a:solidFill>
              </a:rPr>
              <a:t> </a:t>
            </a:r>
            <a:r>
              <a:rPr lang="en-US" altLang="tr-TR" sz="1800" dirty="0" err="1">
                <a:solidFill>
                  <a:srgbClr val="262626"/>
                </a:solidFill>
              </a:rPr>
              <a:t>özel</a:t>
            </a:r>
            <a:r>
              <a:rPr lang="en-US" altLang="tr-TR" sz="1800" dirty="0">
                <a:solidFill>
                  <a:srgbClr val="262626"/>
                </a:solidFill>
              </a:rPr>
              <a:t> </a:t>
            </a:r>
            <a:r>
              <a:rPr lang="en-US" altLang="tr-TR" sz="1800" dirty="0" err="1">
                <a:solidFill>
                  <a:srgbClr val="262626"/>
                </a:solidFill>
              </a:rPr>
              <a:t>işlem</a:t>
            </a:r>
            <a:r>
              <a:rPr lang="en-US" altLang="tr-TR" sz="1800" dirty="0">
                <a:solidFill>
                  <a:srgbClr val="262626"/>
                </a:solidFill>
              </a:rPr>
              <a:t> </a:t>
            </a:r>
            <a:r>
              <a:rPr lang="en-US" altLang="tr-TR" sz="1800" dirty="0" err="1">
                <a:solidFill>
                  <a:srgbClr val="262626"/>
                </a:solidFill>
              </a:rPr>
              <a:t>stratejilerini</a:t>
            </a:r>
            <a:r>
              <a:rPr lang="en-US" altLang="tr-TR" sz="1800" dirty="0">
                <a:solidFill>
                  <a:srgbClr val="262626"/>
                </a:solidFill>
              </a:rPr>
              <a:t> </a:t>
            </a:r>
            <a:r>
              <a:rPr lang="en-US" altLang="tr-TR" sz="1800" dirty="0" err="1">
                <a:solidFill>
                  <a:srgbClr val="262626"/>
                </a:solidFill>
              </a:rPr>
              <a:t>eklemeyi</a:t>
            </a:r>
            <a:r>
              <a:rPr lang="en-US" altLang="tr-TR" sz="1800" dirty="0">
                <a:solidFill>
                  <a:srgbClr val="262626"/>
                </a:solidFill>
              </a:rPr>
              <a:t> </a:t>
            </a:r>
            <a:r>
              <a:rPr lang="en-US" altLang="tr-TR" sz="1800" dirty="0" err="1">
                <a:solidFill>
                  <a:srgbClr val="262626"/>
                </a:solidFill>
              </a:rPr>
              <a:t>kolaylaştırır</a:t>
            </a:r>
            <a:r>
              <a:rPr lang="en-US" altLang="tr-TR" sz="1800" dirty="0">
                <a:solidFill>
                  <a:srgbClr val="262626"/>
                </a:solidFill>
              </a:rPr>
              <a:t>. Bu, </a:t>
            </a:r>
            <a:r>
              <a:rPr lang="en-US" altLang="tr-TR" sz="1800" dirty="0" err="1">
                <a:solidFill>
                  <a:srgbClr val="262626"/>
                </a:solidFill>
              </a:rPr>
              <a:t>gelecekteki</a:t>
            </a:r>
            <a:r>
              <a:rPr lang="en-US" altLang="tr-TR" sz="1800" dirty="0">
                <a:solidFill>
                  <a:srgbClr val="262626"/>
                </a:solidFill>
              </a:rPr>
              <a:t> </a:t>
            </a:r>
            <a:r>
              <a:rPr lang="en-US" altLang="tr-TR" sz="1800" dirty="0" err="1">
                <a:solidFill>
                  <a:srgbClr val="262626"/>
                </a:solidFill>
              </a:rPr>
              <a:t>değişikliklere</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a:t>
            </a:r>
            <a:r>
              <a:rPr lang="en-US" altLang="tr-TR" sz="1800" dirty="0" err="1">
                <a:solidFill>
                  <a:srgbClr val="262626"/>
                </a:solidFill>
              </a:rPr>
              <a:t>ihtiyaçlara</a:t>
            </a:r>
            <a:r>
              <a:rPr lang="en-US" altLang="tr-TR" sz="1800" dirty="0">
                <a:solidFill>
                  <a:srgbClr val="262626"/>
                </a:solidFill>
              </a:rPr>
              <a:t> </a:t>
            </a:r>
            <a:r>
              <a:rPr lang="en-US" altLang="tr-TR" sz="1800" dirty="0" err="1">
                <a:solidFill>
                  <a:srgbClr val="262626"/>
                </a:solidFill>
              </a:rPr>
              <a:t>uyum</a:t>
            </a:r>
            <a:r>
              <a:rPr lang="en-US" altLang="tr-TR" sz="1800" dirty="0">
                <a:solidFill>
                  <a:srgbClr val="262626"/>
                </a:solidFill>
              </a:rPr>
              <a:t> </a:t>
            </a:r>
            <a:r>
              <a:rPr lang="en-US" altLang="tr-TR" sz="1800" dirty="0" err="1">
                <a:solidFill>
                  <a:srgbClr val="262626"/>
                </a:solidFill>
              </a:rPr>
              <a:t>sağlama</a:t>
            </a:r>
            <a:r>
              <a:rPr lang="en-US" altLang="tr-TR" sz="1800" dirty="0">
                <a:solidFill>
                  <a:srgbClr val="262626"/>
                </a:solidFill>
              </a:rPr>
              <a:t> </a:t>
            </a:r>
            <a:r>
              <a:rPr lang="en-US" altLang="tr-TR" sz="1800" dirty="0" err="1">
                <a:solidFill>
                  <a:srgbClr val="262626"/>
                </a:solidFill>
              </a:rPr>
              <a:t>yeteneğini</a:t>
            </a:r>
            <a:r>
              <a:rPr lang="en-US" altLang="tr-TR" sz="1800" dirty="0">
                <a:solidFill>
                  <a:srgbClr val="262626"/>
                </a:solidFill>
              </a:rPr>
              <a:t> </a:t>
            </a:r>
            <a:r>
              <a:rPr lang="en-US" altLang="tr-TR" sz="1800" dirty="0" err="1">
                <a:solidFill>
                  <a:srgbClr val="262626"/>
                </a:solidFill>
              </a:rPr>
              <a:t>artırır</a:t>
            </a:r>
            <a:r>
              <a:rPr lang="en-US" altLang="tr-TR" sz="1800" dirty="0">
                <a:solidFill>
                  <a:srgbClr val="262626"/>
                </a:solidFill>
              </a:rPr>
              <a:t>.</a:t>
            </a:r>
          </a:p>
          <a:p>
            <a:endParaRPr lang="en-US" altLang="tr-TR" sz="1800" dirty="0">
              <a:solidFill>
                <a:srgbClr val="262626"/>
              </a:solidFill>
            </a:endParaRPr>
          </a:p>
          <a:p>
            <a:r>
              <a:rPr lang="en-US" altLang="tr-TR" sz="1800" b="1" dirty="0">
                <a:solidFill>
                  <a:srgbClr val="262626"/>
                </a:solidFill>
              </a:rPr>
              <a:t>Tek tip </a:t>
            </a:r>
            <a:r>
              <a:rPr lang="en-US" altLang="tr-TR" sz="1800" b="1" dirty="0" err="1">
                <a:solidFill>
                  <a:srgbClr val="262626"/>
                </a:solidFill>
              </a:rPr>
              <a:t>arayüz</a:t>
            </a:r>
            <a:r>
              <a:rPr lang="en-US" altLang="tr-TR" sz="1800" b="1" dirty="0">
                <a:solidFill>
                  <a:srgbClr val="262626"/>
                </a:solidFill>
              </a:rPr>
              <a:t>: </a:t>
            </a:r>
            <a:r>
              <a:rPr lang="en-US" altLang="tr-TR" sz="1800" dirty="0" err="1">
                <a:solidFill>
                  <a:srgbClr val="262626"/>
                </a:solidFill>
              </a:rPr>
              <a:t>İteratorlar</a:t>
            </a:r>
            <a:r>
              <a:rPr lang="en-US" altLang="tr-TR" sz="1800" dirty="0">
                <a:solidFill>
                  <a:srgbClr val="262626"/>
                </a:solidFill>
              </a:rPr>
              <a:t>, </a:t>
            </a:r>
            <a:r>
              <a:rPr lang="en-US" altLang="tr-TR" sz="1800" dirty="0" err="1">
                <a:solidFill>
                  <a:srgbClr val="262626"/>
                </a:solidFill>
              </a:rPr>
              <a:t>koleksiyonlar</a:t>
            </a:r>
            <a:r>
              <a:rPr lang="en-US" altLang="tr-TR" sz="1800" dirty="0">
                <a:solidFill>
                  <a:srgbClr val="262626"/>
                </a:solidFill>
              </a:rPr>
              <a:t> </a:t>
            </a:r>
            <a:r>
              <a:rPr lang="en-US" altLang="tr-TR" sz="1800" dirty="0" err="1">
                <a:solidFill>
                  <a:srgbClr val="262626"/>
                </a:solidFill>
              </a:rPr>
              <a:t>arasında</a:t>
            </a:r>
            <a:r>
              <a:rPr lang="en-US" altLang="tr-TR" sz="1800" dirty="0">
                <a:solidFill>
                  <a:srgbClr val="262626"/>
                </a:solidFill>
              </a:rPr>
              <a:t> </a:t>
            </a:r>
            <a:r>
              <a:rPr lang="en-US" altLang="tr-TR" sz="1800" dirty="0" err="1">
                <a:solidFill>
                  <a:srgbClr val="262626"/>
                </a:solidFill>
              </a:rPr>
              <a:t>tutarlı</a:t>
            </a:r>
            <a:r>
              <a:rPr lang="en-US" altLang="tr-TR" sz="1800" dirty="0">
                <a:solidFill>
                  <a:srgbClr val="262626"/>
                </a:solidFill>
              </a:rPr>
              <a:t> </a:t>
            </a:r>
            <a:r>
              <a:rPr lang="en-US" altLang="tr-TR" sz="1800" dirty="0" err="1">
                <a:solidFill>
                  <a:srgbClr val="262626"/>
                </a:solidFill>
              </a:rPr>
              <a:t>bir</a:t>
            </a:r>
            <a:r>
              <a:rPr lang="en-US" altLang="tr-TR" sz="1800" dirty="0">
                <a:solidFill>
                  <a:srgbClr val="262626"/>
                </a:solidFill>
              </a:rPr>
              <a:t> </a:t>
            </a:r>
            <a:r>
              <a:rPr lang="en-US" altLang="tr-TR" sz="1800" dirty="0" err="1">
                <a:solidFill>
                  <a:srgbClr val="262626"/>
                </a:solidFill>
              </a:rPr>
              <a:t>arayüz</a:t>
            </a:r>
            <a:r>
              <a:rPr lang="en-US" altLang="tr-TR" sz="1800" dirty="0">
                <a:solidFill>
                  <a:srgbClr val="262626"/>
                </a:solidFill>
              </a:rPr>
              <a:t> </a:t>
            </a:r>
            <a:r>
              <a:rPr lang="en-US" altLang="tr-TR" sz="1800" dirty="0" err="1">
                <a:solidFill>
                  <a:srgbClr val="262626"/>
                </a:solidFill>
              </a:rPr>
              <a:t>sağlar</a:t>
            </a:r>
            <a:r>
              <a:rPr lang="en-US" altLang="tr-TR" sz="1800" dirty="0">
                <a:solidFill>
                  <a:srgbClr val="262626"/>
                </a:solidFill>
              </a:rPr>
              <a:t>. Bu, </a:t>
            </a:r>
            <a:r>
              <a:rPr lang="en-US" altLang="tr-TR" sz="1800" dirty="0" err="1">
                <a:solidFill>
                  <a:srgbClr val="262626"/>
                </a:solidFill>
              </a:rPr>
              <a:t>kodun</a:t>
            </a:r>
            <a:r>
              <a:rPr lang="en-US" altLang="tr-TR" sz="1800" dirty="0">
                <a:solidFill>
                  <a:srgbClr val="262626"/>
                </a:solidFill>
              </a:rPr>
              <a:t> </a:t>
            </a:r>
            <a:r>
              <a:rPr lang="en-US" altLang="tr-TR" sz="1800" dirty="0" err="1">
                <a:solidFill>
                  <a:srgbClr val="262626"/>
                </a:solidFill>
              </a:rPr>
              <a:t>daha</a:t>
            </a:r>
            <a:r>
              <a:rPr lang="en-US" altLang="tr-TR" sz="1800" dirty="0">
                <a:solidFill>
                  <a:srgbClr val="262626"/>
                </a:solidFill>
              </a:rPr>
              <a:t> </a:t>
            </a:r>
            <a:r>
              <a:rPr lang="en-US" altLang="tr-TR" sz="1800" dirty="0" err="1">
                <a:solidFill>
                  <a:srgbClr val="262626"/>
                </a:solidFill>
              </a:rPr>
              <a:t>anlaşılır</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a:t>
            </a:r>
            <a:r>
              <a:rPr lang="en-US" altLang="tr-TR" sz="1800" dirty="0" err="1">
                <a:solidFill>
                  <a:srgbClr val="262626"/>
                </a:solidFill>
              </a:rPr>
              <a:t>tutarlı</a:t>
            </a:r>
            <a:r>
              <a:rPr lang="en-US" altLang="tr-TR" sz="1800" dirty="0">
                <a:solidFill>
                  <a:srgbClr val="262626"/>
                </a:solidFill>
              </a:rPr>
              <a:t> </a:t>
            </a:r>
            <a:r>
              <a:rPr lang="en-US" altLang="tr-TR" sz="1800" dirty="0" err="1">
                <a:solidFill>
                  <a:srgbClr val="262626"/>
                </a:solidFill>
              </a:rPr>
              <a:t>olmasına</a:t>
            </a:r>
            <a:r>
              <a:rPr lang="en-US" altLang="tr-TR" sz="1800" dirty="0">
                <a:solidFill>
                  <a:srgbClr val="262626"/>
                </a:solidFill>
              </a:rPr>
              <a:t> </a:t>
            </a:r>
            <a:r>
              <a:rPr lang="en-US" altLang="tr-TR" sz="1800" dirty="0" err="1">
                <a:solidFill>
                  <a:srgbClr val="262626"/>
                </a:solidFill>
              </a:rPr>
              <a:t>yardımcı</a:t>
            </a:r>
            <a:r>
              <a:rPr lang="en-US" altLang="tr-TR" sz="1800" dirty="0">
                <a:solidFill>
                  <a:srgbClr val="262626"/>
                </a:solidFill>
              </a:rPr>
              <a:t> </a:t>
            </a:r>
            <a:r>
              <a:rPr lang="en-US" altLang="tr-TR" sz="1800" dirty="0" err="1">
                <a:solidFill>
                  <a:srgbClr val="262626"/>
                </a:solidFill>
              </a:rPr>
              <a:t>olur</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a:t>
            </a:r>
            <a:r>
              <a:rPr lang="en-US" altLang="tr-TR" sz="1800" dirty="0" err="1">
                <a:solidFill>
                  <a:srgbClr val="262626"/>
                </a:solidFill>
              </a:rPr>
              <a:t>farklı</a:t>
            </a:r>
            <a:r>
              <a:rPr lang="en-US" altLang="tr-TR" sz="1800" dirty="0">
                <a:solidFill>
                  <a:srgbClr val="262626"/>
                </a:solidFill>
              </a:rPr>
              <a:t> </a:t>
            </a:r>
            <a:r>
              <a:rPr lang="en-US" altLang="tr-TR" sz="1800" dirty="0" err="1">
                <a:solidFill>
                  <a:srgbClr val="262626"/>
                </a:solidFill>
              </a:rPr>
              <a:t>koleksiyon</a:t>
            </a:r>
            <a:r>
              <a:rPr lang="en-US" altLang="tr-TR" sz="1800" dirty="0">
                <a:solidFill>
                  <a:srgbClr val="262626"/>
                </a:solidFill>
              </a:rPr>
              <a:t> </a:t>
            </a:r>
            <a:r>
              <a:rPr lang="en-US" altLang="tr-TR" sz="1800" dirty="0" err="1">
                <a:solidFill>
                  <a:srgbClr val="262626"/>
                </a:solidFill>
              </a:rPr>
              <a:t>türleriyle</a:t>
            </a:r>
            <a:r>
              <a:rPr lang="en-US" altLang="tr-TR" sz="1800" dirty="0">
                <a:solidFill>
                  <a:srgbClr val="262626"/>
                </a:solidFill>
              </a:rPr>
              <a:t> </a:t>
            </a:r>
            <a:r>
              <a:rPr lang="en-US" altLang="tr-TR" sz="1800" dirty="0" err="1">
                <a:solidFill>
                  <a:srgbClr val="262626"/>
                </a:solidFill>
              </a:rPr>
              <a:t>çalışırken</a:t>
            </a:r>
            <a:r>
              <a:rPr lang="en-US" altLang="tr-TR" sz="1800" dirty="0">
                <a:solidFill>
                  <a:srgbClr val="262626"/>
                </a:solidFill>
              </a:rPr>
              <a:t> </a:t>
            </a:r>
            <a:r>
              <a:rPr lang="en-US" altLang="tr-TR" sz="1800" dirty="0" err="1">
                <a:solidFill>
                  <a:srgbClr val="262626"/>
                </a:solidFill>
              </a:rPr>
              <a:t>işleri</a:t>
            </a:r>
            <a:r>
              <a:rPr lang="en-US" altLang="tr-TR" sz="1800" dirty="0">
                <a:solidFill>
                  <a:srgbClr val="262626"/>
                </a:solidFill>
              </a:rPr>
              <a:t> </a:t>
            </a:r>
            <a:r>
              <a:rPr lang="en-US" altLang="tr-TR" sz="1800" dirty="0" err="1">
                <a:solidFill>
                  <a:srgbClr val="262626"/>
                </a:solidFill>
              </a:rPr>
              <a:t>kolaylaştırır</a:t>
            </a:r>
            <a:r>
              <a:rPr lang="en-US" altLang="tr-TR" sz="1800" dirty="0">
                <a:solidFill>
                  <a:srgbClr val="262626"/>
                </a:solidFill>
              </a:rPr>
              <a:t>.</a:t>
            </a:r>
            <a:endParaRPr lang="en-US" sz="1200" dirty="0"/>
          </a:p>
        </p:txBody>
      </p:sp>
      <p:pic>
        <p:nvPicPr>
          <p:cNvPr id="110" name="Google Shape;110;g1bee7652cdd_1_4"/>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111" name="Google Shape;111;g1bee7652cdd_1_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31052628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TotalTime>
  <Words>952</Words>
  <Application>Microsoft Office PowerPoint</Application>
  <PresentationFormat>Widescreen</PresentationFormat>
  <Paragraphs>76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Wingdings</vt:lpstr>
      <vt:lpstr>Office Theme</vt:lpstr>
      <vt:lpstr>Iterator Tasarım Deseni  </vt:lpstr>
      <vt:lpstr>SUNU İÇERİĞİ </vt:lpstr>
      <vt:lpstr>Giriş</vt:lpstr>
      <vt:lpstr>Giriş</vt:lpstr>
      <vt:lpstr>Iterator Tasarım Deseni</vt:lpstr>
      <vt:lpstr>SORUN</vt:lpstr>
      <vt:lpstr>ÇÖZÜM</vt:lpstr>
      <vt:lpstr>ÇÖZÜM</vt:lpstr>
      <vt:lpstr>AVANTAJLAR</vt:lpstr>
      <vt:lpstr>DEZAVANTAJLAR</vt:lpstr>
      <vt:lpstr>ÖRNEK SENARYO-1 MÜZİK ALBÜMÜ KOLEKSİYONU</vt:lpstr>
      <vt:lpstr>ÖRNEK SENARYO-2 RESTORAN MENÜSÜ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Iterator Tasarım Deseni</dc:title>
  <dc:creator>DELL</dc:creator>
  <cp:lastModifiedBy>Eylul OZER NOTEBOOK</cp:lastModifiedBy>
  <cp:revision>9</cp:revision>
  <dcterms:created xsi:type="dcterms:W3CDTF">2022-12-12T10:18:00Z</dcterms:created>
  <dcterms:modified xsi:type="dcterms:W3CDTF">2023-05-07T18:59:20Z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5002FD5BF69C49AEA595BCBCB36D1D05</vt:lpwstr>
  </property>
  <property fmtid="{D5CDD505-2E9C-101B-9397-08002B2CF9AE}" pid="3" name="KSOProductBuildVer">
    <vt:lpwstr>1033-11.2.0.11417</vt:lpwstr>
  </property>
</Properties>
</file>