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9" r:id="rId1"/>
  </p:sldMasterIdLst>
  <p:notesMasterIdLst>
    <p:notesMasterId r:id="rId14"/>
  </p:notesMasterIdLst>
  <p:sldIdLst>
    <p:sldId id="256" r:id="rId2"/>
    <p:sldId id="257" r:id="rId3"/>
    <p:sldId id="258" r:id="rId4"/>
    <p:sldId id="260" r:id="rId5"/>
    <p:sldId id="261" r:id="rId6"/>
    <p:sldId id="270" r:id="rId7"/>
    <p:sldId id="263" r:id="rId8"/>
    <p:sldId id="271" r:id="rId9"/>
    <p:sldId id="264" r:id="rId10"/>
    <p:sldId id="266" r:id="rId11"/>
    <p:sldId id="267"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סגנון ביניים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64" autoAdjust="0"/>
    <p:restoredTop sz="77451" autoAdjust="0"/>
  </p:normalViewPr>
  <p:slideViewPr>
    <p:cSldViewPr snapToGrid="0">
      <p:cViewPr>
        <p:scale>
          <a:sx n="50" d="100"/>
          <a:sy n="50" d="100"/>
        </p:scale>
        <p:origin x="94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F787FE-A810-41B8-A95E-C068510851C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B15087D-86C3-4ACF-904D-6DB7C8A7EA49}">
      <dgm:prSet/>
      <dgm:spPr/>
      <dgm:t>
        <a:bodyPr/>
        <a:lstStyle/>
        <a:p>
          <a:pPr>
            <a:lnSpc>
              <a:spcPct val="100000"/>
            </a:lnSpc>
          </a:pPr>
          <a:r>
            <a:rPr lang="en-US" dirty="0"/>
            <a:t>Today, stuttering is detected by a human factor, which is prone to errors.</a:t>
          </a:r>
        </a:p>
      </dgm:t>
    </dgm:pt>
    <dgm:pt modelId="{90B9DD5F-08B9-4CF7-80C0-ADB107FA7399}" type="parTrans" cxnId="{5075FD3F-AEE8-4AFE-AA09-CDB3E699246E}">
      <dgm:prSet/>
      <dgm:spPr/>
      <dgm:t>
        <a:bodyPr/>
        <a:lstStyle/>
        <a:p>
          <a:endParaRPr lang="en-US"/>
        </a:p>
      </dgm:t>
    </dgm:pt>
    <dgm:pt modelId="{98907DB0-DB5B-4691-B153-D7F56334DC0C}" type="sibTrans" cxnId="{5075FD3F-AEE8-4AFE-AA09-CDB3E699246E}">
      <dgm:prSet/>
      <dgm:spPr/>
      <dgm:t>
        <a:bodyPr/>
        <a:lstStyle/>
        <a:p>
          <a:pPr>
            <a:lnSpc>
              <a:spcPct val="100000"/>
            </a:lnSpc>
          </a:pPr>
          <a:endParaRPr lang="en-US"/>
        </a:p>
      </dgm:t>
    </dgm:pt>
    <dgm:pt modelId="{EF5C8218-1322-45CE-A636-3CC90DE3C18C}" type="pres">
      <dgm:prSet presAssocID="{F2F787FE-A810-41B8-A95E-C068510851C7}" presName="root" presStyleCnt="0">
        <dgm:presLayoutVars>
          <dgm:dir/>
          <dgm:resizeHandles val="exact"/>
        </dgm:presLayoutVars>
      </dgm:prSet>
      <dgm:spPr/>
    </dgm:pt>
    <dgm:pt modelId="{E2749B3B-CFA3-4866-A077-ECB04CFD7C48}" type="pres">
      <dgm:prSet presAssocID="{F2F787FE-A810-41B8-A95E-C068510851C7}" presName="container" presStyleCnt="0">
        <dgm:presLayoutVars>
          <dgm:dir/>
          <dgm:resizeHandles val="exact"/>
        </dgm:presLayoutVars>
      </dgm:prSet>
      <dgm:spPr/>
    </dgm:pt>
    <dgm:pt modelId="{A9D7A3B3-5E44-4112-8FF0-34C637FBFA36}" type="pres">
      <dgm:prSet presAssocID="{BB15087D-86C3-4ACF-904D-6DB7C8A7EA49}" presName="compNode" presStyleCnt="0"/>
      <dgm:spPr/>
    </dgm:pt>
    <dgm:pt modelId="{C0BB8CED-F732-4656-91DD-1123F2447F5F}" type="pres">
      <dgm:prSet presAssocID="{BB15087D-86C3-4ACF-904D-6DB7C8A7EA49}" presName="iconBgRect" presStyleLbl="bgShp" presStyleIdx="0" presStyleCnt="1" custScaleX="106806" custScaleY="111802"/>
      <dgm:spPr/>
    </dgm:pt>
    <dgm:pt modelId="{A8C92B2F-CCA1-415A-82ED-73C3F81859CE}" type="pres">
      <dgm:prSet presAssocID="{BB15087D-86C3-4ACF-904D-6DB7C8A7EA4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חירש"/>
        </a:ext>
      </dgm:extLst>
    </dgm:pt>
    <dgm:pt modelId="{2B4099FA-C24D-41E7-B366-63AEB1A0B19B}" type="pres">
      <dgm:prSet presAssocID="{BB15087D-86C3-4ACF-904D-6DB7C8A7EA49}" presName="spaceRect" presStyleCnt="0"/>
      <dgm:spPr/>
    </dgm:pt>
    <dgm:pt modelId="{3649C40E-CA15-4D4F-BDBB-68ABBD3CCA0F}" type="pres">
      <dgm:prSet presAssocID="{BB15087D-86C3-4ACF-904D-6DB7C8A7EA49}" presName="textRect" presStyleLbl="revTx" presStyleIdx="0" presStyleCnt="1">
        <dgm:presLayoutVars>
          <dgm:chMax val="1"/>
          <dgm:chPref val="1"/>
        </dgm:presLayoutVars>
      </dgm:prSet>
      <dgm:spPr/>
    </dgm:pt>
  </dgm:ptLst>
  <dgm:cxnLst>
    <dgm:cxn modelId="{95B5B436-C53F-4E22-875A-4E7F739FDCEC}" type="presOf" srcId="{BB15087D-86C3-4ACF-904D-6DB7C8A7EA49}" destId="{3649C40E-CA15-4D4F-BDBB-68ABBD3CCA0F}" srcOrd="0" destOrd="0" presId="urn:microsoft.com/office/officeart/2018/2/layout/IconCircleList"/>
    <dgm:cxn modelId="{5075FD3F-AEE8-4AFE-AA09-CDB3E699246E}" srcId="{F2F787FE-A810-41B8-A95E-C068510851C7}" destId="{BB15087D-86C3-4ACF-904D-6DB7C8A7EA49}" srcOrd="0" destOrd="0" parTransId="{90B9DD5F-08B9-4CF7-80C0-ADB107FA7399}" sibTransId="{98907DB0-DB5B-4691-B153-D7F56334DC0C}"/>
    <dgm:cxn modelId="{898C6DE5-5C51-418C-BF19-5BA0622B5598}" type="presOf" srcId="{F2F787FE-A810-41B8-A95E-C068510851C7}" destId="{EF5C8218-1322-45CE-A636-3CC90DE3C18C}" srcOrd="0" destOrd="0" presId="urn:microsoft.com/office/officeart/2018/2/layout/IconCircleList"/>
    <dgm:cxn modelId="{FB61E154-45E8-4C71-BE1B-657AB5B868E8}" type="presParOf" srcId="{EF5C8218-1322-45CE-A636-3CC90DE3C18C}" destId="{E2749B3B-CFA3-4866-A077-ECB04CFD7C48}" srcOrd="0" destOrd="0" presId="urn:microsoft.com/office/officeart/2018/2/layout/IconCircleList"/>
    <dgm:cxn modelId="{4C6BC223-F14E-4374-976C-9D0B81313BBF}" type="presParOf" srcId="{E2749B3B-CFA3-4866-A077-ECB04CFD7C48}" destId="{A9D7A3B3-5E44-4112-8FF0-34C637FBFA36}" srcOrd="0" destOrd="0" presId="urn:microsoft.com/office/officeart/2018/2/layout/IconCircleList"/>
    <dgm:cxn modelId="{BF041D4F-88D2-4237-9BB3-7625BDB71028}" type="presParOf" srcId="{A9D7A3B3-5E44-4112-8FF0-34C637FBFA36}" destId="{C0BB8CED-F732-4656-91DD-1123F2447F5F}" srcOrd="0" destOrd="0" presId="urn:microsoft.com/office/officeart/2018/2/layout/IconCircleList"/>
    <dgm:cxn modelId="{F208C6B8-2ABE-4942-BF1D-FB0F9BDAB262}" type="presParOf" srcId="{A9D7A3B3-5E44-4112-8FF0-34C637FBFA36}" destId="{A8C92B2F-CCA1-415A-82ED-73C3F81859CE}" srcOrd="1" destOrd="0" presId="urn:microsoft.com/office/officeart/2018/2/layout/IconCircleList"/>
    <dgm:cxn modelId="{6AF8F71E-A3F2-4377-A8FB-EF0EC70AEB25}" type="presParOf" srcId="{A9D7A3B3-5E44-4112-8FF0-34C637FBFA36}" destId="{2B4099FA-C24D-41E7-B366-63AEB1A0B19B}" srcOrd="2" destOrd="0" presId="urn:microsoft.com/office/officeart/2018/2/layout/IconCircleList"/>
    <dgm:cxn modelId="{12F0C621-4CD8-41CE-9241-7F401187802F}" type="presParOf" srcId="{A9D7A3B3-5E44-4112-8FF0-34C637FBFA36}" destId="{3649C40E-CA15-4D4F-BDBB-68ABBD3CCA0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F787FE-A810-41B8-A95E-C068510851C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9DE8344-344F-40E6-AE43-013F1F837FB9}">
      <dgm:prSet custT="1"/>
      <dgm:spPr/>
      <dgm:t>
        <a:bodyPr/>
        <a:lstStyle/>
        <a:p>
          <a:pPr>
            <a:lnSpc>
              <a:spcPct val="100000"/>
            </a:lnSpc>
          </a:pPr>
          <a:r>
            <a:rPr lang="en-US" sz="1800" dirty="0"/>
            <a:t>We aim to build a model for the automatic detection of stuttering in order to identify it and give feedback about the stutter data in the audio segment. </a:t>
          </a:r>
        </a:p>
      </dgm:t>
    </dgm:pt>
    <dgm:pt modelId="{C4C30CA1-F0D3-4A75-86D0-2E773933AFC4}" type="parTrans" cxnId="{4B551BFB-8110-4F4A-B606-2E460BA161D5}">
      <dgm:prSet/>
      <dgm:spPr/>
      <dgm:t>
        <a:bodyPr/>
        <a:lstStyle/>
        <a:p>
          <a:endParaRPr lang="en-US"/>
        </a:p>
      </dgm:t>
    </dgm:pt>
    <dgm:pt modelId="{5BFBEBFF-96D2-47E7-9277-9C4743A34784}" type="sibTrans" cxnId="{4B551BFB-8110-4F4A-B606-2E460BA161D5}">
      <dgm:prSet/>
      <dgm:spPr/>
      <dgm:t>
        <a:bodyPr/>
        <a:lstStyle/>
        <a:p>
          <a:endParaRPr lang="en-US"/>
        </a:p>
      </dgm:t>
    </dgm:pt>
    <dgm:pt modelId="{EF5C8218-1322-45CE-A636-3CC90DE3C18C}" type="pres">
      <dgm:prSet presAssocID="{F2F787FE-A810-41B8-A95E-C068510851C7}" presName="root" presStyleCnt="0">
        <dgm:presLayoutVars>
          <dgm:dir/>
          <dgm:resizeHandles val="exact"/>
        </dgm:presLayoutVars>
      </dgm:prSet>
      <dgm:spPr/>
    </dgm:pt>
    <dgm:pt modelId="{E2749B3B-CFA3-4866-A077-ECB04CFD7C48}" type="pres">
      <dgm:prSet presAssocID="{F2F787FE-A810-41B8-A95E-C068510851C7}" presName="container" presStyleCnt="0">
        <dgm:presLayoutVars>
          <dgm:dir/>
          <dgm:resizeHandles val="exact"/>
        </dgm:presLayoutVars>
      </dgm:prSet>
      <dgm:spPr/>
    </dgm:pt>
    <dgm:pt modelId="{89F4DDEB-FF03-44AA-B0DA-B3BD98231AF1}" type="pres">
      <dgm:prSet presAssocID="{C9DE8344-344F-40E6-AE43-013F1F837FB9}" presName="compNode" presStyleCnt="0"/>
      <dgm:spPr/>
    </dgm:pt>
    <dgm:pt modelId="{266AEADE-DD54-4231-A9D5-5A399114FAC6}" type="pres">
      <dgm:prSet presAssocID="{C9DE8344-344F-40E6-AE43-013F1F837FB9}" presName="iconBgRect" presStyleLbl="bgShp" presStyleIdx="0" presStyleCnt="1"/>
      <dgm:spPr/>
    </dgm:pt>
    <dgm:pt modelId="{425632C1-67FA-4A80-A53D-C639574AECEF}" type="pres">
      <dgm:prSet presAssocID="{C9DE8344-344F-40E6-AE43-013F1F837FB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פגיעה במטרה"/>
        </a:ext>
      </dgm:extLst>
    </dgm:pt>
    <dgm:pt modelId="{42E47223-F8A2-464D-A056-675761EFD494}" type="pres">
      <dgm:prSet presAssocID="{C9DE8344-344F-40E6-AE43-013F1F837FB9}" presName="spaceRect" presStyleCnt="0"/>
      <dgm:spPr/>
    </dgm:pt>
    <dgm:pt modelId="{F6DD5864-5008-4331-981C-5A81554E1EAD}" type="pres">
      <dgm:prSet presAssocID="{C9DE8344-344F-40E6-AE43-013F1F837FB9}" presName="textRect" presStyleLbl="revTx" presStyleIdx="0" presStyleCnt="1">
        <dgm:presLayoutVars>
          <dgm:chMax val="1"/>
          <dgm:chPref val="1"/>
        </dgm:presLayoutVars>
      </dgm:prSet>
      <dgm:spPr/>
    </dgm:pt>
  </dgm:ptLst>
  <dgm:cxnLst>
    <dgm:cxn modelId="{EA483014-88EC-4C91-B210-1ED4DD17F05C}" type="presOf" srcId="{C9DE8344-344F-40E6-AE43-013F1F837FB9}" destId="{F6DD5864-5008-4331-981C-5A81554E1EAD}" srcOrd="0" destOrd="0" presId="urn:microsoft.com/office/officeart/2018/2/layout/IconCircleList"/>
    <dgm:cxn modelId="{898C6DE5-5C51-418C-BF19-5BA0622B5598}" type="presOf" srcId="{F2F787FE-A810-41B8-A95E-C068510851C7}" destId="{EF5C8218-1322-45CE-A636-3CC90DE3C18C}" srcOrd="0" destOrd="0" presId="urn:microsoft.com/office/officeart/2018/2/layout/IconCircleList"/>
    <dgm:cxn modelId="{4B551BFB-8110-4F4A-B606-2E460BA161D5}" srcId="{F2F787FE-A810-41B8-A95E-C068510851C7}" destId="{C9DE8344-344F-40E6-AE43-013F1F837FB9}" srcOrd="0" destOrd="0" parTransId="{C4C30CA1-F0D3-4A75-86D0-2E773933AFC4}" sibTransId="{5BFBEBFF-96D2-47E7-9277-9C4743A34784}"/>
    <dgm:cxn modelId="{FB61E154-45E8-4C71-BE1B-657AB5B868E8}" type="presParOf" srcId="{EF5C8218-1322-45CE-A636-3CC90DE3C18C}" destId="{E2749B3B-CFA3-4866-A077-ECB04CFD7C48}" srcOrd="0" destOrd="0" presId="urn:microsoft.com/office/officeart/2018/2/layout/IconCircleList"/>
    <dgm:cxn modelId="{405249C5-19AD-443B-97C6-1CE1053B3A0B}" type="presParOf" srcId="{E2749B3B-CFA3-4866-A077-ECB04CFD7C48}" destId="{89F4DDEB-FF03-44AA-B0DA-B3BD98231AF1}" srcOrd="0" destOrd="0" presId="urn:microsoft.com/office/officeart/2018/2/layout/IconCircleList"/>
    <dgm:cxn modelId="{942910B0-6851-42AF-8B20-6554DB6D7069}" type="presParOf" srcId="{89F4DDEB-FF03-44AA-B0DA-B3BD98231AF1}" destId="{266AEADE-DD54-4231-A9D5-5A399114FAC6}" srcOrd="0" destOrd="0" presId="urn:microsoft.com/office/officeart/2018/2/layout/IconCircleList"/>
    <dgm:cxn modelId="{6BBE9453-9F72-4CC3-B53E-EEC6ABFC8090}" type="presParOf" srcId="{89F4DDEB-FF03-44AA-B0DA-B3BD98231AF1}" destId="{425632C1-67FA-4A80-A53D-C639574AECEF}" srcOrd="1" destOrd="0" presId="urn:microsoft.com/office/officeart/2018/2/layout/IconCircleList"/>
    <dgm:cxn modelId="{A9B4C982-B631-4D25-BA31-900438462BEB}" type="presParOf" srcId="{89F4DDEB-FF03-44AA-B0DA-B3BD98231AF1}" destId="{42E47223-F8A2-464D-A056-675761EFD494}" srcOrd="2" destOrd="0" presId="urn:microsoft.com/office/officeart/2018/2/layout/IconCircleList"/>
    <dgm:cxn modelId="{5FFABC46-B382-4DAC-9C48-6A411E64F49A}" type="presParOf" srcId="{89F4DDEB-FF03-44AA-B0DA-B3BD98231AF1}" destId="{F6DD5864-5008-4331-981C-5A81554E1EAD}" srcOrd="3" destOrd="0" presId="urn:microsoft.com/office/officeart/2018/2/layout/Icon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116044-1E9F-4C38-8940-BC45D66B07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8ED7B5-3E12-4110-B2E9-9975331A37AC}">
      <dgm:prSet/>
      <dgm:spPr/>
      <dgm:t>
        <a:bodyPr/>
        <a:lstStyle/>
        <a:p>
          <a:r>
            <a:rPr lang="en-US"/>
            <a:t>The current approach to stuttering detection involves a combination of manual assessment by trained speech-language pathologists (SLPs) and automated analysis using computational techniques.</a:t>
          </a:r>
        </a:p>
      </dgm:t>
    </dgm:pt>
    <dgm:pt modelId="{002FB99B-7D00-430F-9E32-3BEDF573EB9F}" type="parTrans" cxnId="{60EA3CEE-6F59-47A2-9F98-A7ECA7C3AB5B}">
      <dgm:prSet/>
      <dgm:spPr/>
      <dgm:t>
        <a:bodyPr/>
        <a:lstStyle/>
        <a:p>
          <a:endParaRPr lang="en-US"/>
        </a:p>
      </dgm:t>
    </dgm:pt>
    <dgm:pt modelId="{EA484668-98B1-42F1-899D-5F6D5EEFF085}" type="sibTrans" cxnId="{60EA3CEE-6F59-47A2-9F98-A7ECA7C3AB5B}">
      <dgm:prSet/>
      <dgm:spPr/>
      <dgm:t>
        <a:bodyPr/>
        <a:lstStyle/>
        <a:p>
          <a:endParaRPr lang="en-US"/>
        </a:p>
      </dgm:t>
    </dgm:pt>
    <dgm:pt modelId="{862FEEDA-011D-4486-9403-752EAE53D2F7}">
      <dgm:prSet/>
      <dgm:spPr/>
      <dgm:t>
        <a:bodyPr/>
        <a:lstStyle/>
        <a:p>
          <a:r>
            <a:rPr lang="en-US"/>
            <a:t>Manual assessment: clinical assessment and subjective rating scales.</a:t>
          </a:r>
        </a:p>
      </dgm:t>
    </dgm:pt>
    <dgm:pt modelId="{5D0A4819-6135-43A3-A925-318289A05723}" type="parTrans" cxnId="{2691F3EC-D2A7-416F-9E42-B07B1BF09C1B}">
      <dgm:prSet/>
      <dgm:spPr/>
      <dgm:t>
        <a:bodyPr/>
        <a:lstStyle/>
        <a:p>
          <a:endParaRPr lang="en-US"/>
        </a:p>
      </dgm:t>
    </dgm:pt>
    <dgm:pt modelId="{5F291ECD-0C47-4016-B832-07C97B158825}" type="sibTrans" cxnId="{2691F3EC-D2A7-416F-9E42-B07B1BF09C1B}">
      <dgm:prSet/>
      <dgm:spPr/>
      <dgm:t>
        <a:bodyPr/>
        <a:lstStyle/>
        <a:p>
          <a:endParaRPr lang="en-US"/>
        </a:p>
      </dgm:t>
    </dgm:pt>
    <dgm:pt modelId="{930F3106-3C3D-48ED-A499-1AAC46BBF485}">
      <dgm:prSet/>
      <dgm:spPr/>
      <dgm:t>
        <a:bodyPr/>
        <a:lstStyle/>
        <a:p>
          <a:r>
            <a:rPr lang="en-US"/>
            <a:t>Automatic analysis: software for speech analysis, acoustic analysis, machine learning approaches and multimodal approaches.</a:t>
          </a:r>
        </a:p>
      </dgm:t>
    </dgm:pt>
    <dgm:pt modelId="{BDE54B9A-108A-4225-89B6-CC653BCFA586}" type="parTrans" cxnId="{F8E01E00-5177-45F5-A044-C6673929C6B8}">
      <dgm:prSet/>
      <dgm:spPr/>
      <dgm:t>
        <a:bodyPr/>
        <a:lstStyle/>
        <a:p>
          <a:endParaRPr lang="en-US"/>
        </a:p>
      </dgm:t>
    </dgm:pt>
    <dgm:pt modelId="{CAF124F3-E870-444A-ADAF-F42B13B29934}" type="sibTrans" cxnId="{F8E01E00-5177-45F5-A044-C6673929C6B8}">
      <dgm:prSet/>
      <dgm:spPr/>
      <dgm:t>
        <a:bodyPr/>
        <a:lstStyle/>
        <a:p>
          <a:endParaRPr lang="en-US"/>
        </a:p>
      </dgm:t>
    </dgm:pt>
    <dgm:pt modelId="{51115D53-598A-4735-BC1C-EC3894A5E397}" type="pres">
      <dgm:prSet presAssocID="{4D116044-1E9F-4C38-8940-BC45D66B070E}" presName="root" presStyleCnt="0">
        <dgm:presLayoutVars>
          <dgm:dir/>
          <dgm:resizeHandles val="exact"/>
        </dgm:presLayoutVars>
      </dgm:prSet>
      <dgm:spPr/>
    </dgm:pt>
    <dgm:pt modelId="{FB846371-A45A-43AA-B8DA-6C22C64451C9}" type="pres">
      <dgm:prSet presAssocID="{D48ED7B5-3E12-4110-B2E9-9975331A37AC}" presName="compNode" presStyleCnt="0"/>
      <dgm:spPr/>
    </dgm:pt>
    <dgm:pt modelId="{102CC991-62A8-47DC-B1C0-D1A2D7030834}" type="pres">
      <dgm:prSet presAssocID="{D48ED7B5-3E12-4110-B2E9-9975331A37AC}" presName="bgRect" presStyleLbl="bgShp" presStyleIdx="0" presStyleCnt="3"/>
      <dgm:spPr/>
    </dgm:pt>
    <dgm:pt modelId="{142614D6-316C-4C8B-B2E1-AB62480DD2B4}" type="pres">
      <dgm:prSet presAssocID="{D48ED7B5-3E12-4110-B2E9-9975331A37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אוזן"/>
        </a:ext>
      </dgm:extLst>
    </dgm:pt>
    <dgm:pt modelId="{7A542E0C-50DE-49F3-8185-56B1640FB129}" type="pres">
      <dgm:prSet presAssocID="{D48ED7B5-3E12-4110-B2E9-9975331A37AC}" presName="spaceRect" presStyleCnt="0"/>
      <dgm:spPr/>
    </dgm:pt>
    <dgm:pt modelId="{1385FBA5-E475-4B78-B78E-2297C32C3A56}" type="pres">
      <dgm:prSet presAssocID="{D48ED7B5-3E12-4110-B2E9-9975331A37AC}" presName="parTx" presStyleLbl="revTx" presStyleIdx="0" presStyleCnt="3">
        <dgm:presLayoutVars>
          <dgm:chMax val="0"/>
          <dgm:chPref val="0"/>
        </dgm:presLayoutVars>
      </dgm:prSet>
      <dgm:spPr/>
    </dgm:pt>
    <dgm:pt modelId="{51EA0285-EEEF-4300-9F08-60DF5D7F4E11}" type="pres">
      <dgm:prSet presAssocID="{EA484668-98B1-42F1-899D-5F6D5EEFF085}" presName="sibTrans" presStyleCnt="0"/>
      <dgm:spPr/>
    </dgm:pt>
    <dgm:pt modelId="{E1055F84-80C3-4D6C-888E-F6074DA3A9CC}" type="pres">
      <dgm:prSet presAssocID="{862FEEDA-011D-4486-9403-752EAE53D2F7}" presName="compNode" presStyleCnt="0"/>
      <dgm:spPr/>
    </dgm:pt>
    <dgm:pt modelId="{79E659A5-ECE1-4CAF-9944-33AAE8B46162}" type="pres">
      <dgm:prSet presAssocID="{862FEEDA-011D-4486-9403-752EAE53D2F7}" presName="bgRect" presStyleLbl="bgShp" presStyleIdx="1" presStyleCnt="3"/>
      <dgm:spPr/>
    </dgm:pt>
    <dgm:pt modelId="{CC9F13CF-698A-4A6E-A341-43A3252B2E82}" type="pres">
      <dgm:prSet presAssocID="{862FEEDA-011D-4486-9403-752EAE53D2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סטטוסקופ"/>
        </a:ext>
      </dgm:extLst>
    </dgm:pt>
    <dgm:pt modelId="{3CBCB878-40AC-4683-96A9-DC5877C928B0}" type="pres">
      <dgm:prSet presAssocID="{862FEEDA-011D-4486-9403-752EAE53D2F7}" presName="spaceRect" presStyleCnt="0"/>
      <dgm:spPr/>
    </dgm:pt>
    <dgm:pt modelId="{CF21C9D4-6541-499D-A21C-F48B9EBA4A22}" type="pres">
      <dgm:prSet presAssocID="{862FEEDA-011D-4486-9403-752EAE53D2F7}" presName="parTx" presStyleLbl="revTx" presStyleIdx="1" presStyleCnt="3">
        <dgm:presLayoutVars>
          <dgm:chMax val="0"/>
          <dgm:chPref val="0"/>
        </dgm:presLayoutVars>
      </dgm:prSet>
      <dgm:spPr/>
    </dgm:pt>
    <dgm:pt modelId="{985CA9F5-ECF0-4AFC-93D1-BD79C2B48AC2}" type="pres">
      <dgm:prSet presAssocID="{5F291ECD-0C47-4016-B832-07C97B158825}" presName="sibTrans" presStyleCnt="0"/>
      <dgm:spPr/>
    </dgm:pt>
    <dgm:pt modelId="{D2A0D763-F901-4846-A7ED-E1AA226E7E59}" type="pres">
      <dgm:prSet presAssocID="{930F3106-3C3D-48ED-A499-1AAC46BBF485}" presName="compNode" presStyleCnt="0"/>
      <dgm:spPr/>
    </dgm:pt>
    <dgm:pt modelId="{674737B7-7614-443A-A584-5AD632FF1E6A}" type="pres">
      <dgm:prSet presAssocID="{930F3106-3C3D-48ED-A499-1AAC46BBF485}" presName="bgRect" presStyleLbl="bgShp" presStyleIdx="2" presStyleCnt="3"/>
      <dgm:spPr/>
    </dgm:pt>
    <dgm:pt modelId="{8001E6AE-0222-4DE4-888E-9CE0C1A561CE}" type="pres">
      <dgm:prSet presAssocID="{930F3106-3C3D-48ED-A499-1AAC46BBF4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רובוט"/>
        </a:ext>
      </dgm:extLst>
    </dgm:pt>
    <dgm:pt modelId="{2D910F05-41BC-416F-A211-28A4605481D9}" type="pres">
      <dgm:prSet presAssocID="{930F3106-3C3D-48ED-A499-1AAC46BBF485}" presName="spaceRect" presStyleCnt="0"/>
      <dgm:spPr/>
    </dgm:pt>
    <dgm:pt modelId="{99CB5DF8-FEAF-4C8A-A1EC-610D1CC72DCC}" type="pres">
      <dgm:prSet presAssocID="{930F3106-3C3D-48ED-A499-1AAC46BBF485}" presName="parTx" presStyleLbl="revTx" presStyleIdx="2" presStyleCnt="3">
        <dgm:presLayoutVars>
          <dgm:chMax val="0"/>
          <dgm:chPref val="0"/>
        </dgm:presLayoutVars>
      </dgm:prSet>
      <dgm:spPr/>
    </dgm:pt>
  </dgm:ptLst>
  <dgm:cxnLst>
    <dgm:cxn modelId="{F8E01E00-5177-45F5-A044-C6673929C6B8}" srcId="{4D116044-1E9F-4C38-8940-BC45D66B070E}" destId="{930F3106-3C3D-48ED-A499-1AAC46BBF485}" srcOrd="2" destOrd="0" parTransId="{BDE54B9A-108A-4225-89B6-CC653BCFA586}" sibTransId="{CAF124F3-E870-444A-ADAF-F42B13B29934}"/>
    <dgm:cxn modelId="{1D34EA6A-5B7F-4754-9AEC-AD1FDAFE05CD}" type="presOf" srcId="{862FEEDA-011D-4486-9403-752EAE53D2F7}" destId="{CF21C9D4-6541-499D-A21C-F48B9EBA4A22}" srcOrd="0" destOrd="0" presId="urn:microsoft.com/office/officeart/2018/2/layout/IconVerticalSolidList"/>
    <dgm:cxn modelId="{FA524751-A5A9-41AD-BA07-6F22D3D549A7}" type="presOf" srcId="{D48ED7B5-3E12-4110-B2E9-9975331A37AC}" destId="{1385FBA5-E475-4B78-B78E-2297C32C3A56}" srcOrd="0" destOrd="0" presId="urn:microsoft.com/office/officeart/2018/2/layout/IconVerticalSolidList"/>
    <dgm:cxn modelId="{329B1C96-9AE1-4558-B563-0219F4347B37}" type="presOf" srcId="{930F3106-3C3D-48ED-A499-1AAC46BBF485}" destId="{99CB5DF8-FEAF-4C8A-A1EC-610D1CC72DCC}" srcOrd="0" destOrd="0" presId="urn:microsoft.com/office/officeart/2018/2/layout/IconVerticalSolidList"/>
    <dgm:cxn modelId="{0AD702C8-CF2A-4833-A705-3693B8236A29}" type="presOf" srcId="{4D116044-1E9F-4C38-8940-BC45D66B070E}" destId="{51115D53-598A-4735-BC1C-EC3894A5E397}" srcOrd="0" destOrd="0" presId="urn:microsoft.com/office/officeart/2018/2/layout/IconVerticalSolidList"/>
    <dgm:cxn modelId="{2691F3EC-D2A7-416F-9E42-B07B1BF09C1B}" srcId="{4D116044-1E9F-4C38-8940-BC45D66B070E}" destId="{862FEEDA-011D-4486-9403-752EAE53D2F7}" srcOrd="1" destOrd="0" parTransId="{5D0A4819-6135-43A3-A925-318289A05723}" sibTransId="{5F291ECD-0C47-4016-B832-07C97B158825}"/>
    <dgm:cxn modelId="{60EA3CEE-6F59-47A2-9F98-A7ECA7C3AB5B}" srcId="{4D116044-1E9F-4C38-8940-BC45D66B070E}" destId="{D48ED7B5-3E12-4110-B2E9-9975331A37AC}" srcOrd="0" destOrd="0" parTransId="{002FB99B-7D00-430F-9E32-3BEDF573EB9F}" sibTransId="{EA484668-98B1-42F1-899D-5F6D5EEFF085}"/>
    <dgm:cxn modelId="{2784848C-B508-49CC-9E49-AD45687F2607}" type="presParOf" srcId="{51115D53-598A-4735-BC1C-EC3894A5E397}" destId="{FB846371-A45A-43AA-B8DA-6C22C64451C9}" srcOrd="0" destOrd="0" presId="urn:microsoft.com/office/officeart/2018/2/layout/IconVerticalSolidList"/>
    <dgm:cxn modelId="{0C1C369F-5DAB-4187-B4E8-4DD5AB974538}" type="presParOf" srcId="{FB846371-A45A-43AA-B8DA-6C22C64451C9}" destId="{102CC991-62A8-47DC-B1C0-D1A2D7030834}" srcOrd="0" destOrd="0" presId="urn:microsoft.com/office/officeart/2018/2/layout/IconVerticalSolidList"/>
    <dgm:cxn modelId="{DD52CE3C-3408-4F15-81B3-815E13A8625E}" type="presParOf" srcId="{FB846371-A45A-43AA-B8DA-6C22C64451C9}" destId="{142614D6-316C-4C8B-B2E1-AB62480DD2B4}" srcOrd="1" destOrd="0" presId="urn:microsoft.com/office/officeart/2018/2/layout/IconVerticalSolidList"/>
    <dgm:cxn modelId="{99369531-C4AB-4CA1-A21C-0C611615EFF4}" type="presParOf" srcId="{FB846371-A45A-43AA-B8DA-6C22C64451C9}" destId="{7A542E0C-50DE-49F3-8185-56B1640FB129}" srcOrd="2" destOrd="0" presId="urn:microsoft.com/office/officeart/2018/2/layout/IconVerticalSolidList"/>
    <dgm:cxn modelId="{DB8F1896-C759-4E95-A79F-5593FDD3233A}" type="presParOf" srcId="{FB846371-A45A-43AA-B8DA-6C22C64451C9}" destId="{1385FBA5-E475-4B78-B78E-2297C32C3A56}" srcOrd="3" destOrd="0" presId="urn:microsoft.com/office/officeart/2018/2/layout/IconVerticalSolidList"/>
    <dgm:cxn modelId="{CC7D9F05-FE21-47CE-9B03-55899EF12A5D}" type="presParOf" srcId="{51115D53-598A-4735-BC1C-EC3894A5E397}" destId="{51EA0285-EEEF-4300-9F08-60DF5D7F4E11}" srcOrd="1" destOrd="0" presId="urn:microsoft.com/office/officeart/2018/2/layout/IconVerticalSolidList"/>
    <dgm:cxn modelId="{F1694035-B023-424F-859A-1659AAB1BB7E}" type="presParOf" srcId="{51115D53-598A-4735-BC1C-EC3894A5E397}" destId="{E1055F84-80C3-4D6C-888E-F6074DA3A9CC}" srcOrd="2" destOrd="0" presId="urn:microsoft.com/office/officeart/2018/2/layout/IconVerticalSolidList"/>
    <dgm:cxn modelId="{BDEEE987-62BF-4F44-A3D1-8C7147D5F3AA}" type="presParOf" srcId="{E1055F84-80C3-4D6C-888E-F6074DA3A9CC}" destId="{79E659A5-ECE1-4CAF-9944-33AAE8B46162}" srcOrd="0" destOrd="0" presId="urn:microsoft.com/office/officeart/2018/2/layout/IconVerticalSolidList"/>
    <dgm:cxn modelId="{621ED8D6-3903-4A39-B4DF-7B0206BA54ED}" type="presParOf" srcId="{E1055F84-80C3-4D6C-888E-F6074DA3A9CC}" destId="{CC9F13CF-698A-4A6E-A341-43A3252B2E82}" srcOrd="1" destOrd="0" presId="urn:microsoft.com/office/officeart/2018/2/layout/IconVerticalSolidList"/>
    <dgm:cxn modelId="{102A69C8-1EF9-4A50-A0A3-30945FD12EC9}" type="presParOf" srcId="{E1055F84-80C3-4D6C-888E-F6074DA3A9CC}" destId="{3CBCB878-40AC-4683-96A9-DC5877C928B0}" srcOrd="2" destOrd="0" presId="urn:microsoft.com/office/officeart/2018/2/layout/IconVerticalSolidList"/>
    <dgm:cxn modelId="{EADDBE3A-6A42-4713-BEE1-745FB2C3B2C7}" type="presParOf" srcId="{E1055F84-80C3-4D6C-888E-F6074DA3A9CC}" destId="{CF21C9D4-6541-499D-A21C-F48B9EBA4A22}" srcOrd="3" destOrd="0" presId="urn:microsoft.com/office/officeart/2018/2/layout/IconVerticalSolidList"/>
    <dgm:cxn modelId="{8C3F8037-3F44-42F1-874B-7FE6D434FA8E}" type="presParOf" srcId="{51115D53-598A-4735-BC1C-EC3894A5E397}" destId="{985CA9F5-ECF0-4AFC-93D1-BD79C2B48AC2}" srcOrd="3" destOrd="0" presId="urn:microsoft.com/office/officeart/2018/2/layout/IconVerticalSolidList"/>
    <dgm:cxn modelId="{23760ADB-321F-4737-A171-728B974582D1}" type="presParOf" srcId="{51115D53-598A-4735-BC1C-EC3894A5E397}" destId="{D2A0D763-F901-4846-A7ED-E1AA226E7E59}" srcOrd="4" destOrd="0" presId="urn:microsoft.com/office/officeart/2018/2/layout/IconVerticalSolidList"/>
    <dgm:cxn modelId="{64D87544-FEF8-4657-A02F-8DF4E4AB929E}" type="presParOf" srcId="{D2A0D763-F901-4846-A7ED-E1AA226E7E59}" destId="{674737B7-7614-443A-A584-5AD632FF1E6A}" srcOrd="0" destOrd="0" presId="urn:microsoft.com/office/officeart/2018/2/layout/IconVerticalSolidList"/>
    <dgm:cxn modelId="{146FD14F-4C1B-49E4-A795-027D84492E83}" type="presParOf" srcId="{D2A0D763-F901-4846-A7ED-E1AA226E7E59}" destId="{8001E6AE-0222-4DE4-888E-9CE0C1A561CE}" srcOrd="1" destOrd="0" presId="urn:microsoft.com/office/officeart/2018/2/layout/IconVerticalSolidList"/>
    <dgm:cxn modelId="{36E4464D-74F8-4BFB-A1FB-52BE3094F1DC}" type="presParOf" srcId="{D2A0D763-F901-4846-A7ED-E1AA226E7E59}" destId="{2D910F05-41BC-416F-A211-28A4605481D9}" srcOrd="2" destOrd="0" presId="urn:microsoft.com/office/officeart/2018/2/layout/IconVerticalSolidList"/>
    <dgm:cxn modelId="{ACE75EEA-7FEC-4EA4-BF2F-CC3AFD906F3D}" type="presParOf" srcId="{D2A0D763-F901-4846-A7ED-E1AA226E7E59}" destId="{99CB5DF8-FEAF-4C8A-A1EC-610D1CC72DC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1A7133-B837-4D51-8955-135C5E7FA2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9E3D9B-3523-42E9-9B81-507F96127D17}">
      <dgm:prSet/>
      <dgm:spPr/>
      <dgm:t>
        <a:bodyPr/>
        <a:lstStyle/>
        <a:p>
          <a:r>
            <a:rPr lang="en-US" b="0" i="0"/>
            <a:t>Wav2Vec: Sound to Matrix Representation</a:t>
          </a:r>
          <a:endParaRPr lang="en-US"/>
        </a:p>
      </dgm:t>
    </dgm:pt>
    <dgm:pt modelId="{2930936F-AEE7-4783-9B7D-2CCE75C3A667}" type="parTrans" cxnId="{98F2E682-CCDE-4696-A920-C6AAF9B5F0B0}">
      <dgm:prSet/>
      <dgm:spPr/>
      <dgm:t>
        <a:bodyPr/>
        <a:lstStyle/>
        <a:p>
          <a:endParaRPr lang="en-US"/>
        </a:p>
      </dgm:t>
    </dgm:pt>
    <dgm:pt modelId="{A3CF2B20-2EAA-433B-8480-4F8815B37785}" type="sibTrans" cxnId="{98F2E682-CCDE-4696-A920-C6AAF9B5F0B0}">
      <dgm:prSet/>
      <dgm:spPr/>
      <dgm:t>
        <a:bodyPr/>
        <a:lstStyle/>
        <a:p>
          <a:endParaRPr lang="en-US"/>
        </a:p>
      </dgm:t>
    </dgm:pt>
    <dgm:pt modelId="{C104C6F5-0B95-406B-8578-B393A2DB09A6}">
      <dgm:prSet/>
      <dgm:spPr/>
      <dgm:t>
        <a:bodyPr/>
        <a:lstStyle/>
        <a:p>
          <a:r>
            <a:rPr lang="en-US" b="0" i="0" dirty="0"/>
            <a:t>Matrix For One Vecto</a:t>
          </a:r>
          <a:r>
            <a:rPr lang="en-US" dirty="0"/>
            <a:t>r</a:t>
          </a:r>
        </a:p>
      </dgm:t>
    </dgm:pt>
    <dgm:pt modelId="{3E3A601C-D8A2-4013-8D40-46A646A0026D}" type="parTrans" cxnId="{1B04EEE1-5565-405C-9F32-F46FF3E69590}">
      <dgm:prSet/>
      <dgm:spPr/>
      <dgm:t>
        <a:bodyPr/>
        <a:lstStyle/>
        <a:p>
          <a:endParaRPr lang="en-US"/>
        </a:p>
      </dgm:t>
    </dgm:pt>
    <dgm:pt modelId="{06A53378-36CB-4C36-9287-77CE8A0EC792}" type="sibTrans" cxnId="{1B04EEE1-5565-405C-9F32-F46FF3E69590}">
      <dgm:prSet/>
      <dgm:spPr/>
      <dgm:t>
        <a:bodyPr/>
        <a:lstStyle/>
        <a:p>
          <a:endParaRPr lang="en-US"/>
        </a:p>
      </dgm:t>
    </dgm:pt>
    <dgm:pt modelId="{B6581424-F159-4B5C-8744-1762C9CE27F8}">
      <dgm:prSet/>
      <dgm:spPr/>
      <dgm:t>
        <a:bodyPr/>
        <a:lstStyle/>
        <a:p>
          <a:r>
            <a:rPr lang="en-US" b="0" i="0" dirty="0"/>
            <a:t>Agnostic BERT: Transcript to vector embedding</a:t>
          </a:r>
          <a:endParaRPr lang="en-US" dirty="0"/>
        </a:p>
      </dgm:t>
    </dgm:pt>
    <dgm:pt modelId="{5B1999CC-E3E3-4EA4-8251-D1095701C7D3}" type="parTrans" cxnId="{68EA7FB4-206F-429A-8877-A8D554573D83}">
      <dgm:prSet/>
      <dgm:spPr/>
      <dgm:t>
        <a:bodyPr/>
        <a:lstStyle/>
        <a:p>
          <a:endParaRPr lang="en-US"/>
        </a:p>
      </dgm:t>
    </dgm:pt>
    <dgm:pt modelId="{89E10BA8-B17E-4195-87EC-1A795F6014B6}" type="sibTrans" cxnId="{68EA7FB4-206F-429A-8877-A8D554573D83}">
      <dgm:prSet/>
      <dgm:spPr/>
      <dgm:t>
        <a:bodyPr/>
        <a:lstStyle/>
        <a:p>
          <a:endParaRPr lang="en-US"/>
        </a:p>
      </dgm:t>
    </dgm:pt>
    <dgm:pt modelId="{FCD60EAC-649B-47D6-BB26-CD6553C1EB6C}">
      <dgm:prSet/>
      <dgm:spPr/>
      <dgm:t>
        <a:bodyPr/>
        <a:lstStyle/>
        <a:p>
          <a:r>
            <a:rPr lang="en-US" b="0" i="0" dirty="0"/>
            <a:t>Vector Concatenation</a:t>
          </a:r>
          <a:endParaRPr lang="en-US" dirty="0"/>
        </a:p>
      </dgm:t>
    </dgm:pt>
    <dgm:pt modelId="{593CF0B8-5203-475D-8290-5D90AA2F7019}" type="parTrans" cxnId="{2FFECD1C-2A6E-4060-A649-F794E88B0097}">
      <dgm:prSet/>
      <dgm:spPr/>
      <dgm:t>
        <a:bodyPr/>
        <a:lstStyle/>
        <a:p>
          <a:endParaRPr lang="en-US"/>
        </a:p>
      </dgm:t>
    </dgm:pt>
    <dgm:pt modelId="{E0D1461D-6A5E-45E3-A753-2D13A04BE31B}" type="sibTrans" cxnId="{2FFECD1C-2A6E-4060-A649-F794E88B0097}">
      <dgm:prSet/>
      <dgm:spPr/>
      <dgm:t>
        <a:bodyPr/>
        <a:lstStyle/>
        <a:p>
          <a:endParaRPr lang="en-US"/>
        </a:p>
      </dgm:t>
    </dgm:pt>
    <dgm:pt modelId="{6D3CED53-77F5-431C-9265-03E3875F0711}">
      <dgm:prSet/>
      <dgm:spPr/>
      <dgm:t>
        <a:bodyPr/>
        <a:lstStyle/>
        <a:p>
          <a:r>
            <a:rPr lang="en-US" b="0" i="0" dirty="0"/>
            <a:t>Binary Classifier Training</a:t>
          </a:r>
          <a:endParaRPr lang="en-US" dirty="0"/>
        </a:p>
      </dgm:t>
    </dgm:pt>
    <dgm:pt modelId="{31652DBA-72E0-4AF0-BBAF-24CA6515DD83}" type="parTrans" cxnId="{11C307FF-84AA-4016-B8FD-93BCFF36AEE5}">
      <dgm:prSet/>
      <dgm:spPr/>
      <dgm:t>
        <a:bodyPr/>
        <a:lstStyle/>
        <a:p>
          <a:endParaRPr lang="en-US"/>
        </a:p>
      </dgm:t>
    </dgm:pt>
    <dgm:pt modelId="{8F263B37-6919-40C7-ABD4-EC19CCEFE0B7}" type="sibTrans" cxnId="{11C307FF-84AA-4016-B8FD-93BCFF36AEE5}">
      <dgm:prSet/>
      <dgm:spPr/>
      <dgm:t>
        <a:bodyPr/>
        <a:lstStyle/>
        <a:p>
          <a:endParaRPr lang="en-US"/>
        </a:p>
      </dgm:t>
    </dgm:pt>
    <dgm:pt modelId="{F32B0182-117C-4760-83BD-DC045C6EC885}">
      <dgm:prSet/>
      <dgm:spPr/>
      <dgm:t>
        <a:bodyPr/>
        <a:lstStyle/>
        <a:p>
          <a:r>
            <a:rPr lang="en-US" dirty="0"/>
            <a:t>CTC loss: A</a:t>
          </a:r>
          <a:r>
            <a:rPr lang="en-IL" dirty="0"/>
            <a:t>udio-</a:t>
          </a:r>
          <a:r>
            <a:rPr lang="en-US" dirty="0"/>
            <a:t>D</a:t>
          </a:r>
          <a:r>
            <a:rPr lang="en-IL" dirty="0"/>
            <a:t>etected </a:t>
          </a:r>
          <a:r>
            <a:rPr lang="en-US" dirty="0"/>
            <a:t>S</a:t>
          </a:r>
          <a:r>
            <a:rPr lang="en-IL" dirty="0"/>
            <a:t>tuttering </a:t>
          </a:r>
          <a:r>
            <a:rPr lang="en-US" dirty="0"/>
            <a:t>S</a:t>
          </a:r>
          <a:r>
            <a:rPr lang="en-IL" dirty="0"/>
            <a:t>egments</a:t>
          </a:r>
          <a:endParaRPr lang="en-US" dirty="0"/>
        </a:p>
      </dgm:t>
    </dgm:pt>
    <dgm:pt modelId="{D5879D62-2F2B-4AC2-B0EC-33FFB8FE6827}" type="parTrans" cxnId="{44D563A4-8C99-4F6E-A81E-6227B582E17D}">
      <dgm:prSet/>
      <dgm:spPr/>
      <dgm:t>
        <a:bodyPr/>
        <a:lstStyle/>
        <a:p>
          <a:endParaRPr lang="en-US"/>
        </a:p>
      </dgm:t>
    </dgm:pt>
    <dgm:pt modelId="{CEDE01E7-02A5-4CFA-8F24-06087C7AE8A1}" type="sibTrans" cxnId="{44D563A4-8C99-4F6E-A81E-6227B582E17D}">
      <dgm:prSet/>
      <dgm:spPr/>
      <dgm:t>
        <a:bodyPr/>
        <a:lstStyle/>
        <a:p>
          <a:endParaRPr lang="en-US"/>
        </a:p>
      </dgm:t>
    </dgm:pt>
    <dgm:pt modelId="{8E8AB8C3-019C-474B-B5A5-C7E61B6C4163}">
      <dgm:prSet/>
      <dgm:spPr/>
      <dgm:t>
        <a:bodyPr/>
        <a:lstStyle/>
        <a:p>
          <a:r>
            <a:rPr lang="en-US" dirty="0"/>
            <a:t>Stuttering Detection From Transcription</a:t>
          </a:r>
        </a:p>
      </dgm:t>
    </dgm:pt>
    <dgm:pt modelId="{7F00DBBB-8F76-4A9A-9ED9-36B6D159374C}" type="parTrans" cxnId="{414B5516-7B60-4DC4-A48F-4CDB08C64A3C}">
      <dgm:prSet/>
      <dgm:spPr/>
      <dgm:t>
        <a:bodyPr/>
        <a:lstStyle/>
        <a:p>
          <a:endParaRPr lang="en-US"/>
        </a:p>
      </dgm:t>
    </dgm:pt>
    <dgm:pt modelId="{CE5FD60E-96AA-4AA1-9649-540509754D89}" type="sibTrans" cxnId="{414B5516-7B60-4DC4-A48F-4CDB08C64A3C}">
      <dgm:prSet/>
      <dgm:spPr/>
      <dgm:t>
        <a:bodyPr/>
        <a:lstStyle/>
        <a:p>
          <a:endParaRPr lang="en-US"/>
        </a:p>
      </dgm:t>
    </dgm:pt>
    <dgm:pt modelId="{EC922F05-7377-4367-AE19-DC46B2CEC659}" type="pres">
      <dgm:prSet presAssocID="{871A7133-B837-4D51-8955-135C5E7FA202}" presName="linear" presStyleCnt="0">
        <dgm:presLayoutVars>
          <dgm:animLvl val="lvl"/>
          <dgm:resizeHandles val="exact"/>
        </dgm:presLayoutVars>
      </dgm:prSet>
      <dgm:spPr/>
    </dgm:pt>
    <dgm:pt modelId="{9B46177E-8AFD-4F14-B708-CBA1D0ED992D}" type="pres">
      <dgm:prSet presAssocID="{179E3D9B-3523-42E9-9B81-507F96127D17}" presName="parentText" presStyleLbl="node1" presStyleIdx="0" presStyleCnt="7">
        <dgm:presLayoutVars>
          <dgm:chMax val="0"/>
          <dgm:bulletEnabled val="1"/>
        </dgm:presLayoutVars>
      </dgm:prSet>
      <dgm:spPr/>
    </dgm:pt>
    <dgm:pt modelId="{F138BB1C-A170-4F67-89FD-06342A67A735}" type="pres">
      <dgm:prSet presAssocID="{A3CF2B20-2EAA-433B-8480-4F8815B37785}" presName="spacer" presStyleCnt="0"/>
      <dgm:spPr/>
    </dgm:pt>
    <dgm:pt modelId="{859C9117-4E50-4816-AAAE-7A25A562E738}" type="pres">
      <dgm:prSet presAssocID="{C104C6F5-0B95-406B-8578-B393A2DB09A6}" presName="parentText" presStyleLbl="node1" presStyleIdx="1" presStyleCnt="7">
        <dgm:presLayoutVars>
          <dgm:chMax val="0"/>
          <dgm:bulletEnabled val="1"/>
        </dgm:presLayoutVars>
      </dgm:prSet>
      <dgm:spPr/>
    </dgm:pt>
    <dgm:pt modelId="{259A3672-A445-4F0B-B633-F3CBA4ED67FC}" type="pres">
      <dgm:prSet presAssocID="{06A53378-36CB-4C36-9287-77CE8A0EC792}" presName="spacer" presStyleCnt="0"/>
      <dgm:spPr/>
    </dgm:pt>
    <dgm:pt modelId="{4FF00AE9-1DCA-42B0-B1A4-C4FBC8E2F48B}" type="pres">
      <dgm:prSet presAssocID="{B6581424-F159-4B5C-8744-1762C9CE27F8}" presName="parentText" presStyleLbl="node1" presStyleIdx="2" presStyleCnt="7">
        <dgm:presLayoutVars>
          <dgm:chMax val="0"/>
          <dgm:bulletEnabled val="1"/>
        </dgm:presLayoutVars>
      </dgm:prSet>
      <dgm:spPr/>
    </dgm:pt>
    <dgm:pt modelId="{952A0ADC-303E-41AF-8988-EA84A366F90C}" type="pres">
      <dgm:prSet presAssocID="{89E10BA8-B17E-4195-87EC-1A795F6014B6}" presName="spacer" presStyleCnt="0"/>
      <dgm:spPr/>
    </dgm:pt>
    <dgm:pt modelId="{EA44D42A-0E29-4A8C-854F-43F7AA9E4B7E}" type="pres">
      <dgm:prSet presAssocID="{FCD60EAC-649B-47D6-BB26-CD6553C1EB6C}" presName="parentText" presStyleLbl="node1" presStyleIdx="3" presStyleCnt="7">
        <dgm:presLayoutVars>
          <dgm:chMax val="0"/>
          <dgm:bulletEnabled val="1"/>
        </dgm:presLayoutVars>
      </dgm:prSet>
      <dgm:spPr/>
    </dgm:pt>
    <dgm:pt modelId="{4E5BF9AE-85DF-4D4C-8020-BEA9B23B41F6}" type="pres">
      <dgm:prSet presAssocID="{E0D1461D-6A5E-45E3-A753-2D13A04BE31B}" presName="spacer" presStyleCnt="0"/>
      <dgm:spPr/>
    </dgm:pt>
    <dgm:pt modelId="{BCA496FC-0413-4CBD-B5AA-3ED378B2CE27}" type="pres">
      <dgm:prSet presAssocID="{6D3CED53-77F5-431C-9265-03E3875F0711}" presName="parentText" presStyleLbl="node1" presStyleIdx="4" presStyleCnt="7">
        <dgm:presLayoutVars>
          <dgm:chMax val="0"/>
          <dgm:bulletEnabled val="1"/>
        </dgm:presLayoutVars>
      </dgm:prSet>
      <dgm:spPr/>
    </dgm:pt>
    <dgm:pt modelId="{F0CA7C31-BF70-473C-BD37-440A8A6693A0}" type="pres">
      <dgm:prSet presAssocID="{8F263B37-6919-40C7-ABD4-EC19CCEFE0B7}" presName="spacer" presStyleCnt="0"/>
      <dgm:spPr/>
    </dgm:pt>
    <dgm:pt modelId="{BA747E44-E35F-4D22-8784-F85609F8ED50}" type="pres">
      <dgm:prSet presAssocID="{F32B0182-117C-4760-83BD-DC045C6EC885}" presName="parentText" presStyleLbl="node1" presStyleIdx="5" presStyleCnt="7">
        <dgm:presLayoutVars>
          <dgm:chMax val="0"/>
          <dgm:bulletEnabled val="1"/>
        </dgm:presLayoutVars>
      </dgm:prSet>
      <dgm:spPr/>
    </dgm:pt>
    <dgm:pt modelId="{70415FAF-C823-4771-B7EE-5FA59781738B}" type="pres">
      <dgm:prSet presAssocID="{CEDE01E7-02A5-4CFA-8F24-06087C7AE8A1}" presName="spacer" presStyleCnt="0"/>
      <dgm:spPr/>
    </dgm:pt>
    <dgm:pt modelId="{CF28F91C-5CEC-49D7-8CA3-451ADAB7D0F6}" type="pres">
      <dgm:prSet presAssocID="{8E8AB8C3-019C-474B-B5A5-C7E61B6C4163}" presName="parentText" presStyleLbl="node1" presStyleIdx="6" presStyleCnt="7">
        <dgm:presLayoutVars>
          <dgm:chMax val="0"/>
          <dgm:bulletEnabled val="1"/>
        </dgm:presLayoutVars>
      </dgm:prSet>
      <dgm:spPr/>
    </dgm:pt>
  </dgm:ptLst>
  <dgm:cxnLst>
    <dgm:cxn modelId="{3B611F06-9E0C-4297-B552-46E502627EB3}" type="presOf" srcId="{179E3D9B-3523-42E9-9B81-507F96127D17}" destId="{9B46177E-8AFD-4F14-B708-CBA1D0ED992D}" srcOrd="0" destOrd="0" presId="urn:microsoft.com/office/officeart/2005/8/layout/vList2"/>
    <dgm:cxn modelId="{414B5516-7B60-4DC4-A48F-4CDB08C64A3C}" srcId="{871A7133-B837-4D51-8955-135C5E7FA202}" destId="{8E8AB8C3-019C-474B-B5A5-C7E61B6C4163}" srcOrd="6" destOrd="0" parTransId="{7F00DBBB-8F76-4A9A-9ED9-36B6D159374C}" sibTransId="{CE5FD60E-96AA-4AA1-9649-540509754D89}"/>
    <dgm:cxn modelId="{5101E518-0D15-4DB8-96EC-DCFC6BBED2F4}" type="presOf" srcId="{FCD60EAC-649B-47D6-BB26-CD6553C1EB6C}" destId="{EA44D42A-0E29-4A8C-854F-43F7AA9E4B7E}" srcOrd="0" destOrd="0" presId="urn:microsoft.com/office/officeart/2005/8/layout/vList2"/>
    <dgm:cxn modelId="{2FFECD1C-2A6E-4060-A649-F794E88B0097}" srcId="{871A7133-B837-4D51-8955-135C5E7FA202}" destId="{FCD60EAC-649B-47D6-BB26-CD6553C1EB6C}" srcOrd="3" destOrd="0" parTransId="{593CF0B8-5203-475D-8290-5D90AA2F7019}" sibTransId="{E0D1461D-6A5E-45E3-A753-2D13A04BE31B}"/>
    <dgm:cxn modelId="{52C17564-5C8A-44BB-835F-C852F00DAC6C}" type="presOf" srcId="{B6581424-F159-4B5C-8744-1762C9CE27F8}" destId="{4FF00AE9-1DCA-42B0-B1A4-C4FBC8E2F48B}" srcOrd="0" destOrd="0" presId="urn:microsoft.com/office/officeart/2005/8/layout/vList2"/>
    <dgm:cxn modelId="{18211A68-B766-4DF2-AD7A-7EE24C14D3C8}" type="presOf" srcId="{8E8AB8C3-019C-474B-B5A5-C7E61B6C4163}" destId="{CF28F91C-5CEC-49D7-8CA3-451ADAB7D0F6}" srcOrd="0" destOrd="0" presId="urn:microsoft.com/office/officeart/2005/8/layout/vList2"/>
    <dgm:cxn modelId="{85876479-1CC1-4B92-A27C-F2084766FC69}" type="presOf" srcId="{F32B0182-117C-4760-83BD-DC045C6EC885}" destId="{BA747E44-E35F-4D22-8784-F85609F8ED50}" srcOrd="0" destOrd="0" presId="urn:microsoft.com/office/officeart/2005/8/layout/vList2"/>
    <dgm:cxn modelId="{98F2E682-CCDE-4696-A920-C6AAF9B5F0B0}" srcId="{871A7133-B837-4D51-8955-135C5E7FA202}" destId="{179E3D9B-3523-42E9-9B81-507F96127D17}" srcOrd="0" destOrd="0" parTransId="{2930936F-AEE7-4783-9B7D-2CCE75C3A667}" sibTransId="{A3CF2B20-2EAA-433B-8480-4F8815B37785}"/>
    <dgm:cxn modelId="{44D563A4-8C99-4F6E-A81E-6227B582E17D}" srcId="{871A7133-B837-4D51-8955-135C5E7FA202}" destId="{F32B0182-117C-4760-83BD-DC045C6EC885}" srcOrd="5" destOrd="0" parTransId="{D5879D62-2F2B-4AC2-B0EC-33FFB8FE6827}" sibTransId="{CEDE01E7-02A5-4CFA-8F24-06087C7AE8A1}"/>
    <dgm:cxn modelId="{6CCD3AA9-3DEF-4CB7-912B-A3E1430FAF6E}" type="presOf" srcId="{6D3CED53-77F5-431C-9265-03E3875F0711}" destId="{BCA496FC-0413-4CBD-B5AA-3ED378B2CE27}" srcOrd="0" destOrd="0" presId="urn:microsoft.com/office/officeart/2005/8/layout/vList2"/>
    <dgm:cxn modelId="{68EA7FB4-206F-429A-8877-A8D554573D83}" srcId="{871A7133-B837-4D51-8955-135C5E7FA202}" destId="{B6581424-F159-4B5C-8744-1762C9CE27F8}" srcOrd="2" destOrd="0" parTransId="{5B1999CC-E3E3-4EA4-8251-D1095701C7D3}" sibTransId="{89E10BA8-B17E-4195-87EC-1A795F6014B6}"/>
    <dgm:cxn modelId="{80AFC2B8-651D-4D50-8EFF-1FB57F2FEF28}" type="presOf" srcId="{871A7133-B837-4D51-8955-135C5E7FA202}" destId="{EC922F05-7377-4367-AE19-DC46B2CEC659}" srcOrd="0" destOrd="0" presId="urn:microsoft.com/office/officeart/2005/8/layout/vList2"/>
    <dgm:cxn modelId="{790B61C9-24AC-4C84-88F4-A7E9F48F93C0}" type="presOf" srcId="{C104C6F5-0B95-406B-8578-B393A2DB09A6}" destId="{859C9117-4E50-4816-AAAE-7A25A562E738}" srcOrd="0" destOrd="0" presId="urn:microsoft.com/office/officeart/2005/8/layout/vList2"/>
    <dgm:cxn modelId="{1B04EEE1-5565-405C-9F32-F46FF3E69590}" srcId="{871A7133-B837-4D51-8955-135C5E7FA202}" destId="{C104C6F5-0B95-406B-8578-B393A2DB09A6}" srcOrd="1" destOrd="0" parTransId="{3E3A601C-D8A2-4013-8D40-46A646A0026D}" sibTransId="{06A53378-36CB-4C36-9287-77CE8A0EC792}"/>
    <dgm:cxn modelId="{11C307FF-84AA-4016-B8FD-93BCFF36AEE5}" srcId="{871A7133-B837-4D51-8955-135C5E7FA202}" destId="{6D3CED53-77F5-431C-9265-03E3875F0711}" srcOrd="4" destOrd="0" parTransId="{31652DBA-72E0-4AF0-BBAF-24CA6515DD83}" sibTransId="{8F263B37-6919-40C7-ABD4-EC19CCEFE0B7}"/>
    <dgm:cxn modelId="{537B8D96-6411-45E1-8A04-2B69978F38C3}" type="presParOf" srcId="{EC922F05-7377-4367-AE19-DC46B2CEC659}" destId="{9B46177E-8AFD-4F14-B708-CBA1D0ED992D}" srcOrd="0" destOrd="0" presId="urn:microsoft.com/office/officeart/2005/8/layout/vList2"/>
    <dgm:cxn modelId="{FBA92BD7-4912-4511-A4C8-35E14EC4F94A}" type="presParOf" srcId="{EC922F05-7377-4367-AE19-DC46B2CEC659}" destId="{F138BB1C-A170-4F67-89FD-06342A67A735}" srcOrd="1" destOrd="0" presId="urn:microsoft.com/office/officeart/2005/8/layout/vList2"/>
    <dgm:cxn modelId="{ED96D520-92B4-4B63-B320-349FCB7D04F9}" type="presParOf" srcId="{EC922F05-7377-4367-AE19-DC46B2CEC659}" destId="{859C9117-4E50-4816-AAAE-7A25A562E738}" srcOrd="2" destOrd="0" presId="urn:microsoft.com/office/officeart/2005/8/layout/vList2"/>
    <dgm:cxn modelId="{8DB496ED-D910-495D-9B66-5FA1F269DCC7}" type="presParOf" srcId="{EC922F05-7377-4367-AE19-DC46B2CEC659}" destId="{259A3672-A445-4F0B-B633-F3CBA4ED67FC}" srcOrd="3" destOrd="0" presId="urn:microsoft.com/office/officeart/2005/8/layout/vList2"/>
    <dgm:cxn modelId="{E7EA113B-025D-4BD7-9C5F-3245833439FA}" type="presParOf" srcId="{EC922F05-7377-4367-AE19-DC46B2CEC659}" destId="{4FF00AE9-1DCA-42B0-B1A4-C4FBC8E2F48B}" srcOrd="4" destOrd="0" presId="urn:microsoft.com/office/officeart/2005/8/layout/vList2"/>
    <dgm:cxn modelId="{25E572B2-74B0-41BB-9FC6-0D348C822F2D}" type="presParOf" srcId="{EC922F05-7377-4367-AE19-DC46B2CEC659}" destId="{952A0ADC-303E-41AF-8988-EA84A366F90C}" srcOrd="5" destOrd="0" presId="urn:microsoft.com/office/officeart/2005/8/layout/vList2"/>
    <dgm:cxn modelId="{CD57596D-3B43-4C2D-9C53-20134C6D93E6}" type="presParOf" srcId="{EC922F05-7377-4367-AE19-DC46B2CEC659}" destId="{EA44D42A-0E29-4A8C-854F-43F7AA9E4B7E}" srcOrd="6" destOrd="0" presId="urn:microsoft.com/office/officeart/2005/8/layout/vList2"/>
    <dgm:cxn modelId="{AB5847CE-F1B7-4226-840A-C8F11669B1CE}" type="presParOf" srcId="{EC922F05-7377-4367-AE19-DC46B2CEC659}" destId="{4E5BF9AE-85DF-4D4C-8020-BEA9B23B41F6}" srcOrd="7" destOrd="0" presId="urn:microsoft.com/office/officeart/2005/8/layout/vList2"/>
    <dgm:cxn modelId="{464AA542-4CCD-4DCA-8E53-77D7D5D1A350}" type="presParOf" srcId="{EC922F05-7377-4367-AE19-DC46B2CEC659}" destId="{BCA496FC-0413-4CBD-B5AA-3ED378B2CE27}" srcOrd="8" destOrd="0" presId="urn:microsoft.com/office/officeart/2005/8/layout/vList2"/>
    <dgm:cxn modelId="{EEAA0C67-207E-4117-AEE8-2A3DA4382665}" type="presParOf" srcId="{EC922F05-7377-4367-AE19-DC46B2CEC659}" destId="{F0CA7C31-BF70-473C-BD37-440A8A6693A0}" srcOrd="9" destOrd="0" presId="urn:microsoft.com/office/officeart/2005/8/layout/vList2"/>
    <dgm:cxn modelId="{E9276564-2282-4781-AF59-0665775446F2}" type="presParOf" srcId="{EC922F05-7377-4367-AE19-DC46B2CEC659}" destId="{BA747E44-E35F-4D22-8784-F85609F8ED50}" srcOrd="10" destOrd="0" presId="urn:microsoft.com/office/officeart/2005/8/layout/vList2"/>
    <dgm:cxn modelId="{C20CD531-C769-4F23-BEF6-75B8D10FF244}" type="presParOf" srcId="{EC922F05-7377-4367-AE19-DC46B2CEC659}" destId="{70415FAF-C823-4771-B7EE-5FA59781738B}" srcOrd="11" destOrd="0" presId="urn:microsoft.com/office/officeart/2005/8/layout/vList2"/>
    <dgm:cxn modelId="{37977AF2-12A8-4C10-85B3-D8F961F20117}" type="presParOf" srcId="{EC922F05-7377-4367-AE19-DC46B2CEC659}" destId="{CF28F91C-5CEC-49D7-8CA3-451ADAB7D0F6}"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B8CED-F732-4656-91DD-1123F2447F5F}">
      <dsp:nvSpPr>
        <dsp:cNvPr id="0" name=""/>
        <dsp:cNvSpPr/>
      </dsp:nvSpPr>
      <dsp:spPr>
        <a:xfrm>
          <a:off x="23701" y="1332066"/>
          <a:ext cx="1540433" cy="16124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92B2F-CCA1-415A-82ED-73C3F81859CE}">
      <dsp:nvSpPr>
        <dsp:cNvPr id="0" name=""/>
        <dsp:cNvSpPr/>
      </dsp:nvSpPr>
      <dsp:spPr>
        <a:xfrm>
          <a:off x="375658" y="1720051"/>
          <a:ext cx="836518" cy="836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49C40E-CA15-4D4F-BDBB-68ABBD3CCA0F}">
      <dsp:nvSpPr>
        <dsp:cNvPr id="0" name=""/>
        <dsp:cNvSpPr/>
      </dsp:nvSpPr>
      <dsp:spPr>
        <a:xfrm>
          <a:off x="1824112" y="1417174"/>
          <a:ext cx="3399642" cy="144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Today, stuttering is detected by a human factor, which is prone to errors.</a:t>
          </a:r>
        </a:p>
      </dsp:txBody>
      <dsp:txXfrm>
        <a:off x="1824112" y="1417174"/>
        <a:ext cx="3399642" cy="1442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AEADE-DD54-4231-A9D5-5A399114FAC6}">
      <dsp:nvSpPr>
        <dsp:cNvPr id="0" name=""/>
        <dsp:cNvSpPr/>
      </dsp:nvSpPr>
      <dsp:spPr>
        <a:xfrm>
          <a:off x="0" y="1332112"/>
          <a:ext cx="1587398" cy="15873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632C1-67FA-4A80-A53D-C639574AECEF}">
      <dsp:nvSpPr>
        <dsp:cNvPr id="0" name=""/>
        <dsp:cNvSpPr/>
      </dsp:nvSpPr>
      <dsp:spPr>
        <a:xfrm>
          <a:off x="333353" y="1665465"/>
          <a:ext cx="920691" cy="920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DD5864-5008-4331-981C-5A81554E1EAD}">
      <dsp:nvSpPr>
        <dsp:cNvPr id="0" name=""/>
        <dsp:cNvSpPr/>
      </dsp:nvSpPr>
      <dsp:spPr>
        <a:xfrm>
          <a:off x="1927555" y="1332112"/>
          <a:ext cx="3741724" cy="158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We aim to build a model for the automatic detection of stuttering in order to identify it and give feedback about the stutter data in the audio segment. </a:t>
          </a:r>
        </a:p>
      </dsp:txBody>
      <dsp:txXfrm>
        <a:off x="1927555" y="1332112"/>
        <a:ext cx="3741724" cy="15873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CC991-62A8-47DC-B1C0-D1A2D7030834}">
      <dsp:nvSpPr>
        <dsp:cNvPr id="0" name=""/>
        <dsp:cNvSpPr/>
      </dsp:nvSpPr>
      <dsp:spPr>
        <a:xfrm>
          <a:off x="0" y="462"/>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614D6-316C-4C8B-B2E1-AB62480DD2B4}">
      <dsp:nvSpPr>
        <dsp:cNvPr id="0" name=""/>
        <dsp:cNvSpPr/>
      </dsp:nvSpPr>
      <dsp:spPr>
        <a:xfrm>
          <a:off x="327145" y="243793"/>
          <a:ext cx="594810" cy="594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85FBA5-E475-4B78-B78E-2297C32C3A56}">
      <dsp:nvSpPr>
        <dsp:cNvPr id="0" name=""/>
        <dsp:cNvSpPr/>
      </dsp:nvSpPr>
      <dsp:spPr>
        <a:xfrm>
          <a:off x="1249101" y="462"/>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889000">
            <a:lnSpc>
              <a:spcPct val="90000"/>
            </a:lnSpc>
            <a:spcBef>
              <a:spcPct val="0"/>
            </a:spcBef>
            <a:spcAft>
              <a:spcPct val="35000"/>
            </a:spcAft>
            <a:buNone/>
          </a:pPr>
          <a:r>
            <a:rPr lang="en-US" sz="2000" kern="1200"/>
            <a:t>The current approach to stuttering detection involves a combination of manual assessment by trained speech-language pathologists (SLPs) and automated analysis using computational techniques.</a:t>
          </a:r>
        </a:p>
      </dsp:txBody>
      <dsp:txXfrm>
        <a:off x="1249101" y="462"/>
        <a:ext cx="8809298" cy="1081473"/>
      </dsp:txXfrm>
    </dsp:sp>
    <dsp:sp modelId="{79E659A5-ECE1-4CAF-9944-33AAE8B46162}">
      <dsp:nvSpPr>
        <dsp:cNvPr id="0" name=""/>
        <dsp:cNvSpPr/>
      </dsp:nvSpPr>
      <dsp:spPr>
        <a:xfrm>
          <a:off x="0" y="1352303"/>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F13CF-698A-4A6E-A341-43A3252B2E82}">
      <dsp:nvSpPr>
        <dsp:cNvPr id="0" name=""/>
        <dsp:cNvSpPr/>
      </dsp:nvSpPr>
      <dsp:spPr>
        <a:xfrm>
          <a:off x="327145" y="1595634"/>
          <a:ext cx="594810" cy="594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21C9D4-6541-499D-A21C-F48B9EBA4A22}">
      <dsp:nvSpPr>
        <dsp:cNvPr id="0" name=""/>
        <dsp:cNvSpPr/>
      </dsp:nvSpPr>
      <dsp:spPr>
        <a:xfrm>
          <a:off x="1249101" y="1352303"/>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889000">
            <a:lnSpc>
              <a:spcPct val="90000"/>
            </a:lnSpc>
            <a:spcBef>
              <a:spcPct val="0"/>
            </a:spcBef>
            <a:spcAft>
              <a:spcPct val="35000"/>
            </a:spcAft>
            <a:buNone/>
          </a:pPr>
          <a:r>
            <a:rPr lang="en-US" sz="2000" kern="1200"/>
            <a:t>Manual assessment: clinical assessment and subjective rating scales.</a:t>
          </a:r>
        </a:p>
      </dsp:txBody>
      <dsp:txXfrm>
        <a:off x="1249101" y="1352303"/>
        <a:ext cx="8809298" cy="1081473"/>
      </dsp:txXfrm>
    </dsp:sp>
    <dsp:sp modelId="{674737B7-7614-443A-A584-5AD632FF1E6A}">
      <dsp:nvSpPr>
        <dsp:cNvPr id="0" name=""/>
        <dsp:cNvSpPr/>
      </dsp:nvSpPr>
      <dsp:spPr>
        <a:xfrm>
          <a:off x="0" y="2704144"/>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1E6AE-0222-4DE4-888E-9CE0C1A561CE}">
      <dsp:nvSpPr>
        <dsp:cNvPr id="0" name=""/>
        <dsp:cNvSpPr/>
      </dsp:nvSpPr>
      <dsp:spPr>
        <a:xfrm>
          <a:off x="327145" y="2947476"/>
          <a:ext cx="594810" cy="594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CB5DF8-FEAF-4C8A-A1EC-610D1CC72DCC}">
      <dsp:nvSpPr>
        <dsp:cNvPr id="0" name=""/>
        <dsp:cNvSpPr/>
      </dsp:nvSpPr>
      <dsp:spPr>
        <a:xfrm>
          <a:off x="1249101" y="2704144"/>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889000">
            <a:lnSpc>
              <a:spcPct val="90000"/>
            </a:lnSpc>
            <a:spcBef>
              <a:spcPct val="0"/>
            </a:spcBef>
            <a:spcAft>
              <a:spcPct val="35000"/>
            </a:spcAft>
            <a:buNone/>
          </a:pPr>
          <a:r>
            <a:rPr lang="en-US" sz="2000" kern="1200"/>
            <a:t>Automatic analysis: software for speech analysis, acoustic analysis, machine learning approaches and multimodal approaches.</a:t>
          </a:r>
        </a:p>
      </dsp:txBody>
      <dsp:txXfrm>
        <a:off x="1249101" y="2704144"/>
        <a:ext cx="8809298" cy="1081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6177E-8AFD-4F14-B708-CBA1D0ED992D}">
      <dsp:nvSpPr>
        <dsp:cNvPr id="0" name=""/>
        <dsp:cNvSpPr/>
      </dsp:nvSpPr>
      <dsp:spPr>
        <a:xfrm>
          <a:off x="0" y="67342"/>
          <a:ext cx="10058399"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Wav2Vec: Sound to Matrix Representation</a:t>
          </a:r>
          <a:endParaRPr lang="en-US" sz="2100" kern="1200"/>
        </a:p>
      </dsp:txBody>
      <dsp:txXfrm>
        <a:off x="24588" y="91930"/>
        <a:ext cx="10009223" cy="454509"/>
      </dsp:txXfrm>
    </dsp:sp>
    <dsp:sp modelId="{859C9117-4E50-4816-AAAE-7A25A562E738}">
      <dsp:nvSpPr>
        <dsp:cNvPr id="0" name=""/>
        <dsp:cNvSpPr/>
      </dsp:nvSpPr>
      <dsp:spPr>
        <a:xfrm>
          <a:off x="0" y="631507"/>
          <a:ext cx="10058399"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Matrix For One Vecto</a:t>
          </a:r>
          <a:r>
            <a:rPr lang="en-US" sz="2100" kern="1200" dirty="0"/>
            <a:t>r</a:t>
          </a:r>
        </a:p>
      </dsp:txBody>
      <dsp:txXfrm>
        <a:off x="24588" y="656095"/>
        <a:ext cx="10009223" cy="454509"/>
      </dsp:txXfrm>
    </dsp:sp>
    <dsp:sp modelId="{4FF00AE9-1DCA-42B0-B1A4-C4FBC8E2F48B}">
      <dsp:nvSpPr>
        <dsp:cNvPr id="0" name=""/>
        <dsp:cNvSpPr/>
      </dsp:nvSpPr>
      <dsp:spPr>
        <a:xfrm>
          <a:off x="0" y="1195672"/>
          <a:ext cx="10058399"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Agnostic BERT: Transcript to vector embedding</a:t>
          </a:r>
          <a:endParaRPr lang="en-US" sz="2100" kern="1200" dirty="0"/>
        </a:p>
      </dsp:txBody>
      <dsp:txXfrm>
        <a:off x="24588" y="1220260"/>
        <a:ext cx="10009223" cy="454509"/>
      </dsp:txXfrm>
    </dsp:sp>
    <dsp:sp modelId="{EA44D42A-0E29-4A8C-854F-43F7AA9E4B7E}">
      <dsp:nvSpPr>
        <dsp:cNvPr id="0" name=""/>
        <dsp:cNvSpPr/>
      </dsp:nvSpPr>
      <dsp:spPr>
        <a:xfrm>
          <a:off x="0" y="1759837"/>
          <a:ext cx="10058399"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Vector Concatenation</a:t>
          </a:r>
          <a:endParaRPr lang="en-US" sz="2100" kern="1200" dirty="0"/>
        </a:p>
      </dsp:txBody>
      <dsp:txXfrm>
        <a:off x="24588" y="1784425"/>
        <a:ext cx="10009223" cy="454509"/>
      </dsp:txXfrm>
    </dsp:sp>
    <dsp:sp modelId="{BCA496FC-0413-4CBD-B5AA-3ED378B2CE27}">
      <dsp:nvSpPr>
        <dsp:cNvPr id="0" name=""/>
        <dsp:cNvSpPr/>
      </dsp:nvSpPr>
      <dsp:spPr>
        <a:xfrm>
          <a:off x="0" y="2324002"/>
          <a:ext cx="10058399"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Binary Classifier Training</a:t>
          </a:r>
          <a:endParaRPr lang="en-US" sz="2100" kern="1200" dirty="0"/>
        </a:p>
      </dsp:txBody>
      <dsp:txXfrm>
        <a:off x="24588" y="2348590"/>
        <a:ext cx="10009223" cy="454509"/>
      </dsp:txXfrm>
    </dsp:sp>
    <dsp:sp modelId="{BA747E44-E35F-4D22-8784-F85609F8ED50}">
      <dsp:nvSpPr>
        <dsp:cNvPr id="0" name=""/>
        <dsp:cNvSpPr/>
      </dsp:nvSpPr>
      <dsp:spPr>
        <a:xfrm>
          <a:off x="0" y="2888167"/>
          <a:ext cx="10058399"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CTC loss: A</a:t>
          </a:r>
          <a:r>
            <a:rPr lang="en-IL" sz="2100" kern="1200" dirty="0"/>
            <a:t>udio-</a:t>
          </a:r>
          <a:r>
            <a:rPr lang="en-US" sz="2100" kern="1200" dirty="0"/>
            <a:t>D</a:t>
          </a:r>
          <a:r>
            <a:rPr lang="en-IL" sz="2100" kern="1200" dirty="0"/>
            <a:t>etected </a:t>
          </a:r>
          <a:r>
            <a:rPr lang="en-US" sz="2100" kern="1200" dirty="0"/>
            <a:t>S</a:t>
          </a:r>
          <a:r>
            <a:rPr lang="en-IL" sz="2100" kern="1200" dirty="0"/>
            <a:t>tuttering </a:t>
          </a:r>
          <a:r>
            <a:rPr lang="en-US" sz="2100" kern="1200" dirty="0"/>
            <a:t>S</a:t>
          </a:r>
          <a:r>
            <a:rPr lang="en-IL" sz="2100" kern="1200" dirty="0"/>
            <a:t>egments</a:t>
          </a:r>
          <a:endParaRPr lang="en-US" sz="2100" kern="1200" dirty="0"/>
        </a:p>
      </dsp:txBody>
      <dsp:txXfrm>
        <a:off x="24588" y="2912755"/>
        <a:ext cx="10009223" cy="454509"/>
      </dsp:txXfrm>
    </dsp:sp>
    <dsp:sp modelId="{CF28F91C-5CEC-49D7-8CA3-451ADAB7D0F6}">
      <dsp:nvSpPr>
        <dsp:cNvPr id="0" name=""/>
        <dsp:cNvSpPr/>
      </dsp:nvSpPr>
      <dsp:spPr>
        <a:xfrm>
          <a:off x="0" y="3452332"/>
          <a:ext cx="10058399"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Stuttering Detection From Transcription</a:t>
          </a:r>
        </a:p>
      </dsp:txBody>
      <dsp:txXfrm>
        <a:off x="24588" y="3476920"/>
        <a:ext cx="10009223" cy="45450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F909D-D3F5-4CEC-AED8-0F646C6BD223}"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C242E-8666-4692-9F5A-7C07809D402A}" type="slidenum">
              <a:rPr lang="en-US" smtClean="0"/>
              <a:t>‹#›</a:t>
            </a:fld>
            <a:endParaRPr lang="en-US"/>
          </a:p>
        </p:txBody>
      </p:sp>
    </p:spTree>
    <p:extLst>
      <p:ext uri="{BB962C8B-B14F-4D97-AF65-F5344CB8AC3E}">
        <p14:creationId xmlns:p14="http://schemas.microsoft.com/office/powerpoint/2010/main" val="317874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a:t>
            </a:fld>
            <a:endParaRPr lang="en-US"/>
          </a:p>
        </p:txBody>
      </p:sp>
    </p:spTree>
    <p:extLst>
      <p:ext uri="{BB962C8B-B14F-4D97-AF65-F5344CB8AC3E}">
        <p14:creationId xmlns:p14="http://schemas.microsoft.com/office/powerpoint/2010/main" val="294454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הערכה קלינית: </a:t>
            </a:r>
            <a:r>
              <a:rPr lang="en-US" dirty="0"/>
              <a:t>SLPs </a:t>
            </a:r>
            <a:r>
              <a:rPr lang="he-IL" dirty="0"/>
              <a:t>מאומנים עורכים הערכות מקיפות כדי להעריך את נוכחותו וחומרת הגמגום. הם בוחנים שטף דיבור, תדירות ומאפיינים שונים הקשורים לגמגום, כגון חזרות, הארכות </a:t>
            </a:r>
            <a:r>
              <a:rPr lang="he-IL" dirty="0" err="1"/>
              <a:t>וחסימות.סולמות</a:t>
            </a:r>
            <a:r>
              <a:rPr lang="he-IL" dirty="0"/>
              <a:t> דירוג סובייקטיביים: </a:t>
            </a:r>
            <a:r>
              <a:rPr lang="en-US" dirty="0"/>
              <a:t>SLPs </a:t>
            </a:r>
            <a:r>
              <a:rPr lang="he-IL" dirty="0"/>
              <a:t>משתמשים לעתים קרובות בסולמות דירוג סובייקטיביים סטנדרטיים כדי להעריך את חומרת הגמגום. סולמות אלו עוזרים לכמת את השפעת הגמגום על היבטים שונים בחייו של אדם, כגון תקשורת, אינטראקציות חברתיות ורווחה </a:t>
            </a:r>
            <a:r>
              <a:rPr lang="he-IL" dirty="0" err="1"/>
              <a:t>רגשית.תוכנה</a:t>
            </a:r>
            <a:r>
              <a:rPr lang="he-IL" dirty="0"/>
              <a:t> לניתוח דיבור: כלים ותוכנה אוטומטיים משמשים לניתוח דגימות דיבור ולספק מדדים אובייקטיביים של גמגום. כלים אלה משתמשים באלגוריתמים כדי לזהות ולכמת אירועי גמגום על סמך תכונות אקוסטיות, כגון משך, תדירות ועוצמת </a:t>
            </a:r>
            <a:r>
              <a:rPr lang="he-IL" dirty="0" err="1"/>
              <a:t>הפרעות.ניתוח</a:t>
            </a:r>
            <a:r>
              <a:rPr lang="he-IL" dirty="0"/>
              <a:t> אקוסטי: טכניקות ניתוח אקוסטיות משמשות לבחינת מאפיינים אקוסטיים ספציפיים הקשורים לגמגום, כגון משך ההברה, קצב הדיבור ותכונות ספקטרליות. אמצעים אלה מספקים תובנות נוספות לגבי המאפיינים של דיבור </a:t>
            </a:r>
            <a:r>
              <a:rPr lang="he-IL" dirty="0" err="1"/>
              <a:t>מגומגם.גישות</a:t>
            </a:r>
            <a:r>
              <a:rPr lang="he-IL" dirty="0"/>
              <a:t> למידת מכונה: אלגוריתמי למידת מכונה משמשים יותר ויותר לפיתוח מודלים לזיהוי אוטומטי של גמגום. מודלים אלה מאומנים על מערכי נתונים גדולים של דיבור מגומגם ולא מגמגם כדי ללמוד דפוסים ולבצע תחזיות. טכניקות שונות, כולל ארכיטקטורות למידה עמוקה, הראו הבטחה בזיהוי ובסיווג דיבור מגומגם </a:t>
            </a:r>
            <a:r>
              <a:rPr lang="he-IL" dirty="0" err="1"/>
              <a:t>במדויק.גישות</a:t>
            </a:r>
            <a:r>
              <a:rPr lang="he-IL" dirty="0"/>
              <a:t> מולטי-מודאליות: חלק מהחוקרים בוחנים את השילוב של אופנים מרובים, כגון אודיו, וידאו וסיגנלים פיזיולוגיים, כדי לשפר את זיהוי הגמגום. על ידי שילוב מידע ממקורות שונים, גישות אלו שואפות לשפר את הדיוק והאמינות של מערכות </a:t>
            </a:r>
            <a:r>
              <a:rPr lang="he-IL" dirty="0" err="1"/>
              <a:t>הזיהוי.חשוב</a:t>
            </a:r>
            <a:r>
              <a:rPr lang="he-IL" dirty="0"/>
              <a:t> לציין שבעוד טכניקות אוטומטיות מספקות מדדים אובייקטיביים בעלי ערך, המומחיות של </a:t>
            </a:r>
            <a:r>
              <a:rPr lang="en-US" dirty="0"/>
              <a:t>SLPs </a:t>
            </a:r>
            <a:r>
              <a:rPr lang="he-IL" dirty="0"/>
              <a:t>נותרה חיונית באבחון וטיפול בגמגום. השילוב של הערכות סובייקטיביות, ניתוח אוטומטי והתקדמות בלמידת מכונה ממשיך לקדם את ההבנה שלנו לגבי גמגום ולשפר את מתודולוגיות הזיהוי.</a:t>
            </a:r>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5</a:t>
            </a:fld>
            <a:endParaRPr lang="en-US"/>
          </a:p>
        </p:txBody>
      </p:sp>
    </p:spTree>
    <p:extLst>
      <p:ext uri="{BB962C8B-B14F-4D97-AF65-F5344CB8AC3E}">
        <p14:creationId xmlns:p14="http://schemas.microsoft.com/office/powerpoint/2010/main" val="134123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מקבלים קטעי אודיו. שולחים אותם ל </a:t>
            </a:r>
            <a:r>
              <a:rPr lang="en-US" dirty="0"/>
              <a:t>wav2vec</a:t>
            </a:r>
            <a:r>
              <a:rPr lang="he-IL" dirty="0"/>
              <a:t> שמוציא תמלול לקטע האודיו ומטריצה מייצגת. </a:t>
            </a:r>
          </a:p>
          <a:p>
            <a:pPr algn="r" rtl="1"/>
            <a:r>
              <a:rPr lang="he-IL" dirty="0"/>
              <a:t>את התמלול שולחים ל </a:t>
            </a:r>
            <a:r>
              <a:rPr lang="en-US" dirty="0"/>
              <a:t>agnostic </a:t>
            </a:r>
            <a:r>
              <a:rPr lang="en-US" dirty="0" err="1"/>
              <a:t>bert</a:t>
            </a:r>
            <a:r>
              <a:rPr lang="he-IL" dirty="0"/>
              <a:t> שמוציא וקטור </a:t>
            </a:r>
            <a:r>
              <a:rPr lang="en-US" dirty="0" err="1"/>
              <a:t>embbiding</a:t>
            </a:r>
            <a:r>
              <a:rPr lang="he-IL" dirty="0"/>
              <a:t> מייצג, ואת המטריצה הופכים גם כן לווקטור. </a:t>
            </a:r>
          </a:p>
          <a:p>
            <a:pPr algn="r" rtl="1"/>
            <a:r>
              <a:rPr lang="he-IL" dirty="0"/>
              <a:t>עושים </a:t>
            </a:r>
            <a:r>
              <a:rPr lang="en-US" dirty="0"/>
              <a:t>concatenation </a:t>
            </a:r>
            <a:r>
              <a:rPr lang="he-IL" dirty="0"/>
              <a:t> לשני הווקטורים ושולחים מה שיצא למסווג שאומר אם ההקלטה שייכת לאדם מגמגם או לא. </a:t>
            </a:r>
            <a:endParaRPr lang="en-US" dirty="0"/>
          </a:p>
        </p:txBody>
      </p:sp>
      <p:sp>
        <p:nvSpPr>
          <p:cNvPr id="4" name="Slide Number Placeholder 3"/>
          <p:cNvSpPr>
            <a:spLocks noGrp="1"/>
          </p:cNvSpPr>
          <p:nvPr>
            <p:ph type="sldNum" sz="quarter" idx="5"/>
          </p:nvPr>
        </p:nvSpPr>
        <p:spPr/>
        <p:txBody>
          <a:bodyPr/>
          <a:lstStyle/>
          <a:p>
            <a:fld id="{675C242E-8666-4692-9F5A-7C07809D402A}" type="slidenum">
              <a:rPr lang="en-US" smtClean="0"/>
              <a:t>7</a:t>
            </a:fld>
            <a:endParaRPr lang="en-US"/>
          </a:p>
        </p:txBody>
      </p:sp>
    </p:spTree>
    <p:extLst>
      <p:ext uri="{BB962C8B-B14F-4D97-AF65-F5344CB8AC3E}">
        <p14:creationId xmlns:p14="http://schemas.microsoft.com/office/powerpoint/2010/main" val="385112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b="0" i="0" dirty="0">
                <a:effectLst/>
                <a:latin typeface="Arial" panose="020B0604020202020204" pitchFamily="34" charset="0"/>
              </a:rPr>
              <a:t>Wav2Vec: Sound to Matrix Representation</a:t>
            </a:r>
            <a:r>
              <a:rPr lang="he-IL" b="0" i="0" dirty="0">
                <a:effectLst/>
                <a:latin typeface="Arial" panose="020B0604020202020204" pitchFamily="34" charset="0"/>
              </a:rPr>
              <a:t> -</a:t>
            </a:r>
          </a:p>
          <a:p>
            <a:pPr marL="0" indent="0">
              <a:buNone/>
            </a:pPr>
            <a:r>
              <a:rPr lang="he-IL" b="0" i="0" dirty="0">
                <a:effectLst/>
                <a:latin typeface="Arial" panose="020B0604020202020204" pitchFamily="34" charset="0"/>
              </a:rPr>
              <a:t> לוקח </a:t>
            </a:r>
            <a:r>
              <a:rPr lang="he-IL" b="0" i="0" dirty="0" err="1">
                <a:effectLst/>
                <a:latin typeface="Arial" panose="020B0604020202020204" pitchFamily="34" charset="0"/>
              </a:rPr>
              <a:t>אודיוצורות</a:t>
            </a:r>
            <a:r>
              <a:rPr lang="he-IL" b="0" i="0" dirty="0">
                <a:effectLst/>
                <a:latin typeface="Arial" panose="020B0604020202020204" pitchFamily="34" charset="0"/>
              </a:rPr>
              <a:t> גל כקלט ומייצר רצף של וקטורים תכונה.</a:t>
            </a:r>
            <a:endParaRPr lang="en-US" b="0" i="0" dirty="0">
              <a:effectLst/>
              <a:latin typeface="Arial" panose="020B0604020202020204" pitchFamily="34" charset="0"/>
            </a:endParaRPr>
          </a:p>
          <a:p>
            <a:r>
              <a:rPr lang="en-US" b="0" i="0" dirty="0">
                <a:effectLst/>
                <a:latin typeface="Arial" panose="020B0604020202020204" pitchFamily="34" charset="0"/>
              </a:rPr>
              <a:t>Matrix for one vecto</a:t>
            </a:r>
            <a:r>
              <a:rPr lang="en-US" dirty="0">
                <a:latin typeface="Arial" panose="020B0604020202020204" pitchFamily="34" charset="0"/>
              </a:rPr>
              <a:t>r</a:t>
            </a:r>
            <a:r>
              <a:rPr lang="he-IL" dirty="0">
                <a:latin typeface="Arial" panose="020B0604020202020204" pitchFamily="34" charset="0"/>
              </a:rPr>
              <a:t> - </a:t>
            </a:r>
          </a:p>
          <a:p>
            <a:pPr marL="0" indent="0">
              <a:buNone/>
            </a:pPr>
            <a:r>
              <a:rPr lang="he-IL" dirty="0">
                <a:latin typeface="Arial" panose="020B0604020202020204" pitchFamily="34" charset="0"/>
              </a:rPr>
              <a:t>חישוב הערכים הממוצעים לאורך העמודות.</a:t>
            </a:r>
            <a:endParaRPr lang="en-US" dirty="0">
              <a:latin typeface="Arial" panose="020B0604020202020204" pitchFamily="34" charset="0"/>
            </a:endParaRPr>
          </a:p>
          <a:p>
            <a:r>
              <a:rPr lang="en-US" b="0" i="0" dirty="0">
                <a:effectLst/>
                <a:latin typeface="Arial" panose="020B0604020202020204" pitchFamily="34" charset="0"/>
              </a:rPr>
              <a:t>Agnostic BERT: Transcript to vector embedding</a:t>
            </a:r>
            <a:r>
              <a:rPr lang="he-IL" b="0" i="0" dirty="0">
                <a:effectLst/>
                <a:latin typeface="Arial" panose="020B0604020202020204" pitchFamily="34" charset="0"/>
              </a:rPr>
              <a:t> - </a:t>
            </a:r>
          </a:p>
          <a:p>
            <a:r>
              <a:rPr lang="he-IL" b="0" i="0" dirty="0">
                <a:effectLst/>
                <a:latin typeface="Arial" panose="020B0604020202020204" pitchFamily="34" charset="0"/>
              </a:rPr>
              <a:t>כדי ללכוד את המאפיינים הלשוניים של טקסט הקלט.</a:t>
            </a:r>
          </a:p>
          <a:p>
            <a:r>
              <a:rPr lang="en-US" b="0" i="0" dirty="0">
                <a:effectLst/>
                <a:latin typeface="Arial" panose="020B0604020202020204" pitchFamily="34" charset="0"/>
              </a:rPr>
              <a:t>Vector Concatenation</a:t>
            </a:r>
            <a:r>
              <a:rPr lang="he-IL" b="0" i="0" dirty="0">
                <a:effectLst/>
                <a:latin typeface="Arial" panose="020B0604020202020204" pitchFamily="34" charset="0"/>
              </a:rPr>
              <a:t> - </a:t>
            </a:r>
          </a:p>
          <a:p>
            <a:r>
              <a:rPr lang="he-IL" b="0" i="0" dirty="0">
                <a:effectLst/>
                <a:latin typeface="Arial" panose="020B0604020202020204" pitchFamily="34" charset="0"/>
              </a:rPr>
              <a:t>ייצוג המטריצה מ-</a:t>
            </a:r>
            <a:r>
              <a:rPr lang="en-US" b="0" i="0" dirty="0">
                <a:effectLst/>
                <a:latin typeface="Arial" panose="020B0604020202020204" pitchFamily="34" charset="0"/>
              </a:rPr>
              <a:t> Wav2Vec </a:t>
            </a:r>
            <a:r>
              <a:rPr lang="he-IL" b="0" i="0" dirty="0" err="1">
                <a:effectLst/>
                <a:latin typeface="Arial" panose="020B0604020202020204" pitchFamily="34" charset="0"/>
              </a:rPr>
              <a:t>והוקטור</a:t>
            </a:r>
            <a:r>
              <a:rPr lang="he-IL" b="0" i="0" dirty="0">
                <a:effectLst/>
                <a:latin typeface="Arial" panose="020B0604020202020204" pitchFamily="34" charset="0"/>
              </a:rPr>
              <a:t> הטמע-</a:t>
            </a:r>
            <a:r>
              <a:rPr lang="en-US" b="0" i="0" dirty="0">
                <a:effectLst/>
                <a:latin typeface="Arial" panose="020B0604020202020204" pitchFamily="34" charset="0"/>
              </a:rPr>
              <a:t>ding </a:t>
            </a:r>
            <a:r>
              <a:rPr lang="he-IL" b="0" i="0" dirty="0">
                <a:effectLst/>
                <a:latin typeface="Arial" panose="020B0604020202020204" pitchFamily="34" charset="0"/>
              </a:rPr>
              <a:t>מ-</a:t>
            </a:r>
            <a:r>
              <a:rPr lang="en-US" b="0" i="0" dirty="0">
                <a:effectLst/>
                <a:latin typeface="Arial" panose="020B0604020202020204" pitchFamily="34" charset="0"/>
              </a:rPr>
              <a:t>Agnostic BERT </a:t>
            </a:r>
            <a:r>
              <a:rPr lang="he-IL" b="0" i="0" dirty="0">
                <a:effectLst/>
                <a:latin typeface="Arial" panose="020B0604020202020204" pitchFamily="34" charset="0"/>
              </a:rPr>
              <a:t> משורשרים ליצירת וקטור משולב של אודיו וטקסט.</a:t>
            </a:r>
          </a:p>
          <a:p>
            <a:r>
              <a:rPr lang="en-US" b="0" i="0" dirty="0">
                <a:effectLst/>
                <a:latin typeface="Arial" panose="020B0604020202020204" pitchFamily="34" charset="0"/>
              </a:rPr>
              <a:t>Binary Classifier Training</a:t>
            </a:r>
            <a:r>
              <a:rPr lang="he-IL" b="0" i="0" dirty="0">
                <a:effectLst/>
                <a:latin typeface="Arial" panose="020B0604020202020204" pitchFamily="34" charset="0"/>
              </a:rPr>
              <a:t> - </a:t>
            </a:r>
          </a:p>
          <a:p>
            <a:r>
              <a:rPr lang="he-IL" b="0" i="0" dirty="0">
                <a:effectLst/>
                <a:latin typeface="Arial" panose="020B0604020202020204" pitchFamily="34" charset="0"/>
              </a:rPr>
              <a:t>מודל רשת עצבית </a:t>
            </a:r>
            <a:r>
              <a:rPr lang="en-US" b="0" i="0" dirty="0">
                <a:effectLst/>
                <a:latin typeface="Arial" panose="020B0604020202020204" pitchFamily="34" charset="0"/>
              </a:rPr>
              <a:t>Sequential</a:t>
            </a:r>
            <a:r>
              <a:rPr lang="he-IL" b="0" i="0" dirty="0">
                <a:effectLst/>
                <a:latin typeface="Arial" panose="020B0604020202020204" pitchFamily="34" charset="0"/>
              </a:rPr>
              <a:t> שלוש שכבות צפופות </a:t>
            </a:r>
            <a:r>
              <a:rPr lang="en-US" b="0" i="0" dirty="0" err="1">
                <a:effectLst/>
                <a:latin typeface="Arial" panose="020B0604020202020204" pitchFamily="34" charset="0"/>
              </a:rPr>
              <a:t>relu</a:t>
            </a:r>
            <a:r>
              <a:rPr lang="en-US" b="0" i="0" dirty="0">
                <a:effectLst/>
                <a:latin typeface="Arial" panose="020B0604020202020204" pitchFamily="34" charset="0"/>
              </a:rPr>
              <a:t> </a:t>
            </a:r>
            <a:r>
              <a:rPr lang="he-IL" b="0" i="0" dirty="0">
                <a:effectLst/>
                <a:latin typeface="Arial" panose="020B0604020202020204" pitchFamily="34" charset="0"/>
              </a:rPr>
              <a:t> כולל 64 ושכבת פלט </a:t>
            </a:r>
            <a:r>
              <a:rPr lang="en-US" b="0" i="0" dirty="0">
                <a:effectLst/>
                <a:latin typeface="Arial" panose="020B0604020202020204" pitchFamily="34" charset="0"/>
              </a:rPr>
              <a:t>sigmoid</a:t>
            </a:r>
            <a:r>
              <a:rPr lang="he-IL" b="0" i="0" dirty="0">
                <a:effectLst/>
                <a:latin typeface="Arial" panose="020B0604020202020204" pitchFamily="34" charset="0"/>
              </a:rPr>
              <a:t> .</a:t>
            </a:r>
          </a:p>
          <a:p>
            <a:pPr marL="0" indent="0">
              <a:buNone/>
            </a:pPr>
            <a:r>
              <a:rPr lang="en-US" dirty="0"/>
              <a:t> - audio-detected stuttering segments</a:t>
            </a:r>
            <a:r>
              <a:rPr lang="he-IL" dirty="0"/>
              <a:t>שינויים במזהי האסימון החזויים לאחר מפגש עם אסימון ריק. השינויים יכולים להצביע על התחלה או סוף של מרווח גמגום. אם הוא חורג מהסף, מגמגום מזוהה.</a:t>
            </a:r>
          </a:p>
          <a:p>
            <a:r>
              <a:rPr lang="en-US" dirty="0"/>
              <a:t>Stuttering detection from transcription</a:t>
            </a:r>
            <a:r>
              <a:rPr lang="he-IL" dirty="0"/>
              <a:t> - התמלול הצפוי והתמלול מהאודיו נשלח לאלגוריתם </a:t>
            </a:r>
            <a:r>
              <a:rPr lang="en-US" dirty="0"/>
              <a:t>LCS</a:t>
            </a:r>
            <a:r>
              <a:rPr lang="he-IL" dirty="0"/>
              <a:t> והמתקבל מתבצע השוואה לתמלול מהאודיו והחלקים השונים זה גמגום</a:t>
            </a:r>
            <a:br>
              <a:rPr lang="en-US" dirty="0"/>
            </a:br>
            <a:br>
              <a:rPr lang="en-US" dirty="0"/>
            </a:br>
            <a:endParaRPr lang="en-US" b="0" i="0" dirty="0">
              <a:effectLst/>
              <a:latin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8</a:t>
            </a:fld>
            <a:endParaRPr lang="en-US"/>
          </a:p>
        </p:txBody>
      </p:sp>
    </p:spTree>
    <p:extLst>
      <p:ext uri="{BB962C8B-B14F-4D97-AF65-F5344CB8AC3E}">
        <p14:creationId xmlns:p14="http://schemas.microsoft.com/office/powerpoint/2010/main" val="119677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10</a:t>
            </a:fld>
            <a:endParaRPr lang="en-US"/>
          </a:p>
        </p:txBody>
      </p:sp>
    </p:spTree>
    <p:extLst>
      <p:ext uri="{BB962C8B-B14F-4D97-AF65-F5344CB8AC3E}">
        <p14:creationId xmlns:p14="http://schemas.microsoft.com/office/powerpoint/2010/main" val="684147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Image from https://www.thanksimages.com/15949/thank-you-for-listening.php</a:t>
            </a:r>
            <a:endParaRPr lang="he-IL" dirty="0"/>
          </a:p>
        </p:txBody>
      </p:sp>
      <p:sp>
        <p:nvSpPr>
          <p:cNvPr id="4" name="מציין מיקום של מספר שקופית 3"/>
          <p:cNvSpPr>
            <a:spLocks noGrp="1"/>
          </p:cNvSpPr>
          <p:nvPr>
            <p:ph type="sldNum" sz="quarter" idx="5"/>
          </p:nvPr>
        </p:nvSpPr>
        <p:spPr/>
        <p:txBody>
          <a:bodyPr/>
          <a:lstStyle/>
          <a:p>
            <a:fld id="{675C242E-8666-4692-9F5A-7C07809D402A}" type="slidenum">
              <a:rPr lang="en-US" smtClean="0"/>
              <a:t>12</a:t>
            </a:fld>
            <a:endParaRPr lang="en-US"/>
          </a:p>
        </p:txBody>
      </p:sp>
    </p:spTree>
    <p:extLst>
      <p:ext uri="{BB962C8B-B14F-4D97-AF65-F5344CB8AC3E}">
        <p14:creationId xmlns:p14="http://schemas.microsoft.com/office/powerpoint/2010/main" val="224222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06/12/2023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064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06/12/2023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56855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06/12/2023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01952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06/12/2023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8341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06/12/2023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37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7DA6DA2-865B-4014-AEFA-C316A63C6A60}" type="datetimeFigureOut">
              <a:rPr lang="en-IL" smtClean="0"/>
              <a:t>06/12/2023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22599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7DA6DA2-865B-4014-AEFA-C316A63C6A60}" type="datetimeFigureOut">
              <a:rPr lang="en-IL" smtClean="0"/>
              <a:t>06/12/2023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1855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7DA6DA2-865B-4014-AEFA-C316A63C6A60}" type="datetimeFigureOut">
              <a:rPr lang="en-IL" smtClean="0"/>
              <a:t>06/12/2023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39188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DA6DA2-865B-4014-AEFA-C316A63C6A60}" type="datetimeFigureOut">
              <a:rPr lang="en-IL" smtClean="0"/>
              <a:t>06/12/2023</a:t>
            </a:fld>
            <a:endParaRPr lang="en-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L"/>
          </a:p>
        </p:txBody>
      </p:sp>
      <p:sp>
        <p:nvSpPr>
          <p:cNvPr id="9" name="Slide Number Placeholder 8"/>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15691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DA6DA2-865B-4014-AEFA-C316A63C6A60}" type="datetimeFigureOut">
              <a:rPr lang="en-IL" smtClean="0"/>
              <a:t>06/12/2023</a:t>
            </a:fld>
            <a:endParaRPr lang="en-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FF4C5D-CD1B-42B4-B8BD-ED382A01E566}" type="slidenum">
              <a:rPr lang="en-IL" smtClean="0"/>
              <a:t>‹#›</a:t>
            </a:fld>
            <a:endParaRPr lang="en-IL"/>
          </a:p>
        </p:txBody>
      </p:sp>
    </p:spTree>
    <p:extLst>
      <p:ext uri="{BB962C8B-B14F-4D97-AF65-F5344CB8AC3E}">
        <p14:creationId xmlns:p14="http://schemas.microsoft.com/office/powerpoint/2010/main" val="56649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DA6DA2-865B-4014-AEFA-C316A63C6A60}" type="datetimeFigureOut">
              <a:rPr lang="en-IL" smtClean="0"/>
              <a:t>06/12/2023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14476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DA6DA2-865B-4014-AEFA-C316A63C6A60}" type="datetimeFigureOut">
              <a:rPr lang="en-IL" smtClean="0"/>
              <a:t>06/12/2023</a:t>
            </a:fld>
            <a:endParaRPr lang="en-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FF4C5D-CD1B-42B4-B8BD-ED382A01E566}" type="slidenum">
              <a:rPr lang="en-IL" smtClean="0"/>
              <a:t>‹#›</a:t>
            </a:fld>
            <a:endParaRPr lang="en-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426927"/>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5.png"/><Relationship Id="rId5" Type="http://schemas.openxmlformats.org/officeDocument/2006/relationships/slideLayout" Target="../slideLayouts/slideLayout2.xml"/><Relationship Id="rId4" Type="http://schemas.openxmlformats.org/officeDocument/2006/relationships/video" Target="../media/media2.mp4"/></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FE3CC-0A98-B9C6-38F6-2CD7ADC66782}"/>
              </a:ext>
            </a:extLst>
          </p:cNvPr>
          <p:cNvSpPr>
            <a:spLocks noGrp="1"/>
          </p:cNvSpPr>
          <p:nvPr>
            <p:ph type="ctrTitle"/>
          </p:nvPr>
        </p:nvSpPr>
        <p:spPr>
          <a:xfrm>
            <a:off x="1100051" y="489760"/>
            <a:ext cx="10058400" cy="3892168"/>
          </a:xfrm>
        </p:spPr>
        <p:txBody>
          <a:bodyPr>
            <a:normAutofit/>
          </a:bodyPr>
          <a:lstStyle/>
          <a:p>
            <a:r>
              <a:rPr lang="en-US" dirty="0"/>
              <a:t>Detection of stuttering problems	</a:t>
            </a:r>
            <a:endParaRPr lang="en-IL" dirty="0"/>
          </a:p>
        </p:txBody>
      </p:sp>
      <p:sp>
        <p:nvSpPr>
          <p:cNvPr id="22"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9B229676-EC41-BEDD-837F-0AA553525CC3}"/>
              </a:ext>
            </a:extLst>
          </p:cNvPr>
          <p:cNvSpPr>
            <a:spLocks noGrp="1"/>
          </p:cNvSpPr>
          <p:nvPr>
            <p:ph type="subTitle" idx="1"/>
          </p:nvPr>
        </p:nvSpPr>
        <p:spPr>
          <a:xfrm>
            <a:off x="1100051" y="5225240"/>
            <a:ext cx="10058400" cy="1143000"/>
          </a:xfrm>
        </p:spPr>
        <p:txBody>
          <a:bodyPr>
            <a:normAutofit/>
          </a:bodyPr>
          <a:lstStyle/>
          <a:p>
            <a:r>
              <a:rPr lang="en-US" dirty="0" err="1">
                <a:solidFill>
                  <a:srgbClr val="FFFFFF"/>
                </a:solidFill>
              </a:rPr>
              <a:t>Elona</a:t>
            </a:r>
            <a:r>
              <a:rPr lang="en-US" dirty="0">
                <a:solidFill>
                  <a:srgbClr val="FFFFFF"/>
                </a:solidFill>
              </a:rPr>
              <a:t> Mendes – 324496736</a:t>
            </a:r>
          </a:p>
          <a:p>
            <a:r>
              <a:rPr lang="en-US" dirty="0" err="1">
                <a:solidFill>
                  <a:srgbClr val="FFFFFF"/>
                </a:solidFill>
              </a:rPr>
              <a:t>Eynav</a:t>
            </a:r>
            <a:r>
              <a:rPr lang="en-US" dirty="0">
                <a:solidFill>
                  <a:srgbClr val="FFFFFF"/>
                </a:solidFill>
              </a:rPr>
              <a:t> Ben-Shlomo - 209328970</a:t>
            </a:r>
            <a:endParaRPr lang="en-IL" dirty="0">
              <a:solidFill>
                <a:srgbClr val="FFFFFF"/>
              </a:solidFill>
            </a:endParaRPr>
          </a:p>
        </p:txBody>
      </p:sp>
      <p:sp>
        <p:nvSpPr>
          <p:cNvPr id="23"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49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a:xfrm>
            <a:off x="492370" y="516835"/>
            <a:ext cx="3084844" cy="2103875"/>
          </a:xfrm>
        </p:spPr>
        <p:txBody>
          <a:bodyPr vert="horz" lIns="91440" tIns="45720" rIns="91440" bIns="45720" rtlCol="0" anchor="b">
            <a:normAutofit/>
          </a:bodyPr>
          <a:lstStyle/>
          <a:p>
            <a:pPr rtl="0"/>
            <a:r>
              <a:rPr lang="en-US" sz="3600">
                <a:solidFill>
                  <a:srgbClr val="FFFFFF"/>
                </a:solidFill>
              </a:rPr>
              <a:t>Results</a:t>
            </a:r>
          </a:p>
        </p:txBody>
      </p:sp>
      <p:sp>
        <p:nvSpPr>
          <p:cNvPr id="10" name="Content Placeholder 2">
            <a:extLst>
              <a:ext uri="{FF2B5EF4-FFF2-40B4-BE49-F238E27FC236}">
                <a16:creationId xmlns:a16="http://schemas.microsoft.com/office/drawing/2014/main" id="{4B84E034-DADB-E137-02F1-32CD6727A2ED}"/>
              </a:ext>
            </a:extLst>
          </p:cNvPr>
          <p:cNvSpPr txBox="1">
            <a:spLocks/>
          </p:cNvSpPr>
          <p:nvPr/>
        </p:nvSpPr>
        <p:spPr>
          <a:xfrm>
            <a:off x="492371" y="2653800"/>
            <a:ext cx="3084844" cy="3335519"/>
          </a:xfrm>
          <a:prstGeom prst="rect">
            <a:avLst/>
          </a:prstGeom>
        </p:spPr>
        <p:txBody>
          <a:bodyPr vert="horz" lIns="0" tIns="45720" rIns="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defTabSz="914400">
              <a:lnSpc>
                <a:spcPct val="90000"/>
              </a:lnSpc>
              <a:buFont typeface="Calibri" panose="020F0502020204030204" pitchFamily="34" charset="0"/>
            </a:pPr>
            <a:r>
              <a:rPr lang="en-US" sz="1500">
                <a:solidFill>
                  <a:srgbClr val="FFFFFF"/>
                </a:solidFill>
              </a:rPr>
              <a:t>Below is the table of the results:</a:t>
            </a:r>
          </a:p>
        </p:txBody>
      </p:sp>
      <p:sp>
        <p:nvSpPr>
          <p:cNvPr id="29" name="Rectangle 2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Table 11">
            <a:extLst>
              <a:ext uri="{FF2B5EF4-FFF2-40B4-BE49-F238E27FC236}">
                <a16:creationId xmlns:a16="http://schemas.microsoft.com/office/drawing/2014/main" id="{CCB084FB-7750-761D-5794-431BAE004766}"/>
              </a:ext>
            </a:extLst>
          </p:cNvPr>
          <p:cNvGraphicFramePr>
            <a:graphicFrameLocks noGrp="1"/>
          </p:cNvGraphicFramePr>
          <p:nvPr>
            <p:extLst>
              <p:ext uri="{D42A27DB-BD31-4B8C-83A1-F6EECF244321}">
                <p14:modId xmlns:p14="http://schemas.microsoft.com/office/powerpoint/2010/main" val="434793995"/>
              </p:ext>
            </p:extLst>
          </p:nvPr>
        </p:nvGraphicFramePr>
        <p:xfrm>
          <a:off x="4742017" y="2672615"/>
          <a:ext cx="6798084" cy="1512771"/>
        </p:xfrm>
        <a:graphic>
          <a:graphicData uri="http://schemas.openxmlformats.org/drawingml/2006/table">
            <a:tbl>
              <a:tblPr firstRow="1" bandRow="1">
                <a:noFill/>
                <a:tableStyleId>{5C22544A-7EE6-4342-B048-85BDC9FD1C3A}</a:tableStyleId>
              </a:tblPr>
              <a:tblGrid>
                <a:gridCol w="1946960">
                  <a:extLst>
                    <a:ext uri="{9D8B030D-6E8A-4147-A177-3AD203B41FA5}">
                      <a16:colId xmlns:a16="http://schemas.microsoft.com/office/drawing/2014/main" val="3305006105"/>
                    </a:ext>
                  </a:extLst>
                </a:gridCol>
                <a:gridCol w="1940449">
                  <a:extLst>
                    <a:ext uri="{9D8B030D-6E8A-4147-A177-3AD203B41FA5}">
                      <a16:colId xmlns:a16="http://schemas.microsoft.com/office/drawing/2014/main" val="805859029"/>
                    </a:ext>
                  </a:extLst>
                </a:gridCol>
                <a:gridCol w="1504174">
                  <a:extLst>
                    <a:ext uri="{9D8B030D-6E8A-4147-A177-3AD203B41FA5}">
                      <a16:colId xmlns:a16="http://schemas.microsoft.com/office/drawing/2014/main" val="1958074658"/>
                    </a:ext>
                  </a:extLst>
                </a:gridCol>
                <a:gridCol w="1406501">
                  <a:extLst>
                    <a:ext uri="{9D8B030D-6E8A-4147-A177-3AD203B41FA5}">
                      <a16:colId xmlns:a16="http://schemas.microsoft.com/office/drawing/2014/main" val="4221131095"/>
                    </a:ext>
                  </a:extLst>
                </a:gridCol>
              </a:tblGrid>
              <a:tr h="920477">
                <a:tc>
                  <a:txBody>
                    <a:bodyPr/>
                    <a:lstStyle/>
                    <a:p>
                      <a:pPr algn="ctr"/>
                      <a:r>
                        <a:rPr lang="en-US" sz="1800" b="0" cap="all" spc="150">
                          <a:solidFill>
                            <a:schemeClr val="lt1"/>
                          </a:solidFill>
                        </a:rPr>
                        <a:t>Accuracy</a:t>
                      </a:r>
                      <a:endParaRPr lang="en-US" sz="1800" b="0" cap="all" spc="150" dirty="0">
                        <a:solidFill>
                          <a:schemeClr val="lt1"/>
                        </a:solidFill>
                      </a:endParaRPr>
                    </a:p>
                  </a:txBody>
                  <a:tcPr marL="160186" marR="160186" marT="160186" marB="160186">
                    <a:lnL w="12700" cmpd="sng">
                      <a:noFill/>
                    </a:lnL>
                    <a:lnR w="12700" cmpd="sng">
                      <a:noFill/>
                    </a:lnR>
                    <a:lnT w="12700" cmpd="sng">
                      <a:noFill/>
                    </a:lnT>
                    <a:lnB w="38100" cmpd="sng">
                      <a:noFill/>
                    </a:lnB>
                    <a:solidFill>
                      <a:srgbClr val="505356"/>
                    </a:solidFill>
                  </a:tcPr>
                </a:tc>
                <a:tc>
                  <a:txBody>
                    <a:bodyPr/>
                    <a:lstStyle/>
                    <a:p>
                      <a:pPr algn="ctr"/>
                      <a:r>
                        <a:rPr lang="en-US" sz="1800" b="0" cap="all" spc="150">
                          <a:solidFill>
                            <a:schemeClr val="lt1"/>
                          </a:solidFill>
                        </a:rPr>
                        <a:t>Precision</a:t>
                      </a:r>
                      <a:endParaRPr lang="en-US" sz="1800" b="0" cap="all" spc="150" dirty="0">
                        <a:solidFill>
                          <a:schemeClr val="lt1"/>
                        </a:solidFill>
                      </a:endParaRPr>
                    </a:p>
                  </a:txBody>
                  <a:tcPr marL="160186" marR="160186" marT="160186" marB="160186">
                    <a:lnL w="12700" cmpd="sng">
                      <a:noFill/>
                    </a:lnL>
                    <a:lnR w="12700" cmpd="sng">
                      <a:noFill/>
                    </a:lnR>
                    <a:lnT w="12700" cmpd="sng">
                      <a:noFill/>
                    </a:lnT>
                    <a:lnB w="38100" cmpd="sng">
                      <a:noFill/>
                    </a:lnB>
                    <a:solidFill>
                      <a:srgbClr val="505356"/>
                    </a:solidFill>
                  </a:tcPr>
                </a:tc>
                <a:tc>
                  <a:txBody>
                    <a:bodyPr/>
                    <a:lstStyle/>
                    <a:p>
                      <a:pPr algn="ctr"/>
                      <a:r>
                        <a:rPr lang="en-US" sz="1800" b="0" cap="all" spc="150">
                          <a:solidFill>
                            <a:schemeClr val="lt1"/>
                          </a:solidFill>
                        </a:rPr>
                        <a:t>Recall</a:t>
                      </a:r>
                      <a:endParaRPr lang="en-US" sz="1800" b="0" cap="all" spc="150" dirty="0">
                        <a:solidFill>
                          <a:schemeClr val="lt1"/>
                        </a:solidFill>
                      </a:endParaRPr>
                    </a:p>
                  </a:txBody>
                  <a:tcPr marL="160186" marR="160186" marT="160186" marB="160186">
                    <a:lnL w="12700" cmpd="sng">
                      <a:noFill/>
                    </a:lnL>
                    <a:lnR w="12700" cmpd="sng">
                      <a:noFill/>
                    </a:lnR>
                    <a:lnT w="12700" cmpd="sng">
                      <a:noFill/>
                    </a:lnT>
                    <a:lnB w="38100" cmpd="sng">
                      <a:noFill/>
                    </a:lnB>
                    <a:solidFill>
                      <a:srgbClr val="505356"/>
                    </a:solidFill>
                  </a:tcPr>
                </a:tc>
                <a:tc>
                  <a:txBody>
                    <a:bodyPr/>
                    <a:lstStyle/>
                    <a:p>
                      <a:pPr algn="ctr"/>
                      <a:r>
                        <a:rPr lang="en-US" sz="1800" b="0" cap="all" spc="150">
                          <a:solidFill>
                            <a:schemeClr val="lt1"/>
                          </a:solidFill>
                        </a:rPr>
                        <a:t>F1-score</a:t>
                      </a:r>
                    </a:p>
                  </a:txBody>
                  <a:tcPr marL="160186" marR="160186" marT="160186" marB="160186">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475615614"/>
                  </a:ext>
                </a:extLst>
              </a:tr>
              <a:tr h="592294">
                <a:tc>
                  <a:txBody>
                    <a:bodyPr/>
                    <a:lstStyle/>
                    <a:p>
                      <a:pPr algn="ctr"/>
                      <a:r>
                        <a:rPr lang="en-US" sz="1500" cap="none" spc="0" dirty="0">
                          <a:solidFill>
                            <a:schemeClr val="tx1"/>
                          </a:solidFill>
                        </a:rPr>
                        <a:t>0.68</a:t>
                      </a:r>
                    </a:p>
                  </a:txBody>
                  <a:tcPr marL="160186" marR="160186" marT="160186" marB="160186">
                    <a:lnL w="12700" cmpd="sng">
                      <a:noFill/>
                      <a:prstDash val="solid"/>
                    </a:lnL>
                    <a:lnR w="12700" cmpd="sng">
                      <a:noFill/>
                      <a:prstDash val="solid"/>
                    </a:lnR>
                    <a:lnT w="38100" cmpd="sng">
                      <a:noFill/>
                    </a:lnT>
                    <a:lnB w="12700" cmpd="sng">
                      <a:noFill/>
                      <a:prstDash val="solid"/>
                    </a:lnB>
                    <a:noFill/>
                  </a:tcPr>
                </a:tc>
                <a:tc>
                  <a:txBody>
                    <a:bodyPr/>
                    <a:lstStyle/>
                    <a:p>
                      <a:pPr algn="ctr"/>
                      <a:r>
                        <a:rPr lang="en-US" sz="1500" cap="none" spc="0">
                          <a:solidFill>
                            <a:schemeClr val="tx1"/>
                          </a:solidFill>
                        </a:rPr>
                        <a:t>0.83</a:t>
                      </a:r>
                    </a:p>
                  </a:txBody>
                  <a:tcPr marL="160186" marR="160186" marT="160186" marB="160186">
                    <a:lnL w="12700" cmpd="sng">
                      <a:noFill/>
                      <a:prstDash val="solid"/>
                    </a:lnL>
                    <a:lnR w="12700" cmpd="sng">
                      <a:noFill/>
                      <a:prstDash val="solid"/>
                    </a:lnR>
                    <a:lnT w="38100" cmpd="sng">
                      <a:noFill/>
                    </a:lnT>
                    <a:lnB w="12700" cmpd="sng">
                      <a:noFill/>
                      <a:prstDash val="solid"/>
                    </a:lnB>
                    <a:noFill/>
                  </a:tcPr>
                </a:tc>
                <a:tc>
                  <a:txBody>
                    <a:bodyPr/>
                    <a:lstStyle/>
                    <a:p>
                      <a:pPr algn="ctr"/>
                      <a:r>
                        <a:rPr lang="en-US" sz="1500" cap="none" spc="0">
                          <a:solidFill>
                            <a:schemeClr val="tx1"/>
                          </a:solidFill>
                        </a:rPr>
                        <a:t>0.45</a:t>
                      </a:r>
                    </a:p>
                  </a:txBody>
                  <a:tcPr marL="160186" marR="160186" marT="160186" marB="160186">
                    <a:lnL w="12700" cmpd="sng">
                      <a:noFill/>
                      <a:prstDash val="solid"/>
                    </a:lnL>
                    <a:lnR w="12700" cmpd="sng">
                      <a:noFill/>
                      <a:prstDash val="solid"/>
                    </a:lnR>
                    <a:lnT w="38100" cmpd="sng">
                      <a:noFill/>
                    </a:lnT>
                    <a:lnB w="12700" cmpd="sng">
                      <a:noFill/>
                      <a:prstDash val="solid"/>
                    </a:lnB>
                    <a:noFill/>
                  </a:tcPr>
                </a:tc>
                <a:tc>
                  <a:txBody>
                    <a:bodyPr/>
                    <a:lstStyle/>
                    <a:p>
                      <a:pPr algn="ctr"/>
                      <a:r>
                        <a:rPr lang="en-US" sz="1500" cap="none" spc="0" dirty="0">
                          <a:solidFill>
                            <a:schemeClr val="tx1"/>
                          </a:solidFill>
                        </a:rPr>
                        <a:t>0.59</a:t>
                      </a:r>
                    </a:p>
                  </a:txBody>
                  <a:tcPr marL="160186" marR="160186" marT="160186" marB="16018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872123214"/>
                  </a:ext>
                </a:extLst>
              </a:tr>
            </a:tbl>
          </a:graphicData>
        </a:graphic>
      </p:graphicFrame>
    </p:spTree>
    <p:extLst>
      <p:ext uri="{BB962C8B-B14F-4D97-AF65-F5344CB8AC3E}">
        <p14:creationId xmlns:p14="http://schemas.microsoft.com/office/powerpoint/2010/main" val="370658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17" descr="Codes on papers">
            <a:extLst>
              <a:ext uri="{FF2B5EF4-FFF2-40B4-BE49-F238E27FC236}">
                <a16:creationId xmlns:a16="http://schemas.microsoft.com/office/drawing/2014/main" id="{9C4D1C15-10A6-D51D-48AF-D693AACDB3A2}"/>
              </a:ext>
            </a:extLst>
          </p:cNvPr>
          <p:cNvPicPr>
            <a:picLocks noChangeAspect="1"/>
          </p:cNvPicPr>
          <p:nvPr/>
        </p:nvPicPr>
        <p:blipFill rotWithShape="1">
          <a:blip r:embed="rId2">
            <a:duotone>
              <a:schemeClr val="bg2">
                <a:shade val="45000"/>
                <a:satMod val="135000"/>
              </a:schemeClr>
              <a:prstClr val="white"/>
            </a:duotone>
            <a:alphaModFix amt="35000"/>
          </a:blip>
          <a:srcRect t="3608" b="12122"/>
          <a:stretch/>
        </p:blipFill>
        <p:spPr>
          <a:xfrm>
            <a:off x="20" y="10"/>
            <a:ext cx="12191980" cy="6857990"/>
          </a:xfrm>
          <a:prstGeom prst="rect">
            <a:avLst/>
          </a:prstGeom>
        </p:spPr>
      </p:pic>
      <p:cxnSp>
        <p:nvCxnSpPr>
          <p:cNvPr id="28" name="Straight Connector 21">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a:xfrm>
            <a:off x="736600" y="-34200"/>
            <a:ext cx="11155680" cy="1450757"/>
          </a:xfrm>
        </p:spPr>
        <p:txBody>
          <a:bodyPr>
            <a:normAutofit/>
          </a:bodyPr>
          <a:lstStyle/>
          <a:p>
            <a:r>
              <a:rPr lang="en-US" dirty="0"/>
              <a:t>Discussion – Open Questions &amp; Future Work</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1097280" y="1845734"/>
            <a:ext cx="10058400" cy="4023360"/>
          </a:xfrm>
        </p:spPr>
        <p:txBody>
          <a:bodyPr>
            <a:normAutofit/>
          </a:bodyPr>
          <a:lstStyle/>
          <a:p>
            <a:pPr algn="l"/>
            <a:r>
              <a:rPr lang="en-US" sz="2400" dirty="0"/>
              <a:t>The results of the study emphasize the effectiveness of the approach in the article for classifying stuttering cases.</a:t>
            </a:r>
          </a:p>
          <a:p>
            <a:pPr algn="l"/>
            <a:r>
              <a:rPr lang="en-US" sz="2400" dirty="0"/>
              <a:t>The approach combined audio and text representations and effectively captured features related to stuttering. The concatenated vector provided a representation that improves classification performance.</a:t>
            </a:r>
          </a:p>
          <a:p>
            <a:pPr marL="0" indent="0" algn="l">
              <a:buNone/>
            </a:pPr>
            <a:endParaRPr lang="en-US" sz="2400" dirty="0"/>
          </a:p>
          <a:p>
            <a:pPr algn="l"/>
            <a:r>
              <a:rPr lang="en-US" sz="2400" dirty="0"/>
              <a:t>Future work:</a:t>
            </a:r>
          </a:p>
          <a:p>
            <a:pPr lvl="1" algn="l" rtl="0"/>
            <a:r>
              <a:rPr lang="en-US" sz="2400" dirty="0"/>
              <a:t>Training the classifier on a larger number of data.</a:t>
            </a:r>
          </a:p>
          <a:p>
            <a:pPr lvl="1" algn="l" rtl="0"/>
            <a:r>
              <a:rPr lang="en-US" sz="2400" dirty="0"/>
              <a:t>Adapt the model to more languages.</a:t>
            </a:r>
          </a:p>
        </p:txBody>
      </p:sp>
      <p:sp>
        <p:nvSpPr>
          <p:cNvPr id="29" name="Rectangle 23">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376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AFF43A89-FF65-44A9-BE4C-DC7389FF9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CBC4341-33FB-4D46-A7B4-62039B61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394C5B-B8DE-4221-8CA4-A30237DB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טקסט, גופן, כתב יד, קליגרפיה&#10;&#10;התיאור נוצר באופן אוטומטי">
            <a:extLst>
              <a:ext uri="{FF2B5EF4-FFF2-40B4-BE49-F238E27FC236}">
                <a16:creationId xmlns:a16="http://schemas.microsoft.com/office/drawing/2014/main" id="{52DACA69-E867-107B-CA04-89155BB96F04}"/>
              </a:ext>
            </a:extLst>
          </p:cNvPr>
          <p:cNvPicPr>
            <a:picLocks noChangeAspect="1"/>
          </p:cNvPicPr>
          <p:nvPr/>
        </p:nvPicPr>
        <p:blipFill rotWithShape="1">
          <a:blip r:embed="rId3">
            <a:extLst>
              <a:ext uri="{28A0092B-C50C-407E-A947-70E740481C1C}">
                <a14:useLocalDpi xmlns:a14="http://schemas.microsoft.com/office/drawing/2010/main" val="0"/>
              </a:ext>
            </a:extLst>
          </a:blip>
          <a:srcRect r="-1" b="7056"/>
          <a:stretch/>
        </p:blipFill>
        <p:spPr>
          <a:xfrm>
            <a:off x="842772" y="841248"/>
            <a:ext cx="10506456" cy="5175504"/>
          </a:xfrm>
          <a:prstGeom prst="rect">
            <a:avLst/>
          </a:prstGeom>
        </p:spPr>
      </p:pic>
    </p:spTree>
    <p:extLst>
      <p:ext uri="{BB962C8B-B14F-4D97-AF65-F5344CB8AC3E}">
        <p14:creationId xmlns:p14="http://schemas.microsoft.com/office/powerpoint/2010/main" val="21572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lourful carved figures of humans">
            <a:extLst>
              <a:ext uri="{FF2B5EF4-FFF2-40B4-BE49-F238E27FC236}">
                <a16:creationId xmlns:a16="http://schemas.microsoft.com/office/drawing/2014/main" id="{05C14370-AF71-55A9-481C-EF87D5BCE2EF}"/>
              </a:ext>
            </a:extLst>
          </p:cNvPr>
          <p:cNvPicPr>
            <a:picLocks noChangeAspect="1"/>
          </p:cNvPicPr>
          <p:nvPr/>
        </p:nvPicPr>
        <p:blipFill rotWithShape="1">
          <a:blip r:embed="rId2"/>
          <a:srcRect l="26459" r="25968" b="-1"/>
          <a:stretch/>
        </p:blipFill>
        <p:spPr>
          <a:xfrm>
            <a:off x="20" y="10"/>
            <a:ext cx="4578952" cy="6857990"/>
          </a:xfrm>
          <a:prstGeom prst="rect">
            <a:avLst/>
          </a:prstGeom>
        </p:spPr>
      </p:pic>
      <p:sp>
        <p:nvSpPr>
          <p:cNvPr id="10" name="Rectangle 9">
            <a:extLst>
              <a:ext uri="{FF2B5EF4-FFF2-40B4-BE49-F238E27FC236}">
                <a16:creationId xmlns:a16="http://schemas.microsoft.com/office/drawing/2014/main" id="{F4C359F3-25B2-4E2B-8713-5583EAF4C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a:xfrm>
            <a:off x="5124206" y="516835"/>
            <a:ext cx="6339840" cy="1666501"/>
          </a:xfrm>
        </p:spPr>
        <p:txBody>
          <a:bodyPr>
            <a:normAutofit/>
          </a:bodyPr>
          <a:lstStyle/>
          <a:p>
            <a:r>
              <a:rPr lang="en-US" sz="4000" dirty="0">
                <a:solidFill>
                  <a:srgbClr val="FFFFFF"/>
                </a:solidFill>
              </a:rPr>
              <a:t>Introduction</a:t>
            </a:r>
            <a:endParaRPr lang="en-IL" sz="4000" dirty="0">
              <a:solidFill>
                <a:srgbClr val="FFFFFF"/>
              </a:solidFill>
            </a:endParaRPr>
          </a:p>
        </p:txBody>
      </p:sp>
      <p:sp>
        <p:nvSpPr>
          <p:cNvPr id="12" name="Rectangle 11">
            <a:extLst>
              <a:ext uri="{FF2B5EF4-FFF2-40B4-BE49-F238E27FC236}">
                <a16:creationId xmlns:a16="http://schemas.microsoft.com/office/drawing/2014/main" id="{B026EB53-A064-438C-B0CD-AC150363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7722284-F57D-8666-289B-80303DFCF0D4}"/>
              </a:ext>
            </a:extLst>
          </p:cNvPr>
          <p:cNvSpPr>
            <a:spLocks noGrp="1"/>
          </p:cNvSpPr>
          <p:nvPr>
            <p:ph idx="1"/>
          </p:nvPr>
        </p:nvSpPr>
        <p:spPr>
          <a:xfrm>
            <a:off x="5124206" y="2700171"/>
            <a:ext cx="6339840" cy="2767496"/>
          </a:xfrm>
        </p:spPr>
        <p:txBody>
          <a:bodyPr>
            <a:normAutofit/>
          </a:bodyPr>
          <a:lstStyle/>
          <a:p>
            <a:pPr algn="l"/>
            <a:r>
              <a:rPr lang="en-US" dirty="0">
                <a:solidFill>
                  <a:srgbClr val="FFFFFF"/>
                </a:solidFill>
              </a:rPr>
              <a:t>80 million of the total population stutter, which is 1% of the population.</a:t>
            </a:r>
          </a:p>
          <a:p>
            <a:pPr algn="l"/>
            <a:r>
              <a:rPr lang="en-US" dirty="0">
                <a:solidFill>
                  <a:srgbClr val="FFFFFF"/>
                </a:solidFill>
              </a:rPr>
              <a:t>The stuttering affects different areas in the lives of the people who suffer from this problem.</a:t>
            </a:r>
          </a:p>
          <a:p>
            <a:pPr algn="l"/>
            <a:r>
              <a:rPr lang="en-US" dirty="0">
                <a:solidFill>
                  <a:srgbClr val="FFFFFF"/>
                </a:solidFill>
              </a:rPr>
              <a:t>Our goal is to detect stuttering and provide feedback on the stuttering so that the person can practice speaking and improve.</a:t>
            </a:r>
            <a:endParaRPr lang="en-IL" dirty="0">
              <a:solidFill>
                <a:srgbClr val="FFFFFF"/>
              </a:solidFill>
            </a:endParaRPr>
          </a:p>
        </p:txBody>
      </p:sp>
    </p:spTree>
    <p:extLst>
      <p:ext uri="{BB962C8B-B14F-4D97-AF65-F5344CB8AC3E}">
        <p14:creationId xmlns:p14="http://schemas.microsoft.com/office/powerpoint/2010/main" val="246683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5">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9D831E-5F67-806E-70A3-647230951367}"/>
              </a:ext>
            </a:extLst>
          </p:cNvPr>
          <p:cNvSpPr>
            <a:spLocks noGrp="1"/>
          </p:cNvSpPr>
          <p:nvPr>
            <p:ph type="title"/>
          </p:nvPr>
        </p:nvSpPr>
        <p:spPr>
          <a:xfrm>
            <a:off x="1091675" y="905933"/>
            <a:ext cx="2904713" cy="1981025"/>
          </a:xfrm>
        </p:spPr>
        <p:txBody>
          <a:bodyPr>
            <a:normAutofit/>
          </a:bodyPr>
          <a:lstStyle/>
          <a:p>
            <a:pPr defTabSz="859536"/>
            <a:r>
              <a:rPr lang="en-US" sz="3384" kern="1200" spc="-47" baseline="0">
                <a:solidFill>
                  <a:srgbClr val="FFFFFF"/>
                </a:solidFill>
                <a:latin typeface="+mj-lt"/>
                <a:ea typeface="+mj-ea"/>
                <a:cs typeface="+mj-cs"/>
              </a:rPr>
              <a:t>Introduction</a:t>
            </a:r>
            <a:endParaRPr lang="en-IL" sz="3600">
              <a:solidFill>
                <a:srgbClr val="FFFFFF"/>
              </a:solidFill>
            </a:endParaRPr>
          </a:p>
        </p:txBody>
      </p:sp>
      <p:graphicFrame>
        <p:nvGraphicFramePr>
          <p:cNvPr id="31" name="מציין מיקום תוכן 5">
            <a:extLst>
              <a:ext uri="{FF2B5EF4-FFF2-40B4-BE49-F238E27FC236}">
                <a16:creationId xmlns:a16="http://schemas.microsoft.com/office/drawing/2014/main" id="{6A7662C4-3D51-E24A-452A-70175D6F3BD2}"/>
              </a:ext>
            </a:extLst>
          </p:cNvPr>
          <p:cNvGraphicFramePr>
            <a:graphicFrameLocks noGrp="1"/>
          </p:cNvGraphicFramePr>
          <p:nvPr>
            <p:ph idx="1"/>
            <p:extLst>
              <p:ext uri="{D42A27DB-BD31-4B8C-83A1-F6EECF244321}">
                <p14:modId xmlns:p14="http://schemas.microsoft.com/office/powerpoint/2010/main" val="1142791461"/>
              </p:ext>
            </p:extLst>
          </p:nvPr>
        </p:nvGraphicFramePr>
        <p:xfrm>
          <a:off x="559562" y="2057694"/>
          <a:ext cx="5247456" cy="4276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407D6E63-EB49-B946-97AD-6694DC7AF5D1}"/>
              </a:ext>
            </a:extLst>
          </p:cNvPr>
          <p:cNvSpPr txBox="1">
            <a:spLocks/>
          </p:cNvSpPr>
          <p:nvPr/>
        </p:nvSpPr>
        <p:spPr>
          <a:xfrm>
            <a:off x="1363117" y="627970"/>
            <a:ext cx="8094688" cy="1243675"/>
          </a:xfrm>
          <a:prstGeom prst="rect">
            <a:avLst/>
          </a:prstGeom>
        </p:spPr>
        <p:txBody>
          <a:bodyPr vert="horz" lIns="91440" tIns="45720" rIns="91440" bIns="45720" rtlCol="0" anchor="b">
            <a:normAutofit/>
          </a:bodyPr>
          <a:lstStyle>
            <a:lvl1pPr marL="0"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defTabSz="859536">
              <a:spcAft>
                <a:spcPts val="600"/>
              </a:spcAft>
            </a:pPr>
            <a:r>
              <a:rPr lang="en-US" sz="4512" kern="1200" spc="-47" baseline="0" dirty="0">
                <a:solidFill>
                  <a:schemeClr val="tx1">
                    <a:lumMod val="75000"/>
                    <a:lumOff val="25000"/>
                  </a:schemeClr>
                </a:solidFill>
                <a:latin typeface="+mj-lt"/>
                <a:ea typeface="+mj-ea"/>
                <a:cs typeface="+mj-cs"/>
              </a:rPr>
              <a:t>Introduction</a:t>
            </a:r>
            <a:endParaRPr lang="en-IL" dirty="0"/>
          </a:p>
        </p:txBody>
      </p:sp>
      <p:graphicFrame>
        <p:nvGraphicFramePr>
          <p:cNvPr id="8" name="מציין מיקום תוכן 5">
            <a:extLst>
              <a:ext uri="{FF2B5EF4-FFF2-40B4-BE49-F238E27FC236}">
                <a16:creationId xmlns:a16="http://schemas.microsoft.com/office/drawing/2014/main" id="{36A56237-1A1C-5142-A5C9-5D0BCD00E8D6}"/>
              </a:ext>
            </a:extLst>
          </p:cNvPr>
          <p:cNvGraphicFramePr>
            <a:graphicFrameLocks/>
          </p:cNvGraphicFramePr>
          <p:nvPr>
            <p:extLst>
              <p:ext uri="{D42A27DB-BD31-4B8C-83A1-F6EECF244321}">
                <p14:modId xmlns:p14="http://schemas.microsoft.com/office/powerpoint/2010/main" val="2381990517"/>
              </p:ext>
            </p:extLst>
          </p:nvPr>
        </p:nvGraphicFramePr>
        <p:xfrm>
          <a:off x="6036380" y="2063897"/>
          <a:ext cx="5669280" cy="42516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011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Graphic spid="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FD1F-2632-6AFA-4140-79A8A8078989}"/>
              </a:ext>
            </a:extLst>
          </p:cNvPr>
          <p:cNvSpPr>
            <a:spLocks noGrp="1"/>
          </p:cNvSpPr>
          <p:nvPr>
            <p:ph type="title"/>
          </p:nvPr>
        </p:nvSpPr>
        <p:spPr>
          <a:xfrm>
            <a:off x="4974769" y="0"/>
            <a:ext cx="6574972" cy="1450757"/>
          </a:xfrm>
        </p:spPr>
        <p:txBody>
          <a:bodyPr>
            <a:normAutofit/>
          </a:bodyPr>
          <a:lstStyle/>
          <a:p>
            <a:r>
              <a:rPr lang="en-US" dirty="0"/>
              <a:t>Dataset</a:t>
            </a:r>
            <a:endParaRPr lang="en-IL" dirty="0"/>
          </a:p>
        </p:txBody>
      </p:sp>
      <p:sp>
        <p:nvSpPr>
          <p:cNvPr id="3" name="Content Placeholder 2">
            <a:extLst>
              <a:ext uri="{FF2B5EF4-FFF2-40B4-BE49-F238E27FC236}">
                <a16:creationId xmlns:a16="http://schemas.microsoft.com/office/drawing/2014/main" id="{1AC91543-2E19-FAC3-0597-AF12197B9BD2}"/>
              </a:ext>
            </a:extLst>
          </p:cNvPr>
          <p:cNvSpPr>
            <a:spLocks noGrp="1"/>
          </p:cNvSpPr>
          <p:nvPr>
            <p:ph idx="1"/>
          </p:nvPr>
        </p:nvSpPr>
        <p:spPr>
          <a:xfrm>
            <a:off x="4974769" y="2198914"/>
            <a:ext cx="6574973" cy="3670180"/>
          </a:xfrm>
        </p:spPr>
        <p:txBody>
          <a:bodyPr>
            <a:normAutofit/>
          </a:bodyPr>
          <a:lstStyle/>
          <a:p>
            <a:pPr algn="l"/>
            <a:r>
              <a:rPr lang="en-US" sz="1700" dirty="0"/>
              <a:t>Our dataset came from SEP-28k.</a:t>
            </a:r>
          </a:p>
          <a:p>
            <a:pPr algn="l"/>
            <a:r>
              <a:rPr lang="en-US" sz="1700" dirty="0"/>
              <a:t>Containing about 385 different podcasts of peoples who stutter in English. </a:t>
            </a:r>
          </a:p>
          <a:p>
            <a:pPr algn="l"/>
            <a:r>
              <a:rPr lang="en-US" sz="1700" dirty="0"/>
              <a:t>Each recording was cut to no more than 5 seconds.</a:t>
            </a:r>
            <a:endParaRPr lang="he-IL" sz="1700" dirty="0"/>
          </a:p>
          <a:p>
            <a:pPr algn="l"/>
            <a:r>
              <a:rPr lang="en-US" sz="1700" dirty="0"/>
              <a:t>The number of audio samples that are taken per second is 16,000 Hz.</a:t>
            </a:r>
            <a:endParaRPr lang="he-IL" sz="1700" dirty="0"/>
          </a:p>
          <a:p>
            <a:pPr algn="l"/>
            <a:r>
              <a:rPr lang="en-US" sz="1700" dirty="0"/>
              <a:t>The data consists of an equal number of men and women.</a:t>
            </a:r>
          </a:p>
          <a:p>
            <a:pPr algn="l"/>
            <a:r>
              <a:rPr lang="en-US" sz="1700" dirty="0"/>
              <a:t>50% of the data is of people who stutter and 50% who do not stutter.</a:t>
            </a:r>
            <a:endParaRPr lang="he-IL" sz="1700" dirty="0"/>
          </a:p>
          <a:p>
            <a:pPr algn="l"/>
            <a:r>
              <a:rPr lang="en-US" sz="1700" dirty="0"/>
              <a:t>The data is divided into 80 percent train and 20 percent test.</a:t>
            </a:r>
            <a:endParaRPr lang="he-IL" sz="1700" dirty="0"/>
          </a:p>
          <a:p>
            <a:endParaRPr lang="en-IL" sz="1700" dirty="0"/>
          </a:p>
        </p:txBody>
      </p:sp>
      <p:graphicFrame>
        <p:nvGraphicFramePr>
          <p:cNvPr id="7" name="Table 7">
            <a:extLst>
              <a:ext uri="{FF2B5EF4-FFF2-40B4-BE49-F238E27FC236}">
                <a16:creationId xmlns:a16="http://schemas.microsoft.com/office/drawing/2014/main" id="{DF362F52-6CC3-2209-3D3A-6ECD6C0A36D2}"/>
              </a:ext>
            </a:extLst>
          </p:cNvPr>
          <p:cNvGraphicFramePr>
            <a:graphicFrameLocks noGrp="1"/>
          </p:cNvGraphicFramePr>
          <p:nvPr>
            <p:extLst>
              <p:ext uri="{D42A27DB-BD31-4B8C-83A1-F6EECF244321}">
                <p14:modId xmlns:p14="http://schemas.microsoft.com/office/powerpoint/2010/main" val="2841820027"/>
              </p:ext>
            </p:extLst>
          </p:nvPr>
        </p:nvGraphicFramePr>
        <p:xfrm>
          <a:off x="538306" y="2501782"/>
          <a:ext cx="4001317" cy="1854435"/>
        </p:xfrm>
        <a:graphic>
          <a:graphicData uri="http://schemas.openxmlformats.org/drawingml/2006/table">
            <a:tbl>
              <a:tblPr firstRow="1" bandRow="1">
                <a:tableStyleId>{5C22544A-7EE6-4342-B048-85BDC9FD1C3A}</a:tableStyleId>
              </a:tblPr>
              <a:tblGrid>
                <a:gridCol w="1215006">
                  <a:extLst>
                    <a:ext uri="{9D8B030D-6E8A-4147-A177-3AD203B41FA5}">
                      <a16:colId xmlns:a16="http://schemas.microsoft.com/office/drawing/2014/main" val="3858733778"/>
                    </a:ext>
                  </a:extLst>
                </a:gridCol>
                <a:gridCol w="997125">
                  <a:extLst>
                    <a:ext uri="{9D8B030D-6E8A-4147-A177-3AD203B41FA5}">
                      <a16:colId xmlns:a16="http://schemas.microsoft.com/office/drawing/2014/main" val="1839258700"/>
                    </a:ext>
                  </a:extLst>
                </a:gridCol>
                <a:gridCol w="958676">
                  <a:extLst>
                    <a:ext uri="{9D8B030D-6E8A-4147-A177-3AD203B41FA5}">
                      <a16:colId xmlns:a16="http://schemas.microsoft.com/office/drawing/2014/main" val="1470540714"/>
                    </a:ext>
                  </a:extLst>
                </a:gridCol>
                <a:gridCol w="830510">
                  <a:extLst>
                    <a:ext uri="{9D8B030D-6E8A-4147-A177-3AD203B41FA5}">
                      <a16:colId xmlns:a16="http://schemas.microsoft.com/office/drawing/2014/main" val="3792999767"/>
                    </a:ext>
                  </a:extLst>
                </a:gridCol>
              </a:tblGrid>
              <a:tr h="682864">
                <a:tc>
                  <a:txBody>
                    <a:bodyPr/>
                    <a:lstStyle/>
                    <a:p>
                      <a:pPr algn="ctr"/>
                      <a:endParaRPr lang="en-US" sz="1800"/>
                    </a:p>
                  </a:txBody>
                  <a:tcPr marL="92279" marR="92279" marT="46139" marB="46139"/>
                </a:tc>
                <a:tc>
                  <a:txBody>
                    <a:bodyPr/>
                    <a:lstStyle/>
                    <a:p>
                      <a:pPr algn="ctr"/>
                      <a:r>
                        <a:rPr lang="en-US" sz="1800"/>
                        <a:t>Stutter</a:t>
                      </a:r>
                    </a:p>
                  </a:txBody>
                  <a:tcPr marL="92279" marR="92279" marT="46139" marB="46139"/>
                </a:tc>
                <a:tc>
                  <a:txBody>
                    <a:bodyPr/>
                    <a:lstStyle/>
                    <a:p>
                      <a:pPr algn="ctr"/>
                      <a:r>
                        <a:rPr lang="en-US" sz="1800"/>
                        <a:t>No stutter</a:t>
                      </a:r>
                    </a:p>
                  </a:txBody>
                  <a:tcPr marL="92279" marR="92279" marT="46139" marB="46139"/>
                </a:tc>
                <a:tc>
                  <a:txBody>
                    <a:bodyPr/>
                    <a:lstStyle/>
                    <a:p>
                      <a:pPr algn="ctr"/>
                      <a:r>
                        <a:rPr lang="en-US" sz="1800"/>
                        <a:t>Total</a:t>
                      </a:r>
                    </a:p>
                  </a:txBody>
                  <a:tcPr marL="92279" marR="92279" marT="46139" marB="46139"/>
                </a:tc>
                <a:extLst>
                  <a:ext uri="{0D108BD9-81ED-4DB2-BD59-A6C34878D82A}">
                    <a16:rowId xmlns:a16="http://schemas.microsoft.com/office/drawing/2014/main" val="4081348015"/>
                  </a:ext>
                </a:extLst>
              </a:tr>
              <a:tr h="765543">
                <a:tc>
                  <a:txBody>
                    <a:bodyPr/>
                    <a:lstStyle/>
                    <a:p>
                      <a:pPr algn="ctr"/>
                      <a:r>
                        <a:rPr lang="en-US" sz="1800"/>
                        <a:t>Number of audio files</a:t>
                      </a:r>
                    </a:p>
                  </a:txBody>
                  <a:tcPr marL="92279" marR="92279" marT="46139" marB="46139"/>
                </a:tc>
                <a:tc>
                  <a:txBody>
                    <a:bodyPr/>
                    <a:lstStyle/>
                    <a:p>
                      <a:pPr algn="ctr"/>
                      <a:r>
                        <a:rPr lang="en-US" sz="1800"/>
                        <a:t>51</a:t>
                      </a:r>
                    </a:p>
                  </a:txBody>
                  <a:tcPr marL="92279" marR="92279" marT="46139" marB="46139"/>
                </a:tc>
                <a:tc>
                  <a:txBody>
                    <a:bodyPr/>
                    <a:lstStyle/>
                    <a:p>
                      <a:pPr algn="ctr"/>
                      <a:r>
                        <a:rPr lang="en-US" sz="1800"/>
                        <a:t>51</a:t>
                      </a:r>
                    </a:p>
                  </a:txBody>
                  <a:tcPr marL="92279" marR="92279" marT="46139" marB="46139"/>
                </a:tc>
                <a:tc>
                  <a:txBody>
                    <a:bodyPr/>
                    <a:lstStyle/>
                    <a:p>
                      <a:pPr algn="ctr"/>
                      <a:r>
                        <a:rPr lang="en-US" sz="1800"/>
                        <a:t>102</a:t>
                      </a:r>
                    </a:p>
                  </a:txBody>
                  <a:tcPr marL="92279" marR="92279" marT="46139" marB="46139"/>
                </a:tc>
                <a:extLst>
                  <a:ext uri="{0D108BD9-81ED-4DB2-BD59-A6C34878D82A}">
                    <a16:rowId xmlns:a16="http://schemas.microsoft.com/office/drawing/2014/main" val="3298144082"/>
                  </a:ext>
                </a:extLst>
              </a:tr>
              <a:tr h="406028">
                <a:tc>
                  <a:txBody>
                    <a:bodyPr/>
                    <a:lstStyle/>
                    <a:p>
                      <a:pPr algn="ctr"/>
                      <a:r>
                        <a:rPr lang="en-US" sz="1800"/>
                        <a:t>Seconds</a:t>
                      </a:r>
                    </a:p>
                  </a:txBody>
                  <a:tcPr marL="92279" marR="92279" marT="46139" marB="46139"/>
                </a:tc>
                <a:tc>
                  <a:txBody>
                    <a:bodyPr/>
                    <a:lstStyle/>
                    <a:p>
                      <a:pPr algn="ctr"/>
                      <a:r>
                        <a:rPr lang="en-US" sz="1800"/>
                        <a:t>255</a:t>
                      </a:r>
                    </a:p>
                  </a:txBody>
                  <a:tcPr marL="92279" marR="92279" marT="46139" marB="46139"/>
                </a:tc>
                <a:tc>
                  <a:txBody>
                    <a:bodyPr/>
                    <a:lstStyle/>
                    <a:p>
                      <a:pPr algn="ctr"/>
                      <a:r>
                        <a:rPr lang="en-US" sz="1800"/>
                        <a:t>107</a:t>
                      </a:r>
                    </a:p>
                  </a:txBody>
                  <a:tcPr marL="92279" marR="92279" marT="46139" marB="46139"/>
                </a:tc>
                <a:tc>
                  <a:txBody>
                    <a:bodyPr/>
                    <a:lstStyle/>
                    <a:p>
                      <a:pPr algn="ctr"/>
                      <a:r>
                        <a:rPr lang="en-US" sz="1800" dirty="0"/>
                        <a:t>362</a:t>
                      </a:r>
                    </a:p>
                  </a:txBody>
                  <a:tcPr marL="92279" marR="92279" marT="46139" marB="46139"/>
                </a:tc>
                <a:extLst>
                  <a:ext uri="{0D108BD9-81ED-4DB2-BD59-A6C34878D82A}">
                    <a16:rowId xmlns:a16="http://schemas.microsoft.com/office/drawing/2014/main" val="1237679941"/>
                  </a:ext>
                </a:extLst>
              </a:tr>
            </a:tbl>
          </a:graphicData>
        </a:graphic>
      </p:graphicFrame>
    </p:spTree>
    <p:extLst>
      <p:ext uri="{BB962C8B-B14F-4D97-AF65-F5344CB8AC3E}">
        <p14:creationId xmlns:p14="http://schemas.microsoft.com/office/powerpoint/2010/main" val="303286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D3C8-78C7-5D44-A698-6181700579EA}"/>
              </a:ext>
            </a:extLst>
          </p:cNvPr>
          <p:cNvSpPr>
            <a:spLocks noGrp="1"/>
          </p:cNvSpPr>
          <p:nvPr>
            <p:ph type="title"/>
          </p:nvPr>
        </p:nvSpPr>
        <p:spPr/>
        <p:txBody>
          <a:bodyPr>
            <a:normAutofit/>
          </a:bodyPr>
          <a:lstStyle/>
          <a:p>
            <a:r>
              <a:rPr lang="en-US" dirty="0"/>
              <a:t>Current Approach</a:t>
            </a:r>
            <a:endParaRPr lang="en-IL" dirty="0"/>
          </a:p>
        </p:txBody>
      </p:sp>
      <p:graphicFrame>
        <p:nvGraphicFramePr>
          <p:cNvPr id="5" name="Content Placeholder 2">
            <a:extLst>
              <a:ext uri="{FF2B5EF4-FFF2-40B4-BE49-F238E27FC236}">
                <a16:creationId xmlns:a16="http://schemas.microsoft.com/office/drawing/2014/main" id="{07FA1C23-6E1F-A01F-1E4A-9E13B7F63281}"/>
              </a:ext>
            </a:extLst>
          </p:cNvPr>
          <p:cNvGraphicFramePr>
            <a:graphicFrameLocks noGrp="1"/>
          </p:cNvGraphicFramePr>
          <p:nvPr>
            <p:ph idx="1"/>
            <p:extLst>
              <p:ext uri="{D42A27DB-BD31-4B8C-83A1-F6EECF244321}">
                <p14:modId xmlns:p14="http://schemas.microsoft.com/office/powerpoint/2010/main" val="298890172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912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Computer script on a screen">
            <a:extLst>
              <a:ext uri="{FF2B5EF4-FFF2-40B4-BE49-F238E27FC236}">
                <a16:creationId xmlns:a16="http://schemas.microsoft.com/office/drawing/2014/main" id="{89DD29D1-C714-4557-5318-B334E030C69B}"/>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a:xfrm>
            <a:off x="767946" y="168113"/>
            <a:ext cx="3851123" cy="1320800"/>
          </a:xfrm>
        </p:spPr>
        <p:txBody>
          <a:bodyPr>
            <a:normAutofit fontScale="90000"/>
          </a:bodyPr>
          <a:lstStyle/>
          <a:p>
            <a:r>
              <a:rPr lang="en-US" dirty="0"/>
              <a:t>Code Questions</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740587" y="2318835"/>
            <a:ext cx="4290950" cy="3880773"/>
          </a:xfrm>
        </p:spPr>
        <p:txBody>
          <a:bodyPr>
            <a:normAutofit/>
          </a:bodyPr>
          <a:lstStyle/>
          <a:p>
            <a:pPr algn="l"/>
            <a:r>
              <a:rPr lang="en-US" dirty="0" err="1"/>
              <a:t>Eynav</a:t>
            </a:r>
            <a:r>
              <a:rPr lang="en-US" dirty="0"/>
              <a:t> Ben Shlomo wrote the code.</a:t>
            </a:r>
          </a:p>
          <a:p>
            <a:pPr algn="l"/>
            <a:endParaRPr lang="en-US" dirty="0"/>
          </a:p>
          <a:p>
            <a:pPr algn="l"/>
            <a:r>
              <a:rPr lang="en-US" dirty="0" err="1"/>
              <a:t>Elona</a:t>
            </a:r>
            <a:r>
              <a:rPr lang="en-US" dirty="0"/>
              <a:t> Mendes prepared the dataset.</a:t>
            </a:r>
            <a:endParaRPr lang="en-IL" dirty="0"/>
          </a:p>
        </p:txBody>
      </p:sp>
    </p:spTree>
    <p:extLst>
      <p:ext uri="{BB962C8B-B14F-4D97-AF65-F5344CB8AC3E}">
        <p14:creationId xmlns:p14="http://schemas.microsoft.com/office/powerpoint/2010/main" val="115582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p:txBody>
          <a:bodyPr/>
          <a:lstStyle/>
          <a:p>
            <a:r>
              <a:rPr lang="en-US" dirty="0"/>
              <a:t>Our approach</a:t>
            </a:r>
            <a:endParaRPr lang="en-IL" dirty="0"/>
          </a:p>
        </p:txBody>
      </p:sp>
      <p:pic>
        <p:nvPicPr>
          <p:cNvPr id="6" name="Content Placeholder 5" descr="A picture containing text, diagram, screenshot, plan&#10;&#10;Description automatically generated">
            <a:extLst>
              <a:ext uri="{FF2B5EF4-FFF2-40B4-BE49-F238E27FC236}">
                <a16:creationId xmlns:a16="http://schemas.microsoft.com/office/drawing/2014/main" id="{88923FB8-41B3-ABC8-8A11-DDEBA0ABB6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5089" y="1838295"/>
            <a:ext cx="7882782" cy="4303786"/>
          </a:xfrm>
        </p:spPr>
      </p:pic>
      <p:sp>
        <p:nvSpPr>
          <p:cNvPr id="4" name="TextBox 3">
            <a:extLst>
              <a:ext uri="{FF2B5EF4-FFF2-40B4-BE49-F238E27FC236}">
                <a16:creationId xmlns:a16="http://schemas.microsoft.com/office/drawing/2014/main" id="{9FD6FB13-9634-08B4-079F-74673DCD4720}"/>
              </a:ext>
            </a:extLst>
          </p:cNvPr>
          <p:cNvSpPr txBox="1"/>
          <p:nvPr/>
        </p:nvSpPr>
        <p:spPr>
          <a:xfrm>
            <a:off x="888213" y="6417508"/>
            <a:ext cx="8979613" cy="307777"/>
          </a:xfrm>
          <a:prstGeom prst="rect">
            <a:avLst/>
          </a:prstGeom>
          <a:noFill/>
        </p:spPr>
        <p:txBody>
          <a:bodyPr wrap="square" rtlCol="0">
            <a:spAutoFit/>
          </a:bodyPr>
          <a:lstStyle/>
          <a:p>
            <a:r>
              <a:rPr lang="en-US" sz="1400" dirty="0"/>
              <a:t>Improvements – Accuracy</a:t>
            </a:r>
            <a:r>
              <a:rPr lang="he-IL" sz="1400" dirty="0"/>
              <a:t>: </a:t>
            </a:r>
            <a:r>
              <a:rPr lang="en-US" sz="1400" dirty="0"/>
              <a:t>We have no improvements as our work is not based on previous work.</a:t>
            </a:r>
          </a:p>
        </p:txBody>
      </p:sp>
    </p:spTree>
    <p:extLst>
      <p:ext uri="{BB962C8B-B14F-4D97-AF65-F5344CB8AC3E}">
        <p14:creationId xmlns:p14="http://schemas.microsoft.com/office/powerpoint/2010/main" val="221178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lstStyle/>
          <a:p>
            <a:r>
              <a:rPr lang="en-US"/>
              <a:t>Discussion – Algorithms</a:t>
            </a:r>
            <a:endParaRPr lang="en-IL" dirty="0"/>
          </a:p>
        </p:txBody>
      </p:sp>
      <p:graphicFrame>
        <p:nvGraphicFramePr>
          <p:cNvPr id="5" name="Content Placeholder 2">
            <a:extLst>
              <a:ext uri="{FF2B5EF4-FFF2-40B4-BE49-F238E27FC236}">
                <a16:creationId xmlns:a16="http://schemas.microsoft.com/office/drawing/2014/main" id="{85292816-547D-5388-A74B-6AB51825AB90}"/>
              </a:ext>
            </a:extLst>
          </p:cNvPr>
          <p:cNvGraphicFramePr>
            <a:graphicFrameLocks noGrp="1"/>
          </p:cNvGraphicFramePr>
          <p:nvPr>
            <p:ph idx="1"/>
            <p:extLst>
              <p:ext uri="{D42A27DB-BD31-4B8C-83A1-F6EECF244321}">
                <p14:modId xmlns:p14="http://schemas.microsoft.com/office/powerpoint/2010/main" val="197347479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94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p:txBody>
          <a:bodyPr/>
          <a:lstStyle/>
          <a:p>
            <a:r>
              <a:rPr lang="en-US" dirty="0"/>
              <a:t>Simulation</a:t>
            </a:r>
            <a:endParaRPr lang="en-IL" dirty="0"/>
          </a:p>
        </p:txBody>
      </p:sp>
      <p:sp>
        <p:nvSpPr>
          <p:cNvPr id="4" name="TextBox 3">
            <a:extLst>
              <a:ext uri="{FF2B5EF4-FFF2-40B4-BE49-F238E27FC236}">
                <a16:creationId xmlns:a16="http://schemas.microsoft.com/office/drawing/2014/main" id="{411B4A1A-1199-C2AD-3CB2-3E57E6525EBB}"/>
              </a:ext>
            </a:extLst>
          </p:cNvPr>
          <p:cNvSpPr txBox="1"/>
          <p:nvPr/>
        </p:nvSpPr>
        <p:spPr>
          <a:xfrm>
            <a:off x="776213" y="6381536"/>
            <a:ext cx="8979613" cy="307777"/>
          </a:xfrm>
          <a:prstGeom prst="rect">
            <a:avLst/>
          </a:prstGeom>
          <a:noFill/>
        </p:spPr>
        <p:txBody>
          <a:bodyPr wrap="square" rtlCol="0">
            <a:spAutoFit/>
          </a:bodyPr>
          <a:lstStyle/>
          <a:p>
            <a:r>
              <a:rPr lang="en-US" sz="1400" dirty="0"/>
              <a:t>Instead “Improvements – Performance”</a:t>
            </a:r>
            <a:r>
              <a:rPr lang="he-IL" sz="1400" dirty="0"/>
              <a:t> :</a:t>
            </a:r>
            <a:r>
              <a:rPr lang="en-US" sz="1400" dirty="0"/>
              <a:t>We have no improvements as our work is not based on previous work.</a:t>
            </a:r>
          </a:p>
        </p:txBody>
      </p:sp>
      <p:pic>
        <p:nvPicPr>
          <p:cNvPr id="5" name="yes">
            <a:hlinkClick r:id="" action="ppaction://media"/>
            <a:extLst>
              <a:ext uri="{FF2B5EF4-FFF2-40B4-BE49-F238E27FC236}">
                <a16:creationId xmlns:a16="http://schemas.microsoft.com/office/drawing/2014/main" id="{2AAA4A28-D22A-B0F7-7D5D-2F85522669C1}"/>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336346" y="2744059"/>
            <a:ext cx="5673952" cy="2832564"/>
          </a:xfrm>
          <a:prstGeom prst="rect">
            <a:avLst/>
          </a:prstGeom>
        </p:spPr>
      </p:pic>
      <p:pic>
        <p:nvPicPr>
          <p:cNvPr id="6" name="no">
            <a:hlinkClick r:id="" action="ppaction://media"/>
            <a:extLst>
              <a:ext uri="{FF2B5EF4-FFF2-40B4-BE49-F238E27FC236}">
                <a16:creationId xmlns:a16="http://schemas.microsoft.com/office/drawing/2014/main" id="{854515F6-379E-BFDA-25D0-FF056ED4AA46}"/>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533547" y="2747870"/>
            <a:ext cx="5586928" cy="2832564"/>
          </a:xfrm>
          <a:prstGeom prst="rect">
            <a:avLst/>
          </a:prstGeom>
        </p:spPr>
      </p:pic>
      <p:sp>
        <p:nvSpPr>
          <p:cNvPr id="7" name="תיבת טקסט 6">
            <a:extLst>
              <a:ext uri="{FF2B5EF4-FFF2-40B4-BE49-F238E27FC236}">
                <a16:creationId xmlns:a16="http://schemas.microsoft.com/office/drawing/2014/main" id="{D4AC53B0-323A-27D4-54BC-7039F99280EE}"/>
              </a:ext>
            </a:extLst>
          </p:cNvPr>
          <p:cNvSpPr txBox="1"/>
          <p:nvPr/>
        </p:nvSpPr>
        <p:spPr>
          <a:xfrm>
            <a:off x="2498652" y="2192794"/>
            <a:ext cx="1169581" cy="369332"/>
          </a:xfrm>
          <a:prstGeom prst="rect">
            <a:avLst/>
          </a:prstGeom>
          <a:noFill/>
        </p:spPr>
        <p:txBody>
          <a:bodyPr wrap="square" rtlCol="1">
            <a:spAutoFit/>
          </a:bodyPr>
          <a:lstStyle/>
          <a:p>
            <a:r>
              <a:rPr lang="en-US" dirty="0"/>
              <a:t>Stutterer</a:t>
            </a:r>
            <a:endParaRPr lang="he-IL" dirty="0"/>
          </a:p>
        </p:txBody>
      </p:sp>
      <p:sp>
        <p:nvSpPr>
          <p:cNvPr id="8" name="תיבת טקסט 7">
            <a:extLst>
              <a:ext uri="{FF2B5EF4-FFF2-40B4-BE49-F238E27FC236}">
                <a16:creationId xmlns:a16="http://schemas.microsoft.com/office/drawing/2014/main" id="{EC866E78-D11B-6C70-6A8D-8A4692DFE923}"/>
              </a:ext>
            </a:extLst>
          </p:cNvPr>
          <p:cNvSpPr txBox="1"/>
          <p:nvPr/>
        </p:nvSpPr>
        <p:spPr>
          <a:xfrm>
            <a:off x="8523769" y="2192794"/>
            <a:ext cx="1605517" cy="381525"/>
          </a:xfrm>
          <a:prstGeom prst="rect">
            <a:avLst/>
          </a:prstGeom>
          <a:noFill/>
        </p:spPr>
        <p:txBody>
          <a:bodyPr wrap="square" rtlCol="1">
            <a:spAutoFit/>
          </a:bodyPr>
          <a:lstStyle/>
          <a:p>
            <a:r>
              <a:rPr lang="en-US" dirty="0"/>
              <a:t> Not Stutter</a:t>
            </a:r>
            <a:endParaRPr lang="he-IL" dirty="0"/>
          </a:p>
        </p:txBody>
      </p:sp>
    </p:spTree>
    <p:extLst>
      <p:ext uri="{BB962C8B-B14F-4D97-AF65-F5344CB8AC3E}">
        <p14:creationId xmlns:p14="http://schemas.microsoft.com/office/powerpoint/2010/main" val="740983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fullScrn="1">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video fullScrn="1">
              <p:cMediaNode vol="80000">
                <p:cTn id="13" fill="hold" display="0">
                  <p:stCondLst>
                    <p:cond delay="indefinite"/>
                  </p:stCondLst>
                </p:cTn>
                <p:tgtEl>
                  <p:spTgt spid="6"/>
                </p:tgtEl>
              </p:cMediaNode>
            </p:video>
          </p:childTnLst>
        </p:cTn>
      </p:par>
    </p:tnLst>
  </p:timing>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957</Words>
  <Application>Microsoft Office PowerPoint</Application>
  <PresentationFormat>מסך רחב</PresentationFormat>
  <Paragraphs>92</Paragraphs>
  <Slides>12</Slides>
  <Notes>6</Notes>
  <HiddenSlides>0</HiddenSlides>
  <MMClips>2</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12</vt:i4>
      </vt:variant>
    </vt:vector>
  </HeadingPairs>
  <TitlesOfParts>
    <vt:vector size="16" baseType="lpstr">
      <vt:lpstr>Arial</vt:lpstr>
      <vt:lpstr>Calibri</vt:lpstr>
      <vt:lpstr>Calibri Light</vt:lpstr>
      <vt:lpstr>מבט לאחור</vt:lpstr>
      <vt:lpstr>Detection of stuttering problems </vt:lpstr>
      <vt:lpstr>Introduction</vt:lpstr>
      <vt:lpstr>Introduction</vt:lpstr>
      <vt:lpstr>Dataset</vt:lpstr>
      <vt:lpstr>Current Approach</vt:lpstr>
      <vt:lpstr>Code Questions</vt:lpstr>
      <vt:lpstr>Our approach</vt:lpstr>
      <vt:lpstr>Discussion – Algorithms</vt:lpstr>
      <vt:lpstr>Simulation</vt:lpstr>
      <vt:lpstr>Results</vt:lpstr>
      <vt:lpstr>Discussion – Open Questions &amp; Future Work</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dc:title>
  <dc:creator>oranidjar</dc:creator>
  <cp:lastModifiedBy>עינב ע</cp:lastModifiedBy>
  <cp:revision>12</cp:revision>
  <dcterms:created xsi:type="dcterms:W3CDTF">2022-12-25T22:21:39Z</dcterms:created>
  <dcterms:modified xsi:type="dcterms:W3CDTF">2023-06-12T11:07:24Z</dcterms:modified>
</cp:coreProperties>
</file>