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63" r:id="rId5"/>
    <p:sldId id="307" r:id="rId6"/>
    <p:sldId id="364" r:id="rId7"/>
    <p:sldId id="345" r:id="rId8"/>
    <p:sldId id="346" r:id="rId9"/>
    <p:sldId id="347" r:id="rId10"/>
    <p:sldId id="348" r:id="rId11"/>
    <p:sldId id="349" r:id="rId12"/>
    <p:sldId id="381" r:id="rId13"/>
    <p:sldId id="350" r:id="rId14"/>
    <p:sldId id="356" r:id="rId15"/>
    <p:sldId id="357" r:id="rId16"/>
    <p:sldId id="351" r:id="rId17"/>
    <p:sldId id="352" r:id="rId18"/>
    <p:sldId id="353" r:id="rId19"/>
    <p:sldId id="358" r:id="rId20"/>
    <p:sldId id="360" r:id="rId21"/>
    <p:sldId id="361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A953B-C273-49CC-A5A8-06D878054D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0A307-D996-484A-B71A-8F3DA1B21D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0A307-D996-484A-B71A-8F3DA1B2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8412-2FC4-427F-A768-C1F896C67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34BD-A08B-450A-9324-C2B5A314CEA8}" type="slidenum">
              <a:rPr lang="zh-CN" altLang="en-US" smtClean="0"/>
            </a:fld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44" y="194133"/>
            <a:ext cx="1897854" cy="5559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8412-2FC4-427F-A768-C1F896C67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34BD-A08B-450A-9324-C2B5A314CE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8412-2FC4-427F-A768-C1F896C67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34BD-A08B-450A-9324-C2B5A314CEA8}" type="slidenum">
              <a:rPr lang="zh-CN" altLang="en-US" smtClean="0"/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8412-2FC4-427F-A768-C1F896C67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34BD-A08B-450A-9324-C2B5A314CE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8412-2FC4-427F-A768-C1F896C67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34BD-A08B-450A-9324-C2B5A314CEA8}" type="slidenum">
              <a:rPr lang="zh-CN" altLang="en-US" smtClean="0"/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8412-2FC4-427F-A768-C1F896C67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34BD-A08B-450A-9324-C2B5A314CE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8412-2FC4-427F-A768-C1F896C67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34BD-A08B-450A-9324-C2B5A314CE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8412-2FC4-427F-A768-C1F896C67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34BD-A08B-450A-9324-C2B5A314CE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8412-2FC4-427F-A768-C1F896C67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34BD-A08B-450A-9324-C2B5A314CE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8412-2FC4-427F-A768-C1F896C67A0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34BD-A08B-450A-9324-C2B5A314CEA8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44" y="194133"/>
            <a:ext cx="1897854" cy="5559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8412-2FC4-427F-A768-C1F896C67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34BD-A08B-450A-9324-C2B5A314CEA8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8412-2FC4-427F-A768-C1F896C67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34BD-A08B-450A-9324-C2B5A314CE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8412-2FC4-427F-A768-C1F896C67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34BD-A08B-450A-9324-C2B5A314CE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8412-2FC4-427F-A768-C1F896C67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34BD-A08B-450A-9324-C2B5A314CE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8412-2FC4-427F-A768-C1F896C67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34BD-A08B-450A-9324-C2B5A314CE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8412-2FC4-427F-A768-C1F896C67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34BD-A08B-450A-9324-C2B5A314CE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8412-2FC4-427F-A768-C1F896C67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34BD-A08B-450A-9324-C2B5A314CE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E8412-2FC4-427F-A768-C1F896C67A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B734BD-A08B-450A-9324-C2B5A314CEA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0400" y="1791335"/>
            <a:ext cx="9203055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000" dirty="0"/>
              <a:t>SEMI-SUPERVISED CLASSIFICATION WITH GRAPH CONVOLUTIONAL NETWORKS</a:t>
            </a:r>
            <a:endParaRPr lang="en-US" altLang="zh-CN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1780" y="2872105"/>
            <a:ext cx="2063750" cy="31546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236" y="343713"/>
            <a:ext cx="8596668" cy="668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公式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推导</a:t>
            </a:r>
            <a:endParaRPr lang="zh-CN" altLang="en-US" sz="32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6250" y="946785"/>
            <a:ext cx="6704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3.</a:t>
            </a:r>
            <a:r>
              <a:rPr lang="zh-CN" altLang="en-US" sz="2400"/>
              <a:t>频域</a:t>
            </a:r>
            <a:r>
              <a:rPr lang="en-US" altLang="zh-CN" sz="2400"/>
              <a:t>---&gt;</a:t>
            </a:r>
            <a:r>
              <a:rPr lang="zh-CN" altLang="en-US" sz="2400"/>
              <a:t>空间域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7225" y="2442210"/>
            <a:ext cx="2926080" cy="6629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90" y="2333625"/>
            <a:ext cx="2990850" cy="856615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6" idx="3"/>
            <a:endCxn id="5" idx="1"/>
          </p:cNvCxnSpPr>
          <p:nvPr/>
        </p:nvCxnSpPr>
        <p:spPr>
          <a:xfrm>
            <a:off x="4371340" y="2762250"/>
            <a:ext cx="136588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653540" y="3862705"/>
            <a:ext cx="6801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4"/>
                </a:solidFill>
              </a:rPr>
              <a:t>本文将频域卷积和空间域卷积结合起来了！</a:t>
            </a:r>
            <a:endParaRPr lang="zh-CN" altLang="en-US" sz="2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236" y="343713"/>
            <a:ext cx="8596668" cy="668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公式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推导</a:t>
            </a:r>
            <a:endParaRPr lang="zh-CN" altLang="en-US" sz="32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2780" y="1011555"/>
            <a:ext cx="6920230" cy="44646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98115" y="5536565"/>
            <a:ext cx="2008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图卷积神经</a:t>
            </a:r>
            <a:r>
              <a:rPr lang="zh-CN" altLang="en-US"/>
              <a:t>网络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236" y="343713"/>
            <a:ext cx="8596668" cy="668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公式推导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WL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endParaRPr lang="zh-CN" altLang="en-US" sz="32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990" y="1108075"/>
            <a:ext cx="7752080" cy="38817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9935" y="5161280"/>
            <a:ext cx="4513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hash()</a:t>
            </a:r>
            <a:r>
              <a:rPr lang="zh-CN" altLang="en-US" sz="2800">
                <a:solidFill>
                  <a:srgbClr val="FF0000"/>
                </a:solidFill>
              </a:rPr>
              <a:t>是一个单射函数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236" y="343713"/>
            <a:ext cx="8596668" cy="668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公式推导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WL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endParaRPr lang="zh-CN" altLang="en-US" sz="32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030" y="1465580"/>
            <a:ext cx="5299710" cy="923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0" y="3035935"/>
            <a:ext cx="4034790" cy="13982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485390" y="2667635"/>
            <a:ext cx="722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</a:t>
            </a:r>
            <a:r>
              <a:rPr lang="en-US" altLang="zh-CN"/>
              <a:t>hash</a:t>
            </a:r>
            <a:r>
              <a:rPr lang="zh-CN" altLang="en-US"/>
              <a:t>函数替换为激活函数，并添加一个可训练的权重</a:t>
            </a:r>
            <a:r>
              <a:rPr lang="zh-CN" altLang="en-US"/>
              <a:t>矩阵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875790" y="2483485"/>
            <a:ext cx="10160" cy="547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10" y="5214620"/>
            <a:ext cx="3947160" cy="7696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212715" y="3639820"/>
                <a:ext cx="3164840" cy="410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是一个可选择的常数</m:t>
                      </m:r>
                    </m:oMath>
                  </m:oMathPara>
                </a14:m>
                <a:endParaRPr lang="zh-CN" altLang="en-US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715" y="3639820"/>
                <a:ext cx="3164840" cy="4108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/>
          <p:nvPr/>
        </p:nvCxnSpPr>
        <p:spPr>
          <a:xfrm flipH="1">
            <a:off x="1875790" y="4550410"/>
            <a:ext cx="10160" cy="547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2545080" y="4623435"/>
                <a:ext cx="4757420" cy="492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00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</m:oMath>
                </a14:m>
                <a:endParaRPr lang="en-US" altLang="zh-CN" sz="200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80" y="4623435"/>
                <a:ext cx="4757420" cy="4927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236" y="343713"/>
            <a:ext cx="8596668" cy="668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</a:t>
            </a:r>
            <a:endParaRPr lang="zh-CN" altLang="en-US" sz="32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6885" y="1144270"/>
            <a:ext cx="2910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前向传播公式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825" y="1727835"/>
            <a:ext cx="7193280" cy="883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095" y="3749040"/>
            <a:ext cx="3314700" cy="1226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6885" y="3137535"/>
            <a:ext cx="84791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损失函数（交叉熵），只针对有标签的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结点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236" y="343713"/>
            <a:ext cx="8596668" cy="668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实验结果</a:t>
            </a:r>
            <a:endParaRPr lang="zh-CN" altLang="en-US" sz="32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685" y="1115695"/>
            <a:ext cx="8975090" cy="39293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72820" y="5029200"/>
            <a:ext cx="431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与其他模型</a:t>
            </a:r>
            <a:r>
              <a:rPr lang="zh-CN" altLang="en-US"/>
              <a:t>对比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236" y="343713"/>
            <a:ext cx="8596668" cy="668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实验结果</a:t>
            </a:r>
            <a:endParaRPr lang="zh-CN" altLang="en-US" sz="32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075" y="1116330"/>
            <a:ext cx="9050020" cy="33578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89940" y="4937760"/>
            <a:ext cx="414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文章中出现的不同传播模型的</a:t>
            </a:r>
            <a:r>
              <a:rPr lang="zh-CN" altLang="en-US"/>
              <a:t>对比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236" y="343713"/>
            <a:ext cx="8596668" cy="668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实验结果</a:t>
            </a:r>
            <a:endParaRPr lang="zh-CN" altLang="en-US" sz="32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125" y="1137285"/>
            <a:ext cx="7766685" cy="32594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25" y="4522470"/>
            <a:ext cx="5768340" cy="647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98625" y="5295900"/>
            <a:ext cx="4695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右图为随机的参数得到的</a:t>
            </a:r>
            <a:r>
              <a:rPr lang="en-US" altLang="zh-CN"/>
              <a:t>Z</a:t>
            </a:r>
            <a:r>
              <a:rPr lang="zh-CN" altLang="en-US"/>
              <a:t>的</a:t>
            </a:r>
            <a:r>
              <a:rPr lang="zh-CN" altLang="en-US"/>
              <a:t>可视化。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236" y="343713"/>
            <a:ext cx="8596668" cy="668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实验结果</a:t>
            </a:r>
            <a:endParaRPr lang="zh-CN" altLang="en-US" sz="32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8625" y="4522470"/>
            <a:ext cx="5768340" cy="647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98625" y="5306060"/>
            <a:ext cx="4695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上图为每类仅有一个带标签结点的</a:t>
            </a:r>
            <a:r>
              <a:rPr lang="zh-CN" altLang="en-US"/>
              <a:t>训练情况。</a:t>
            </a:r>
            <a:endParaRPr lang="zh-CN" altLang="en-US"/>
          </a:p>
          <a:p>
            <a:r>
              <a:rPr lang="zh-CN" altLang="en-US"/>
              <a:t>传播函数为上式进行</a:t>
            </a:r>
            <a:r>
              <a:rPr lang="en-US" altLang="zh-CN"/>
              <a:t>softmax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15" y="1076960"/>
            <a:ext cx="7618730" cy="31521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236" y="343713"/>
            <a:ext cx="8596668" cy="668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实验结果</a:t>
            </a:r>
            <a:endParaRPr lang="zh-CN" altLang="en-US" sz="32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485" y="1254760"/>
            <a:ext cx="8192770" cy="3187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46175" y="4603750"/>
            <a:ext cx="3715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层数对于模型性能的影响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236" y="343713"/>
            <a:ext cx="8596668" cy="668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引入</a:t>
            </a:r>
            <a:endParaRPr lang="zh-CN" altLang="en-US" sz="32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4235" y="1229653"/>
            <a:ext cx="9321677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1.CNN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·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图像的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RGB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数据的局部结构处处相同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·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卷积的平移不变性；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·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卷积核的参数是可训练的；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对于图做卷积的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必要性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·graph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普遍存在；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·RGB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数据也可以作为特殊的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数据；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r>
              <a:rPr lang="zh-CN" altLang="en-US" dirty="0"/>
              <a:t>大家！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236" y="343713"/>
            <a:ext cx="8596668" cy="668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引入</a:t>
            </a:r>
            <a:endParaRPr lang="zh-CN" altLang="en-US" sz="32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4235" y="1672883"/>
            <a:ext cx="9321677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拉普拉斯正则化项：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480" y="2465070"/>
            <a:ext cx="9260205" cy="8013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84235" y="3474378"/>
                <a:ext cx="9321677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为邻接矩阵，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表示结点</a:t>
                </a:r>
                <a:r>
                  <a:rPr lang="en-US" altLang="zh-CN" sz="2800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i</a:t>
                </a:r>
                <a:r>
                  <a:rPr lang="zh-CN" altLang="en-US" sz="2800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的特征向量</a:t>
                </a:r>
                <a:endParaRPr lang="zh-CN" altLang="en-US" sz="2800" dirty="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35" y="3474378"/>
                <a:ext cx="9321677" cy="521970"/>
              </a:xfrm>
              <a:prstGeom prst="rect">
                <a:avLst/>
              </a:prstGeom>
              <a:blipFill rotWithShape="1">
                <a:blip r:embed="rId2"/>
                <a:stretch>
                  <a:fillRect l="-4" t="-56" r="3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7050405" y="1790700"/>
            <a:ext cx="134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越相似</a:t>
            </a:r>
            <a:r>
              <a:rPr lang="zh-CN" altLang="en-US"/>
              <a:t>越小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6218555" y="2155825"/>
            <a:ext cx="841375" cy="344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4480" y="1158240"/>
            <a:ext cx="364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本文之前的基于图的深度学习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236" y="343713"/>
            <a:ext cx="8596668" cy="668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引入</a:t>
            </a:r>
            <a:endParaRPr lang="zh-CN" altLang="en-US" sz="32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4235" y="1672883"/>
            <a:ext cx="9321677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2.Graph Embedding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Node2Vector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谱图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理论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对于图空间域的卷积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可能无法保持平移不变性；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利用拉普拉斯算子或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图傅里叶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变换；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本文也是基于谱图理论，将空间域与频域联系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起来。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传播函数如下</a:t>
            </a:r>
            <a:endParaRPr lang="zh-CN" altLang="en-US" sz="28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4480" y="1158240"/>
            <a:ext cx="364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本文之前的基于图的深度学习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7030" y="5271770"/>
            <a:ext cx="5890895" cy="9709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236" y="343713"/>
            <a:ext cx="8596668" cy="668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公式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推导</a:t>
            </a:r>
            <a:endParaRPr lang="zh-CN" altLang="en-US" sz="32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7530" y="1346835"/>
            <a:ext cx="6704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图卷积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6290" y="1558290"/>
            <a:ext cx="3072130" cy="8801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800100" y="2562225"/>
                <a:ext cx="8081010" cy="2905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800"/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 sz="28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𝑈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lvl="0" indent="0">
                  <a:buNone/>
                </a:pPr>
                <a:endParaRPr lang="zh-CN" altLang="en-US" sz="2800"/>
              </a:p>
              <a:p>
                <a:r>
                  <a:rPr lang="zh-CN" altLang="en-US" sz="2800"/>
                  <a:t>这里的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𝑈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 sz="2800">
                    <a:latin typeface="Cambria Math" panose="02040503050406030204" charset="0"/>
                    <a:cs typeface="Cambria Math" panose="02040503050406030204" charset="0"/>
                  </a:rPr>
                  <a:t>x</a:t>
                </a: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的傅里叶变换，右边的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为左边的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的傅里叶变换，右边的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为卷积核（</a:t>
                </a:r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滤波器）。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280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卷积定理</a:t>
                </a:r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：函数卷积的傅里叶变换是函数傅立叶变换的乘积。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2562225"/>
                <a:ext cx="8081010" cy="29051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229225" y="1558290"/>
                <a:ext cx="4656455" cy="8839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，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右边的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 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 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225" y="1558290"/>
                <a:ext cx="4656455" cy="8839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236" y="343713"/>
            <a:ext cx="8596668" cy="668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公式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推导</a:t>
            </a:r>
            <a:endParaRPr lang="zh-CN" altLang="en-US" sz="32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7530" y="1346835"/>
            <a:ext cx="6704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图卷积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850" y="1543685"/>
            <a:ext cx="3072130" cy="8801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904740" y="1543685"/>
                <a:ext cx="4656455" cy="8839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)，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右边的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 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 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740" y="1543685"/>
                <a:ext cx="4656455" cy="8839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557530" y="2620010"/>
            <a:ext cx="6704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2.</a:t>
            </a:r>
            <a:r>
              <a:rPr lang="zh-CN" altLang="en-US" sz="2400"/>
              <a:t>利用切比雪夫多项式拟合</a:t>
            </a:r>
            <a:r>
              <a:rPr lang="zh-CN" altLang="en-US" sz="2400"/>
              <a:t>卷积核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5" y="3080385"/>
            <a:ext cx="3203575" cy="13836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489075" y="4464050"/>
                <a:ext cx="6945630" cy="15684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:r>
                  <a:rPr lang="zh-CN" altLang="en-US" sz="2400" i="1">
                    <a:latin typeface="Cambria Math" panose="02040503050406030204" charset="0"/>
                    <a:cs typeface="Cambria Math" panose="02040503050406030204" charset="0"/>
                  </a:rPr>
                  <a:t>其中，</a:t>
                </a:r>
                <a:endParaRPr lang="zh-CN" altLang="en-US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endParaRPr lang="zh-CN" altLang="en-US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zh-CN" altLang="en-US" sz="2400" i="1">
                    <a:latin typeface="Cambria Math" panose="02040503050406030204" charset="0"/>
                    <a:cs typeface="Cambria Math" panose="02040503050406030204" charset="0"/>
                  </a:rPr>
                  <a:t>(x) =2x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𝐾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i="1">
                    <a:latin typeface="Cambria Math" panose="02040503050406030204" charset="0"/>
                    <a:cs typeface="Cambria Math" panose="02040503050406030204" charset="0"/>
                  </a:rPr>
                  <a:t>(x) 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𝐾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i="1">
                    <a:latin typeface="Cambria Math" panose="02040503050406030204" charset="0"/>
                    <a:cs typeface="Cambria Math" panose="02040503050406030204" charset="0"/>
                  </a:rPr>
                  <a:t>(x)，</a:t>
                </a:r>
                <a:r>
                  <a:rPr lang="zh-CN" altLang="en-US" sz="2400" i="1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(x)</a:t>
                </a:r>
                <a:r>
                  <a:rPr lang="en-US" altLang="zh-CN" sz="2400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=1</a:t>
                </a:r>
                <a:r>
                  <a:rPr lang="zh-CN" altLang="en-US" sz="2400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(x)</a:t>
                </a:r>
                <a:r>
                  <a:rPr lang="en-US" altLang="zh-CN" sz="2400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=x</a:t>
                </a:r>
                <a:r>
                  <a:rPr lang="zh-CN" altLang="en-US" sz="2400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:endParaRPr lang="zh-CN" altLang="en-US" sz="24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075" y="4464050"/>
                <a:ext cx="6945630" cy="15684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165" y="4392930"/>
            <a:ext cx="2096135" cy="553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236" y="343713"/>
            <a:ext cx="8596668" cy="668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公式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推导</a:t>
            </a:r>
            <a:endParaRPr lang="zh-CN" altLang="en-US" sz="32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7530" y="1346835"/>
            <a:ext cx="6704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图卷积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650" y="1543685"/>
            <a:ext cx="3072130" cy="8801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904740" y="1543685"/>
                <a:ext cx="4656455" cy="8839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)，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右边的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 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 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740" y="1543685"/>
                <a:ext cx="4656455" cy="8839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557530" y="2620010"/>
            <a:ext cx="6704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2.</a:t>
            </a:r>
            <a:r>
              <a:rPr lang="zh-CN" altLang="en-US" sz="2400"/>
              <a:t>利用切比雪夫多项式拟合</a:t>
            </a:r>
            <a:r>
              <a:rPr lang="zh-CN" altLang="en-US" sz="2400"/>
              <a:t>卷积核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295" y="3080385"/>
            <a:ext cx="3203575" cy="13836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94630" y="3679825"/>
            <a:ext cx="882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（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）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3610" y="4775835"/>
            <a:ext cx="681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将（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）代入（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），得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645" y="4340860"/>
            <a:ext cx="2758440" cy="12192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755130" y="4688840"/>
            <a:ext cx="3063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用数学归纳法</a:t>
            </a:r>
            <a:r>
              <a:rPr lang="zh-CN" altLang="en-US"/>
              <a:t>可得。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860" y="5560060"/>
            <a:ext cx="192024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236" y="343713"/>
            <a:ext cx="8596668" cy="668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公式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推导</a:t>
            </a:r>
            <a:endParaRPr lang="zh-CN" altLang="en-US" sz="32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6250" y="946785"/>
            <a:ext cx="6704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2.</a:t>
            </a:r>
            <a:r>
              <a:rPr lang="zh-CN" altLang="en-US" sz="2400"/>
              <a:t>利用切比雪夫多项式拟合</a:t>
            </a:r>
            <a:r>
              <a:rPr lang="zh-CN" altLang="en-US" sz="2400"/>
              <a:t>卷积核</a:t>
            </a:r>
            <a:endParaRPr lang="zh-CN" altLang="en-US" sz="2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780" y="1480185"/>
            <a:ext cx="2758440" cy="1219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540" y="1823085"/>
            <a:ext cx="1920240" cy="533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780415" y="2772410"/>
                <a:ext cx="8834755" cy="1076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32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为了使（</a:t>
                </a:r>
                <a:r>
                  <a:rPr lang="en-US" altLang="zh-CN" sz="32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3</a:t>
                </a:r>
                <a:r>
                  <a:rPr lang="zh-CN" altLang="en-US" sz="32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）成为线性函数，令</a:t>
                </a:r>
                <a:r>
                  <a:rPr lang="en-US" altLang="zh-CN" sz="32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K=1</a:t>
                </a:r>
                <a:r>
                  <a:rPr lang="zh-CN" altLang="en-US" sz="32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charset="0"/>
                            <a:ea typeface="仿宋" panose="0201060906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charset="0"/>
                            <a:ea typeface="仿宋" panose="02010609060101010101" charset="-122"/>
                            <a:cs typeface="Cambria Math" panose="02040503050406030204" charset="0"/>
                          </a:rPr>
                          <m:t>𝜆</m:t>
                        </m:r>
                        <m:r>
                          <a:rPr lang="en-US" altLang="zh-CN" sz="3200" i="1">
                            <a:latin typeface="Cambria Math" panose="02040503050406030204" charset="0"/>
                            <a:ea typeface="仿宋" panose="02010609060101010101" charset="-122"/>
                            <a:cs typeface="Cambria Math" panose="02040503050406030204" charset="0"/>
                          </a:rPr>
                          <m:t> 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charset="0"/>
                            <a:ea typeface="仿宋" panose="02010609060101010101" charset="-122"/>
                            <a:cs typeface="Cambria Math" panose="02040503050406030204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charset="0"/>
                        <a:ea typeface="仿宋" panose="02010609060101010101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3200" i="1">
                        <a:latin typeface="Cambria Math" panose="02040503050406030204" charset="0"/>
                        <a:ea typeface="仿宋" panose="02010609060101010101" charset="-122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zh-CN" altLang="en-US" sz="32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，得</a:t>
                </a:r>
                <a:endParaRPr lang="zh-CN" altLang="en-US" sz="32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15" y="2772410"/>
                <a:ext cx="8834755" cy="10763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4797425" y="1823085"/>
            <a:ext cx="831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（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）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670" y="3601720"/>
            <a:ext cx="6309360" cy="7696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796290" y="4370070"/>
                <a:ext cx="8834755" cy="60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3200"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接着为了防止过拟合，令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charset="0"/>
                        <a:ea typeface="仿宋" panose="02010609060101010101" charset="-122"/>
                        <a:cs typeface="Cambria Math" panose="02040503050406030204" charset="0"/>
                      </a:rPr>
                      <m:t>𝜃</m:t>
                    </m:r>
                    <m:r>
                      <a:rPr lang="en-US" altLang="zh-CN" sz="3200" i="1">
                        <a:latin typeface="Cambria Math" panose="02040503050406030204" charset="0"/>
                        <a:ea typeface="仿宋" panose="02010609060101010101" charset="-122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zh-CN" sz="3200" i="1">
                            <a:latin typeface="Cambria Math" panose="02040503050406030204" charset="0"/>
                            <a:ea typeface="仿宋" panose="02010609060101010101" charset="-122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charset="0"/>
                            <a:ea typeface="仿宋" panose="02010609060101010101" charset="-122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charset="0"/>
                            <a:ea typeface="仿宋" panose="02010609060101010101" charset="-122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charset="0"/>
                            <a:ea typeface="仿宋" panose="02010609060101010101" charset="-122"/>
                            <a:cs typeface="Cambria Math" panose="02040503050406030204" charset="0"/>
                          </a:rPr>
                          <m:t>’</m:t>
                        </m:r>
                      </m:sup>
                    </m:sSubSup>
                    <m:r>
                      <a:rPr lang="en-US" altLang="zh-CN" sz="3200" i="1">
                        <a:latin typeface="Cambria Math" panose="02040503050406030204" charset="0"/>
                        <a:ea typeface="仿宋" panose="02010609060101010101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3200" i="1">
                        <a:latin typeface="Cambria Math" panose="02040503050406030204" charset="0"/>
                        <a:ea typeface="仿宋" panose="02010609060101010101" charset="-122"/>
                        <a:cs typeface="Cambria Math" panose="02040503050406030204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3200" i="1">
                            <a:latin typeface="Cambria Math" panose="02040503050406030204" charset="0"/>
                            <a:ea typeface="仿宋" panose="02010609060101010101" charset="-122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charset="0"/>
                            <a:ea typeface="仿宋" panose="02010609060101010101" charset="-122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charset="0"/>
                            <a:ea typeface="仿宋" panose="02010609060101010101" charset="-122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charset="0"/>
                            <a:ea typeface="仿宋" panose="02010609060101010101" charset="-122"/>
                            <a:cs typeface="Cambria Math" panose="02040503050406030204" charset="0"/>
                          </a:rPr>
                          <m:t>’</m:t>
                        </m:r>
                      </m:sup>
                    </m:sSubSup>
                  </m:oMath>
                </a14:m>
                <a:r>
                  <a:rPr lang="zh-CN" altLang="en-US" sz="3200"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，</a:t>
                </a:r>
                <a:r>
                  <a:rPr lang="zh-CN" altLang="en-US" sz="3200"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</a:rPr>
                  <a:t>得</a:t>
                </a:r>
                <a:endParaRPr lang="zh-CN" altLang="en-US" sz="3200"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90" y="4370070"/>
                <a:ext cx="8834755" cy="6007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0515" y="5062220"/>
            <a:ext cx="3771900" cy="7543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236" y="343713"/>
            <a:ext cx="8596668" cy="668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公式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推导</a:t>
            </a:r>
            <a:endParaRPr lang="zh-CN" altLang="en-US" sz="32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6250" y="946785"/>
            <a:ext cx="6704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2.</a:t>
            </a:r>
            <a:r>
              <a:rPr lang="zh-CN" altLang="en-US" sz="2400"/>
              <a:t>利用切比雪夫多项式拟合</a:t>
            </a:r>
            <a:r>
              <a:rPr lang="zh-CN" altLang="en-US" sz="2400"/>
              <a:t>卷积核</a:t>
            </a:r>
            <a:endParaRPr lang="zh-CN" altLang="en-US" sz="24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1465" y="2296795"/>
            <a:ext cx="3771900" cy="7543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2810" y="1560195"/>
            <a:ext cx="8195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最后，利用renormalization trick，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4016375" y="2908935"/>
            <a:ext cx="953770" cy="446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915" y="3355340"/>
            <a:ext cx="1524000" cy="480060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 flipV="1">
            <a:off x="2900680" y="2898775"/>
            <a:ext cx="2069465" cy="1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00405" y="4437380"/>
            <a:ext cx="7145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仿宋" panose="02010609060101010101" charset="-122"/>
                <a:ea typeface="仿宋" panose="02010609060101010101" charset="-122"/>
              </a:rPr>
              <a:t>假设</a:t>
            </a:r>
            <a:r>
              <a:rPr lang="en-US" altLang="zh-CN" sz="2800">
                <a:latin typeface="仿宋" panose="02010609060101010101" charset="-122"/>
                <a:ea typeface="仿宋" panose="02010609060101010101" charset="-122"/>
              </a:rPr>
              <a:t>X</a:t>
            </a:r>
            <a:r>
              <a:rPr lang="zh-CN" altLang="en-US" sz="2800">
                <a:latin typeface="仿宋" panose="02010609060101010101" charset="-122"/>
                <a:ea typeface="仿宋" panose="02010609060101010101" charset="-122"/>
              </a:rPr>
              <a:t>为</a:t>
            </a:r>
            <a:r>
              <a:rPr lang="en-US" altLang="zh-CN" sz="2800">
                <a:latin typeface="仿宋" panose="02010609060101010101" charset="-122"/>
                <a:ea typeface="仿宋" panose="02010609060101010101" charset="-122"/>
              </a:rPr>
              <a:t>N</a:t>
            </a:r>
            <a:r>
              <a:rPr lang="zh-CN" altLang="en-US" sz="2800">
                <a:latin typeface="仿宋" panose="02010609060101010101" charset="-122"/>
                <a:ea typeface="仿宋" panose="02010609060101010101" charset="-122"/>
              </a:rPr>
              <a:t>个结点的</a:t>
            </a:r>
            <a:r>
              <a:rPr lang="en-US" altLang="zh-CN" sz="2800">
                <a:latin typeface="仿宋" panose="02010609060101010101" charset="-122"/>
                <a:ea typeface="仿宋" panose="02010609060101010101" charset="-122"/>
              </a:rPr>
              <a:t>C-div</a:t>
            </a:r>
            <a:r>
              <a:rPr lang="zh-CN" altLang="en-US" sz="2800">
                <a:latin typeface="仿宋" panose="02010609060101010101" charset="-122"/>
                <a:ea typeface="仿宋" panose="02010609060101010101" charset="-122"/>
              </a:rPr>
              <a:t>特征值</a:t>
            </a:r>
            <a:r>
              <a:rPr lang="zh-CN" altLang="en-US" sz="2800">
                <a:latin typeface="仿宋" panose="02010609060101010101" charset="-122"/>
                <a:ea typeface="仿宋" panose="02010609060101010101" charset="-122"/>
              </a:rPr>
              <a:t>矩阵，即</a:t>
            </a:r>
            <a:r>
              <a:rPr lang="zh-CN" altLang="en-US" sz="2800">
                <a:latin typeface="仿宋" panose="02010609060101010101" charset="-122"/>
                <a:ea typeface="仿宋" panose="02010609060101010101" charset="-122"/>
              </a:rPr>
              <a:t>得，</a:t>
            </a:r>
            <a:endParaRPr lang="zh-CN" altLang="en-US" sz="280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360" y="3355340"/>
            <a:ext cx="1638300" cy="44958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110" y="3835400"/>
            <a:ext cx="1828800" cy="5715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8385" y="5046980"/>
            <a:ext cx="2926080" cy="66294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0680" y="5719445"/>
            <a:ext cx="5151120" cy="8534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052,&quot;width&quot;:12480}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1334</Words>
  <Application>WPS 演示</Application>
  <PresentationFormat>宽屏</PresentationFormat>
  <Paragraphs>152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Wingdings</vt:lpstr>
      <vt:lpstr>Wingdings 3</vt:lpstr>
      <vt:lpstr>微软雅黑</vt:lpstr>
      <vt:lpstr>Arial</vt:lpstr>
      <vt:lpstr>Times New Roman</vt:lpstr>
      <vt:lpstr>Cambria Math</vt:lpstr>
      <vt:lpstr>仿宋</vt:lpstr>
      <vt:lpstr>Trebuchet MS</vt:lpstr>
      <vt:lpstr>Arial Unicode MS</vt:lpstr>
      <vt:lpstr>方正姚体</vt:lpstr>
      <vt:lpstr>华文新魏</vt:lpstr>
      <vt:lpstr>等线</vt:lpstr>
      <vt:lpstr>平面</vt:lpstr>
      <vt:lpstr>SEMI-SUPERVISED CLASSIFICATION WITH GRAPH CONVOLUTIONAL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PIPI考研2020复试机试导学班</dc:title>
  <dc:creator>迎港 李</dc:creator>
  <cp:lastModifiedBy>一只浣熊</cp:lastModifiedBy>
  <cp:revision>683</cp:revision>
  <dcterms:created xsi:type="dcterms:W3CDTF">2019-12-29T06:27:00Z</dcterms:created>
  <dcterms:modified xsi:type="dcterms:W3CDTF">2022-03-02T10:23:00Z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C99FA8A3D7104E3C99943241D391D1FF</vt:lpwstr>
  </property>
  <property fmtid="{D5CDD505-2E9C-101B-9397-08002B2CF9AE}" pid="3" name="KSOProductBuildVer">
    <vt:lpwstr>2052-11.1.0.11365</vt:lpwstr>
  </property>
</Properties>
</file>