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65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RNA剪接的遗传控制及其在复杂性状变异中的独特作用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首先QTL是数量性状位点，比如身高是一个数量性状，其对应的控制基因的位点就是一个数量性状位点，而eQTL就是控制数量性状表达位点，即能控制数量性状基因（如身高基因）表达水平高低的那些基因的位点。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其中一个重要原因或许是此前大多数研究只关注基因表达的“总量”，而忽略了“成分”，例如可变剪接造成的RNA成分变异。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次，事件水平的分析集中于局部内含子切除事件，因此可能无法捕获选择性剪接的完整景观，而转录水平的分析受益于使用参考转录组的注释转录本，因此可以捕获复杂的剪接事件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sQTL</a:t>
            </a:r>
            <a:r>
              <a:rPr lang="zh-CN" altLang="en-US"/>
              <a:t>的映射方法可以分成两种类型，一个是转录水平的方法，它主要是通过对齐转录本的</a:t>
            </a:r>
            <a:r>
              <a:rPr lang="en-US" altLang="zh-CN"/>
              <a:t>reads</a:t>
            </a:r>
            <a:r>
              <a:rPr lang="zh-CN" altLang="en-US"/>
              <a:t>来量化</a:t>
            </a:r>
            <a:r>
              <a:rPr lang="en-US" altLang="zh-CN"/>
              <a:t>isoform</a:t>
            </a:r>
            <a:r>
              <a:rPr lang="zh-CN" altLang="en-US"/>
              <a:t>表达量；他的优点是。。。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另一个是事件级别的方法，他是通过对齐外显子的读数来量化剪接事件，他的优点是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事件水平的分析集中于局部内含子切除事件，因此可能无法捕获选择性剪接的完整景观，而转录水平的分析受益于使用参考转录组的注释转录本，因此可以捕获复杂的剪接事件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首先介绍一下本方法的基本思想。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为了便于理解，作者以一个具有两个转录本亚型的基因为例，对有</a:t>
            </a:r>
            <a:r>
              <a:rPr lang="en-US" altLang="zh-CN"/>
              <a:t>eQTLs</a:t>
            </a:r>
            <a:r>
              <a:rPr lang="zh-CN" altLang="en-US"/>
              <a:t>和无</a:t>
            </a:r>
            <a:r>
              <a:rPr lang="en-US" altLang="zh-CN"/>
              <a:t>eQTLs</a:t>
            </a:r>
            <a:r>
              <a:rPr lang="zh-CN" altLang="en-US"/>
              <a:t>效应的情况进行对比。</a:t>
            </a:r>
            <a:endParaRPr lang="zh-CN" altLang="en-US"/>
          </a:p>
          <a:p>
            <a:r>
              <a:rPr lang="zh-CN" altLang="en-US"/>
              <a:t>首先对于有</a:t>
            </a:r>
            <a:r>
              <a:rPr lang="en-US" altLang="zh-CN"/>
              <a:t>eQTL</a:t>
            </a:r>
            <a:r>
              <a:rPr lang="zh-CN" altLang="en-US"/>
              <a:t>效应的基因：</a:t>
            </a:r>
            <a:endParaRPr lang="zh-CN" altLang="en-US"/>
          </a:p>
          <a:p>
            <a:r>
              <a:rPr lang="zh-CN" altLang="en-US"/>
              <a:t>没有突变的基因经过</a:t>
            </a:r>
            <a:r>
              <a:rPr lang="en-US" altLang="zh-CN"/>
              <a:t> </a:t>
            </a:r>
            <a:r>
              <a:rPr lang="zh-CN" altLang="en-US"/>
              <a:t>剪接</a:t>
            </a:r>
            <a:r>
              <a:rPr lang="en-US" altLang="zh-CN"/>
              <a:t> </a:t>
            </a:r>
            <a:r>
              <a:rPr lang="zh-CN" altLang="en-US"/>
              <a:t>生成两个转录本</a:t>
            </a:r>
            <a:r>
              <a:rPr lang="en-US" altLang="zh-CN"/>
              <a:t>isoform T1</a:t>
            </a:r>
            <a:r>
              <a:rPr lang="zh-CN" altLang="en-US"/>
              <a:t>和</a:t>
            </a:r>
            <a:r>
              <a:rPr lang="en-US" altLang="zh-CN"/>
              <a:t>T2.</a:t>
            </a:r>
            <a:r>
              <a:rPr lang="zh-CN" altLang="en-US"/>
              <a:t>，记录这两个</a:t>
            </a:r>
            <a:r>
              <a:rPr lang="en-US" altLang="zh-CN"/>
              <a:t>isoform</a:t>
            </a:r>
            <a:r>
              <a:rPr lang="zh-CN" altLang="en-US"/>
              <a:t>的含量记录为图</a:t>
            </a:r>
            <a:r>
              <a:rPr lang="en-US" altLang="zh-CN"/>
              <a:t>b</a:t>
            </a:r>
            <a:r>
              <a:rPr lang="zh-CN" altLang="en-US"/>
              <a:t>左侧</a:t>
            </a:r>
            <a:endParaRPr lang="zh-CN" altLang="en-US"/>
          </a:p>
          <a:p>
            <a:r>
              <a:rPr lang="zh-CN" altLang="en-US"/>
              <a:t>经过突变的基因</a:t>
            </a:r>
            <a:r>
              <a:rPr lang="zh-CN" altLang="en-US">
                <a:sym typeface="+mn-ea"/>
              </a:rPr>
              <a:t>经过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剪接</a:t>
            </a:r>
            <a:r>
              <a:rPr lang="en-US" altLang="zh-CN">
                <a:sym typeface="+mn-ea"/>
              </a:rPr>
              <a:t>  </a:t>
            </a:r>
            <a:r>
              <a:rPr lang="zh-CN" altLang="en-US">
                <a:sym typeface="+mn-ea"/>
              </a:rPr>
              <a:t>生成两个转录本</a:t>
            </a:r>
            <a:r>
              <a:rPr lang="en-US" altLang="zh-CN">
                <a:sym typeface="+mn-ea"/>
              </a:rPr>
              <a:t>isoform T1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T2</a:t>
            </a:r>
            <a:r>
              <a:rPr lang="zh-CN" altLang="en-US"/>
              <a:t>，</a:t>
            </a:r>
            <a:r>
              <a:rPr lang="zh-CN" altLang="en-US">
                <a:sym typeface="+mn-ea"/>
              </a:rPr>
              <a:t>记录这两个</a:t>
            </a:r>
            <a:r>
              <a:rPr lang="en-US" altLang="zh-CN">
                <a:sym typeface="+mn-ea"/>
              </a:rPr>
              <a:t>isoform</a:t>
            </a:r>
            <a:r>
              <a:rPr lang="zh-CN" altLang="en-US">
                <a:sym typeface="+mn-ea"/>
              </a:rPr>
              <a:t>的含量记录为图</a:t>
            </a:r>
            <a:r>
              <a:rPr lang="en-US" altLang="zh-CN">
                <a:sym typeface="+mn-ea"/>
              </a:rPr>
              <a:t>b</a:t>
            </a:r>
            <a:r>
              <a:rPr lang="zh-CN" altLang="en-US">
                <a:sym typeface="+mn-ea"/>
              </a:rPr>
              <a:t>右侧。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再根据图</a:t>
            </a:r>
            <a:r>
              <a:rPr lang="en-US" altLang="zh-CN">
                <a:sym typeface="+mn-ea"/>
              </a:rPr>
              <a:t>b</a:t>
            </a:r>
            <a:r>
              <a:rPr lang="zh-CN" altLang="en-US">
                <a:sym typeface="+mn-ea"/>
              </a:rPr>
              <a:t>记录的数据，得到突变前后</a:t>
            </a:r>
            <a:r>
              <a:rPr lang="en-US" altLang="zh-CN">
                <a:sym typeface="+mn-ea"/>
              </a:rPr>
              <a:t> isoform</a:t>
            </a:r>
            <a:r>
              <a:rPr lang="zh-CN" altLang="en-US">
                <a:sym typeface="+mn-ea"/>
              </a:rPr>
              <a:t>的表达含量变化。可以看到这种变化是很明显的。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然而，如果仅仅对这两个个体进行</a:t>
            </a:r>
            <a:r>
              <a:rPr lang="en-US" altLang="zh-CN">
                <a:sym typeface="+mn-ea"/>
              </a:rPr>
              <a:t>eQTL</a:t>
            </a:r>
            <a:r>
              <a:rPr lang="zh-CN" altLang="en-US">
                <a:sym typeface="+mn-ea"/>
              </a:rPr>
              <a:t>分析，即只测定突变前后的基因表达总量，可以发现突变前后是没有变化的，说明这种突变没有</a:t>
            </a:r>
            <a:r>
              <a:rPr lang="en-US" altLang="zh-CN">
                <a:sym typeface="+mn-ea"/>
              </a:rPr>
              <a:t>eQTL</a:t>
            </a:r>
            <a:r>
              <a:rPr lang="zh-CN" altLang="en-US">
                <a:sym typeface="+mn-ea"/>
              </a:rPr>
              <a:t>效应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而有</a:t>
            </a:r>
            <a:r>
              <a:rPr lang="en-US" altLang="zh-CN">
                <a:sym typeface="+mn-ea"/>
              </a:rPr>
              <a:t>isoform</a:t>
            </a:r>
            <a:r>
              <a:rPr lang="zh-CN" altLang="en-US">
                <a:sym typeface="+mn-ea"/>
              </a:rPr>
              <a:t>水平的</a:t>
            </a:r>
            <a:r>
              <a:rPr lang="en-US" altLang="zh-CN">
                <a:sym typeface="+mn-ea"/>
              </a:rPr>
              <a:t>eQTL</a:t>
            </a:r>
            <a:r>
              <a:rPr lang="zh-CN" altLang="en-US">
                <a:sym typeface="+mn-ea"/>
              </a:rPr>
              <a:t>效应</a:t>
            </a:r>
            <a:endParaRPr lang="en-US" altLang="zh-CN">
              <a:sym typeface="+mn-ea"/>
            </a:endParaRPr>
          </a:p>
          <a:p>
            <a:endParaRPr lang="zh-CN" altLang="en-US"/>
          </a:p>
          <a:p>
            <a:r>
              <a:rPr lang="zh-CN" altLang="en-US"/>
              <a:t>同样的，对于有</a:t>
            </a:r>
            <a:r>
              <a:rPr lang="en-US" altLang="zh-CN"/>
              <a:t>eQTL</a:t>
            </a:r>
            <a:r>
              <a:rPr lang="zh-CN" altLang="en-US"/>
              <a:t>效应的基因，突变前后的</a:t>
            </a:r>
            <a:r>
              <a:rPr lang="en-US" altLang="zh-CN">
                <a:sym typeface="+mn-ea"/>
              </a:rPr>
              <a:t> isoform</a:t>
            </a:r>
            <a:r>
              <a:rPr lang="zh-CN" altLang="en-US">
                <a:sym typeface="+mn-ea"/>
              </a:rPr>
              <a:t>的表达含量发生了变化，并且突变前后的基因表达总量也发生了变化。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r>
              <a:rPr lang="zh-CN" altLang="en-US"/>
              <a:t>如果一个基因变异与剪接事件相关，那么该变异可能与两种转录本</a:t>
            </a:r>
            <a:r>
              <a:rPr lang="en-US" altLang="zh-CN"/>
              <a:t>isoform</a:t>
            </a:r>
            <a:r>
              <a:rPr lang="zh-CN" altLang="en-US"/>
              <a:t>的丰度的差异有关。因此，可以通过评估</a:t>
            </a:r>
            <a:r>
              <a:rPr lang="en-US" altLang="zh-CN"/>
              <a:t> </a:t>
            </a:r>
            <a:r>
              <a:rPr lang="zh-CN" altLang="en-US"/>
              <a:t>基因变异</a:t>
            </a:r>
            <a:r>
              <a:rPr lang="en-US" altLang="zh-CN"/>
              <a:t> </a:t>
            </a:r>
            <a:r>
              <a:rPr lang="zh-CN" altLang="en-US"/>
              <a:t>与</a:t>
            </a:r>
            <a:r>
              <a:rPr lang="en-US" altLang="zh-CN"/>
              <a:t> </a:t>
            </a:r>
            <a:r>
              <a:rPr lang="zh-CN" altLang="en-US"/>
              <a:t>亚型丰度</a:t>
            </a:r>
            <a:r>
              <a:rPr lang="en-US" altLang="zh-CN"/>
              <a:t> </a:t>
            </a:r>
            <a:r>
              <a:rPr lang="zh-CN" altLang="en-US"/>
              <a:t>的关联来对</a:t>
            </a:r>
            <a:r>
              <a:rPr lang="en-US" altLang="zh-CN"/>
              <a:t>sQTL</a:t>
            </a:r>
            <a:r>
              <a:rPr lang="zh-CN" altLang="en-US"/>
              <a:t>进行检测，也就相当于检测不同</a:t>
            </a:r>
            <a:r>
              <a:rPr lang="en-US" altLang="zh-CN"/>
              <a:t> isoform </a:t>
            </a:r>
            <a:r>
              <a:rPr lang="zh-CN" altLang="en-US"/>
              <a:t>间</a:t>
            </a:r>
            <a:r>
              <a:rPr lang="en-US" altLang="zh-CN"/>
              <a:t> </a:t>
            </a:r>
            <a:r>
              <a:rPr lang="zh-CN" altLang="en-US"/>
              <a:t>的</a:t>
            </a:r>
            <a:r>
              <a:rPr lang="en-US" altLang="zh-CN"/>
              <a:t> isoform</a:t>
            </a:r>
            <a:r>
              <a:rPr lang="zh-CN" altLang="en-US"/>
              <a:t>-eQTL效应的异质性检验。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在本方法中，作者使用</a:t>
            </a:r>
            <a:r>
              <a:rPr lang="en-US" altLang="zh-CN">
                <a:sym typeface="+mn-ea"/>
              </a:rPr>
              <a:t>T</a:t>
            </a:r>
            <a:r>
              <a:rPr lang="zh-CN" altLang="en-US">
                <a:sym typeface="+mn-ea"/>
              </a:rPr>
              <a:t>统计量来对</a:t>
            </a:r>
            <a:r>
              <a:rPr lang="en-US" altLang="zh-CN">
                <a:sym typeface="+mn-ea"/>
              </a:rPr>
              <a:t>sQTL</a:t>
            </a:r>
            <a:r>
              <a:rPr lang="zh-CN" altLang="en-US">
                <a:sym typeface="+mn-ea"/>
              </a:rPr>
              <a:t>进行检验。</a:t>
            </a:r>
            <a:endParaRPr lang="zh-CN" altLang="en-US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首先作者将</a:t>
            </a:r>
            <a:r>
              <a:rPr lang="en-US" altLang="zh-CN">
                <a:sym typeface="+mn-ea"/>
              </a:rPr>
              <a:t>b</a:t>
            </a:r>
            <a:r>
              <a:rPr lang="zh-CN" altLang="en-US">
                <a:sym typeface="+mn-ea"/>
              </a:rPr>
              <a:t>拔定义为</a:t>
            </a:r>
            <a:r>
              <a:rPr lang="en-US" altLang="zh-CN">
                <a:sym typeface="+mn-ea"/>
              </a:rPr>
              <a:t>isoformj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olidFill>
                  <a:schemeClr val="accent1"/>
                </a:solidFill>
                <a:sym typeface="+mn-ea"/>
              </a:rPr>
              <a:t> </a:t>
            </a:r>
            <a:r>
              <a:rPr lang="zh-CN" altLang="en-US">
                <a:solidFill>
                  <a:schemeClr val="accent1"/>
                </a:solidFill>
                <a:sym typeface="+mn-ea"/>
              </a:rPr>
              <a:t>isoform-eQTL 值，作者假设其服从多元正态分布。</a:t>
            </a:r>
            <a:r>
              <a:rPr lang="en-US" altLang="zh-CN">
                <a:solidFill>
                  <a:schemeClr val="accent1"/>
                </a:solidFill>
                <a:sym typeface="+mn-ea"/>
              </a:rPr>
              <a:t>(多元正态分布就是多维数据的正态分布)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再将</a:t>
            </a:r>
            <a:r>
              <a:rPr lang="en-US" altLang="zh-CN">
                <a:sym typeface="+mn-ea"/>
              </a:rPr>
              <a:t>djk</a:t>
            </a:r>
            <a:r>
              <a:rPr lang="zh-CN" altLang="en-US">
                <a:sym typeface="+mn-ea"/>
              </a:rPr>
              <a:t>拔定义为</a:t>
            </a:r>
            <a:r>
              <a:rPr lang="en-US" altLang="zh-CN">
                <a:sym typeface="+mn-ea"/>
              </a:rPr>
              <a:t>bj</a:t>
            </a:r>
            <a:r>
              <a:rPr lang="zh-CN" altLang="en-US">
                <a:sym typeface="+mn-ea"/>
              </a:rPr>
              <a:t>与</a:t>
            </a:r>
            <a:r>
              <a:rPr lang="en-US" altLang="zh-CN">
                <a:sym typeface="+mn-ea"/>
              </a:rPr>
              <a:t>bk</a:t>
            </a:r>
            <a:r>
              <a:rPr lang="zh-CN" altLang="en-US">
                <a:sym typeface="+mn-ea"/>
              </a:rPr>
              <a:t>的差值。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再得出</a:t>
            </a:r>
            <a:r>
              <a:rPr lang="en-US" altLang="zh-CN">
                <a:sym typeface="+mn-ea"/>
              </a:rPr>
              <a:t>djk</a:t>
            </a:r>
            <a:r>
              <a:rPr lang="zh-CN" altLang="en-US">
                <a:sym typeface="+mn-ea"/>
              </a:rPr>
              <a:t>的方差表达式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再基于</a:t>
            </a:r>
            <a:r>
              <a:rPr lang="en-US" altLang="zh-CN">
                <a:sym typeface="+mn-ea"/>
              </a:rPr>
              <a:t>djk</a:t>
            </a:r>
            <a:r>
              <a:rPr lang="zh-CN" altLang="en-US">
                <a:sym typeface="+mn-ea"/>
              </a:rPr>
              <a:t>定义</a:t>
            </a:r>
            <a:r>
              <a:rPr lang="en-US" altLang="zh-CN">
                <a:sym typeface="+mn-ea"/>
              </a:rPr>
              <a:t>Zd</a:t>
            </a:r>
            <a:r>
              <a:rPr lang="zh-CN" altLang="en-US">
                <a:sym typeface="+mn-ea"/>
              </a:rPr>
              <a:t>统计量。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最后再定义</a:t>
            </a:r>
            <a:r>
              <a:rPr lang="en-US" altLang="zh-CN">
                <a:sym typeface="+mn-ea"/>
              </a:rPr>
              <a:t>Tthistle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这个统计量是没有显式分布的多元正态变量的二次形式</a:t>
            </a:r>
            <a:endParaRPr lang="zh-CN" altLang="en-US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bˆ  is </a:t>
            </a:r>
            <a:r>
              <a:rPr lang="zh-CN" altLang="en-US">
                <a:sym typeface="+mn-ea"/>
              </a:rPr>
              <a:t>the estimated 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isoform-eQTL effect for isoform j；</a:t>
            </a:r>
            <a:endParaRPr lang="zh-CN" altLang="en-US"/>
          </a:p>
          <a:p>
            <a:r>
              <a:rPr lang="zh-CN" altLang="en-US">
                <a:sym typeface="+mn-ea"/>
              </a:rPr>
              <a:t>S being the variance-covariance matrix of</a:t>
            </a:r>
            <a:r>
              <a:rPr lang="en-US" altLang="zh-CN">
                <a:sym typeface="+mn-ea"/>
              </a:rPr>
              <a:t> bˆ.</a:t>
            </a:r>
            <a:endParaRPr lang="zh-CN" altLang="en-US"/>
          </a:p>
          <a:p>
            <a:r>
              <a:rPr lang="en-US" altLang="zh-CN">
                <a:sym typeface="+mn-ea"/>
              </a:rPr>
              <a:t>V being the variance-covariance matrix of dˆ. </a:t>
            </a:r>
            <a:endParaRPr lang="en-US" altLang="zh-CN">
              <a:sym typeface="+mn-ea"/>
            </a:endParaRPr>
          </a:p>
          <a:p>
            <a:r>
              <a:rPr lang="en-US" altLang="zh-CN"/>
              <a:t>MVN</a:t>
            </a:r>
            <a:r>
              <a:rPr lang="zh-CN" altLang="en-US"/>
              <a:t>：多元正态分布多元正态分布（multivariate normal, MVN）</a:t>
            </a:r>
            <a:endParaRPr lang="zh-CN" altLang="en-US"/>
          </a:p>
          <a:p>
            <a:r>
              <a:rPr lang="zh-CN" altLang="en-US">
                <a:sym typeface="+mn-ea"/>
              </a:rPr>
              <a:t>n</a:t>
            </a:r>
            <a:r>
              <a:rPr lang="zh-CN" altLang="en-US" baseline="-25000">
                <a:sym typeface="+mn-ea"/>
              </a:rPr>
              <a:t>j</a:t>
            </a:r>
            <a:r>
              <a:rPr lang="zh-CN" altLang="en-US">
                <a:sym typeface="+mn-ea"/>
              </a:rPr>
              <a:t>和n</a:t>
            </a:r>
            <a:r>
              <a:rPr lang="zh-CN" altLang="en-US" baseline="-25000">
                <a:sym typeface="+mn-ea"/>
              </a:rPr>
              <a:t>k</a:t>
            </a:r>
            <a:r>
              <a:rPr lang="zh-CN" altLang="en-US">
                <a:sym typeface="+mn-ea"/>
              </a:rPr>
              <a:t>分别是亚型j和k的样本量，ns是两个亚型之间重叠个体的数量，r</a:t>
            </a:r>
            <a:r>
              <a:rPr lang="zh-CN" altLang="en-US" baseline="-25000">
                <a:sym typeface="+mn-ea"/>
              </a:rPr>
              <a:t>p</a:t>
            </a:r>
            <a:r>
              <a:rPr lang="zh-CN" altLang="en-US">
                <a:sym typeface="+mn-ea"/>
              </a:rPr>
              <a:t>是重叠样本中两个亚型之间mRNA丰度的皮尔逊相关性。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式中，S</a:t>
            </a:r>
            <a:r>
              <a:rPr lang="zh-CN" altLang="en-US" baseline="30000">
                <a:sym typeface="+mn-ea"/>
              </a:rPr>
              <a:t>2</a:t>
            </a:r>
            <a:r>
              <a:rPr lang="zh-CN" altLang="en-US" baseline="-25000">
                <a:sym typeface="+mn-ea"/>
              </a:rPr>
              <a:t>j</a:t>
            </a:r>
            <a:r>
              <a:rPr lang="zh-CN" altLang="en-US">
                <a:sym typeface="+mn-ea"/>
              </a:rPr>
              <a:t>和S</a:t>
            </a:r>
            <a:r>
              <a:rPr lang="zh-CN" altLang="en-US" baseline="30000">
                <a:sym typeface="+mn-ea"/>
              </a:rPr>
              <a:t>2</a:t>
            </a:r>
            <a:r>
              <a:rPr lang="zh-CN" altLang="en-US" baseline="-25000">
                <a:sym typeface="+mn-ea"/>
              </a:rPr>
              <a:t>k</a:t>
            </a:r>
            <a:r>
              <a:rPr lang="zh-CN" altLang="en-US">
                <a:sym typeface="+mn-ea"/>
              </a:rPr>
              <a:t>分别为ˆb</a:t>
            </a:r>
            <a:r>
              <a:rPr lang="zh-CN" altLang="en-US" baseline="-25000">
                <a:sym typeface="+mn-ea"/>
              </a:rPr>
              <a:t>j</a:t>
            </a:r>
            <a:r>
              <a:rPr lang="zh-CN" altLang="en-US">
                <a:sym typeface="+mn-ea"/>
              </a:rPr>
              <a:t>和ˆb</a:t>
            </a:r>
            <a:r>
              <a:rPr lang="zh-CN" altLang="en-US" baseline="-25000">
                <a:sym typeface="+mn-ea"/>
              </a:rPr>
              <a:t>k</a:t>
            </a:r>
            <a:r>
              <a:rPr lang="zh-CN" altLang="en-US">
                <a:sym typeface="+mn-ea"/>
              </a:rPr>
              <a:t>的方差，θ</a:t>
            </a:r>
            <a:r>
              <a:rPr lang="zh-CN" altLang="en-US" baseline="-25000">
                <a:sym typeface="+mn-ea"/>
              </a:rPr>
              <a:t>jk</a:t>
            </a:r>
            <a:r>
              <a:rPr lang="zh-CN" altLang="en-US">
                <a:sym typeface="+mn-ea"/>
              </a:rPr>
              <a:t>为ˆb</a:t>
            </a:r>
            <a:r>
              <a:rPr lang="zh-CN" altLang="en-US" baseline="-25000">
                <a:sym typeface="+mn-ea"/>
              </a:rPr>
              <a:t>j</a:t>
            </a:r>
            <a:r>
              <a:rPr lang="zh-CN" altLang="en-US">
                <a:sym typeface="+mn-ea"/>
              </a:rPr>
              <a:t>和ˆb</a:t>
            </a:r>
            <a:r>
              <a:rPr lang="zh-CN" altLang="en-US" baseline="-25000">
                <a:sym typeface="+mn-ea"/>
              </a:rPr>
              <a:t>k</a:t>
            </a:r>
            <a:r>
              <a:rPr lang="zh-CN" altLang="en-US">
                <a:sym typeface="+mn-ea"/>
              </a:rPr>
              <a:t>之间的相关性。由于亚型丰度是在同一组个体上测量的，因此ˆb</a:t>
            </a:r>
            <a:r>
              <a:rPr lang="zh-CN" altLang="en-US" baseline="-25000">
                <a:sym typeface="+mn-ea"/>
              </a:rPr>
              <a:t>j</a:t>
            </a:r>
            <a:r>
              <a:rPr lang="zh-CN" altLang="en-US">
                <a:sym typeface="+mn-ea"/>
              </a:rPr>
              <a:t>和ˆb</a:t>
            </a:r>
            <a:r>
              <a:rPr lang="zh-CN" altLang="en-US" baseline="-25000">
                <a:sym typeface="+mn-ea"/>
              </a:rPr>
              <a:t>k</a:t>
            </a:r>
            <a:r>
              <a:rPr lang="zh-CN" altLang="en-US">
                <a:sym typeface="+mn-ea"/>
              </a:rPr>
              <a:t>很可能是相关的(即θ</a:t>
            </a:r>
            <a:r>
              <a:rPr lang="zh-CN" altLang="en-US" baseline="-25000">
                <a:sym typeface="+mn-ea"/>
              </a:rPr>
              <a:t>jk</a:t>
            </a:r>
            <a:r>
              <a:rPr lang="zh-CN" altLang="en-US">
                <a:sym typeface="+mn-ea"/>
              </a:rPr>
              <a:t>=0)。</a:t>
            </a:r>
            <a:endParaRPr lang="zh-CN" altLang="en-US"/>
          </a:p>
          <a:p>
            <a:r>
              <a:rPr lang="en-US" altLang="zh-CN"/>
              <a:t>I</a:t>
            </a:r>
            <a:r>
              <a:rPr lang="zh-CN" altLang="en-US"/>
              <a:t>是一个单位矩阵。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方差-协方差矩阵是包含与多个变量关联的方差和协方差的方阵。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 in </a:t>
            </a:r>
            <a:endParaRPr lang="zh-CN" altLang="en-US"/>
          </a:p>
          <a:p>
            <a:r>
              <a:rPr lang="zh-CN" altLang="en-US"/>
              <a:t>the analysis of the Religious Orders Study and Memory and Aging </a:t>
            </a:r>
            <a:endParaRPr lang="zh-CN" altLang="en-US"/>
          </a:p>
          <a:p>
            <a:r>
              <a:rPr lang="zh-CN" altLang="en-US"/>
              <a:t>Project (ROSMAP) data (n=832), 6,358 genes with 795,592 unique </a:t>
            </a:r>
            <a:endParaRPr lang="zh-CN" altLang="en-US"/>
          </a:p>
          <a:p>
            <a:r>
              <a:rPr lang="zh-CN" altLang="en-US"/>
              <a:t>sQTL SNPs (no linkage disequilibrium (LD) clumping) were dis_x0002_covered by THISTLE versus 3,077 genes with 390,497 sQTL SNPs </a:t>
            </a:r>
            <a:endParaRPr lang="zh-CN" altLang="en-US"/>
          </a:p>
          <a:p>
            <a:r>
              <a:rPr lang="zh-CN" altLang="en-US"/>
              <a:t>by sQTLseekeR using a P threshold of 5×10</a:t>
            </a:r>
            <a:r>
              <a:rPr lang="zh-CN" altLang="en-US" baseline="30000"/>
              <a:t>−8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sGenes和sQTLsnp的数量相差2.1倍和2.0倍，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在P&lt;1×10</a:t>
            </a:r>
            <a:r>
              <a:rPr lang="zh-CN" altLang="en-US" baseline="30000"/>
              <a:t>−6</a:t>
            </a:r>
            <a:r>
              <a:rPr lang="zh-CN" altLang="en-US"/>
              <a:t>时，该比值下降到1.9，在P&lt;1×10</a:t>
            </a:r>
            <a:r>
              <a:rPr lang="zh-CN" altLang="en-US" baseline="30000"/>
              <a:t>−4</a:t>
            </a:r>
            <a:r>
              <a:rPr lang="zh-CN" altLang="en-US"/>
              <a:t>时下降到1.2，在P&lt;1×10</a:t>
            </a:r>
            <a:r>
              <a:rPr lang="zh-CN" altLang="en-US" baseline="30000"/>
              <a:t>−3</a:t>
            </a:r>
            <a:r>
              <a:rPr lang="zh-CN" altLang="en-US"/>
              <a:t>时，最终下降到接近1(扩展数据图3d)。</a:t>
            </a:r>
            <a:endParaRPr lang="zh-CN" altLang="en-US"/>
          </a:p>
          <a:p>
            <a:r>
              <a:rPr lang="zh-CN" altLang="en-US"/>
              <a:t>尽管存在差异，但sQTLseekeR和蓟的sQTL结果有很强的重叠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sqtl和eqtl是否表现出不同的功能富集模式。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tags" Target="../tags/tag64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4.x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16.png"/><Relationship Id="rId12" Type="http://schemas.openxmlformats.org/officeDocument/2006/relationships/image" Target="../media/image15.png"/><Relationship Id="rId11" Type="http://schemas.openxmlformats.org/officeDocument/2006/relationships/image" Target="../media/image14.png"/><Relationship Id="rId10" Type="http://schemas.openxmlformats.org/officeDocument/2006/relationships/image" Target="../media/image13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-485140" y="3810"/>
            <a:ext cx="1350772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Genetic control of RNA splicing and its distinct </a:t>
            </a:r>
            <a:endParaRPr lang="zh-CN" altLang="en-US"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sz="40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role in complex trait variation</a:t>
            </a:r>
            <a:endParaRPr lang="zh-CN" altLang="en-US"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02970" y="6557645"/>
            <a:ext cx="1030541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/>
              <a:t>Qi T, Wu Y, Fang H, et al. Genetic control of RNA splicing and its distinct role in complex trait variation[J]. Nature Genetics, 2022: 1-9.</a:t>
            </a:r>
            <a:endParaRPr lang="zh-CN" altLang="en-US" sz="1400"/>
          </a:p>
        </p:txBody>
      </p:sp>
      <p:sp>
        <p:nvSpPr>
          <p:cNvPr id="6" name="文本框 5"/>
          <p:cNvSpPr txBox="1"/>
          <p:nvPr/>
        </p:nvSpPr>
        <p:spPr>
          <a:xfrm>
            <a:off x="550545" y="132588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1.Motivation</a:t>
            </a:r>
            <a:endParaRPr lang="en-US" altLang="zh-CN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59460" y="3166110"/>
            <a:ext cx="1101852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最近研究表明，</a:t>
            </a:r>
            <a:r>
              <a:rPr lang="en-US" altLang="zh-CN">
                <a:sym typeface="+mn-ea"/>
              </a:rPr>
              <a:t>sQTL</a:t>
            </a:r>
            <a:r>
              <a:rPr lang="zh-CN" altLang="en-US">
                <a:sym typeface="+mn-ea"/>
              </a:rPr>
              <a:t>是导致疾病的重要原因之一；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并且相较于e</a:t>
            </a:r>
            <a:r>
              <a:rPr lang="en-US" altLang="zh-CN">
                <a:sym typeface="+mn-ea"/>
              </a:rPr>
              <a:t>QTL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sQTL</a:t>
            </a:r>
            <a:r>
              <a:rPr lang="zh-CN" altLang="en-US">
                <a:sym typeface="+mn-ea"/>
              </a:rPr>
              <a:t>的研究严重不足；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因此研究s</a:t>
            </a:r>
            <a:r>
              <a:rPr lang="en-US" altLang="zh-CN">
                <a:sym typeface="+mn-ea"/>
              </a:rPr>
              <a:t>QTL</a:t>
            </a:r>
            <a:r>
              <a:rPr lang="zh-CN" altLang="en-US">
                <a:sym typeface="+mn-ea"/>
              </a:rPr>
              <a:t>在复杂性状中的作用是非常有意义的。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59460" y="2512695"/>
            <a:ext cx="10593070" cy="9220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 QTL </a:t>
            </a:r>
            <a:r>
              <a:rPr lang="zh-CN" altLang="en-US">
                <a:sym typeface="+mn-ea"/>
              </a:rPr>
              <a:t>：数量性状位点（比如身高是一个数量性状，其对应的控制基因的位点就是一个数量性状位点）</a:t>
            </a:r>
            <a:endParaRPr lang="zh-CN" altLang="en-US"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eQTL</a:t>
            </a:r>
            <a:r>
              <a:rPr lang="zh-CN" altLang="en-US">
                <a:sym typeface="+mn-ea"/>
              </a:rPr>
              <a:t>：控制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数量性状基因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（身高基因）的</a:t>
            </a:r>
            <a:r>
              <a:rPr lang="zh-CN" altLang="en-US" b="1">
                <a:sym typeface="+mn-ea"/>
              </a:rPr>
              <a:t>表达水平</a:t>
            </a:r>
            <a:r>
              <a:rPr lang="zh-CN" altLang="en-US">
                <a:sym typeface="+mn-ea"/>
              </a:rPr>
              <a:t>的位点</a:t>
            </a:r>
            <a:endParaRPr lang="zh-CN" altLang="en-US"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sQTL</a:t>
            </a:r>
            <a:r>
              <a:rPr lang="zh-CN" altLang="en-US">
                <a:sym typeface="+mn-ea"/>
              </a:rPr>
              <a:t>：控制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数量性状基因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（身高基因）的</a:t>
            </a:r>
            <a:r>
              <a:rPr lang="zh-CN" altLang="en-US" b="1">
                <a:sym typeface="+mn-ea"/>
              </a:rPr>
              <a:t>可变剪接</a:t>
            </a:r>
            <a:r>
              <a:rPr lang="zh-CN" altLang="en-US">
                <a:sym typeface="+mn-ea"/>
              </a:rPr>
              <a:t>的位点</a:t>
            </a:r>
            <a:endParaRPr lang="zh-CN" altLang="en-US">
              <a:sym typeface="+mn-ea"/>
            </a:endParaRPr>
          </a:p>
        </p:txBody>
      </p:sp>
      <p:pic>
        <p:nvPicPr>
          <p:cNvPr id="15" name="图片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640965" y="4273550"/>
            <a:ext cx="6219825" cy="228409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638175" y="1694180"/>
            <a:ext cx="11553825" cy="79883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>
                <a:sym typeface="+mn-ea"/>
              </a:rPr>
              <a:t>本文介绍了一种sQTL映射方法</a:t>
            </a:r>
            <a:r>
              <a:rPr lang="zh-CN">
                <a:sym typeface="+mn-ea"/>
              </a:rPr>
              <a:t>，称为testing for heterogeneity between isoform-eQTL effects </a:t>
            </a:r>
            <a:r>
              <a:rPr lang="zh-CN" sz="2800">
                <a:sym typeface="+mn-ea"/>
              </a:rPr>
              <a:t>(</a:t>
            </a:r>
            <a:r>
              <a:rPr lang="zh-CN" sz="2800">
                <a:solidFill>
                  <a:srgbClr val="FF0000"/>
                </a:solidFill>
                <a:sym typeface="+mn-ea"/>
              </a:rPr>
              <a:t>THISTLE</a:t>
            </a:r>
            <a:r>
              <a:rPr lang="zh-CN" sz="2800">
                <a:sym typeface="+mn-ea"/>
              </a:rPr>
              <a:t>)</a:t>
            </a:r>
            <a:r>
              <a:rPr lang="zh-CN" altLang="en-US">
                <a:sym typeface="+mn-ea"/>
              </a:rPr>
              <a:t>，本文使用</a:t>
            </a:r>
            <a:r>
              <a:rPr lang="en-US" altLang="zh-CN">
                <a:sym typeface="+mn-ea"/>
              </a:rPr>
              <a:t>THISTLE</a:t>
            </a:r>
            <a:r>
              <a:rPr lang="zh-CN" altLang="en-US">
                <a:sym typeface="+mn-ea"/>
              </a:rPr>
              <a:t>检测</a:t>
            </a:r>
            <a:r>
              <a:rPr lang="en-US" altLang="zh-CN">
                <a:highlight>
                  <a:srgbClr val="FFFF00"/>
                </a:highlight>
                <a:sym typeface="+mn-ea"/>
              </a:rPr>
              <a:t>sQTLs</a:t>
            </a:r>
            <a:r>
              <a:rPr lang="zh-CN" altLang="en-US">
                <a:sym typeface="+mn-ea"/>
              </a:rPr>
              <a:t>，并描述它们在复杂性状变异中的作用，来研究RNA剪接的遗传控制。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203835"/>
            <a:ext cx="1219200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Genetic control of RNA splicing and its distinct </a:t>
            </a:r>
            <a:endParaRPr lang="zh-CN" altLang="en-US"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sz="40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role in complex trait variation</a:t>
            </a:r>
            <a:endParaRPr lang="zh-CN" altLang="en-US"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5470" y="159829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2.Introduction</a:t>
            </a:r>
            <a:endParaRPr lang="en-US" altLang="zh-CN"/>
          </a:p>
        </p:txBody>
      </p:sp>
      <p:grpSp>
        <p:nvGrpSpPr>
          <p:cNvPr id="13" name="组合 12"/>
          <p:cNvGrpSpPr/>
          <p:nvPr/>
        </p:nvGrpSpPr>
        <p:grpSpPr>
          <a:xfrm>
            <a:off x="0" y="2141220"/>
            <a:ext cx="3758565" cy="1733550"/>
            <a:chOff x="1117" y="6222"/>
            <a:chExt cx="5919" cy="2730"/>
          </a:xfrm>
        </p:grpSpPr>
        <p:sp>
          <p:nvSpPr>
            <p:cNvPr id="3" name="文本框 2"/>
            <p:cNvSpPr txBox="1"/>
            <p:nvPr/>
          </p:nvSpPr>
          <p:spPr>
            <a:xfrm>
              <a:off x="1117" y="7255"/>
              <a:ext cx="2542" cy="101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dirty="0">
                  <a:sym typeface="+mn-ea"/>
                </a:rPr>
                <a:t>sQTL</a:t>
              </a:r>
              <a:r>
                <a:rPr lang="en-US" altLang="zh-CN" dirty="0">
                  <a:sym typeface="+mn-ea"/>
                </a:rPr>
                <a:t> mapping</a:t>
              </a:r>
              <a:endParaRPr lang="en-US" altLang="zh-CN" dirty="0">
                <a:sym typeface="+mn-ea"/>
              </a:endParaRPr>
            </a:p>
            <a:p>
              <a:pPr algn="ctr"/>
              <a:r>
                <a:rPr lang="zh-CN" altLang="en-US" dirty="0">
                  <a:sym typeface="+mn-ea"/>
                </a:rPr>
                <a:t>方法</a:t>
              </a:r>
              <a:endParaRPr lang="zh-CN" altLang="en-US" dirty="0"/>
            </a:p>
          </p:txBody>
        </p:sp>
        <p:sp>
          <p:nvSpPr>
            <p:cNvPr id="8" name="左大括号 7"/>
            <p:cNvSpPr/>
            <p:nvPr/>
          </p:nvSpPr>
          <p:spPr>
            <a:xfrm>
              <a:off x="3617" y="6423"/>
              <a:ext cx="692" cy="2245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309" y="6222"/>
              <a:ext cx="2727" cy="5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t">
              <a:spAutoFit/>
            </a:bodyPr>
            <a:lstStyle/>
            <a:p>
              <a:r>
                <a:rPr lang="zh-CN" altLang="en-US"/>
                <a:t>Transcript-level</a:t>
              </a:r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309" y="8372"/>
              <a:ext cx="2217" cy="5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t">
              <a:spAutoFit/>
            </a:bodyPr>
            <a:lstStyle/>
            <a:p>
              <a:r>
                <a:rPr lang="zh-CN" altLang="en-US"/>
                <a:t> </a:t>
              </a:r>
              <a:r>
                <a:rPr lang="en-US" altLang="zh-CN"/>
                <a:t>E</a:t>
              </a:r>
              <a:r>
                <a:rPr lang="zh-CN" altLang="en-US"/>
                <a:t>vent-level</a:t>
              </a:r>
              <a:endParaRPr lang="zh-CN" altLang="en-US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3758565" y="1864360"/>
            <a:ext cx="860869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quantifying isoform expression by counting RNA</a:t>
            </a:r>
            <a:r>
              <a:rPr lang="en-US" altLang="zh-CN"/>
              <a:t>-</a:t>
            </a:r>
            <a:r>
              <a:rPr lang="zh-CN" altLang="en-US"/>
              <a:t>seq reads aligned to </a:t>
            </a:r>
            <a:r>
              <a:rPr lang="zh-CN" altLang="en-US" b="1"/>
              <a:t>transcripts</a:t>
            </a:r>
            <a:r>
              <a:rPr lang="en-US" altLang="zh-CN"/>
              <a:t>.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可以检测</a:t>
            </a:r>
            <a:r>
              <a:rPr lang="en-US" altLang="zh-CN"/>
              <a:t>complex splicing events</a:t>
            </a:r>
            <a:r>
              <a:rPr lang="zh-CN" altLang="en-US"/>
              <a:t>的</a:t>
            </a:r>
            <a:r>
              <a:rPr lang="en-US" altLang="zh-CN"/>
              <a:t>sQTLs</a:t>
            </a:r>
            <a:r>
              <a:rPr lang="zh-CN" altLang="en-US"/>
              <a:t>；但是依赖注释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THISTILE, QTLtools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3758565" y="3162935"/>
            <a:ext cx="843343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quantifying splicing events by counting RNA-seq reads aligned to </a:t>
            </a:r>
            <a:r>
              <a:rPr lang="zh-CN" altLang="en-US" b="1"/>
              <a:t>specific exons or splice junctions</a:t>
            </a: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可以检测到更精细的</a:t>
            </a:r>
            <a:r>
              <a:rPr lang="zh-CN" altLang="en-US">
                <a:sym typeface="+mn-ea"/>
              </a:rPr>
              <a:t> splicing events；不依赖</a:t>
            </a:r>
            <a:r>
              <a:rPr lang="zh-CN" altLang="en-US"/>
              <a:t>transcript annotations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Leafcutter</a:t>
            </a:r>
            <a:endParaRPr lang="en-US" altLang="zh-CN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rcRect b="-575"/>
          <a:stretch>
            <a:fillRect/>
          </a:stretch>
        </p:blipFill>
        <p:spPr>
          <a:xfrm>
            <a:off x="2913380" y="4573270"/>
            <a:ext cx="6020435" cy="18872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0" y="5715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3.Method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62585" y="425450"/>
            <a:ext cx="10155555" cy="447738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70840" y="488950"/>
            <a:ext cx="9915525" cy="2141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62585" y="2810510"/>
            <a:ext cx="9923780" cy="2184400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0518140" y="1433830"/>
            <a:ext cx="18053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1"/>
                </a:solidFill>
              </a:rPr>
              <a:t>without eQTLs</a:t>
            </a:r>
            <a:endParaRPr lang="en-US" altLang="zh-CN">
              <a:solidFill>
                <a:schemeClr val="accent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518140" y="3885565"/>
            <a:ext cx="1351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with eQTLs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8485" y="5175250"/>
            <a:ext cx="112915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ym typeface="+mn-ea"/>
              </a:rPr>
              <a:t>如果一个基因变异与剪接事件相关，那么该变异可能与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两种转录本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isoform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的丰度的差异</a:t>
            </a:r>
            <a:r>
              <a:rPr lang="zh-CN" altLang="en-US">
                <a:sym typeface="+mn-ea"/>
              </a:rPr>
              <a:t>有关。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因此，可以通过评估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基因变异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与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isoform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丰度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的关联来对</a:t>
            </a:r>
            <a:r>
              <a:rPr lang="en-US" altLang="zh-CN">
                <a:sym typeface="+mn-ea"/>
              </a:rPr>
              <a:t>sQTL</a:t>
            </a:r>
            <a:r>
              <a:rPr lang="zh-CN" altLang="en-US">
                <a:sym typeface="+mn-ea"/>
              </a:rPr>
              <a:t>进行检测，也就相当于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检测不同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 isoform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间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的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 isoform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水平的eQTL效应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(isoform-eQTL)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的异质性检验</a:t>
            </a:r>
            <a:r>
              <a:rPr lang="zh-CN" altLang="en-US">
                <a:sym typeface="+mn-ea"/>
              </a:rPr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5275" y="4377690"/>
            <a:ext cx="3750310" cy="504190"/>
          </a:xfrm>
          <a:prstGeom prst="rect">
            <a:avLst/>
          </a:prstGeom>
          <a:ln>
            <a:noFill/>
          </a:ln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rcRect b="7059"/>
          <a:stretch>
            <a:fillRect/>
          </a:stretch>
        </p:blipFill>
        <p:spPr>
          <a:xfrm>
            <a:off x="5531485" y="3743960"/>
            <a:ext cx="6705600" cy="60198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10" y="126365"/>
            <a:ext cx="2101215" cy="37846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630" y="174625"/>
            <a:ext cx="1628140" cy="33655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645" y="621030"/>
            <a:ext cx="1698625" cy="39052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rcRect b="-7277"/>
          <a:stretch>
            <a:fillRect/>
          </a:stretch>
        </p:blipFill>
        <p:spPr>
          <a:xfrm>
            <a:off x="2541270" y="515620"/>
            <a:ext cx="1790700" cy="5429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-70485" y="1520190"/>
            <a:ext cx="381190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highlight>
                  <a:srgbClr val="FFFF00"/>
                </a:highlight>
              </a:rPr>
              <a:t> over repeated experiments：</a:t>
            </a:r>
            <a:endParaRPr lang="zh-CN" altLang="en-US">
              <a:highlight>
                <a:srgbClr val="FFFF00"/>
              </a:highlight>
            </a:endParaRPr>
          </a:p>
          <a:p>
            <a:endParaRPr lang="zh-CN" altLang="en-US">
              <a:highlight>
                <a:srgbClr val="FFFF00"/>
              </a:highligh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7345" y="924560"/>
            <a:ext cx="6303010" cy="6337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7345" y="1852295"/>
            <a:ext cx="6351270" cy="13239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79485" y="1852295"/>
            <a:ext cx="2333625" cy="6191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79485" y="2505075"/>
            <a:ext cx="3009900" cy="4667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文本框 13"/>
          <p:cNvSpPr txBox="1"/>
          <p:nvPr/>
        </p:nvSpPr>
        <p:spPr>
          <a:xfrm>
            <a:off x="0" y="3029585"/>
            <a:ext cx="121926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在没有sQTL效应的零假设下(即</a:t>
            </a:r>
            <a:r>
              <a:rPr lang="zh-CN" altLang="en-US" b="1" i="1"/>
              <a:t>d</a:t>
            </a:r>
            <a:r>
              <a:rPr lang="zh-CN" altLang="en-US"/>
              <a:t>=0)，</a:t>
            </a:r>
            <a:r>
              <a:rPr lang="en-US" altLang="zh-CN"/>
              <a:t>isoform</a:t>
            </a:r>
            <a:r>
              <a:rPr lang="zh-CN" altLang="en-US"/>
              <a:t>间的eQTL效应不存在异质性。标准正态变量</a:t>
            </a:r>
            <a:r>
              <a:rPr lang="en-US" altLang="zh-CN"/>
              <a:t>Zd</a:t>
            </a:r>
            <a:r>
              <a:rPr lang="zh-CN" altLang="en-US"/>
              <a:t>为</a:t>
            </a:r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1"/>
          <a:srcRect t="3946"/>
          <a:stretch>
            <a:fillRect/>
          </a:stretch>
        </p:blipFill>
        <p:spPr>
          <a:xfrm>
            <a:off x="842645" y="3593465"/>
            <a:ext cx="2362835" cy="68008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26610" y="4392295"/>
            <a:ext cx="1809750" cy="400050"/>
          </a:xfrm>
          <a:prstGeom prst="rect">
            <a:avLst/>
          </a:prstGeom>
        </p:spPr>
      </p:pic>
      <p:sp>
        <p:nvSpPr>
          <p:cNvPr id="23" name="椭圆 22"/>
          <p:cNvSpPr/>
          <p:nvPr/>
        </p:nvSpPr>
        <p:spPr>
          <a:xfrm>
            <a:off x="6134735" y="4491355"/>
            <a:ext cx="301625" cy="301625"/>
          </a:xfrm>
          <a:prstGeom prst="ellipse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/>
          <p:nvPr/>
        </p:nvCxnSpPr>
        <p:spPr>
          <a:xfrm flipV="1">
            <a:off x="6436360" y="4345940"/>
            <a:ext cx="497840" cy="3225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5531485" y="3561715"/>
            <a:ext cx="3175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R is the correlation matrix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42645" y="5701665"/>
            <a:ext cx="2457450" cy="58674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9" name="文本框 8"/>
          <p:cNvSpPr txBox="1"/>
          <p:nvPr/>
        </p:nvSpPr>
        <p:spPr>
          <a:xfrm>
            <a:off x="347980" y="5147310"/>
            <a:ext cx="82315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To test against the null hypothesis (</a:t>
            </a:r>
            <a:r>
              <a:rPr lang="zh-CN" altLang="en-US" b="1" i="1"/>
              <a:t>d</a:t>
            </a:r>
            <a:r>
              <a:rPr lang="zh-CN" altLang="en-US" i="1"/>
              <a:t> </a:t>
            </a:r>
            <a:r>
              <a:rPr lang="zh-CN" altLang="en-US"/>
              <a:t>= 0), </a:t>
            </a:r>
            <a:r>
              <a:rPr lang="en-US" altLang="zh-CN"/>
              <a:t> </a:t>
            </a:r>
            <a:r>
              <a:rPr lang="zh-CN" altLang="en-US"/>
              <a:t>a test statistic</a:t>
            </a:r>
            <a:r>
              <a:rPr lang="en-US" altLang="zh-CN"/>
              <a:t> is c</a:t>
            </a:r>
            <a:r>
              <a:rPr lang="zh-CN" altLang="en-US">
                <a:sym typeface="+mn-ea"/>
              </a:rPr>
              <a:t>onstructed ：</a:t>
            </a:r>
            <a:endParaRPr lang="zh-CN" altLang="en-US"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096000" y="89535"/>
            <a:ext cx="609600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600">
                <a:solidFill>
                  <a:schemeClr val="accent1"/>
                </a:solidFill>
                <a:sym typeface="+mn-ea"/>
              </a:rPr>
              <a:t>bˆ  is </a:t>
            </a:r>
            <a:r>
              <a:rPr lang="zh-CN" altLang="en-US" sz="1600">
                <a:solidFill>
                  <a:schemeClr val="accent1"/>
                </a:solidFill>
                <a:sym typeface="+mn-ea"/>
              </a:rPr>
              <a:t>the estimated </a:t>
            </a:r>
            <a:r>
              <a:rPr lang="en-US" altLang="zh-CN" sz="1600">
                <a:solidFill>
                  <a:schemeClr val="accent1"/>
                </a:solidFill>
                <a:sym typeface="+mn-ea"/>
              </a:rPr>
              <a:t> </a:t>
            </a:r>
            <a:r>
              <a:rPr lang="zh-CN" altLang="en-US" sz="1600">
                <a:solidFill>
                  <a:schemeClr val="accent1"/>
                </a:solidFill>
                <a:sym typeface="+mn-ea"/>
              </a:rPr>
              <a:t>isoform-eQTL effect for isoform j；</a:t>
            </a:r>
            <a:endParaRPr lang="zh-CN" altLang="en-US" sz="1600">
              <a:solidFill>
                <a:schemeClr val="accent1"/>
              </a:solidFill>
            </a:endParaRPr>
          </a:p>
          <a:p>
            <a:r>
              <a:rPr lang="zh-CN" altLang="en-US" sz="1600">
                <a:solidFill>
                  <a:schemeClr val="accent1"/>
                </a:solidFill>
                <a:sym typeface="+mn-ea"/>
              </a:rPr>
              <a:t>S being the variance-covariance matrix of</a:t>
            </a:r>
            <a:r>
              <a:rPr lang="en-US" altLang="zh-CN" sz="1600">
                <a:solidFill>
                  <a:schemeClr val="accent1"/>
                </a:solidFill>
                <a:sym typeface="+mn-ea"/>
              </a:rPr>
              <a:t> bˆ.</a:t>
            </a:r>
            <a:endParaRPr lang="zh-CN" altLang="en-US" sz="1600">
              <a:solidFill>
                <a:schemeClr val="accent1"/>
              </a:solidFill>
            </a:endParaRPr>
          </a:p>
          <a:p>
            <a:r>
              <a:rPr lang="en-US" altLang="zh-CN" sz="1600">
                <a:solidFill>
                  <a:schemeClr val="accent1"/>
                </a:solidFill>
                <a:sym typeface="+mn-ea"/>
              </a:rPr>
              <a:t>V being the variance-covariance matrix of dˆ. </a:t>
            </a:r>
            <a:endParaRPr lang="en-US" altLang="zh-CN" sz="1600">
              <a:solidFill>
                <a:schemeClr val="accent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425450"/>
            <a:ext cx="1211389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4.1 THISTILE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和其他方法的性能对比</a:t>
            </a:r>
            <a:endParaRPr lang="en-US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/>
              <a:t>fig1.</a:t>
            </a:r>
            <a:r>
              <a:rPr lang="zh-CN" altLang="en-US">
                <a:sym typeface="+mn-ea"/>
              </a:rPr>
              <a:t>本方法总体AUC仅略大于sQTLseekeR（平均4.7%），但两种方法之间的TPR差异随着−log</a:t>
            </a:r>
            <a:r>
              <a:rPr lang="zh-CN" altLang="en-US" baseline="-25000">
                <a:sym typeface="+mn-ea"/>
              </a:rPr>
              <a:t>10</a:t>
            </a:r>
            <a:r>
              <a:rPr lang="zh-CN" altLang="en-US">
                <a:sym typeface="+mn-ea"/>
              </a:rPr>
              <a:t>(P)阈值的增加而增加。</a:t>
            </a:r>
            <a:endParaRPr lang="zh-CN" altLang="en-US"/>
          </a:p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8740" y="5715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4.Result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6585" y="1691005"/>
            <a:ext cx="4862195" cy="48221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380" y="1504315"/>
            <a:ext cx="5990590" cy="50088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590" y="1136015"/>
            <a:ext cx="121704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fig2.</a:t>
            </a:r>
            <a:r>
              <a:rPr lang="zh-CN" altLang="en-US"/>
              <a:t>四种方法在四种不同场景的表现（不同的样本量、sQTL效应大小、转录丰度过度分散的程度和每个基因的亚型数量）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4.2 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cis-sQTLs in the brain</a:t>
            </a:r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4140" y="205105"/>
            <a:ext cx="1189037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zh-CN" altLang="en-US"/>
          </a:p>
          <a:p>
            <a:r>
              <a:rPr lang="zh-CN" altLang="en-US"/>
              <a:t>结合</a:t>
            </a:r>
            <a:r>
              <a:rPr lang="en-US" altLang="zh-CN"/>
              <a:t>THISTLE</a:t>
            </a:r>
            <a:r>
              <a:rPr lang="zh-CN" altLang="en-US"/>
              <a:t>和</a:t>
            </a:r>
            <a:r>
              <a:rPr lang="en-US" altLang="zh-CN"/>
              <a:t>Leafcutter</a:t>
            </a:r>
            <a:r>
              <a:rPr lang="zh-CN" altLang="en-US"/>
              <a:t>和QTLTools对sQTL进行检测，</a:t>
            </a:r>
            <a:endParaRPr lang="zh-CN" altLang="en-US"/>
          </a:p>
          <a:p>
            <a:r>
              <a:rPr lang="zh-CN" altLang="en-US"/>
              <a:t>共检测出1,864,200 unique cis-sQTL SNPs for </a:t>
            </a:r>
            <a:r>
              <a:rPr lang="en-US" altLang="zh-CN"/>
              <a:t> </a:t>
            </a:r>
            <a:r>
              <a:rPr lang="zh-CN" altLang="en-US"/>
              <a:t>12,794 sGenes at P</a:t>
            </a:r>
            <a:r>
              <a:rPr lang="zh-CN" altLang="en-US" baseline="-25000"/>
              <a:t>sQTL</a:t>
            </a:r>
            <a:r>
              <a:rPr lang="zh-CN" altLang="en-US"/>
              <a:t>&lt;5×10</a:t>
            </a:r>
            <a:r>
              <a:rPr lang="zh-CN" altLang="en-US" baseline="30000"/>
              <a:t>−8</a:t>
            </a:r>
            <a:r>
              <a:rPr lang="zh-CN" altLang="en-US"/>
              <a:t> （462,722 unique sQTL SNPs for 7,296 sGenes from the largest previous study）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其中</a:t>
            </a:r>
            <a:r>
              <a:rPr lang="en-US" altLang="zh-CN">
                <a:sym typeface="+mn-ea"/>
              </a:rPr>
              <a:t>THISTLE</a:t>
            </a:r>
            <a:r>
              <a:rPr lang="zh-CN" altLang="en-US">
                <a:sym typeface="+mn-ea"/>
              </a:rPr>
              <a:t>共检测出</a:t>
            </a:r>
            <a:r>
              <a:rPr lang="en-US" altLang="zh-CN">
                <a:sym typeface="+mn-ea"/>
              </a:rPr>
              <a:t>8602</a:t>
            </a:r>
            <a:r>
              <a:rPr lang="zh-CN" altLang="en-US">
                <a:sym typeface="+mn-ea"/>
              </a:rPr>
              <a:t>个</a:t>
            </a:r>
            <a:r>
              <a:rPr lang="en-US" altLang="zh-CN">
                <a:sym typeface="+mn-ea"/>
              </a:rPr>
              <a:t>sGenes(</a:t>
            </a:r>
            <a:r>
              <a:rPr lang="zh-CN" altLang="en-US">
                <a:sym typeface="+mn-ea"/>
              </a:rPr>
              <a:t>P</a:t>
            </a:r>
            <a:r>
              <a:rPr lang="zh-CN" altLang="en-US" baseline="-25000">
                <a:sym typeface="+mn-ea"/>
              </a:rPr>
              <a:t>sQTL</a:t>
            </a:r>
            <a:r>
              <a:rPr lang="zh-CN" altLang="en-US">
                <a:sym typeface="+mn-ea"/>
              </a:rPr>
              <a:t>&lt;5×10</a:t>
            </a:r>
            <a:r>
              <a:rPr lang="zh-CN" altLang="en-US" baseline="30000">
                <a:sym typeface="+mn-ea"/>
              </a:rPr>
              <a:t>−8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r>
              <a:rPr lang="zh-CN" altLang="en-US"/>
              <a:t>共检测出的</a:t>
            </a:r>
            <a:r>
              <a:rPr lang="zh-CN" altLang="en-US">
                <a:sym typeface="+mn-ea"/>
              </a:rPr>
              <a:t>12,794 sGenes 中，</a:t>
            </a:r>
            <a:r>
              <a:rPr lang="zh-CN" altLang="en-US"/>
              <a:t>4192个</a:t>
            </a:r>
            <a:r>
              <a:rPr lang="en-US" altLang="zh-CN"/>
              <a:t>sGenes</a:t>
            </a:r>
            <a:r>
              <a:rPr lang="zh-CN" altLang="en-US"/>
              <a:t>是</a:t>
            </a:r>
            <a:r>
              <a:rPr lang="en-US" altLang="zh-CN"/>
              <a:t>THISTLE</a:t>
            </a:r>
            <a:r>
              <a:rPr lang="zh-CN" altLang="en-US"/>
              <a:t>特有的； 3,489 sGenes是</a:t>
            </a:r>
            <a:r>
              <a:rPr lang="en-US" altLang="zh-CN">
                <a:sym typeface="+mn-ea"/>
              </a:rPr>
              <a:t>Leafcutter</a:t>
            </a:r>
            <a:r>
              <a:rPr lang="zh-CN" altLang="en-US">
                <a:sym typeface="+mn-ea"/>
              </a:rPr>
              <a:t>和QTLTools独有的。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endParaRPr lang="zh-CN" altLang="en-US"/>
          </a:p>
          <a:p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04140" y="269811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4.3 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Quantifying the relationship between sQTLs and eQTLs</a:t>
            </a:r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4625" y="3070860"/>
            <a:ext cx="1189037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相同的数据，鉴定出1962048个</a:t>
            </a:r>
            <a:r>
              <a:rPr lang="en-US" altLang="zh-CN"/>
              <a:t>cis-</a:t>
            </a:r>
            <a:r>
              <a:rPr lang="zh-CN" altLang="en-US"/>
              <a:t>eQTLsnp</a:t>
            </a:r>
            <a:r>
              <a:rPr lang="en-US" altLang="zh-CN"/>
              <a:t> for 16704 eGenes </a:t>
            </a:r>
            <a:r>
              <a:rPr lang="zh-CN" altLang="en-US">
                <a:sym typeface="+mn-ea"/>
              </a:rPr>
              <a:t>at P</a:t>
            </a:r>
            <a:r>
              <a:rPr lang="en-US" altLang="zh-CN" baseline="-25000">
                <a:sym typeface="+mn-ea"/>
              </a:rPr>
              <a:t>e</a:t>
            </a:r>
            <a:r>
              <a:rPr lang="zh-CN" altLang="en-US" baseline="-25000">
                <a:sym typeface="+mn-ea"/>
              </a:rPr>
              <a:t>QTL</a:t>
            </a:r>
            <a:r>
              <a:rPr lang="zh-CN" altLang="en-US">
                <a:sym typeface="+mn-ea"/>
              </a:rPr>
              <a:t>&lt;5×10</a:t>
            </a:r>
            <a:r>
              <a:rPr lang="zh-CN" altLang="en-US" baseline="30000">
                <a:sym typeface="+mn-ea"/>
              </a:rPr>
              <a:t>−8</a:t>
            </a:r>
            <a:r>
              <a:rPr lang="zh-CN" altLang="en-US">
                <a:sym typeface="+mn-ea"/>
              </a:rPr>
              <a:t> </a:t>
            </a:r>
            <a:r>
              <a:rPr lang="zh-CN" altLang="en-US"/>
              <a:t>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其中12794个</a:t>
            </a:r>
            <a:r>
              <a:rPr lang="en-US" altLang="zh-CN"/>
              <a:t>sGenes</a:t>
            </a:r>
            <a:r>
              <a:rPr lang="zh-CN" altLang="en-US"/>
              <a:t>中有9389个也是eGenes</a:t>
            </a:r>
            <a:r>
              <a:rPr lang="en-US" altLang="zh-CN"/>
              <a:t>(</a:t>
            </a:r>
            <a:r>
              <a:rPr lang="zh-CN" altLang="en-US">
                <a:sym typeface="+mn-ea"/>
              </a:rPr>
              <a:t>73%</a:t>
            </a:r>
            <a:r>
              <a:rPr lang="en-US" altLang="zh-CN">
                <a:sym typeface="+mn-ea"/>
              </a:rPr>
              <a:t>).</a:t>
            </a:r>
            <a:endParaRPr lang="en-US" altLang="zh-CN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/>
              <a:t>评估n从100到1073的几个数据子集中的sGene-eGene重叠：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sGene或eGene的发现能力与n成正比，且sGene和eGene的发现能力差异随着n的增加而增加。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sGene-eGene（</a:t>
            </a:r>
            <a:r>
              <a:rPr lang="en-US" altLang="zh-CN"/>
              <a:t>sQTL-eQTL</a:t>
            </a:r>
            <a:r>
              <a:rPr lang="zh-CN" altLang="en-US"/>
              <a:t>）与n呈正相关。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1735" y="4824095"/>
            <a:ext cx="2141855" cy="19913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6020" y="4751070"/>
            <a:ext cx="5830570" cy="20688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1234757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4.4 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sQTLs are enriched for splicing and RNA-binding protein bin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ing sites.</a:t>
            </a:r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9395" y="333375"/>
            <a:ext cx="1152588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113 RNA-binding protein (RBP) binding sites, 7 histone marks and 15 chromatin states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s</a:t>
            </a:r>
            <a:r>
              <a:rPr lang="en-US" altLang="zh-CN"/>
              <a:t>QTL</a:t>
            </a:r>
            <a:r>
              <a:rPr lang="zh-CN" altLang="en-US"/>
              <a:t>在剪接位点（如剪接受体和剪接供体）和</a:t>
            </a:r>
            <a:r>
              <a:rPr lang="en-US" altLang="zh-CN"/>
              <a:t>113</a:t>
            </a:r>
            <a:r>
              <a:rPr lang="zh-CN" altLang="en-US"/>
              <a:t>个RBP结合位点上比e</a:t>
            </a:r>
            <a:r>
              <a:rPr lang="en-US" altLang="zh-CN"/>
              <a:t>QTL</a:t>
            </a:r>
            <a:r>
              <a:rPr lang="zh-CN" altLang="en-US"/>
              <a:t>更富集；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eQTLs在TSS</a:t>
            </a:r>
            <a:r>
              <a:rPr lang="en-US" altLang="zh-CN"/>
              <a:t>(transcription start site)</a:t>
            </a:r>
            <a:r>
              <a:rPr lang="zh-CN" altLang="en-US"/>
              <a:t>中比sQTLs更富集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0" y="4228465"/>
            <a:ext cx="798893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4.5 </a:t>
            </a:r>
            <a:r>
              <a:rPr b="1">
                <a:latin typeface="Times New Roman" panose="02020603050405020304" pitchFamily="18" charset="0"/>
                <a:cs typeface="Times New Roman" panose="02020603050405020304" pitchFamily="18" charset="0"/>
              </a:rPr>
              <a:t>Enrichment of sQTLs for trait heritability</a:t>
            </a:r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9395" y="4725670"/>
            <a:ext cx="1153414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测试了大脑的</a:t>
            </a:r>
            <a:r>
              <a:rPr lang="en-US" altLang="zh-CN"/>
              <a:t>csi</a:t>
            </a:r>
            <a:r>
              <a:rPr lang="zh-CN" altLang="en-US"/>
              <a:t>-s</a:t>
            </a:r>
            <a:r>
              <a:rPr lang="en-US" altLang="zh-CN"/>
              <a:t>QTL</a:t>
            </a:r>
            <a:r>
              <a:rPr lang="zh-CN" altLang="en-US"/>
              <a:t>是否丰富了与与大脑相关的复杂性状和疾病相关的遗传变异。</a:t>
            </a:r>
            <a:endParaRPr lang="zh-CN" altLang="en-US"/>
          </a:p>
          <a:p>
            <a:r>
              <a:rPr lang="zh-CN" altLang="en-US"/>
              <a:t>基于12个脑相关特征的GWAS汇总统计数据：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与12个性状的其他</a:t>
            </a:r>
            <a:r>
              <a:rPr lang="en-US" altLang="zh-CN"/>
              <a:t>SNP</a:t>
            </a:r>
            <a:r>
              <a:rPr lang="zh-CN" altLang="en-US"/>
              <a:t>相比，s</a:t>
            </a:r>
            <a:r>
              <a:rPr lang="en-US" altLang="zh-CN"/>
              <a:t>QTL</a:t>
            </a:r>
            <a:r>
              <a:rPr lang="zh-CN" altLang="en-US"/>
              <a:t>和e</a:t>
            </a:r>
            <a:r>
              <a:rPr lang="en-US" altLang="zh-CN"/>
              <a:t>QTL</a:t>
            </a:r>
            <a:r>
              <a:rPr lang="zh-CN" altLang="en-US"/>
              <a:t>均显示出更多的GWAS（全基因组关联分析）检验统计量（Supplementary Figure 14）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大部分性状的遗传影响对s</a:t>
            </a:r>
            <a:r>
              <a:rPr lang="en-US" altLang="zh-CN"/>
              <a:t>QTL</a:t>
            </a:r>
            <a:r>
              <a:rPr lang="zh-CN" altLang="en-US"/>
              <a:t>显著富集，且s</a:t>
            </a:r>
            <a:r>
              <a:rPr lang="en-US" altLang="zh-CN"/>
              <a:t>QTL</a:t>
            </a:r>
            <a:r>
              <a:rPr lang="zh-CN" altLang="en-US"/>
              <a:t>的倍富集量与e</a:t>
            </a:r>
            <a:r>
              <a:rPr lang="en-US" altLang="zh-CN"/>
              <a:t>QTL</a:t>
            </a:r>
            <a:r>
              <a:rPr lang="zh-CN" altLang="en-US"/>
              <a:t>相当(甚至高于eqtl)(Supplementary Figure 16和</a:t>
            </a:r>
            <a:r>
              <a:rPr lang="en-US" altLang="zh-CN"/>
              <a:t>fig.</a:t>
            </a:r>
            <a:r>
              <a:rPr lang="zh-CN" altLang="en-US"/>
              <a:t>4a)。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9765" y="1255395"/>
            <a:ext cx="7094855" cy="270065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4120" y="1142365"/>
            <a:ext cx="2857500" cy="30861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7988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4.6 </a:t>
            </a:r>
            <a:r>
              <a:rPr b="1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complex trait genes using cis-sQTL data</a:t>
            </a:r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0495" y="530860"/>
            <a:ext cx="1189037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应用SMR方法通过sQTL和COLOC PP4统计量来检验一个sGene是否与一个性状相关，以评估sGene-性状关联是否由同一组因果变异驱动</a:t>
            </a:r>
            <a:r>
              <a:rPr lang="en-US" altLang="zh-CN"/>
              <a:t>: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鉴定了12个性状的773个sgene-性状关联（585个独特基因）( (PSMR&lt;1.1×10</a:t>
            </a:r>
            <a:r>
              <a:rPr lang="en-US" altLang="zh-CN" baseline="30000"/>
              <a:t>−6</a:t>
            </a:r>
            <a:r>
              <a:rPr lang="en-US" altLang="zh-CN"/>
              <a:t> for the LeafCutter and QTLtools sQTLs and PSMR&lt;5.7×10</a:t>
            </a:r>
            <a:r>
              <a:rPr lang="en-US" altLang="zh-CN" baseline="30000"/>
              <a:t>−6</a:t>
            </a:r>
            <a:r>
              <a:rPr lang="en-US" altLang="zh-CN"/>
              <a:t> for the THISTLE sQTLs),)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鉴定出805个egene-性状关联(577个独特基因；PSMR&lt;3.2×10</a:t>
            </a:r>
            <a:r>
              <a:rPr lang="en-US" altLang="zh-CN" baseline="30000"/>
              <a:t>−6</a:t>
            </a:r>
            <a:r>
              <a:rPr lang="en-US" altLang="zh-CN"/>
              <a:t>)，其中246个（226个独特基因）在COLOC中达到PP4&gt;0.8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在sqtl和eqtl发现的两组性状相关基因中，分别有96个基因共同存在,</a:t>
            </a:r>
            <a:r>
              <a:rPr lang="zh-CN" altLang="en-US"/>
              <a:t>对其一步进行了COLOC分析，以检验sQTL和eQTL信号是否由相同或不同的因果变异驱动。我们发现80个PP4</a:t>
            </a:r>
            <a:r>
              <a:rPr lang="en-US" altLang="zh-CN"/>
              <a:t> </a:t>
            </a:r>
            <a:r>
              <a:rPr lang="zh-CN" altLang="en-US"/>
              <a:t>&gt;0.80基因。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研究结果表明，大多数sQTL在调节复杂性状的多基因效应方面具有特殊性，并通过将sQTL数据整合到GWAS中，在发现复杂性状的基因方面获得了巨大的能力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50495" y="3554730"/>
            <a:ext cx="798893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4.7 </a:t>
            </a:r>
            <a:r>
              <a:rPr b="1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complex trait genes using trans-sQTL data.</a:t>
            </a:r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0495" y="4030980"/>
            <a:ext cx="1153414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鉴定出 1,161 unique trans-sQTL SNPs （ P&lt;1.72×10</a:t>
            </a:r>
            <a:r>
              <a:rPr lang="zh-CN" altLang="en-US" baseline="30000"/>
              <a:t>−10</a:t>
            </a:r>
            <a:r>
              <a:rPr lang="zh-CN" altLang="en-US"/>
              <a:t> ）for 53 trans-sGenes by THISTLE 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以及2,716 trans-sQTL SNPs（P&lt;2.75×10</a:t>
            </a:r>
            <a:r>
              <a:rPr lang="zh-CN" altLang="en-US" baseline="30000"/>
              <a:t>−11</a:t>
            </a:r>
            <a:r>
              <a:rPr lang="zh-CN" altLang="en-US"/>
              <a:t>） for 186 trans-sGenes by LeafCutter and QTLtools at 5% FDR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三种方法重叠鉴定出16个 genes；共鉴定出</a:t>
            </a:r>
            <a:r>
              <a:rPr lang="en-US" altLang="zh-CN"/>
              <a:t>223</a:t>
            </a:r>
            <a:r>
              <a:rPr lang="zh-CN" altLang="en-US"/>
              <a:t>个</a:t>
            </a:r>
            <a:r>
              <a:rPr lang="en-US" altLang="zh-CN"/>
              <a:t>genes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在</a:t>
            </a:r>
            <a:r>
              <a:rPr lang="en-US" altLang="zh-CN"/>
              <a:t>223gens</a:t>
            </a:r>
            <a:r>
              <a:rPr lang="zh-CN" altLang="en-US"/>
              <a:t>中，有</a:t>
            </a:r>
            <a:r>
              <a:rPr lang="en-US" altLang="zh-CN"/>
              <a:t>164</a:t>
            </a:r>
            <a:r>
              <a:rPr lang="zh-CN" altLang="en-US"/>
              <a:t>个也是</a:t>
            </a:r>
            <a:r>
              <a:rPr lang="en-US" altLang="zh-CN"/>
              <a:t>4.6</a:t>
            </a:r>
            <a:r>
              <a:rPr lang="zh-CN" altLang="en-US"/>
              <a:t>中鉴定出</a:t>
            </a:r>
            <a:r>
              <a:rPr lang="en-US" altLang="zh-CN"/>
              <a:t>cis-trait genes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2240" y="1381760"/>
            <a:ext cx="1207643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转录水平的sQTL分析依赖于</a:t>
            </a:r>
            <a:r>
              <a:rPr lang="en-US" altLang="zh-CN" dirty="0"/>
              <a:t>isoform</a:t>
            </a:r>
            <a:r>
              <a:rPr lang="zh-CN" altLang="en-US" dirty="0"/>
              <a:t>的定量，这受到短读RNA-seq技术的限制。</a:t>
            </a:r>
            <a:endParaRPr lang="zh-CN" altLang="en-US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该方法中确定的sqtl和eqtl仅解释了12个性状的GWAS位点的一小部分，大多数位点仍无法解释，可能是由于转录组数据样本量不足和转录调控遗传控制之外的机制。</a:t>
            </a:r>
            <a:endParaRPr lang="zh-CN" altLang="en-US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虽然鉴定了许多与mRNA丰度和mRNA前剪接相关的遗传变异，但其致病功能变异大多是未知的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32740" y="570230"/>
            <a:ext cx="13957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5.Limitation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PLACING_PICTURE_USER_VIEWPORT" val="{&quot;height&quot;:3600,&quot;width&quot;:8445}"/>
</p:tagLst>
</file>

<file path=ppt/tags/tag64.xml><?xml version="1.0" encoding="utf-8"?>
<p:tagLst xmlns:p="http://schemas.openxmlformats.org/presentationml/2006/main">
  <p:tag name="KSO_WM_UNIT_PLACING_PICTURE_USER_VIEWPORT" val="{&quot;height&quot;:7650,&quot;width&quot;:17355}"/>
</p:tagLst>
</file>

<file path=ppt/tags/tag65.xml><?xml version="1.0" encoding="utf-8"?>
<p:tagLst xmlns:p="http://schemas.openxmlformats.org/presentationml/2006/main">
  <p:tag name="COMMONDATA" val="eyJoZGlkIjoiYTYyMjY1MzZkZjkzNzRhMjA3YjliYTMyODM3NDE5MDA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3749</Words>
  <Application>WPS 演示</Application>
  <PresentationFormat>宽屏</PresentationFormat>
  <Paragraphs>133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宋体</vt:lpstr>
      <vt:lpstr>Wingdings</vt:lpstr>
      <vt:lpstr>Wingdings</vt:lpstr>
      <vt:lpstr>微软雅黑</vt:lpstr>
      <vt:lpstr>Calibri</vt:lpstr>
      <vt:lpstr>Arial Unicode MS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于镇铭</cp:lastModifiedBy>
  <cp:revision>150</cp:revision>
  <dcterms:created xsi:type="dcterms:W3CDTF">2019-06-19T02:08:00Z</dcterms:created>
  <dcterms:modified xsi:type="dcterms:W3CDTF">2022-09-30T01:33:13Z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6D92D7CD05E647A89948C1C6A2C1BF18</vt:lpwstr>
  </property>
</Properties>
</file>