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9" r:id="rId4"/>
    <p:sldId id="260" r:id="rId5"/>
    <p:sldId id="257" r:id="rId7"/>
    <p:sldId id="263" r:id="rId8"/>
    <p:sldId id="264" r:id="rId9"/>
    <p:sldId id="270" r:id="rId10"/>
    <p:sldId id="262" r:id="rId11"/>
    <p:sldId id="265" r:id="rId12"/>
    <p:sldId id="266" r:id="rId13"/>
    <p:sldId id="269" r:id="rId14"/>
    <p:sldId id="268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35" autoAdjust="0"/>
  </p:normalViewPr>
  <p:slideViewPr>
    <p:cSldViewPr snapToGrid="0">
      <p:cViewPr varScale="1">
        <p:scale>
          <a:sx n="96" d="100"/>
          <a:sy n="96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393EE-6B76-4059-82A3-A14025F7A7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88957-D49C-4B76-A48D-852552694C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957-D49C-4B76-A48D-852552694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常见的降维算法有</a:t>
            </a:r>
            <a:r>
              <a:rPr lang="en-US" altLang="zh-CN" dirty="0"/>
              <a:t>PCA</a:t>
            </a:r>
            <a:r>
              <a:rPr lang="zh-CN" altLang="en-US" dirty="0"/>
              <a:t>、</a:t>
            </a:r>
            <a:r>
              <a:rPr lang="en-US" altLang="zh-CN" dirty="0"/>
              <a:t>UMAP</a:t>
            </a:r>
            <a:r>
              <a:rPr lang="zh-CN" altLang="en-US" dirty="0"/>
              <a:t>、</a:t>
            </a:r>
            <a:r>
              <a:rPr lang="en-US" altLang="zh-CN" dirty="0"/>
              <a:t>t-</a:t>
            </a:r>
            <a:r>
              <a:rPr lang="en-US" altLang="zh-CN" dirty="0" err="1"/>
              <a:t>sne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957-D49C-4B76-A48D-852552694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957-D49C-4B76-A48D-852552694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957-D49C-4B76-A48D-852552694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957-D49C-4B76-A48D-852552694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957-D49C-4B76-A48D-852552694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88957-D49C-4B76-A48D-852552694C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455D8-36E9-4F62-9D99-021F25A4601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20436-EB58-4D9C-A2BF-5D35407BCA7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" y="624205"/>
            <a:ext cx="11885295" cy="50222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984" y="380292"/>
            <a:ext cx="9491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Jurkat dataset:   two cell types ——293T and Jurkat</a:t>
            </a:r>
            <a:r>
              <a:rPr lang="zh-CN" altLang="en-US" dirty="0"/>
              <a:t>（</a:t>
            </a:r>
            <a:r>
              <a:rPr lang="en-US" altLang="zh-CN" dirty="0"/>
              <a:t>rare)</a:t>
            </a:r>
            <a:endParaRPr lang="en-US" altLang="zh-CN" dirty="0"/>
          </a:p>
          <a:p>
            <a:r>
              <a:rPr lang="en-US" altLang="zh-CN" dirty="0"/>
              <a:t>PBMC dataset</a:t>
            </a:r>
            <a:r>
              <a:rPr lang="zh-CN" altLang="en-US" dirty="0"/>
              <a:t>：</a:t>
            </a:r>
            <a:r>
              <a:rPr lang="en-US" altLang="zh-CN" dirty="0"/>
              <a:t>nine cell types——four are rare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For every dataset, project cell into two-dimensional space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" y="1580515"/>
            <a:ext cx="8260715" cy="51612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77383" y="2987560"/>
            <a:ext cx="3460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mean (standard deviation) of the silhouette indices</a:t>
            </a:r>
            <a:endParaRPr lang="zh-CN" altLang="en-US" b="1" dirty="0"/>
          </a:p>
        </p:txBody>
      </p:sp>
      <p:graphicFrame>
        <p:nvGraphicFramePr>
          <p:cNvPr id="11" name="表格 1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7944485" y="3919855"/>
          <a:ext cx="3893820" cy="104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940"/>
                <a:gridCol w="1297940"/>
                <a:gridCol w="129794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altLang="zh-CN" dirty="0"/>
                        <a:t>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t-SNE</a:t>
                      </a:r>
                      <a:endParaRPr lang="zh-CN" altLang="en-US" dirty="0"/>
                    </a:p>
                  </a:txBody>
                  <a:tcPr/>
                </a:tc>
              </a:tr>
              <a:tr h="666115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0.851(0.045)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0.801(0.012)</a:t>
                      </a:r>
                      <a:endParaRPr lang="en-US" altLang="zh-C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0.838(0.008)</a:t>
                      </a:r>
                      <a:endParaRPr lang="en-US" altLang="zh-CN" sz="16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07984" y="380292"/>
            <a:ext cx="94918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Mouse brain dataset:   3005 cells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project cell into 2-dimensional space using UMAP</a:t>
            </a:r>
            <a:r>
              <a:rPr lang="zh-CN" altLang="en-US" dirty="0"/>
              <a:t>、</a:t>
            </a:r>
            <a:r>
              <a:rPr lang="en-US" altLang="zh-CN" dirty="0"/>
              <a:t>t-SNE</a:t>
            </a:r>
            <a:r>
              <a:rPr lang="zh-CN" altLang="en-US" dirty="0"/>
              <a:t>、</a:t>
            </a:r>
            <a:r>
              <a:rPr lang="en-US" altLang="zh-CN" dirty="0"/>
              <a:t>EDGE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11" y="1853078"/>
            <a:ext cx="9662516" cy="300260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6896" y="5026595"/>
            <a:ext cx="10498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seven</a:t>
            </a:r>
            <a:r>
              <a:rPr lang="en-US" altLang="zh-CN" dirty="0"/>
              <a:t> types of cells identified in the original study were mapped to </a:t>
            </a:r>
            <a:r>
              <a:rPr lang="en-US" altLang="zh-CN" b="1" dirty="0"/>
              <a:t>seven</a:t>
            </a:r>
            <a:r>
              <a:rPr lang="en-US" altLang="zh-CN" dirty="0"/>
              <a:t> compact regions in the EDGE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79173" y="5923064"/>
            <a:ext cx="5705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mean (standard deviation) of the silhouette indices</a:t>
            </a:r>
            <a:endParaRPr lang="zh-CN" altLang="en-US" b="1" dirty="0"/>
          </a:p>
        </p:txBody>
      </p:sp>
      <p:graphicFrame>
        <p:nvGraphicFramePr>
          <p:cNvPr id="13" name="表格 11"/>
          <p:cNvGraphicFramePr>
            <a:graphicFrameLocks noGrp="1"/>
          </p:cNvGraphicFramePr>
          <p:nvPr/>
        </p:nvGraphicFramePr>
        <p:xfrm>
          <a:off x="7055391" y="5737754"/>
          <a:ext cx="4289712" cy="739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904"/>
                <a:gridCol w="1429904"/>
                <a:gridCol w="1429904"/>
              </a:tblGrid>
              <a:tr h="349708">
                <a:tc>
                  <a:txBody>
                    <a:bodyPr/>
                    <a:lstStyle/>
                    <a:p>
                      <a:r>
                        <a:rPr lang="en-US" altLang="zh-CN" dirty="0"/>
                        <a:t>EDGE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t-SNE</a:t>
                      </a:r>
                      <a:endParaRPr lang="zh-CN" altLang="en-US" dirty="0"/>
                    </a:p>
                  </a:txBody>
                  <a:tcPr/>
                </a:tc>
              </a:tr>
              <a:tr h="374193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0.621(0.085)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0.597(0.025)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0.501(0.017)</a:t>
                      </a:r>
                      <a:endParaRPr lang="zh-CN" alt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244" y="1462532"/>
            <a:ext cx="10028584" cy="522488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7228" y="439243"/>
            <a:ext cx="9653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EDGE showed promising results in maintaining hierarchical structures of cell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55220" y="839336"/>
            <a:ext cx="6132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five</a:t>
            </a:r>
            <a:r>
              <a:rPr lang="en-US" altLang="zh-CN" dirty="0"/>
              <a:t> subtypes of astrocytes-ependymal cells 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55220" y="119335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four</a:t>
            </a:r>
            <a:r>
              <a:rPr lang="en-US" altLang="zh-CN" dirty="0"/>
              <a:t> subtypes of microglia cells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0089" y="332343"/>
            <a:ext cx="95678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EDGE is capable of detecting feature genes that are responsible for the separation of different cell populations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160" y="978477"/>
            <a:ext cx="3168571" cy="5511249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63338" y="5669983"/>
            <a:ext cx="8289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PPBP, LYZ, CST3, and NKG7 were the marker genes for platelet, CD14+ monocyte, dendritic cells, and natural killer cells, respectively</a:t>
            </a:r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3" y="1467674"/>
            <a:ext cx="8704762" cy="39238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pic>
        <p:nvPicPr>
          <p:cNvPr id="3" name="图片 2" descr="图片包含 图表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52" y="1193403"/>
            <a:ext cx="4484600" cy="552792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956" y="1057350"/>
            <a:ext cx="66212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多细胞生物由不同的细胞类型组成，具有不同的细胞类型，但细胞类型的概念始终没有一个标准的定义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传统</a:t>
            </a:r>
            <a:r>
              <a:rPr lang="en-US" altLang="zh-CN" dirty="0"/>
              <a:t>bulk sequencing</a:t>
            </a:r>
            <a:r>
              <a:rPr lang="zh-CN" altLang="en-US" dirty="0"/>
              <a:t>技术通过分析包含大量细胞的组织结构，得到的基因表达信息实质上是一整个细胞群的表达水平。许多细胞类型未被识别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单细胞测序技术从单个细胞层面进行转录组分析，能够更好的反映细胞间的异质性，发现细胞亚群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420957" y="379333"/>
            <a:ext cx="5308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背景</a:t>
            </a:r>
            <a:endParaRPr lang="zh-CN" altLang="en-US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653158" y="4011720"/>
            <a:ext cx="63884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zh-CN" altLang="en-US" b="1" dirty="0"/>
              <a:t>聚类</a:t>
            </a:r>
            <a:r>
              <a:rPr lang="zh-CN" altLang="en-US" dirty="0"/>
              <a:t>识别</a:t>
            </a:r>
            <a:r>
              <a:rPr lang="zh-CN" altLang="en-US" b="1" dirty="0"/>
              <a:t>细胞亚群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基于基因表达水平的相似度（距离度量）来划分簇，如欧氏距离、</a:t>
            </a:r>
            <a:r>
              <a:rPr lang="en-US" altLang="zh-CN" dirty="0"/>
              <a:t>cosine</a:t>
            </a:r>
            <a:r>
              <a:rPr lang="zh-CN" altLang="en-US" dirty="0"/>
              <a:t>相似度、</a:t>
            </a:r>
            <a:r>
              <a:rPr lang="en-US" altLang="zh-CN" dirty="0"/>
              <a:t>spearman</a:t>
            </a:r>
            <a:r>
              <a:rPr lang="zh-CN" altLang="en-US" dirty="0"/>
              <a:t>距离等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簇内部的距离尽可能小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pic>
        <p:nvPicPr>
          <p:cNvPr id="5" name="图片 4" descr="图形用户界面, 应用程序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11" y="860575"/>
            <a:ext cx="3329471" cy="55959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43882" y="1397675"/>
            <a:ext cx="75282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基因表达数据高稀疏性、高维度、高噪声、细胞数目多，直接在原始数据上聚类性能较差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由于技术偏差，某些基因的表达水平不能准确测量，产生</a:t>
            </a:r>
            <a:r>
              <a:rPr lang="en-US" altLang="zh-CN" dirty="0"/>
              <a:t>dropout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/>
              <a:t>基因表达水平之间</a:t>
            </a:r>
            <a:r>
              <a:rPr lang="zh-CN" altLang="en-US"/>
              <a:t>的相关性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03682" y="4705165"/>
            <a:ext cx="7368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基因选择</a:t>
            </a:r>
            <a:r>
              <a:rPr lang="zh-CN" altLang="en-US" dirty="0"/>
              <a:t>：筛选出细胞类型特异性基因子集，即标记基因，能够提高聚类结果的准确性和可解释性。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939" y="760584"/>
            <a:ext cx="10976122" cy="51206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68356" y="418391"/>
            <a:ext cx="27332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Similarity search</a:t>
            </a:r>
            <a:endParaRPr lang="zh-CN" altLang="en-US" sz="20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25" y="931545"/>
            <a:ext cx="5801995" cy="19792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047" y="3544371"/>
            <a:ext cx="2819048" cy="289523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1088" y="905326"/>
            <a:ext cx="5827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在所有基因中</a:t>
            </a:r>
            <a:r>
              <a:rPr lang="zh-CN" altLang="en-US" b="1" dirty="0"/>
              <a:t>随机</a:t>
            </a:r>
            <a:r>
              <a:rPr lang="zh-CN" altLang="en-US" dirty="0"/>
              <a:t>选择</a:t>
            </a:r>
            <a:r>
              <a:rPr lang="en-US" altLang="zh-CN" dirty="0"/>
              <a:t>B</a:t>
            </a:r>
            <a:r>
              <a:rPr lang="zh-CN" altLang="en-US" dirty="0"/>
              <a:t>个基因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在所有基因表达值中</a:t>
            </a:r>
            <a:r>
              <a:rPr lang="zh-CN" altLang="en-US" b="1" dirty="0"/>
              <a:t>随机</a:t>
            </a:r>
            <a:r>
              <a:rPr lang="zh-CN" altLang="en-US" dirty="0"/>
              <a:t>选择一个阈值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对于每一个细胞，计算一个二值向量</a:t>
            </a:r>
            <a:r>
              <a:rPr lang="en-US" altLang="zh-CN" dirty="0"/>
              <a:t>V</a:t>
            </a:r>
            <a:r>
              <a:rPr lang="zh-CN" altLang="en-US" dirty="0"/>
              <a:t>∈</a:t>
            </a:r>
            <a:r>
              <a:rPr lang="en-US" altLang="zh-CN" dirty="0"/>
              <a:t>{0</a:t>
            </a:r>
            <a:r>
              <a:rPr lang="zh-CN" altLang="en-US" dirty="0"/>
              <a:t>，</a:t>
            </a:r>
            <a:r>
              <a:rPr lang="en-US" altLang="zh-CN" dirty="0"/>
              <a:t>1}</a:t>
            </a:r>
            <a:r>
              <a:rPr lang="zh-CN" altLang="en-US" dirty="0"/>
              <a:t>，每个元素对应于选择的基因，如果表达值大于阈值，则对应值为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en-US" altLang="zh-CN" dirty="0"/>
          </a:p>
        </p:txBody>
      </p:sp>
      <p:sp>
        <p:nvSpPr>
          <p:cNvPr id="12" name="文本框 11"/>
          <p:cNvSpPr txBox="1"/>
          <p:nvPr/>
        </p:nvSpPr>
        <p:spPr>
          <a:xfrm>
            <a:off x="2374384" y="3767030"/>
            <a:ext cx="1921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 Selected  genes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661905" y="3177959"/>
            <a:ext cx="523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cell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341080" y="3177959"/>
            <a:ext cx="1987825" cy="5020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2609436" y="3177959"/>
            <a:ext cx="0" cy="50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2861227" y="3177959"/>
            <a:ext cx="0" cy="50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109705" y="3177959"/>
            <a:ext cx="0" cy="50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189219" y="3195756"/>
            <a:ext cx="682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……</a:t>
            </a:r>
            <a:endParaRPr lang="zh-CN" altLang="en-US" sz="24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3871705" y="3157750"/>
            <a:ext cx="0" cy="50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106933" y="3157750"/>
            <a:ext cx="0" cy="502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21005" y="4175125"/>
            <a:ext cx="71583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4"/>
            </a:pPr>
            <a:r>
              <a:rPr lang="zh-CN" altLang="en-US" b="1" dirty="0"/>
              <a:t>随机</a:t>
            </a:r>
            <a:r>
              <a:rPr lang="zh-CN" altLang="en-US" dirty="0"/>
              <a:t>产生一个权重向量</a:t>
            </a:r>
            <a:r>
              <a:rPr lang="en-US" altLang="zh-CN" dirty="0"/>
              <a:t>W</a:t>
            </a:r>
            <a:r>
              <a:rPr lang="zh-CN" altLang="en-US" dirty="0"/>
              <a:t>，计算</a:t>
            </a:r>
            <a:r>
              <a:rPr lang="en-US" altLang="zh-CN" dirty="0"/>
              <a:t>V</a:t>
            </a:r>
            <a:r>
              <a:rPr lang="zh-CN" altLang="en-US" dirty="0"/>
              <a:t>点乘</a:t>
            </a:r>
            <a:r>
              <a:rPr lang="en-US" altLang="zh-CN" dirty="0"/>
              <a:t>W</a:t>
            </a:r>
            <a:r>
              <a:rPr lang="zh-CN" altLang="en-US" dirty="0"/>
              <a:t>作为一个</a:t>
            </a:r>
            <a:r>
              <a:rPr lang="zh-CN" altLang="en-US" b="1" dirty="0"/>
              <a:t>哈希映射值</a:t>
            </a:r>
            <a:r>
              <a:rPr lang="zh-CN" altLang="en-US" dirty="0"/>
              <a:t>。对于任意两个细胞，如果他们的哈希值相等，则它们之间的相似度为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en-US" altLang="zh-CN" dirty="0"/>
          </a:p>
          <a:p>
            <a:pPr marL="342900" indent="-342900">
              <a:buAutoNum type="arabicPeriod" startAt="4"/>
            </a:pPr>
            <a:endParaRPr lang="en-US" altLang="zh-CN" dirty="0"/>
          </a:p>
          <a:p>
            <a:pPr marL="342900" indent="-342900">
              <a:buAutoNum type="arabicPeriod" startAt="4"/>
            </a:pPr>
            <a:r>
              <a:rPr lang="zh-CN" altLang="en-US" dirty="0"/>
              <a:t>最终得到一个细胞相似度矩阵，重复</a:t>
            </a:r>
            <a:r>
              <a:rPr lang="en-US" altLang="zh-CN" dirty="0"/>
              <a:t>L</a:t>
            </a:r>
            <a:r>
              <a:rPr lang="zh-CN" altLang="en-US" dirty="0"/>
              <a:t>次，平均得到最终的相似度矩阵</a:t>
            </a:r>
            <a:r>
              <a:rPr lang="en-US" altLang="zh-CN" dirty="0"/>
              <a:t>S</a:t>
            </a:r>
            <a:endParaRPr lang="en-US" altLang="zh-CN" dirty="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840" y="5928501"/>
            <a:ext cx="4393807" cy="7243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29208" y="423854"/>
            <a:ext cx="302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Spectral embedding</a:t>
            </a:r>
            <a:endParaRPr lang="zh-CN" altLang="en-US" sz="20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71" y="1964732"/>
            <a:ext cx="10111093" cy="26291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65872" y="1068627"/>
            <a:ext cx="10885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construction of a k-nearest neighbor (k-NNG) graph with the weighted adjacency matrix S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939"/>
            <a:ext cx="8180952" cy="53428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373" y="4999746"/>
            <a:ext cx="6742857" cy="162857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6474" y="4333353"/>
            <a:ext cx="3276190" cy="695238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981" y="2622161"/>
            <a:ext cx="4809524" cy="619048"/>
          </a:xfrm>
          <a:prstGeom prst="rect">
            <a:avLst/>
          </a:prstGeom>
        </p:spPr>
      </p:pic>
      <p:sp>
        <p:nvSpPr>
          <p:cNvPr id="17" name="箭头: 下 16"/>
          <p:cNvSpPr/>
          <p:nvPr/>
        </p:nvSpPr>
        <p:spPr>
          <a:xfrm rot="10800000">
            <a:off x="9094304" y="3747053"/>
            <a:ext cx="258418" cy="586409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250153" y="3328457"/>
            <a:ext cx="404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e⋅ is the eigenvector of the cell ⋅ in Ed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3"/>
          <p:cNvSpPr/>
          <p:nvPr/>
        </p:nvSpPr>
        <p:spPr>
          <a:xfrm flipH="1">
            <a:off x="0" y="0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66" y="3491377"/>
            <a:ext cx="4976579" cy="91165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85749" y="491195"/>
            <a:ext cx="29742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feature gene selection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315567" y="1118657"/>
            <a:ext cx="6097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apply a shared nearest neighbor modularity optimization-based clustering algorithm to the optimized embedding matrix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predicted labels of cells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select feature genes based on the measure of information entropy.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813" y="860241"/>
            <a:ext cx="5942857" cy="5447619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305628" y="4706035"/>
            <a:ext cx="60976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Let μ and σ be the mean and standard deviation of the averaged entropy values over L weak learners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choose μ − 1.5 × σ as the cutoff value to select top feature genes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837" y="136675"/>
            <a:ext cx="1663415" cy="48723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8721" y="136675"/>
            <a:ext cx="5127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Simulated experiment</a:t>
            </a:r>
            <a:endParaRPr lang="en-US" altLang="zh-CN" b="1" dirty="0"/>
          </a:p>
          <a:p>
            <a:endParaRPr lang="en-US" altLang="zh-CN" dirty="0"/>
          </a:p>
          <a:p>
            <a:r>
              <a:rPr lang="en-US" altLang="zh-CN" dirty="0"/>
              <a:t>1000 cells and 1500 genes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1" y="1801816"/>
            <a:ext cx="5127508" cy="303893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859" y="12065"/>
            <a:ext cx="6326511" cy="684574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2396" y="5222870"/>
            <a:ext cx="47409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The range of the silhouette index is from −1 to +1, and the positive one represents well-separated clustering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ef07533-8b89-4b58-bc30-3631905e9b90}"/>
  <p:tag name="TABLE_ENDDRAG_ORIGIN_RECT" val="300*81"/>
  <p:tag name="TABLE_ENDDRAG_RECT" val="620*308*300*8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2243</Words>
  <Application>WPS 演示</Application>
  <PresentationFormat>宽屏</PresentationFormat>
  <Paragraphs>116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Arial</vt:lpstr>
      <vt:lpstr>微软雅黑</vt:lpstr>
      <vt:lpstr>Arial Unicode MS</vt:lpstr>
      <vt:lpstr>等线 Light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超</dc:creator>
  <cp:lastModifiedBy>D.C</cp:lastModifiedBy>
  <cp:revision>89</cp:revision>
  <dcterms:created xsi:type="dcterms:W3CDTF">2021-12-21T02:08:00Z</dcterms:created>
  <dcterms:modified xsi:type="dcterms:W3CDTF">2021-12-24T06:19:13Z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FCE6EB7E292C4AAE884205FC223B13CF</vt:lpwstr>
  </property>
  <property fmtid="{D5CDD505-2E9C-101B-9397-08002B2CF9AE}" pid="3" name="KSOProductBuildVer">
    <vt:lpwstr>2052-11.1.0.11194</vt:lpwstr>
  </property>
</Properties>
</file>