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57" r:id="rId2"/>
    <p:sldId id="258" r:id="rId3"/>
    <p:sldId id="259" r:id="rId4"/>
    <p:sldId id="265" r:id="rId5"/>
    <p:sldId id="266" r:id="rId6"/>
    <p:sldId id="267" r:id="rId7"/>
    <p:sldId id="268" r:id="rId8"/>
    <p:sldId id="269" r:id="rId9"/>
    <p:sldId id="270" r:id="rId10"/>
    <p:sldId id="271" r:id="rId11"/>
    <p:sldId id="272" r:id="rId12"/>
    <p:sldId id="273" r:id="rId13"/>
    <p:sldId id="274"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E0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092" autoAdjust="0"/>
  </p:normalViewPr>
  <p:slideViewPr>
    <p:cSldViewPr snapToGrid="0">
      <p:cViewPr varScale="1">
        <p:scale>
          <a:sx n="89" d="100"/>
          <a:sy n="89" d="100"/>
        </p:scale>
        <p:origin x="13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1635D-B092-4D18-83C3-0FA0270A3759}" type="datetimeFigureOut">
              <a:rPr lang="zh-CN" altLang="en-US" smtClean="0"/>
              <a:t>2021/4/9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DFDEB7-AA91-4B97-8C3E-6041F2D884D6}" type="slidenum">
              <a:rPr lang="zh-CN" altLang="en-US" smtClean="0"/>
              <a:t>‹#›</a:t>
            </a:fld>
            <a:endParaRPr lang="zh-CN" altLang="en-US"/>
          </a:p>
        </p:txBody>
      </p:sp>
    </p:spTree>
    <p:extLst>
      <p:ext uri="{BB962C8B-B14F-4D97-AF65-F5344CB8AC3E}">
        <p14:creationId xmlns:p14="http://schemas.microsoft.com/office/powerpoint/2010/main" val="2036729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24988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fontAlgn="t"/>
            <a:endParaRPr lang="en-US" altLang="zh-CN" b="0" i="0" dirty="0">
              <a:solidFill>
                <a:srgbClr val="000000"/>
              </a:solidFill>
              <a:effectLst/>
              <a:latin typeface="Roboto"/>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499211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fontAlgn="t"/>
            <a:endParaRPr lang="en-US" altLang="zh-CN" b="0" i="0" dirty="0">
              <a:solidFill>
                <a:srgbClr val="000000"/>
              </a:solidFill>
              <a:effectLst/>
              <a:latin typeface="Roboto"/>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507868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fontAlgn="t"/>
            <a:endParaRPr lang="en-US" altLang="zh-CN" b="0" i="0" dirty="0">
              <a:solidFill>
                <a:srgbClr val="000000"/>
              </a:solidFill>
              <a:effectLst/>
              <a:latin typeface="Roboto"/>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511058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fontAlgn="t"/>
            <a:endParaRPr lang="en-US" altLang="zh-CN" b="0" i="0" dirty="0">
              <a:solidFill>
                <a:srgbClr val="000000"/>
              </a:solidFill>
              <a:effectLst/>
              <a:latin typeface="Roboto"/>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119292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52372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fontAlgn="t"/>
            <a:endParaRPr lang="en-US" altLang="zh-CN" b="0" i="0" dirty="0">
              <a:solidFill>
                <a:srgbClr val="000000"/>
              </a:solidFill>
              <a:effectLst/>
              <a:latin typeface="Roboto"/>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076867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fontAlgn="t"/>
            <a:endParaRPr lang="en-US" altLang="zh-CN" b="0" i="0" dirty="0">
              <a:solidFill>
                <a:srgbClr val="000000"/>
              </a:solidFill>
              <a:effectLst/>
              <a:latin typeface="Roboto"/>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632547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fontAlgn="t"/>
            <a:endParaRPr lang="en-US" altLang="zh-CN" b="0" i="0" dirty="0">
              <a:solidFill>
                <a:srgbClr val="000000"/>
              </a:solidFill>
              <a:effectLst/>
              <a:latin typeface="Roboto"/>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621008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fontAlgn="t"/>
            <a:endParaRPr lang="en-US" altLang="zh-CN" b="0" i="0" dirty="0">
              <a:solidFill>
                <a:srgbClr val="000000"/>
              </a:solidFill>
              <a:effectLst/>
              <a:latin typeface="Roboto"/>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19707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fontAlgn="t"/>
            <a:endParaRPr lang="en-US" altLang="zh-CN" b="0" i="0" dirty="0">
              <a:solidFill>
                <a:srgbClr val="000000"/>
              </a:solidFill>
              <a:effectLst/>
              <a:latin typeface="Roboto"/>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87990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fontAlgn="t"/>
            <a:endParaRPr lang="en-US" altLang="zh-CN" b="0" i="0" dirty="0">
              <a:solidFill>
                <a:srgbClr val="000000"/>
              </a:solidFill>
              <a:effectLst/>
              <a:latin typeface="Roboto"/>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4143470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fontAlgn="t"/>
            <a:endParaRPr lang="en-US" altLang="zh-CN" b="0" i="0" dirty="0">
              <a:solidFill>
                <a:srgbClr val="000000"/>
              </a:solidFill>
              <a:effectLst/>
              <a:latin typeface="Roboto"/>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296631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7782D-68B5-4DEA-9DC5-D076386DDBC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A3BB5B8-0202-4912-B29A-B7C8292E03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2A5057E-DD5A-431E-B5BF-0E9A74CE2165}"/>
              </a:ext>
            </a:extLst>
          </p:cNvPr>
          <p:cNvSpPr>
            <a:spLocks noGrp="1"/>
          </p:cNvSpPr>
          <p:nvPr>
            <p:ph type="dt" sz="half" idx="10"/>
          </p:nvPr>
        </p:nvSpPr>
        <p:spPr/>
        <p:txBody>
          <a:bodyPr/>
          <a:lstStyle/>
          <a:p>
            <a:fld id="{6110D0FF-D22E-48FF-9E3E-132A1FC6AAEB}" type="datetimeFigureOut">
              <a:rPr lang="zh-CN" altLang="en-US" smtClean="0"/>
              <a:t>2021/4/9</a:t>
            </a:fld>
            <a:endParaRPr lang="zh-CN" altLang="en-US"/>
          </a:p>
        </p:txBody>
      </p:sp>
      <p:sp>
        <p:nvSpPr>
          <p:cNvPr id="5" name="页脚占位符 4">
            <a:extLst>
              <a:ext uri="{FF2B5EF4-FFF2-40B4-BE49-F238E27FC236}">
                <a16:creationId xmlns:a16="http://schemas.microsoft.com/office/drawing/2014/main" id="{0BC57E6D-6CFA-4B54-B5E8-09437B5250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47C91A-D5BB-4D1E-81AC-29C890F47997}"/>
              </a:ext>
            </a:extLst>
          </p:cNvPr>
          <p:cNvSpPr>
            <a:spLocks noGrp="1"/>
          </p:cNvSpPr>
          <p:nvPr>
            <p:ph type="sldNum" sz="quarter" idx="12"/>
          </p:nvPr>
        </p:nvSpPr>
        <p:spPr/>
        <p:txBody>
          <a:bodyPr/>
          <a:lstStyle/>
          <a:p>
            <a:fld id="{851F3FF2-F034-4DDA-A5F2-8EF825D1634D}" type="slidenum">
              <a:rPr lang="zh-CN" altLang="en-US" smtClean="0"/>
              <a:t>‹#›</a:t>
            </a:fld>
            <a:endParaRPr lang="zh-CN" altLang="en-US"/>
          </a:p>
        </p:txBody>
      </p:sp>
    </p:spTree>
    <p:extLst>
      <p:ext uri="{BB962C8B-B14F-4D97-AF65-F5344CB8AC3E}">
        <p14:creationId xmlns:p14="http://schemas.microsoft.com/office/powerpoint/2010/main" val="2452200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D82D23-30D8-430D-B844-72A90F67803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7710BC1-4038-4578-B774-79BAD65E13E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9B5EAA-0E75-4B2E-AABA-B77246049FA2}"/>
              </a:ext>
            </a:extLst>
          </p:cNvPr>
          <p:cNvSpPr>
            <a:spLocks noGrp="1"/>
          </p:cNvSpPr>
          <p:nvPr>
            <p:ph type="dt" sz="half" idx="10"/>
          </p:nvPr>
        </p:nvSpPr>
        <p:spPr/>
        <p:txBody>
          <a:bodyPr/>
          <a:lstStyle/>
          <a:p>
            <a:fld id="{6110D0FF-D22E-48FF-9E3E-132A1FC6AAEB}" type="datetimeFigureOut">
              <a:rPr lang="zh-CN" altLang="en-US" smtClean="0"/>
              <a:t>2021/4/9</a:t>
            </a:fld>
            <a:endParaRPr lang="zh-CN" altLang="en-US"/>
          </a:p>
        </p:txBody>
      </p:sp>
      <p:sp>
        <p:nvSpPr>
          <p:cNvPr id="5" name="页脚占位符 4">
            <a:extLst>
              <a:ext uri="{FF2B5EF4-FFF2-40B4-BE49-F238E27FC236}">
                <a16:creationId xmlns:a16="http://schemas.microsoft.com/office/drawing/2014/main" id="{57D97830-C4AE-4C5E-80A7-E14EAF14B2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0994B3-9B3F-4449-815C-E86227CF57B0}"/>
              </a:ext>
            </a:extLst>
          </p:cNvPr>
          <p:cNvSpPr>
            <a:spLocks noGrp="1"/>
          </p:cNvSpPr>
          <p:nvPr>
            <p:ph type="sldNum" sz="quarter" idx="12"/>
          </p:nvPr>
        </p:nvSpPr>
        <p:spPr/>
        <p:txBody>
          <a:bodyPr/>
          <a:lstStyle/>
          <a:p>
            <a:fld id="{851F3FF2-F034-4DDA-A5F2-8EF825D1634D}" type="slidenum">
              <a:rPr lang="zh-CN" altLang="en-US" smtClean="0"/>
              <a:t>‹#›</a:t>
            </a:fld>
            <a:endParaRPr lang="zh-CN" altLang="en-US"/>
          </a:p>
        </p:txBody>
      </p:sp>
    </p:spTree>
    <p:extLst>
      <p:ext uri="{BB962C8B-B14F-4D97-AF65-F5344CB8AC3E}">
        <p14:creationId xmlns:p14="http://schemas.microsoft.com/office/powerpoint/2010/main" val="1026724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52D9718-0351-408A-88A9-3508EB5F8E2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035A90E-27B3-44FD-BFC0-A60E35D3D0F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C63DA3A-D90C-403C-9DE6-4A09663F4A7C}"/>
              </a:ext>
            </a:extLst>
          </p:cNvPr>
          <p:cNvSpPr>
            <a:spLocks noGrp="1"/>
          </p:cNvSpPr>
          <p:nvPr>
            <p:ph type="dt" sz="half" idx="10"/>
          </p:nvPr>
        </p:nvSpPr>
        <p:spPr/>
        <p:txBody>
          <a:bodyPr/>
          <a:lstStyle/>
          <a:p>
            <a:fld id="{6110D0FF-D22E-48FF-9E3E-132A1FC6AAEB}" type="datetimeFigureOut">
              <a:rPr lang="zh-CN" altLang="en-US" smtClean="0"/>
              <a:t>2021/4/9</a:t>
            </a:fld>
            <a:endParaRPr lang="zh-CN" altLang="en-US"/>
          </a:p>
        </p:txBody>
      </p:sp>
      <p:sp>
        <p:nvSpPr>
          <p:cNvPr id="5" name="页脚占位符 4">
            <a:extLst>
              <a:ext uri="{FF2B5EF4-FFF2-40B4-BE49-F238E27FC236}">
                <a16:creationId xmlns:a16="http://schemas.microsoft.com/office/drawing/2014/main" id="{2BC47CFF-F67A-47A4-BBD9-2AC1B6EBA7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990FE3-4E07-407B-8E18-57D516357CA2}"/>
              </a:ext>
            </a:extLst>
          </p:cNvPr>
          <p:cNvSpPr>
            <a:spLocks noGrp="1"/>
          </p:cNvSpPr>
          <p:nvPr>
            <p:ph type="sldNum" sz="quarter" idx="12"/>
          </p:nvPr>
        </p:nvSpPr>
        <p:spPr/>
        <p:txBody>
          <a:bodyPr/>
          <a:lstStyle/>
          <a:p>
            <a:fld id="{851F3FF2-F034-4DDA-A5F2-8EF825D1634D}" type="slidenum">
              <a:rPr lang="zh-CN" altLang="en-US" smtClean="0"/>
              <a:t>‹#›</a:t>
            </a:fld>
            <a:endParaRPr lang="zh-CN" altLang="en-US"/>
          </a:p>
        </p:txBody>
      </p:sp>
    </p:spTree>
    <p:extLst>
      <p:ext uri="{BB962C8B-B14F-4D97-AF65-F5344CB8AC3E}">
        <p14:creationId xmlns:p14="http://schemas.microsoft.com/office/powerpoint/2010/main" val="697795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9ACDB6-25BF-46DA-8D58-AA5AB7F1C4B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6DD5A9E-0D53-4536-AD86-3BC5F0A40CB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4F5D7BD-DDA7-4700-839A-07336262BCCE}"/>
              </a:ext>
            </a:extLst>
          </p:cNvPr>
          <p:cNvSpPr>
            <a:spLocks noGrp="1"/>
          </p:cNvSpPr>
          <p:nvPr>
            <p:ph type="dt" sz="half" idx="10"/>
          </p:nvPr>
        </p:nvSpPr>
        <p:spPr/>
        <p:txBody>
          <a:bodyPr/>
          <a:lstStyle/>
          <a:p>
            <a:fld id="{6110D0FF-D22E-48FF-9E3E-132A1FC6AAEB}" type="datetimeFigureOut">
              <a:rPr lang="zh-CN" altLang="en-US" smtClean="0"/>
              <a:t>2021/4/9</a:t>
            </a:fld>
            <a:endParaRPr lang="zh-CN" altLang="en-US"/>
          </a:p>
        </p:txBody>
      </p:sp>
      <p:sp>
        <p:nvSpPr>
          <p:cNvPr id="5" name="页脚占位符 4">
            <a:extLst>
              <a:ext uri="{FF2B5EF4-FFF2-40B4-BE49-F238E27FC236}">
                <a16:creationId xmlns:a16="http://schemas.microsoft.com/office/drawing/2014/main" id="{D4F1DE79-B85B-42CA-BD77-2D23C48154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14B6B2-C14C-4B4C-AE2C-DF7C856864B9}"/>
              </a:ext>
            </a:extLst>
          </p:cNvPr>
          <p:cNvSpPr>
            <a:spLocks noGrp="1"/>
          </p:cNvSpPr>
          <p:nvPr>
            <p:ph type="sldNum" sz="quarter" idx="12"/>
          </p:nvPr>
        </p:nvSpPr>
        <p:spPr/>
        <p:txBody>
          <a:bodyPr/>
          <a:lstStyle/>
          <a:p>
            <a:fld id="{851F3FF2-F034-4DDA-A5F2-8EF825D1634D}" type="slidenum">
              <a:rPr lang="zh-CN" altLang="en-US" smtClean="0"/>
              <a:t>‹#›</a:t>
            </a:fld>
            <a:endParaRPr lang="zh-CN" altLang="en-US"/>
          </a:p>
        </p:txBody>
      </p:sp>
    </p:spTree>
    <p:extLst>
      <p:ext uri="{BB962C8B-B14F-4D97-AF65-F5344CB8AC3E}">
        <p14:creationId xmlns:p14="http://schemas.microsoft.com/office/powerpoint/2010/main" val="1192787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D69F0-EC5F-4B5C-A195-41AA98D5E71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464C524-BA9C-4440-A240-43C3F7E87A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18F9F5E-7166-4EB9-940D-C490B6ECD1E8}"/>
              </a:ext>
            </a:extLst>
          </p:cNvPr>
          <p:cNvSpPr>
            <a:spLocks noGrp="1"/>
          </p:cNvSpPr>
          <p:nvPr>
            <p:ph type="dt" sz="half" idx="10"/>
          </p:nvPr>
        </p:nvSpPr>
        <p:spPr/>
        <p:txBody>
          <a:bodyPr/>
          <a:lstStyle/>
          <a:p>
            <a:fld id="{6110D0FF-D22E-48FF-9E3E-132A1FC6AAEB}" type="datetimeFigureOut">
              <a:rPr lang="zh-CN" altLang="en-US" smtClean="0"/>
              <a:t>2021/4/9</a:t>
            </a:fld>
            <a:endParaRPr lang="zh-CN" altLang="en-US"/>
          </a:p>
        </p:txBody>
      </p:sp>
      <p:sp>
        <p:nvSpPr>
          <p:cNvPr id="5" name="页脚占位符 4">
            <a:extLst>
              <a:ext uri="{FF2B5EF4-FFF2-40B4-BE49-F238E27FC236}">
                <a16:creationId xmlns:a16="http://schemas.microsoft.com/office/drawing/2014/main" id="{E1C6A53E-6299-4089-A33F-70EF6BC4A9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E3922E-5967-4E7A-9E8C-395F58044B44}"/>
              </a:ext>
            </a:extLst>
          </p:cNvPr>
          <p:cNvSpPr>
            <a:spLocks noGrp="1"/>
          </p:cNvSpPr>
          <p:nvPr>
            <p:ph type="sldNum" sz="quarter" idx="12"/>
          </p:nvPr>
        </p:nvSpPr>
        <p:spPr/>
        <p:txBody>
          <a:bodyPr/>
          <a:lstStyle/>
          <a:p>
            <a:fld id="{851F3FF2-F034-4DDA-A5F2-8EF825D1634D}" type="slidenum">
              <a:rPr lang="zh-CN" altLang="en-US" smtClean="0"/>
              <a:t>‹#›</a:t>
            </a:fld>
            <a:endParaRPr lang="zh-CN" altLang="en-US"/>
          </a:p>
        </p:txBody>
      </p:sp>
    </p:spTree>
    <p:extLst>
      <p:ext uri="{BB962C8B-B14F-4D97-AF65-F5344CB8AC3E}">
        <p14:creationId xmlns:p14="http://schemas.microsoft.com/office/powerpoint/2010/main" val="131290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01F3F-6261-48C1-88F6-71671F85FA1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80F8422-9D23-4648-BC7B-AA1EF418964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260D3D8-4800-4E1A-AC49-1CEB9F0DE1D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E019AA9-D1D7-45E7-B7E1-1CD917194E96}"/>
              </a:ext>
            </a:extLst>
          </p:cNvPr>
          <p:cNvSpPr>
            <a:spLocks noGrp="1"/>
          </p:cNvSpPr>
          <p:nvPr>
            <p:ph type="dt" sz="half" idx="10"/>
          </p:nvPr>
        </p:nvSpPr>
        <p:spPr/>
        <p:txBody>
          <a:bodyPr/>
          <a:lstStyle/>
          <a:p>
            <a:fld id="{6110D0FF-D22E-48FF-9E3E-132A1FC6AAEB}" type="datetimeFigureOut">
              <a:rPr lang="zh-CN" altLang="en-US" smtClean="0"/>
              <a:t>2021/4/9</a:t>
            </a:fld>
            <a:endParaRPr lang="zh-CN" altLang="en-US"/>
          </a:p>
        </p:txBody>
      </p:sp>
      <p:sp>
        <p:nvSpPr>
          <p:cNvPr id="6" name="页脚占位符 5">
            <a:extLst>
              <a:ext uri="{FF2B5EF4-FFF2-40B4-BE49-F238E27FC236}">
                <a16:creationId xmlns:a16="http://schemas.microsoft.com/office/drawing/2014/main" id="{18F135A6-483F-4C50-B07C-1CD82FBDB2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456F64-CBC4-4DA9-97C8-B76C20499114}"/>
              </a:ext>
            </a:extLst>
          </p:cNvPr>
          <p:cNvSpPr>
            <a:spLocks noGrp="1"/>
          </p:cNvSpPr>
          <p:nvPr>
            <p:ph type="sldNum" sz="quarter" idx="12"/>
          </p:nvPr>
        </p:nvSpPr>
        <p:spPr/>
        <p:txBody>
          <a:bodyPr/>
          <a:lstStyle/>
          <a:p>
            <a:fld id="{851F3FF2-F034-4DDA-A5F2-8EF825D1634D}" type="slidenum">
              <a:rPr lang="zh-CN" altLang="en-US" smtClean="0"/>
              <a:t>‹#›</a:t>
            </a:fld>
            <a:endParaRPr lang="zh-CN" altLang="en-US"/>
          </a:p>
        </p:txBody>
      </p:sp>
    </p:spTree>
    <p:extLst>
      <p:ext uri="{BB962C8B-B14F-4D97-AF65-F5344CB8AC3E}">
        <p14:creationId xmlns:p14="http://schemas.microsoft.com/office/powerpoint/2010/main" val="823076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6416A-4B3D-4FE4-B320-08B92D6DF62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F15FBC4-951B-4950-9051-0D40F4A661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B4AE0EE-8D70-4235-94F4-B554CD133C2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D153CC0-9E20-4F6E-B918-78E6E9BADA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0B364E3-BA6E-4FA1-9C9D-4D5F6B6C29B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1AC701A-580D-447F-B219-985FA923FD5B}"/>
              </a:ext>
            </a:extLst>
          </p:cNvPr>
          <p:cNvSpPr>
            <a:spLocks noGrp="1"/>
          </p:cNvSpPr>
          <p:nvPr>
            <p:ph type="dt" sz="half" idx="10"/>
          </p:nvPr>
        </p:nvSpPr>
        <p:spPr/>
        <p:txBody>
          <a:bodyPr/>
          <a:lstStyle/>
          <a:p>
            <a:fld id="{6110D0FF-D22E-48FF-9E3E-132A1FC6AAEB}" type="datetimeFigureOut">
              <a:rPr lang="zh-CN" altLang="en-US" smtClean="0"/>
              <a:t>2021/4/9</a:t>
            </a:fld>
            <a:endParaRPr lang="zh-CN" altLang="en-US"/>
          </a:p>
        </p:txBody>
      </p:sp>
      <p:sp>
        <p:nvSpPr>
          <p:cNvPr id="8" name="页脚占位符 7">
            <a:extLst>
              <a:ext uri="{FF2B5EF4-FFF2-40B4-BE49-F238E27FC236}">
                <a16:creationId xmlns:a16="http://schemas.microsoft.com/office/drawing/2014/main" id="{D0AFFA38-E669-46C1-9E6E-DD1C2AB7D92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7B058FF-A158-4944-930E-DA40192370E7}"/>
              </a:ext>
            </a:extLst>
          </p:cNvPr>
          <p:cNvSpPr>
            <a:spLocks noGrp="1"/>
          </p:cNvSpPr>
          <p:nvPr>
            <p:ph type="sldNum" sz="quarter" idx="12"/>
          </p:nvPr>
        </p:nvSpPr>
        <p:spPr/>
        <p:txBody>
          <a:bodyPr/>
          <a:lstStyle/>
          <a:p>
            <a:fld id="{851F3FF2-F034-4DDA-A5F2-8EF825D1634D}" type="slidenum">
              <a:rPr lang="zh-CN" altLang="en-US" smtClean="0"/>
              <a:t>‹#›</a:t>
            </a:fld>
            <a:endParaRPr lang="zh-CN" altLang="en-US"/>
          </a:p>
        </p:txBody>
      </p:sp>
    </p:spTree>
    <p:extLst>
      <p:ext uri="{BB962C8B-B14F-4D97-AF65-F5344CB8AC3E}">
        <p14:creationId xmlns:p14="http://schemas.microsoft.com/office/powerpoint/2010/main" val="609426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C60C19-5BB3-4EAC-A806-9A99654DF60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1DE9D8D-417D-4B42-835D-1B337488068E}"/>
              </a:ext>
            </a:extLst>
          </p:cNvPr>
          <p:cNvSpPr>
            <a:spLocks noGrp="1"/>
          </p:cNvSpPr>
          <p:nvPr>
            <p:ph type="dt" sz="half" idx="10"/>
          </p:nvPr>
        </p:nvSpPr>
        <p:spPr/>
        <p:txBody>
          <a:bodyPr/>
          <a:lstStyle/>
          <a:p>
            <a:fld id="{6110D0FF-D22E-48FF-9E3E-132A1FC6AAEB}" type="datetimeFigureOut">
              <a:rPr lang="zh-CN" altLang="en-US" smtClean="0"/>
              <a:t>2021/4/9</a:t>
            </a:fld>
            <a:endParaRPr lang="zh-CN" altLang="en-US"/>
          </a:p>
        </p:txBody>
      </p:sp>
      <p:sp>
        <p:nvSpPr>
          <p:cNvPr id="4" name="页脚占位符 3">
            <a:extLst>
              <a:ext uri="{FF2B5EF4-FFF2-40B4-BE49-F238E27FC236}">
                <a16:creationId xmlns:a16="http://schemas.microsoft.com/office/drawing/2014/main" id="{9056C625-3078-4EE7-A74C-16C6B3F3C4F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AC146CF-9AE8-42D5-B196-7F44C31F429B}"/>
              </a:ext>
            </a:extLst>
          </p:cNvPr>
          <p:cNvSpPr>
            <a:spLocks noGrp="1"/>
          </p:cNvSpPr>
          <p:nvPr>
            <p:ph type="sldNum" sz="quarter" idx="12"/>
          </p:nvPr>
        </p:nvSpPr>
        <p:spPr/>
        <p:txBody>
          <a:bodyPr/>
          <a:lstStyle/>
          <a:p>
            <a:fld id="{851F3FF2-F034-4DDA-A5F2-8EF825D1634D}" type="slidenum">
              <a:rPr lang="zh-CN" altLang="en-US" smtClean="0"/>
              <a:t>‹#›</a:t>
            </a:fld>
            <a:endParaRPr lang="zh-CN" altLang="en-US"/>
          </a:p>
        </p:txBody>
      </p:sp>
    </p:spTree>
    <p:extLst>
      <p:ext uri="{BB962C8B-B14F-4D97-AF65-F5344CB8AC3E}">
        <p14:creationId xmlns:p14="http://schemas.microsoft.com/office/powerpoint/2010/main" val="3478059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1E26A98-DA6B-4955-9249-2D8D95F86727}"/>
              </a:ext>
            </a:extLst>
          </p:cNvPr>
          <p:cNvSpPr>
            <a:spLocks noGrp="1"/>
          </p:cNvSpPr>
          <p:nvPr>
            <p:ph type="dt" sz="half" idx="10"/>
          </p:nvPr>
        </p:nvSpPr>
        <p:spPr/>
        <p:txBody>
          <a:bodyPr/>
          <a:lstStyle/>
          <a:p>
            <a:fld id="{6110D0FF-D22E-48FF-9E3E-132A1FC6AAEB}" type="datetimeFigureOut">
              <a:rPr lang="zh-CN" altLang="en-US" smtClean="0"/>
              <a:t>2021/4/9</a:t>
            </a:fld>
            <a:endParaRPr lang="zh-CN" altLang="en-US"/>
          </a:p>
        </p:txBody>
      </p:sp>
      <p:sp>
        <p:nvSpPr>
          <p:cNvPr id="3" name="页脚占位符 2">
            <a:extLst>
              <a:ext uri="{FF2B5EF4-FFF2-40B4-BE49-F238E27FC236}">
                <a16:creationId xmlns:a16="http://schemas.microsoft.com/office/drawing/2014/main" id="{011A5DDC-E55C-4122-A22C-958B3078319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2DA2201-965C-44A9-8B15-F9D9ECCD7218}"/>
              </a:ext>
            </a:extLst>
          </p:cNvPr>
          <p:cNvSpPr>
            <a:spLocks noGrp="1"/>
          </p:cNvSpPr>
          <p:nvPr>
            <p:ph type="sldNum" sz="quarter" idx="12"/>
          </p:nvPr>
        </p:nvSpPr>
        <p:spPr/>
        <p:txBody>
          <a:bodyPr/>
          <a:lstStyle/>
          <a:p>
            <a:fld id="{851F3FF2-F034-4DDA-A5F2-8EF825D1634D}" type="slidenum">
              <a:rPr lang="zh-CN" altLang="en-US" smtClean="0"/>
              <a:t>‹#›</a:t>
            </a:fld>
            <a:endParaRPr lang="zh-CN" altLang="en-US"/>
          </a:p>
        </p:txBody>
      </p:sp>
    </p:spTree>
    <p:extLst>
      <p:ext uri="{BB962C8B-B14F-4D97-AF65-F5344CB8AC3E}">
        <p14:creationId xmlns:p14="http://schemas.microsoft.com/office/powerpoint/2010/main" val="3325477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E1F49A-7A25-4532-BF95-2923CC146E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6489F6B-FD4F-4814-92AB-A5F586730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11B9D6B-174D-4118-8E11-4DF6586942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2D44E18-3670-4BB8-B211-EADC22FD396B}"/>
              </a:ext>
            </a:extLst>
          </p:cNvPr>
          <p:cNvSpPr>
            <a:spLocks noGrp="1"/>
          </p:cNvSpPr>
          <p:nvPr>
            <p:ph type="dt" sz="half" idx="10"/>
          </p:nvPr>
        </p:nvSpPr>
        <p:spPr/>
        <p:txBody>
          <a:bodyPr/>
          <a:lstStyle/>
          <a:p>
            <a:fld id="{6110D0FF-D22E-48FF-9E3E-132A1FC6AAEB}" type="datetimeFigureOut">
              <a:rPr lang="zh-CN" altLang="en-US" smtClean="0"/>
              <a:t>2021/4/9</a:t>
            </a:fld>
            <a:endParaRPr lang="zh-CN" altLang="en-US"/>
          </a:p>
        </p:txBody>
      </p:sp>
      <p:sp>
        <p:nvSpPr>
          <p:cNvPr id="6" name="页脚占位符 5">
            <a:extLst>
              <a:ext uri="{FF2B5EF4-FFF2-40B4-BE49-F238E27FC236}">
                <a16:creationId xmlns:a16="http://schemas.microsoft.com/office/drawing/2014/main" id="{E1086E73-1D35-4C3C-9FA6-5D2879A17D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9079A32-3A5C-4FD7-9479-C3398839C98B}"/>
              </a:ext>
            </a:extLst>
          </p:cNvPr>
          <p:cNvSpPr>
            <a:spLocks noGrp="1"/>
          </p:cNvSpPr>
          <p:nvPr>
            <p:ph type="sldNum" sz="quarter" idx="12"/>
          </p:nvPr>
        </p:nvSpPr>
        <p:spPr/>
        <p:txBody>
          <a:bodyPr/>
          <a:lstStyle/>
          <a:p>
            <a:fld id="{851F3FF2-F034-4DDA-A5F2-8EF825D1634D}" type="slidenum">
              <a:rPr lang="zh-CN" altLang="en-US" smtClean="0"/>
              <a:t>‹#›</a:t>
            </a:fld>
            <a:endParaRPr lang="zh-CN" altLang="en-US"/>
          </a:p>
        </p:txBody>
      </p:sp>
    </p:spTree>
    <p:extLst>
      <p:ext uri="{BB962C8B-B14F-4D97-AF65-F5344CB8AC3E}">
        <p14:creationId xmlns:p14="http://schemas.microsoft.com/office/powerpoint/2010/main" val="3044202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20C276-4963-4E46-9F0E-5C92C58B0B4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DD3C30F-4884-4323-8844-60478E7A12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AC31C23-2C0F-480F-9E63-916504F450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94B30F-1AAE-464A-A4E6-6B6733E3860F}"/>
              </a:ext>
            </a:extLst>
          </p:cNvPr>
          <p:cNvSpPr>
            <a:spLocks noGrp="1"/>
          </p:cNvSpPr>
          <p:nvPr>
            <p:ph type="dt" sz="half" idx="10"/>
          </p:nvPr>
        </p:nvSpPr>
        <p:spPr/>
        <p:txBody>
          <a:bodyPr/>
          <a:lstStyle/>
          <a:p>
            <a:fld id="{6110D0FF-D22E-48FF-9E3E-132A1FC6AAEB}" type="datetimeFigureOut">
              <a:rPr lang="zh-CN" altLang="en-US" smtClean="0"/>
              <a:t>2021/4/9</a:t>
            </a:fld>
            <a:endParaRPr lang="zh-CN" altLang="en-US"/>
          </a:p>
        </p:txBody>
      </p:sp>
      <p:sp>
        <p:nvSpPr>
          <p:cNvPr id="6" name="页脚占位符 5">
            <a:extLst>
              <a:ext uri="{FF2B5EF4-FFF2-40B4-BE49-F238E27FC236}">
                <a16:creationId xmlns:a16="http://schemas.microsoft.com/office/drawing/2014/main" id="{7522E61C-1974-4D31-A856-A71E530010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7FDE45-D89E-48E7-8460-EC63346DEA42}"/>
              </a:ext>
            </a:extLst>
          </p:cNvPr>
          <p:cNvSpPr>
            <a:spLocks noGrp="1"/>
          </p:cNvSpPr>
          <p:nvPr>
            <p:ph type="sldNum" sz="quarter" idx="12"/>
          </p:nvPr>
        </p:nvSpPr>
        <p:spPr/>
        <p:txBody>
          <a:bodyPr/>
          <a:lstStyle/>
          <a:p>
            <a:fld id="{851F3FF2-F034-4DDA-A5F2-8EF825D1634D}" type="slidenum">
              <a:rPr lang="zh-CN" altLang="en-US" smtClean="0"/>
              <a:t>‹#›</a:t>
            </a:fld>
            <a:endParaRPr lang="zh-CN" altLang="en-US"/>
          </a:p>
        </p:txBody>
      </p:sp>
    </p:spTree>
    <p:extLst>
      <p:ext uri="{BB962C8B-B14F-4D97-AF65-F5344CB8AC3E}">
        <p14:creationId xmlns:p14="http://schemas.microsoft.com/office/powerpoint/2010/main" val="1040928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3A4B852-6A86-4C2B-8F82-C0BF3E8D5E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0311BD6-DB65-40BC-858F-F079D4D8D5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1112516-7A56-49DA-ACCD-D34B7344F9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10D0FF-D22E-48FF-9E3E-132A1FC6AAEB}" type="datetimeFigureOut">
              <a:rPr lang="zh-CN" altLang="en-US" smtClean="0"/>
              <a:t>2021/4/9</a:t>
            </a:fld>
            <a:endParaRPr lang="zh-CN" altLang="en-US"/>
          </a:p>
        </p:txBody>
      </p:sp>
      <p:sp>
        <p:nvSpPr>
          <p:cNvPr id="5" name="页脚占位符 4">
            <a:extLst>
              <a:ext uri="{FF2B5EF4-FFF2-40B4-BE49-F238E27FC236}">
                <a16:creationId xmlns:a16="http://schemas.microsoft.com/office/drawing/2014/main" id="{F609F385-1EAC-4183-A8AC-D41C345058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0933B35-248B-41EC-B026-157339D327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1F3FF2-F034-4DDA-A5F2-8EF825D1634D}" type="slidenum">
              <a:rPr lang="zh-CN" altLang="en-US" smtClean="0"/>
              <a:t>‹#›</a:t>
            </a:fld>
            <a:endParaRPr lang="zh-CN" altLang="en-US"/>
          </a:p>
        </p:txBody>
      </p:sp>
    </p:spTree>
    <p:extLst>
      <p:ext uri="{BB962C8B-B14F-4D97-AF65-F5344CB8AC3E}">
        <p14:creationId xmlns:p14="http://schemas.microsoft.com/office/powerpoint/2010/main" val="302642673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tmp"/></Relationships>
</file>

<file path=ppt/slides/_rels/slide7.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tmp"/></Relationships>
</file>

<file path=ppt/slides/_rels/slide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tmp"/><Relationship Id="rId5" Type="http://schemas.openxmlformats.org/officeDocument/2006/relationships/image" Target="../media/image10.png"/><Relationship Id="rId4" Type="http://schemas.openxmlformats.org/officeDocument/2006/relationships/image" Target="../media/image9.tmp"/></Relationships>
</file>

<file path=ppt/slides/_rels/slide9.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 name="文本框 1"/>
          <p:cNvSpPr txBox="1"/>
          <p:nvPr/>
        </p:nvSpPr>
        <p:spPr>
          <a:xfrm>
            <a:off x="1080730" y="1810762"/>
            <a:ext cx="10030540" cy="1200329"/>
          </a:xfrm>
          <a:prstGeom prst="rect">
            <a:avLst/>
          </a:prstGeom>
          <a:noFill/>
        </p:spPr>
        <p:txBody>
          <a:bodyPr wrap="square" rtlCol="0">
            <a:spAutoFit/>
          </a:bodyPr>
          <a:lstStyle/>
          <a:p>
            <a:pPr algn="ctr"/>
            <a:r>
              <a:rPr lang="en-US" altLang="zh-CN" sz="3600" dirty="0">
                <a:solidFill>
                  <a:srgbClr val="000000"/>
                </a:solidFill>
                <a:effectLst/>
                <a:latin typeface="NimbusRomNo9L-Regu"/>
              </a:rPr>
              <a:t>INDUCTIVE MATRIX COMPLETION BASED ON GRAPH </a:t>
            </a:r>
            <a:endParaRPr lang="en-US" altLang="zh-CN" sz="4800" dirty="0"/>
          </a:p>
          <a:p>
            <a:pPr algn="ctr"/>
            <a:r>
              <a:rPr lang="en-US" altLang="zh-CN" sz="3600" dirty="0">
                <a:solidFill>
                  <a:srgbClr val="000000"/>
                </a:solidFill>
                <a:effectLst/>
                <a:latin typeface="NimbusRomNo9L-Regu"/>
              </a:rPr>
              <a:t>NEURAL NETWORKS </a:t>
            </a:r>
            <a:endParaRPr lang="zh-CN" altLang="en-US" sz="6600" dirty="0"/>
          </a:p>
        </p:txBody>
      </p:sp>
      <p:sp>
        <p:nvSpPr>
          <p:cNvPr id="4" name="文本框 3"/>
          <p:cNvSpPr txBox="1"/>
          <p:nvPr/>
        </p:nvSpPr>
        <p:spPr>
          <a:xfrm>
            <a:off x="1760104" y="3846910"/>
            <a:ext cx="8659091" cy="1938992"/>
          </a:xfrm>
          <a:prstGeom prst="rect">
            <a:avLst/>
          </a:prstGeom>
          <a:noFill/>
        </p:spPr>
        <p:txBody>
          <a:bodyPr wrap="square" rtlCol="0">
            <a:spAutoFit/>
          </a:bodyPr>
          <a:lstStyle/>
          <a:p>
            <a:pPr algn="ctr"/>
            <a:r>
              <a:rPr lang="en-US" altLang="zh-CN" sz="2400" dirty="0" err="1">
                <a:solidFill>
                  <a:srgbClr val="000000"/>
                </a:solidFill>
                <a:effectLst/>
                <a:latin typeface="NimbusRomNo9L-Medi"/>
              </a:rPr>
              <a:t>Muhan</a:t>
            </a:r>
            <a:r>
              <a:rPr lang="en-US" altLang="zh-CN" sz="2400" dirty="0">
                <a:solidFill>
                  <a:srgbClr val="000000"/>
                </a:solidFill>
                <a:effectLst/>
                <a:latin typeface="NimbusRomNo9L-Medi"/>
              </a:rPr>
              <a:t> Zhang &amp; </a:t>
            </a:r>
            <a:r>
              <a:rPr lang="en-US" altLang="zh-CN" sz="2400" dirty="0" err="1">
                <a:solidFill>
                  <a:srgbClr val="000000"/>
                </a:solidFill>
                <a:effectLst/>
                <a:latin typeface="NimbusRomNo9L-Medi"/>
              </a:rPr>
              <a:t>Yixin</a:t>
            </a:r>
            <a:r>
              <a:rPr lang="en-US" altLang="zh-CN" sz="2400" dirty="0">
                <a:solidFill>
                  <a:srgbClr val="000000"/>
                </a:solidFill>
                <a:effectLst/>
                <a:latin typeface="NimbusRomNo9L-Medi"/>
              </a:rPr>
              <a:t> Chen</a:t>
            </a:r>
          </a:p>
          <a:p>
            <a:pPr algn="ctr"/>
            <a:r>
              <a:rPr lang="en-US" altLang="zh-CN" sz="2400" dirty="0"/>
              <a:t>Department of Computer Science and Engineering</a:t>
            </a:r>
          </a:p>
          <a:p>
            <a:pPr algn="ctr"/>
            <a:r>
              <a:rPr lang="en-US" altLang="zh-CN" sz="2400" dirty="0"/>
              <a:t>Washington University in St. Louis</a:t>
            </a:r>
          </a:p>
          <a:p>
            <a:pPr algn="ctr"/>
            <a:endParaRPr lang="en-US" altLang="zh-CN" sz="2400" dirty="0"/>
          </a:p>
          <a:p>
            <a:pPr algn="ctr"/>
            <a:r>
              <a:rPr lang="en-US" altLang="zh-CN" sz="2400" b="0" i="0" dirty="0">
                <a:solidFill>
                  <a:srgbClr val="000000"/>
                </a:solidFill>
                <a:effectLst/>
                <a:latin typeface="pingfang SC"/>
              </a:rPr>
              <a:t>ICLR 2020</a:t>
            </a:r>
            <a:endParaRPr lang="zh-CN" altLang="en-US" sz="2400" dirty="0"/>
          </a:p>
        </p:txBody>
      </p:sp>
      <p:cxnSp>
        <p:nvCxnSpPr>
          <p:cNvPr id="6" name="直接连接符 5"/>
          <p:cNvCxnSpPr/>
          <p:nvPr/>
        </p:nvCxnSpPr>
        <p:spPr>
          <a:xfrm>
            <a:off x="660400" y="400189"/>
            <a:ext cx="10858500" cy="0"/>
          </a:xfrm>
          <a:prstGeom prst="line">
            <a:avLst/>
          </a:prstGeom>
          <a:noFill/>
          <a:ln w="22225" cap="flat" cmpd="sng" algn="ctr">
            <a:solidFill>
              <a:srgbClr val="1C6299"/>
            </a:solidFill>
            <a:prstDash val="solid"/>
            <a:miter lim="800000"/>
          </a:ln>
          <a:effectLst/>
        </p:spPr>
      </p:cxnSp>
    </p:spTree>
    <p:extLst>
      <p:ext uri="{BB962C8B-B14F-4D97-AF65-F5344CB8AC3E}">
        <p14:creationId xmlns:p14="http://schemas.microsoft.com/office/powerpoint/2010/main" val="73022109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0" name="文本框 9"/>
          <p:cNvSpPr txBox="1"/>
          <p:nvPr/>
        </p:nvSpPr>
        <p:spPr>
          <a:xfrm>
            <a:off x="981075" y="171927"/>
            <a:ext cx="5583382" cy="461665"/>
          </a:xfrm>
          <a:prstGeom prst="rect">
            <a:avLst/>
          </a:prstGeom>
          <a:noFill/>
        </p:spPr>
        <p:txBody>
          <a:bodyPr wrap="square" rtlCol="0">
            <a:spAutoFit/>
          </a:bodyPr>
          <a:lstStyle/>
          <a:p>
            <a:r>
              <a:rPr lang="zh-CN" altLang="en-US" sz="2400" dirty="0"/>
              <a:t>实验结果</a:t>
            </a:r>
          </a:p>
        </p:txBody>
      </p:sp>
      <p:pic>
        <p:nvPicPr>
          <p:cNvPr id="3" name="图片 2">
            <a:extLst>
              <a:ext uri="{FF2B5EF4-FFF2-40B4-BE49-F238E27FC236}">
                <a16:creationId xmlns:a16="http://schemas.microsoft.com/office/drawing/2014/main" id="{34E68E29-49FA-44D6-A437-DE1D898FEB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334" y="989491"/>
            <a:ext cx="10431331" cy="4458322"/>
          </a:xfrm>
          <a:prstGeom prst="rect">
            <a:avLst/>
          </a:prstGeom>
        </p:spPr>
      </p:pic>
    </p:spTree>
    <p:extLst>
      <p:ext uri="{BB962C8B-B14F-4D97-AF65-F5344CB8AC3E}">
        <p14:creationId xmlns:p14="http://schemas.microsoft.com/office/powerpoint/2010/main" val="326766452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0" name="文本框 9"/>
          <p:cNvSpPr txBox="1"/>
          <p:nvPr/>
        </p:nvSpPr>
        <p:spPr>
          <a:xfrm>
            <a:off x="981075" y="171927"/>
            <a:ext cx="5583382" cy="461665"/>
          </a:xfrm>
          <a:prstGeom prst="rect">
            <a:avLst/>
          </a:prstGeom>
          <a:noFill/>
        </p:spPr>
        <p:txBody>
          <a:bodyPr wrap="square" rtlCol="0">
            <a:spAutoFit/>
          </a:bodyPr>
          <a:lstStyle/>
          <a:p>
            <a:r>
              <a:rPr lang="zh-CN" altLang="en-US" sz="2400" dirty="0"/>
              <a:t>实验结果</a:t>
            </a:r>
          </a:p>
        </p:txBody>
      </p:sp>
      <p:pic>
        <p:nvPicPr>
          <p:cNvPr id="3" name="图片 2">
            <a:extLst>
              <a:ext uri="{FF2B5EF4-FFF2-40B4-BE49-F238E27FC236}">
                <a16:creationId xmlns:a16="http://schemas.microsoft.com/office/drawing/2014/main" id="{629DA054-6FED-407A-866B-726FE8A0DA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0436" y="905533"/>
            <a:ext cx="4858428" cy="4277322"/>
          </a:xfrm>
          <a:prstGeom prst="rect">
            <a:avLst/>
          </a:prstGeom>
        </p:spPr>
      </p:pic>
      <p:sp>
        <p:nvSpPr>
          <p:cNvPr id="6" name="文本框 5">
            <a:extLst>
              <a:ext uri="{FF2B5EF4-FFF2-40B4-BE49-F238E27FC236}">
                <a16:creationId xmlns:a16="http://schemas.microsoft.com/office/drawing/2014/main" id="{1A9D45E2-13C2-454F-8440-45BF45302D35}"/>
              </a:ext>
            </a:extLst>
          </p:cNvPr>
          <p:cNvSpPr txBox="1"/>
          <p:nvPr/>
        </p:nvSpPr>
        <p:spPr>
          <a:xfrm>
            <a:off x="1075765" y="5529431"/>
            <a:ext cx="9854004" cy="923330"/>
          </a:xfrm>
          <a:prstGeom prst="rect">
            <a:avLst/>
          </a:prstGeom>
          <a:noFill/>
        </p:spPr>
        <p:txBody>
          <a:bodyPr wrap="square" rtlCol="0">
            <a:spAutoFit/>
          </a:bodyPr>
          <a:lstStyle/>
          <a:p>
            <a:r>
              <a:rPr lang="zh-CN" altLang="en-US" b="0" i="0" dirty="0">
                <a:solidFill>
                  <a:srgbClr val="000000"/>
                </a:solidFill>
                <a:effectLst/>
                <a:latin typeface="pingfang SC"/>
              </a:rPr>
              <a:t>对于</a:t>
            </a:r>
            <a:r>
              <a:rPr lang="en-US" altLang="zh-CN" b="0" i="0" dirty="0">
                <a:solidFill>
                  <a:srgbClr val="000000"/>
                </a:solidFill>
                <a:effectLst/>
                <a:latin typeface="pingfang SC"/>
              </a:rPr>
              <a:t>ML-1M</a:t>
            </a:r>
            <a:r>
              <a:rPr lang="zh-CN" altLang="en-US" b="0" i="0" dirty="0">
                <a:solidFill>
                  <a:srgbClr val="000000"/>
                </a:solidFill>
                <a:effectLst/>
                <a:latin typeface="pingfang SC"/>
              </a:rPr>
              <a:t>数据集，分别将训练矩阵稀疏为</a:t>
            </a:r>
            <a:r>
              <a:rPr lang="en-US" altLang="zh-CN" b="0" i="0" dirty="0">
                <a:solidFill>
                  <a:srgbClr val="000000"/>
                </a:solidFill>
                <a:effectLst/>
                <a:latin typeface="pingfang SC"/>
              </a:rPr>
              <a:t>0.2, 0.1, 0.05, 0.01</a:t>
            </a:r>
            <a:r>
              <a:rPr lang="zh-CN" altLang="en-US" b="0" i="0" dirty="0">
                <a:solidFill>
                  <a:srgbClr val="000000"/>
                </a:solidFill>
                <a:effectLst/>
                <a:latin typeface="pingfang SC"/>
              </a:rPr>
              <a:t>和</a:t>
            </a:r>
            <a:r>
              <a:rPr lang="en-US" altLang="zh-CN" b="0" i="0" dirty="0">
                <a:solidFill>
                  <a:srgbClr val="000000"/>
                </a:solidFill>
                <a:effectLst/>
                <a:latin typeface="pingfang SC"/>
              </a:rPr>
              <a:t>0.001</a:t>
            </a:r>
            <a:r>
              <a:rPr lang="zh-CN" altLang="en-US" b="0" i="0" dirty="0">
                <a:solidFill>
                  <a:srgbClr val="000000"/>
                </a:solidFill>
                <a:effectLst/>
                <a:latin typeface="pingfang SC"/>
              </a:rPr>
              <a:t>倍。</a:t>
            </a:r>
            <a:r>
              <a:rPr lang="en-US" altLang="zh-CN" b="0" i="0" dirty="0">
                <a:solidFill>
                  <a:srgbClr val="000000"/>
                </a:solidFill>
                <a:effectLst/>
                <a:latin typeface="pingfang SC"/>
              </a:rPr>
              <a:t>Figure 2</a:t>
            </a:r>
            <a:r>
              <a:rPr lang="zh-CN" altLang="en-US" b="0" i="0" dirty="0">
                <a:solidFill>
                  <a:srgbClr val="000000"/>
                </a:solidFill>
                <a:effectLst/>
                <a:latin typeface="pingfang SC"/>
              </a:rPr>
              <a:t>比较了</a:t>
            </a:r>
            <a:r>
              <a:rPr lang="en-US" altLang="zh-CN" b="0" i="0" dirty="0">
                <a:solidFill>
                  <a:srgbClr val="000000"/>
                </a:solidFill>
                <a:effectLst/>
                <a:latin typeface="pingfang SC"/>
              </a:rPr>
              <a:t>GC-MC</a:t>
            </a:r>
            <a:r>
              <a:rPr lang="zh-CN" altLang="en-US" b="0" i="0" dirty="0">
                <a:solidFill>
                  <a:srgbClr val="000000"/>
                </a:solidFill>
                <a:effectLst/>
                <a:latin typeface="pingfang SC"/>
              </a:rPr>
              <a:t>和</a:t>
            </a:r>
            <a:r>
              <a:rPr lang="en-US" altLang="zh-CN" b="0" i="0" dirty="0">
                <a:solidFill>
                  <a:srgbClr val="000000"/>
                </a:solidFill>
                <a:effectLst/>
                <a:latin typeface="pingfang SC"/>
              </a:rPr>
              <a:t>IGMC</a:t>
            </a:r>
            <a:r>
              <a:rPr lang="zh-CN" altLang="en-US" b="0" i="0" dirty="0">
                <a:solidFill>
                  <a:srgbClr val="000000"/>
                </a:solidFill>
                <a:effectLst/>
                <a:latin typeface="pingfang SC"/>
              </a:rPr>
              <a:t>在不同稀疏程度下的性能对比。我们发现，虽然</a:t>
            </a:r>
            <a:r>
              <a:rPr lang="en-US" altLang="zh-CN" b="0" i="0" dirty="0">
                <a:solidFill>
                  <a:srgbClr val="000000"/>
                </a:solidFill>
                <a:effectLst/>
                <a:latin typeface="pingfang SC"/>
              </a:rPr>
              <a:t>IGMC</a:t>
            </a:r>
            <a:r>
              <a:rPr lang="zh-CN" altLang="en-US" b="0" i="0" dirty="0">
                <a:solidFill>
                  <a:srgbClr val="000000"/>
                </a:solidFill>
                <a:effectLst/>
                <a:latin typeface="pingfang SC"/>
              </a:rPr>
              <a:t>在</a:t>
            </a:r>
            <a:r>
              <a:rPr lang="en-US" altLang="zh-CN" b="0" i="0" dirty="0">
                <a:solidFill>
                  <a:srgbClr val="000000"/>
                </a:solidFill>
                <a:effectLst/>
                <a:latin typeface="pingfang SC"/>
              </a:rPr>
              <a:t>sparsity=1</a:t>
            </a:r>
            <a:r>
              <a:rPr lang="zh-CN" altLang="en-US" b="0" i="0" dirty="0">
                <a:solidFill>
                  <a:srgbClr val="000000"/>
                </a:solidFill>
                <a:effectLst/>
                <a:latin typeface="pingfang SC"/>
              </a:rPr>
              <a:t>时落后于</a:t>
            </a:r>
            <a:r>
              <a:rPr lang="en-US" altLang="zh-CN" b="0" i="0" dirty="0">
                <a:solidFill>
                  <a:srgbClr val="000000"/>
                </a:solidFill>
                <a:effectLst/>
                <a:latin typeface="pingfang SC"/>
              </a:rPr>
              <a:t>GC-MC</a:t>
            </a:r>
            <a:r>
              <a:rPr lang="zh-CN" altLang="en-US" b="0" i="0" dirty="0">
                <a:solidFill>
                  <a:srgbClr val="000000"/>
                </a:solidFill>
                <a:effectLst/>
                <a:latin typeface="pingfang SC"/>
              </a:rPr>
              <a:t>，但是此后</a:t>
            </a:r>
            <a:r>
              <a:rPr lang="en-US" altLang="zh-CN" b="0" i="0" dirty="0">
                <a:solidFill>
                  <a:srgbClr val="000000"/>
                </a:solidFill>
                <a:effectLst/>
                <a:latin typeface="pingfang SC"/>
              </a:rPr>
              <a:t>IGMC</a:t>
            </a:r>
            <a:r>
              <a:rPr lang="zh-CN" altLang="en-US" b="0" i="0" dirty="0">
                <a:solidFill>
                  <a:srgbClr val="000000"/>
                </a:solidFill>
                <a:effectLst/>
                <a:latin typeface="pingfang SC"/>
              </a:rPr>
              <a:t>在不同</a:t>
            </a:r>
            <a:r>
              <a:rPr lang="en-US" altLang="zh-CN" b="0" i="0" dirty="0">
                <a:solidFill>
                  <a:srgbClr val="000000"/>
                </a:solidFill>
                <a:effectLst/>
                <a:latin typeface="pingfang SC"/>
              </a:rPr>
              <a:t>sparsity</a:t>
            </a:r>
            <a:r>
              <a:rPr lang="zh-CN" altLang="en-US" b="0" i="0" dirty="0">
                <a:solidFill>
                  <a:srgbClr val="000000"/>
                </a:solidFill>
                <a:effectLst/>
                <a:latin typeface="pingfang SC"/>
              </a:rPr>
              <a:t>下都优于</a:t>
            </a:r>
            <a:r>
              <a:rPr lang="en-US" altLang="zh-CN" b="0" i="0" dirty="0">
                <a:solidFill>
                  <a:srgbClr val="000000"/>
                </a:solidFill>
                <a:effectLst/>
                <a:latin typeface="pingfang SC"/>
              </a:rPr>
              <a:t>GC-MC</a:t>
            </a:r>
            <a:r>
              <a:rPr lang="zh-CN" altLang="en-US" b="0" i="0" dirty="0">
                <a:solidFill>
                  <a:srgbClr val="000000"/>
                </a:solidFill>
                <a:effectLst/>
                <a:latin typeface="pingfang SC"/>
              </a:rPr>
              <a:t>，而且矩阵越稀疏，性能优势越明显。</a:t>
            </a:r>
            <a:endParaRPr lang="zh-CN" altLang="en-US" dirty="0"/>
          </a:p>
        </p:txBody>
      </p:sp>
    </p:spTree>
    <p:extLst>
      <p:ext uri="{BB962C8B-B14F-4D97-AF65-F5344CB8AC3E}">
        <p14:creationId xmlns:p14="http://schemas.microsoft.com/office/powerpoint/2010/main" val="266802898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0" name="文本框 9"/>
          <p:cNvSpPr txBox="1"/>
          <p:nvPr/>
        </p:nvSpPr>
        <p:spPr>
          <a:xfrm>
            <a:off x="981075" y="171927"/>
            <a:ext cx="5583382" cy="461665"/>
          </a:xfrm>
          <a:prstGeom prst="rect">
            <a:avLst/>
          </a:prstGeom>
          <a:noFill/>
        </p:spPr>
        <p:txBody>
          <a:bodyPr wrap="square" rtlCol="0">
            <a:spAutoFit/>
          </a:bodyPr>
          <a:lstStyle/>
          <a:p>
            <a:r>
              <a:rPr lang="zh-CN" altLang="en-US" sz="2400" dirty="0"/>
              <a:t>实验结果</a:t>
            </a:r>
          </a:p>
        </p:txBody>
      </p:sp>
      <p:pic>
        <p:nvPicPr>
          <p:cNvPr id="4" name="图片 3">
            <a:extLst>
              <a:ext uri="{FF2B5EF4-FFF2-40B4-BE49-F238E27FC236}">
                <a16:creationId xmlns:a16="http://schemas.microsoft.com/office/drawing/2014/main" id="{82F92567-E8FD-4080-BA13-2599844C2E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200" y="1454520"/>
            <a:ext cx="10355120" cy="2305372"/>
          </a:xfrm>
          <a:prstGeom prst="rect">
            <a:avLst/>
          </a:prstGeom>
        </p:spPr>
      </p:pic>
      <p:sp>
        <p:nvSpPr>
          <p:cNvPr id="5" name="文本框 4">
            <a:extLst>
              <a:ext uri="{FF2B5EF4-FFF2-40B4-BE49-F238E27FC236}">
                <a16:creationId xmlns:a16="http://schemas.microsoft.com/office/drawing/2014/main" id="{C950AAC0-2C0A-4064-9CFC-16AC194FF599}"/>
              </a:ext>
            </a:extLst>
          </p:cNvPr>
          <p:cNvSpPr txBox="1"/>
          <p:nvPr/>
        </p:nvSpPr>
        <p:spPr>
          <a:xfrm>
            <a:off x="1194099" y="4539727"/>
            <a:ext cx="10126221" cy="923330"/>
          </a:xfrm>
          <a:prstGeom prst="rect">
            <a:avLst/>
          </a:prstGeom>
          <a:noFill/>
        </p:spPr>
        <p:txBody>
          <a:bodyPr wrap="square" rtlCol="0">
            <a:spAutoFit/>
          </a:bodyPr>
          <a:lstStyle/>
          <a:p>
            <a:r>
              <a:rPr lang="zh-CN" altLang="en-US" b="0" i="0" dirty="0">
                <a:solidFill>
                  <a:srgbClr val="000000"/>
                </a:solidFill>
                <a:effectLst/>
                <a:latin typeface="pingfang SC"/>
              </a:rPr>
              <a:t>最后，我们测试</a:t>
            </a:r>
            <a:r>
              <a:rPr lang="en-US" altLang="zh-CN" b="0" i="0" dirty="0">
                <a:solidFill>
                  <a:srgbClr val="000000"/>
                </a:solidFill>
                <a:effectLst/>
                <a:latin typeface="pingfang SC"/>
              </a:rPr>
              <a:t>IGMC</a:t>
            </a:r>
            <a:r>
              <a:rPr lang="zh-CN" altLang="en-US" b="0" i="0" dirty="0">
                <a:solidFill>
                  <a:srgbClr val="000000"/>
                </a:solidFill>
                <a:effectLst/>
                <a:latin typeface="pingfang SC"/>
              </a:rPr>
              <a:t>的迁移学习性能。我们直接将</a:t>
            </a:r>
            <a:r>
              <a:rPr lang="en-US" altLang="zh-CN" b="0" i="0" dirty="0">
                <a:solidFill>
                  <a:srgbClr val="000000"/>
                </a:solidFill>
                <a:effectLst/>
                <a:latin typeface="pingfang SC"/>
              </a:rPr>
              <a:t>ML-100K</a:t>
            </a:r>
            <a:r>
              <a:rPr lang="zh-CN" altLang="en-US" b="0" i="0" dirty="0">
                <a:solidFill>
                  <a:srgbClr val="000000"/>
                </a:solidFill>
                <a:effectLst/>
                <a:latin typeface="pingfang SC"/>
              </a:rPr>
              <a:t>上训练的</a:t>
            </a:r>
            <a:r>
              <a:rPr lang="en-US" altLang="zh-CN" b="0" i="0" dirty="0">
                <a:solidFill>
                  <a:srgbClr val="000000"/>
                </a:solidFill>
                <a:effectLst/>
                <a:latin typeface="pingfang SC"/>
              </a:rPr>
              <a:t>IGMC</a:t>
            </a:r>
            <a:r>
              <a:rPr lang="zh-CN" altLang="en-US" b="0" i="0" dirty="0">
                <a:solidFill>
                  <a:srgbClr val="000000"/>
                </a:solidFill>
                <a:effectLst/>
                <a:latin typeface="pingfang SC"/>
              </a:rPr>
              <a:t>模型用于预测</a:t>
            </a:r>
            <a:r>
              <a:rPr lang="en-US" altLang="zh-CN" b="0" i="0" dirty="0" err="1">
                <a:solidFill>
                  <a:srgbClr val="000000"/>
                </a:solidFill>
                <a:effectLst/>
                <a:latin typeface="pingfang SC"/>
              </a:rPr>
              <a:t>Flixster</a:t>
            </a:r>
            <a:r>
              <a:rPr lang="en-US" altLang="zh-CN" b="0" i="0" dirty="0">
                <a:solidFill>
                  <a:srgbClr val="000000"/>
                </a:solidFill>
                <a:effectLst/>
                <a:latin typeface="pingfang SC"/>
              </a:rPr>
              <a:t>, </a:t>
            </a:r>
            <a:r>
              <a:rPr lang="en-US" altLang="zh-CN" b="0" i="0" dirty="0" err="1">
                <a:solidFill>
                  <a:srgbClr val="000000"/>
                </a:solidFill>
                <a:effectLst/>
                <a:latin typeface="pingfang SC"/>
              </a:rPr>
              <a:t>Douban</a:t>
            </a:r>
            <a:r>
              <a:rPr lang="zh-CN" altLang="en-US" b="0" i="0" dirty="0">
                <a:solidFill>
                  <a:srgbClr val="000000"/>
                </a:solidFill>
                <a:effectLst/>
                <a:latin typeface="pingfang SC"/>
              </a:rPr>
              <a:t>和</a:t>
            </a:r>
            <a:r>
              <a:rPr lang="en-US" altLang="zh-CN" b="0" i="0" dirty="0" err="1">
                <a:solidFill>
                  <a:srgbClr val="000000"/>
                </a:solidFill>
                <a:effectLst/>
                <a:latin typeface="pingfang SC"/>
              </a:rPr>
              <a:t>YahooMusic</a:t>
            </a:r>
            <a:r>
              <a:rPr lang="zh-CN" altLang="en-US" b="0" i="0" dirty="0">
                <a:solidFill>
                  <a:srgbClr val="000000"/>
                </a:solidFill>
                <a:effectLst/>
                <a:latin typeface="pingfang SC"/>
              </a:rPr>
              <a:t>。出人意料，迁移的</a:t>
            </a:r>
            <a:r>
              <a:rPr lang="en-US" altLang="zh-CN" b="0" i="0" dirty="0">
                <a:solidFill>
                  <a:srgbClr val="000000"/>
                </a:solidFill>
                <a:effectLst/>
                <a:latin typeface="pingfang SC"/>
              </a:rPr>
              <a:t>IGMC</a:t>
            </a:r>
            <a:r>
              <a:rPr lang="zh-CN" altLang="en-US" b="0" i="0" dirty="0">
                <a:solidFill>
                  <a:srgbClr val="000000"/>
                </a:solidFill>
                <a:effectLst/>
                <a:latin typeface="pingfang SC"/>
              </a:rPr>
              <a:t>模型取得了极强的性能，甚至好于一些专门在这三个数据集上训练的模型。这说明，不同推荐任务共享了大量相同的子图模式。</a:t>
            </a:r>
            <a:endParaRPr lang="zh-CN" altLang="en-US" dirty="0"/>
          </a:p>
        </p:txBody>
      </p:sp>
    </p:spTree>
    <p:extLst>
      <p:ext uri="{BB962C8B-B14F-4D97-AF65-F5344CB8AC3E}">
        <p14:creationId xmlns:p14="http://schemas.microsoft.com/office/powerpoint/2010/main" val="49100889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0" name="文本框 9"/>
          <p:cNvSpPr txBox="1"/>
          <p:nvPr/>
        </p:nvSpPr>
        <p:spPr>
          <a:xfrm>
            <a:off x="981075" y="171927"/>
            <a:ext cx="5583382" cy="461665"/>
          </a:xfrm>
          <a:prstGeom prst="rect">
            <a:avLst/>
          </a:prstGeom>
          <a:noFill/>
        </p:spPr>
        <p:txBody>
          <a:bodyPr wrap="square" rtlCol="0">
            <a:spAutoFit/>
          </a:bodyPr>
          <a:lstStyle/>
          <a:p>
            <a:r>
              <a:rPr lang="zh-CN" altLang="en-US" sz="2400" dirty="0"/>
              <a:t>实验结果</a:t>
            </a:r>
          </a:p>
        </p:txBody>
      </p:sp>
      <p:pic>
        <p:nvPicPr>
          <p:cNvPr id="3" name="图片 2">
            <a:extLst>
              <a:ext uri="{FF2B5EF4-FFF2-40B4-BE49-F238E27FC236}">
                <a16:creationId xmlns:a16="http://schemas.microsoft.com/office/drawing/2014/main" id="{D9EEEF06-93C6-4BA6-B400-D34D1E921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2238" y="803277"/>
            <a:ext cx="8007524" cy="4508052"/>
          </a:xfrm>
          <a:prstGeom prst="rect">
            <a:avLst/>
          </a:prstGeom>
        </p:spPr>
      </p:pic>
      <p:sp>
        <p:nvSpPr>
          <p:cNvPr id="6" name="文本框 5">
            <a:extLst>
              <a:ext uri="{FF2B5EF4-FFF2-40B4-BE49-F238E27FC236}">
                <a16:creationId xmlns:a16="http://schemas.microsoft.com/office/drawing/2014/main" id="{FE308428-60EE-4B7B-AD63-9A141F9D4802}"/>
              </a:ext>
            </a:extLst>
          </p:cNvPr>
          <p:cNvSpPr txBox="1"/>
          <p:nvPr/>
        </p:nvSpPr>
        <p:spPr>
          <a:xfrm>
            <a:off x="742278" y="5572461"/>
            <a:ext cx="10776622" cy="646331"/>
          </a:xfrm>
          <a:prstGeom prst="rect">
            <a:avLst/>
          </a:prstGeom>
          <a:noFill/>
        </p:spPr>
        <p:txBody>
          <a:bodyPr wrap="square" rtlCol="0">
            <a:spAutoFit/>
          </a:bodyPr>
          <a:lstStyle/>
          <a:p>
            <a:r>
              <a:rPr lang="zh-CN" altLang="en-US" b="0" i="0" dirty="0">
                <a:solidFill>
                  <a:srgbClr val="000000"/>
                </a:solidFill>
                <a:effectLst/>
                <a:latin typeface="pingfang SC"/>
              </a:rPr>
              <a:t>为验证这点，我们可视化了一些真实的封闭子图。可以发现，高评分和低评分对应的封闭子图确实有着明显的不同；且不同数据集之间共享许多相似的子图模式。</a:t>
            </a:r>
            <a:endParaRPr lang="zh-CN" altLang="en-US" dirty="0"/>
          </a:p>
        </p:txBody>
      </p:sp>
    </p:spTree>
    <p:extLst>
      <p:ext uri="{BB962C8B-B14F-4D97-AF65-F5344CB8AC3E}">
        <p14:creationId xmlns:p14="http://schemas.microsoft.com/office/powerpoint/2010/main" val="56413796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 name="AutoShape 2" descr="https://upload.wikimedia.org/wikipedia/commons/thumb/0/0a/DNA_alternative_splicing.gif/450px-DNA_alternative_splicing.gif"/>
          <p:cNvSpPr>
            <a:spLocks noChangeAspect="1" noChangeArrowheads="1"/>
          </p:cNvSpPr>
          <p:nvPr/>
        </p:nvSpPr>
        <p:spPr bwMode="auto">
          <a:xfrm>
            <a:off x="155575" y="-982663"/>
            <a:ext cx="4286250" cy="2057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wikimedia.org/wikipedia/commons/thumb/0/0a/DNA_alternative_splicing.gif/450px-DNA_alternative_splicing.gif"/>
          <p:cNvSpPr>
            <a:spLocks noChangeAspect="1" noChangeArrowheads="1"/>
          </p:cNvSpPr>
          <p:nvPr/>
        </p:nvSpPr>
        <p:spPr bwMode="auto">
          <a:xfrm>
            <a:off x="307975" y="-830263"/>
            <a:ext cx="4286250" cy="2057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文本框 6"/>
          <p:cNvSpPr txBox="1"/>
          <p:nvPr/>
        </p:nvSpPr>
        <p:spPr>
          <a:xfrm>
            <a:off x="981075" y="171927"/>
            <a:ext cx="5583382" cy="461665"/>
          </a:xfrm>
          <a:prstGeom prst="rect">
            <a:avLst/>
          </a:prstGeom>
          <a:noFill/>
        </p:spPr>
        <p:txBody>
          <a:bodyPr wrap="square" rtlCol="0">
            <a:spAutoFit/>
          </a:bodyPr>
          <a:lstStyle/>
          <a:p>
            <a:r>
              <a:rPr lang="zh-CN" altLang="en-US" sz="2400" dirty="0"/>
              <a:t>推荐系统与矩阵补全</a:t>
            </a:r>
          </a:p>
        </p:txBody>
      </p:sp>
      <p:sp>
        <p:nvSpPr>
          <p:cNvPr id="4" name="文本框 3">
            <a:extLst>
              <a:ext uri="{FF2B5EF4-FFF2-40B4-BE49-F238E27FC236}">
                <a16:creationId xmlns:a16="http://schemas.microsoft.com/office/drawing/2014/main" id="{69622F2D-B4F0-4E75-BB59-F1CB21B51715}"/>
              </a:ext>
            </a:extLst>
          </p:cNvPr>
          <p:cNvSpPr txBox="1"/>
          <p:nvPr/>
        </p:nvSpPr>
        <p:spPr>
          <a:xfrm>
            <a:off x="1753497" y="4598347"/>
            <a:ext cx="8423237" cy="1477328"/>
          </a:xfrm>
          <a:prstGeom prst="rect">
            <a:avLst/>
          </a:prstGeom>
          <a:noFill/>
        </p:spPr>
        <p:txBody>
          <a:bodyPr wrap="square" rtlCol="0">
            <a:spAutoFit/>
          </a:bodyPr>
          <a:lstStyle/>
          <a:p>
            <a:r>
              <a:rPr lang="zh-CN" altLang="en-US" b="0" i="0" dirty="0">
                <a:solidFill>
                  <a:srgbClr val="000000"/>
                </a:solidFill>
                <a:effectLst/>
                <a:latin typeface="Helvetica Neue"/>
              </a:rPr>
              <a:t>表中是用户对电影的评分</a:t>
            </a:r>
            <a:r>
              <a:rPr lang="zh-CN" altLang="en-US" dirty="0">
                <a:solidFill>
                  <a:srgbClr val="000000"/>
                </a:solidFill>
                <a:latin typeface="Helvetica Neue"/>
              </a:rPr>
              <a:t>，</a:t>
            </a:r>
            <a:r>
              <a:rPr lang="zh-CN" altLang="en-US" b="0" i="0" dirty="0">
                <a:solidFill>
                  <a:srgbClr val="000000"/>
                </a:solidFill>
                <a:effectLst/>
                <a:latin typeface="Helvetica Neue"/>
              </a:rPr>
              <a:t>但评分有缺失</a:t>
            </a:r>
            <a:r>
              <a:rPr lang="zh-CN" altLang="en-US" dirty="0">
                <a:solidFill>
                  <a:srgbClr val="000000"/>
                </a:solidFill>
                <a:latin typeface="Helvetica Neue"/>
              </a:rPr>
              <a:t>，</a:t>
            </a:r>
            <a:r>
              <a:rPr lang="zh-CN" altLang="en-US" b="0" i="0" dirty="0">
                <a:solidFill>
                  <a:srgbClr val="000000"/>
                </a:solidFill>
                <a:effectLst/>
                <a:latin typeface="Helvetica Neue"/>
              </a:rPr>
              <a:t>因为用户不可能对所有电影作出评价</a:t>
            </a:r>
            <a:r>
              <a:rPr lang="zh-CN" altLang="en-US" dirty="0">
                <a:solidFill>
                  <a:srgbClr val="000000"/>
                </a:solidFill>
                <a:latin typeface="Helvetica Neue"/>
              </a:rPr>
              <a:t>。</a:t>
            </a:r>
            <a:br>
              <a:rPr lang="zh-CN" altLang="en-US" dirty="0"/>
            </a:br>
            <a:r>
              <a:rPr lang="zh-CN" altLang="en-US" b="0" i="0" dirty="0">
                <a:solidFill>
                  <a:srgbClr val="000000"/>
                </a:solidFill>
                <a:effectLst/>
                <a:latin typeface="Helvetica Neue"/>
              </a:rPr>
              <a:t>那么推荐问题就是给用户合理推荐一个没看过的电影</a:t>
            </a:r>
            <a:r>
              <a:rPr lang="zh-CN" altLang="en-US" dirty="0">
                <a:solidFill>
                  <a:srgbClr val="000000"/>
                </a:solidFill>
                <a:latin typeface="Helvetica Neue"/>
              </a:rPr>
              <a:t>，</a:t>
            </a:r>
            <a:r>
              <a:rPr lang="zh-CN" altLang="en-US" b="0" i="0" dirty="0">
                <a:solidFill>
                  <a:srgbClr val="000000"/>
                </a:solidFill>
                <a:effectLst/>
                <a:latin typeface="Helvetica Neue"/>
              </a:rPr>
              <a:t>合理是指</a:t>
            </a:r>
            <a:r>
              <a:rPr lang="zh-CN" altLang="en-US" dirty="0">
                <a:solidFill>
                  <a:srgbClr val="000000"/>
                </a:solidFill>
                <a:latin typeface="Helvetica Neue"/>
              </a:rPr>
              <a:t>，</a:t>
            </a:r>
            <a:r>
              <a:rPr lang="zh-CN" altLang="en-US" b="0" i="0" dirty="0">
                <a:solidFill>
                  <a:srgbClr val="000000"/>
                </a:solidFill>
                <a:effectLst/>
                <a:latin typeface="Helvetica Neue"/>
              </a:rPr>
              <a:t>预测用户应该对这部电影评分较高</a:t>
            </a:r>
            <a:r>
              <a:rPr lang="zh-CN" altLang="en-US" dirty="0">
                <a:solidFill>
                  <a:srgbClr val="000000"/>
                </a:solidFill>
                <a:latin typeface="Helvetica Neue"/>
              </a:rPr>
              <a:t>。</a:t>
            </a:r>
            <a:r>
              <a:rPr lang="zh-CN" altLang="en-US" b="0" i="0" dirty="0">
                <a:solidFill>
                  <a:srgbClr val="000000"/>
                </a:solidFill>
                <a:effectLst/>
                <a:latin typeface="Helvetica Neue"/>
              </a:rPr>
              <a:t>然后这个问题就变成了矩阵补全</a:t>
            </a:r>
            <a:r>
              <a:rPr lang="zh-CN" altLang="en-US" dirty="0">
                <a:solidFill>
                  <a:srgbClr val="000000"/>
                </a:solidFill>
                <a:latin typeface="Helvetica Neue"/>
              </a:rPr>
              <a:t>，</a:t>
            </a:r>
            <a:r>
              <a:rPr lang="zh-CN" altLang="en-US" b="0" i="0" dirty="0">
                <a:solidFill>
                  <a:srgbClr val="000000"/>
                </a:solidFill>
                <a:effectLst/>
                <a:latin typeface="Helvetica Neue"/>
              </a:rPr>
              <a:t>也就是填充表中的问号</a:t>
            </a:r>
            <a:r>
              <a:rPr lang="zh-CN" altLang="en-US" dirty="0">
                <a:solidFill>
                  <a:srgbClr val="000000"/>
                </a:solidFill>
                <a:latin typeface="Helvetica Neue"/>
              </a:rPr>
              <a:t>。</a:t>
            </a:r>
            <a:endParaRPr lang="en-US" altLang="zh-CN" dirty="0">
              <a:solidFill>
                <a:srgbClr val="000000"/>
              </a:solidFill>
              <a:latin typeface="Helvetica Neue"/>
            </a:endParaRPr>
          </a:p>
          <a:p>
            <a:endParaRPr lang="en-US" altLang="zh-CN" dirty="0">
              <a:solidFill>
                <a:srgbClr val="000000"/>
              </a:solidFill>
              <a:latin typeface="Helvetica Neue"/>
            </a:endParaRPr>
          </a:p>
          <a:p>
            <a:r>
              <a:rPr lang="zh-CN" altLang="en-US" dirty="0">
                <a:solidFill>
                  <a:srgbClr val="000000"/>
                </a:solidFill>
                <a:latin typeface="Helvetica Neue"/>
              </a:rPr>
              <a:t>实际问题中矩阵可能很稀疏。</a:t>
            </a:r>
            <a:endParaRPr lang="zh-CN" altLang="en-US" dirty="0"/>
          </a:p>
        </p:txBody>
      </p:sp>
      <p:pic>
        <p:nvPicPr>
          <p:cNvPr id="1026" name="Picture 2">
            <a:extLst>
              <a:ext uri="{FF2B5EF4-FFF2-40B4-BE49-F238E27FC236}">
                <a16:creationId xmlns:a16="http://schemas.microsoft.com/office/drawing/2014/main" id="{E2E6F012-27EE-4353-BDBC-5FBD3EBCF8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790" y="1317305"/>
            <a:ext cx="7486650"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041637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0" name="文本框 9"/>
          <p:cNvSpPr txBox="1"/>
          <p:nvPr/>
        </p:nvSpPr>
        <p:spPr>
          <a:xfrm>
            <a:off x="981075" y="171927"/>
            <a:ext cx="5583382" cy="461665"/>
          </a:xfrm>
          <a:prstGeom prst="rect">
            <a:avLst/>
          </a:prstGeom>
          <a:noFill/>
        </p:spPr>
        <p:txBody>
          <a:bodyPr wrap="square" rtlCol="0">
            <a:spAutoFit/>
          </a:bodyPr>
          <a:lstStyle/>
          <a:p>
            <a:r>
              <a:rPr lang="en-US" altLang="zh-CN" sz="2400" dirty="0"/>
              <a:t>IGMC</a:t>
            </a:r>
            <a:endParaRPr lang="zh-CN" altLang="en-US" sz="2400" dirty="0"/>
          </a:p>
        </p:txBody>
      </p:sp>
      <p:sp>
        <p:nvSpPr>
          <p:cNvPr id="2" name="文本框 1">
            <a:extLst>
              <a:ext uri="{FF2B5EF4-FFF2-40B4-BE49-F238E27FC236}">
                <a16:creationId xmlns:a16="http://schemas.microsoft.com/office/drawing/2014/main" id="{7EC0333E-8BB2-4D96-8FD0-23C0BEF7C8CE}"/>
              </a:ext>
            </a:extLst>
          </p:cNvPr>
          <p:cNvSpPr txBox="1"/>
          <p:nvPr/>
        </p:nvSpPr>
        <p:spPr>
          <a:xfrm>
            <a:off x="1459454" y="4624937"/>
            <a:ext cx="9273092" cy="1200329"/>
          </a:xfrm>
          <a:prstGeom prst="rect">
            <a:avLst/>
          </a:prstGeom>
          <a:noFill/>
        </p:spPr>
        <p:txBody>
          <a:bodyPr wrap="square" rtlCol="0">
            <a:spAutoFit/>
          </a:bodyPr>
          <a:lstStyle/>
          <a:p>
            <a:r>
              <a:rPr lang="zh-CN" altLang="en-US" b="0" i="0" dirty="0">
                <a:solidFill>
                  <a:srgbClr val="000000"/>
                </a:solidFill>
                <a:effectLst/>
                <a:latin typeface="pingfang SC"/>
              </a:rPr>
              <a:t>本文提出一种基于图神经网络的归纳矩阵补全模型</a:t>
            </a:r>
            <a:r>
              <a:rPr lang="en-US" altLang="zh-CN" b="0" i="0" dirty="0">
                <a:solidFill>
                  <a:srgbClr val="000000"/>
                </a:solidFill>
                <a:effectLst/>
                <a:latin typeface="pingfang SC"/>
              </a:rPr>
              <a:t>IGMC</a:t>
            </a:r>
            <a:r>
              <a:rPr lang="zh-CN" altLang="en-US" b="0" i="0" dirty="0">
                <a:solidFill>
                  <a:srgbClr val="000000"/>
                </a:solidFill>
                <a:effectLst/>
                <a:latin typeface="pingfang SC"/>
              </a:rPr>
              <a:t>（</a:t>
            </a:r>
            <a:r>
              <a:rPr lang="en-US" altLang="zh-CN" b="0" i="0" dirty="0">
                <a:solidFill>
                  <a:srgbClr val="000000"/>
                </a:solidFill>
                <a:effectLst/>
                <a:latin typeface="pingfang SC"/>
              </a:rPr>
              <a:t>Inductive Graph-based Matrix Completion</a:t>
            </a:r>
            <a:r>
              <a:rPr lang="zh-CN" altLang="en-US" b="0" i="0" dirty="0">
                <a:solidFill>
                  <a:srgbClr val="000000"/>
                </a:solidFill>
                <a:effectLst/>
                <a:latin typeface="pingfang SC"/>
              </a:rPr>
              <a:t>）。</a:t>
            </a:r>
            <a:r>
              <a:rPr lang="en-US" altLang="zh-CN" b="0" i="0" dirty="0">
                <a:solidFill>
                  <a:srgbClr val="000000"/>
                </a:solidFill>
                <a:effectLst/>
                <a:latin typeface="pingfang SC"/>
              </a:rPr>
              <a:t>IGMC</a:t>
            </a:r>
            <a:r>
              <a:rPr lang="zh-CN" altLang="en-US" b="0" i="0" dirty="0">
                <a:solidFill>
                  <a:srgbClr val="000000"/>
                </a:solidFill>
                <a:effectLst/>
                <a:latin typeface="pingfang SC"/>
              </a:rPr>
              <a:t>为每一个（用户，项目）对提取一个封闭子图</a:t>
            </a:r>
            <a:r>
              <a:rPr lang="en-US" altLang="zh-CN" b="0" i="0" dirty="0">
                <a:solidFill>
                  <a:srgbClr val="000000"/>
                </a:solidFill>
                <a:effectLst/>
                <a:latin typeface="pingfang SC"/>
              </a:rPr>
              <a:t>(enclosing subgraph)</a:t>
            </a:r>
            <a:r>
              <a:rPr lang="zh-CN" altLang="en-US" b="0" i="0" dirty="0">
                <a:solidFill>
                  <a:srgbClr val="000000"/>
                </a:solidFill>
                <a:effectLst/>
                <a:latin typeface="pingfang SC"/>
              </a:rPr>
              <a:t>，并用图神经网络</a:t>
            </a:r>
            <a:r>
              <a:rPr lang="en-US" altLang="zh-CN" b="0" i="0" dirty="0">
                <a:solidFill>
                  <a:srgbClr val="000000"/>
                </a:solidFill>
                <a:effectLst/>
                <a:latin typeface="pingfang SC"/>
              </a:rPr>
              <a:t>(graph neural network)</a:t>
            </a:r>
            <a:r>
              <a:rPr lang="zh-CN" altLang="en-US" b="0" i="0" dirty="0">
                <a:solidFill>
                  <a:srgbClr val="000000"/>
                </a:solidFill>
                <a:effectLst/>
                <a:latin typeface="pingfang SC"/>
              </a:rPr>
              <a:t>训练一个由子图结构映射到用户对项目评分</a:t>
            </a:r>
            <a:r>
              <a:rPr lang="en-US" altLang="zh-CN" b="0" i="0" dirty="0">
                <a:solidFill>
                  <a:srgbClr val="000000"/>
                </a:solidFill>
                <a:effectLst/>
                <a:latin typeface="pingfang SC"/>
              </a:rPr>
              <a:t>(rating)</a:t>
            </a:r>
            <a:r>
              <a:rPr lang="zh-CN" altLang="en-US" b="0" i="0" dirty="0">
                <a:solidFill>
                  <a:srgbClr val="000000"/>
                </a:solidFill>
                <a:effectLst/>
                <a:latin typeface="pingfang SC"/>
              </a:rPr>
              <a:t>的回归模型。</a:t>
            </a:r>
            <a:endParaRPr lang="zh-CN" altLang="en-US" dirty="0"/>
          </a:p>
        </p:txBody>
      </p:sp>
      <p:pic>
        <p:nvPicPr>
          <p:cNvPr id="7" name="图片 6">
            <a:extLst>
              <a:ext uri="{FF2B5EF4-FFF2-40B4-BE49-F238E27FC236}">
                <a16:creationId xmlns:a16="http://schemas.microsoft.com/office/drawing/2014/main" id="{CEC3757A-7A8F-49AA-87BF-CCA68AEAFA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045" y="803277"/>
            <a:ext cx="10459910" cy="3543795"/>
          </a:xfrm>
          <a:prstGeom prst="rect">
            <a:avLst/>
          </a:prstGeom>
        </p:spPr>
      </p:pic>
    </p:spTree>
    <p:extLst>
      <p:ext uri="{BB962C8B-B14F-4D97-AF65-F5344CB8AC3E}">
        <p14:creationId xmlns:p14="http://schemas.microsoft.com/office/powerpoint/2010/main" val="211370798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0" name="文本框 9"/>
          <p:cNvSpPr txBox="1"/>
          <p:nvPr/>
        </p:nvSpPr>
        <p:spPr>
          <a:xfrm>
            <a:off x="981075" y="171927"/>
            <a:ext cx="5583382" cy="461665"/>
          </a:xfrm>
          <a:prstGeom prst="rect">
            <a:avLst/>
          </a:prstGeom>
          <a:noFill/>
        </p:spPr>
        <p:txBody>
          <a:bodyPr wrap="square" rtlCol="0">
            <a:spAutoFit/>
          </a:bodyPr>
          <a:lstStyle/>
          <a:p>
            <a:r>
              <a:rPr lang="zh-CN" altLang="en-US" sz="2400" dirty="0"/>
              <a:t>封闭子图的提取</a:t>
            </a:r>
          </a:p>
        </p:txBody>
      </p:sp>
      <p:pic>
        <p:nvPicPr>
          <p:cNvPr id="3" name="图片 2">
            <a:extLst>
              <a:ext uri="{FF2B5EF4-FFF2-40B4-BE49-F238E27FC236}">
                <a16:creationId xmlns:a16="http://schemas.microsoft.com/office/drawing/2014/main" id="{223D7C52-D2B8-42EA-B579-F457D924C2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098" y="803277"/>
            <a:ext cx="10421804" cy="4601217"/>
          </a:xfrm>
          <a:prstGeom prst="rect">
            <a:avLst/>
          </a:prstGeom>
        </p:spPr>
      </p:pic>
      <p:sp>
        <p:nvSpPr>
          <p:cNvPr id="4" name="文本框 3">
            <a:extLst>
              <a:ext uri="{FF2B5EF4-FFF2-40B4-BE49-F238E27FC236}">
                <a16:creationId xmlns:a16="http://schemas.microsoft.com/office/drawing/2014/main" id="{4C079B65-4D53-4307-9FAB-F4FE556DD6D8}"/>
              </a:ext>
            </a:extLst>
          </p:cNvPr>
          <p:cNvSpPr txBox="1"/>
          <p:nvPr/>
        </p:nvSpPr>
        <p:spPr>
          <a:xfrm>
            <a:off x="971550" y="5451345"/>
            <a:ext cx="10858500" cy="1477328"/>
          </a:xfrm>
          <a:prstGeom prst="rect">
            <a:avLst/>
          </a:prstGeom>
          <a:noFill/>
        </p:spPr>
        <p:txBody>
          <a:bodyPr wrap="square" rtlCol="0">
            <a:spAutoFit/>
          </a:bodyPr>
          <a:lstStyle/>
          <a:p>
            <a:r>
              <a:rPr lang="zh-CN" altLang="en-US" dirty="0"/>
              <a:t>初始时：用户集合</a:t>
            </a:r>
            <a:r>
              <a:rPr lang="en-US" altLang="zh-CN" dirty="0"/>
              <a:t>U</a:t>
            </a:r>
            <a:r>
              <a:rPr lang="zh-CN" altLang="en-US" dirty="0"/>
              <a:t>只有目标用户，项目集合只有目标项目。</a:t>
            </a:r>
            <a:endParaRPr lang="en-US" altLang="zh-CN" dirty="0"/>
          </a:p>
          <a:p>
            <a:r>
              <a:rPr lang="zh-CN" altLang="en-US" dirty="0"/>
              <a:t>每一次迭代，将</a:t>
            </a:r>
            <a:r>
              <a:rPr lang="en-US" altLang="zh-CN" dirty="0"/>
              <a:t>U</a:t>
            </a:r>
            <a:r>
              <a:rPr lang="zh-CN" altLang="en-US" dirty="0"/>
              <a:t>的邻居加入</a:t>
            </a:r>
            <a:r>
              <a:rPr lang="en-US" altLang="zh-CN" dirty="0"/>
              <a:t>V</a:t>
            </a:r>
            <a:r>
              <a:rPr lang="zh-CN" altLang="en-US" dirty="0"/>
              <a:t>，</a:t>
            </a:r>
            <a:r>
              <a:rPr lang="en-US" altLang="zh-CN" dirty="0"/>
              <a:t>V</a:t>
            </a:r>
            <a:r>
              <a:rPr lang="zh-CN" altLang="en-US" dirty="0"/>
              <a:t>的邻居加入</a:t>
            </a:r>
            <a:r>
              <a:rPr lang="en-US" altLang="zh-CN" dirty="0"/>
              <a:t>U</a:t>
            </a:r>
            <a:r>
              <a:rPr lang="zh-CN" altLang="en-US" dirty="0"/>
              <a:t>。</a:t>
            </a:r>
            <a:endParaRPr lang="en-US" altLang="zh-CN" dirty="0"/>
          </a:p>
          <a:p>
            <a:r>
              <a:rPr lang="zh-CN" altLang="en-US" dirty="0"/>
              <a:t>迭代</a:t>
            </a:r>
            <a:r>
              <a:rPr lang="en-US" altLang="zh-CN" dirty="0"/>
              <a:t>h</a:t>
            </a:r>
            <a:r>
              <a:rPr lang="zh-CN" altLang="en-US" dirty="0"/>
              <a:t>次。</a:t>
            </a:r>
            <a:endParaRPr lang="en-US" altLang="zh-CN" dirty="0"/>
          </a:p>
          <a:p>
            <a:r>
              <a:rPr lang="zh-CN" altLang="en-US" dirty="0"/>
              <a:t>最后去除</a:t>
            </a:r>
            <a:r>
              <a:rPr lang="en-US" altLang="zh-CN" dirty="0"/>
              <a:t>(</a:t>
            </a:r>
            <a:r>
              <a:rPr lang="en-US" altLang="zh-CN" dirty="0" err="1"/>
              <a:t>u,v</a:t>
            </a:r>
            <a:r>
              <a:rPr lang="en-US" altLang="zh-CN" dirty="0"/>
              <a:t>)</a:t>
            </a:r>
            <a:r>
              <a:rPr lang="zh-CN" altLang="en-US" dirty="0"/>
              <a:t>的边，得到由</a:t>
            </a:r>
            <a:r>
              <a:rPr lang="en-US" altLang="zh-CN" dirty="0"/>
              <a:t>(</a:t>
            </a:r>
            <a:r>
              <a:rPr lang="en-US" altLang="zh-CN" dirty="0" err="1"/>
              <a:t>u,v</a:t>
            </a:r>
            <a:r>
              <a:rPr lang="en-US" altLang="zh-CN" dirty="0"/>
              <a:t>)</a:t>
            </a:r>
            <a:r>
              <a:rPr lang="zh-CN" altLang="en-US" dirty="0"/>
              <a:t>导出的</a:t>
            </a:r>
            <a:r>
              <a:rPr lang="en-US" altLang="zh-CN" dirty="0"/>
              <a:t>h-</a:t>
            </a:r>
            <a:r>
              <a:rPr lang="zh-CN" altLang="en-US" dirty="0"/>
              <a:t>阶子图。</a:t>
            </a:r>
            <a:endParaRPr lang="en-US" altLang="zh-CN" dirty="0"/>
          </a:p>
          <a:p>
            <a:endParaRPr lang="zh-CN" altLang="en-US" dirty="0"/>
          </a:p>
        </p:txBody>
      </p:sp>
    </p:spTree>
    <p:extLst>
      <p:ext uri="{BB962C8B-B14F-4D97-AF65-F5344CB8AC3E}">
        <p14:creationId xmlns:p14="http://schemas.microsoft.com/office/powerpoint/2010/main" val="377992751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0" name="文本框 9"/>
          <p:cNvSpPr txBox="1"/>
          <p:nvPr/>
        </p:nvSpPr>
        <p:spPr>
          <a:xfrm>
            <a:off x="981075" y="171927"/>
            <a:ext cx="5583382" cy="461665"/>
          </a:xfrm>
          <a:prstGeom prst="rect">
            <a:avLst/>
          </a:prstGeom>
          <a:noFill/>
        </p:spPr>
        <p:txBody>
          <a:bodyPr wrap="square" rtlCol="0">
            <a:spAutoFit/>
          </a:bodyPr>
          <a:lstStyle/>
          <a:p>
            <a:r>
              <a:rPr lang="zh-CN" altLang="en-US" sz="2400" dirty="0"/>
              <a:t>节点特征标注</a:t>
            </a:r>
          </a:p>
        </p:txBody>
      </p:sp>
      <p:sp>
        <p:nvSpPr>
          <p:cNvPr id="2" name="文本框 1">
            <a:extLst>
              <a:ext uri="{FF2B5EF4-FFF2-40B4-BE49-F238E27FC236}">
                <a16:creationId xmlns:a16="http://schemas.microsoft.com/office/drawing/2014/main" id="{A1AF810E-3095-40F5-9ECD-504311606111}"/>
              </a:ext>
            </a:extLst>
          </p:cNvPr>
          <p:cNvSpPr txBox="1"/>
          <p:nvPr/>
        </p:nvSpPr>
        <p:spPr>
          <a:xfrm>
            <a:off x="1140311" y="1245449"/>
            <a:ext cx="9176273" cy="5201424"/>
          </a:xfrm>
          <a:prstGeom prst="rect">
            <a:avLst/>
          </a:prstGeom>
          <a:noFill/>
        </p:spPr>
        <p:txBody>
          <a:bodyPr wrap="square" rtlCol="0">
            <a:spAutoFit/>
          </a:bodyPr>
          <a:lstStyle/>
          <a:p>
            <a:pPr algn="l"/>
            <a:r>
              <a:rPr lang="zh-CN" altLang="en-US" sz="2000" b="0" i="0" dirty="0">
                <a:solidFill>
                  <a:srgbClr val="000000"/>
                </a:solidFill>
                <a:effectLst/>
                <a:latin typeface="pingfang SC"/>
              </a:rPr>
              <a:t>提取每个封闭子图后，首先要对其中的节点进行标注</a:t>
            </a:r>
            <a:r>
              <a:rPr lang="en-US" altLang="zh-CN" sz="2000" b="0" i="0" dirty="0">
                <a:solidFill>
                  <a:srgbClr val="000000"/>
                </a:solidFill>
                <a:effectLst/>
                <a:latin typeface="pingfang SC"/>
              </a:rPr>
              <a:t>(node labeling)</a:t>
            </a:r>
            <a:r>
              <a:rPr lang="zh-CN" altLang="en-US" sz="2000" b="0" i="0" dirty="0">
                <a:solidFill>
                  <a:srgbClr val="000000"/>
                </a:solidFill>
                <a:effectLst/>
                <a:latin typeface="pingfang SC"/>
              </a:rPr>
              <a:t>。目的是为了区分子图中节点的不同角色。比如我们要区分目标节点</a:t>
            </a:r>
            <a:r>
              <a:rPr lang="en-US" altLang="zh-CN" sz="2000" b="0" i="0" dirty="0">
                <a:solidFill>
                  <a:srgbClr val="000000"/>
                </a:solidFill>
                <a:effectLst/>
                <a:latin typeface="pingfang SC"/>
              </a:rPr>
              <a:t>(target user/item)</a:t>
            </a:r>
            <a:r>
              <a:rPr lang="zh-CN" altLang="en-US" sz="2000" b="0" i="0" dirty="0">
                <a:solidFill>
                  <a:srgbClr val="000000"/>
                </a:solidFill>
                <a:effectLst/>
                <a:latin typeface="pingfang SC"/>
              </a:rPr>
              <a:t>和背景节点 </a:t>
            </a:r>
            <a:r>
              <a:rPr lang="en-US" altLang="zh-CN" sz="2000" b="0" i="0" dirty="0">
                <a:solidFill>
                  <a:srgbClr val="000000"/>
                </a:solidFill>
                <a:effectLst/>
                <a:latin typeface="pingfang SC"/>
              </a:rPr>
              <a:t>(context nodes)</a:t>
            </a:r>
            <a:r>
              <a:rPr lang="zh-CN" altLang="en-US" sz="2000" b="0" i="0" dirty="0">
                <a:solidFill>
                  <a:srgbClr val="000000"/>
                </a:solidFill>
                <a:effectLst/>
                <a:latin typeface="pingfang SC"/>
              </a:rPr>
              <a:t>。目标节点标示出我们到底要预测子图中哪一对</a:t>
            </a:r>
            <a:r>
              <a:rPr lang="en-US" altLang="zh-CN" sz="2000" b="0" i="0" dirty="0">
                <a:solidFill>
                  <a:srgbClr val="000000"/>
                </a:solidFill>
                <a:effectLst/>
                <a:latin typeface="pingfang SC"/>
              </a:rPr>
              <a:t>(user, item)</a:t>
            </a:r>
            <a:r>
              <a:rPr lang="zh-CN" altLang="en-US" sz="2000" b="0" i="0" dirty="0">
                <a:solidFill>
                  <a:srgbClr val="000000"/>
                </a:solidFill>
                <a:effectLst/>
                <a:latin typeface="pingfang SC"/>
              </a:rPr>
              <a:t>之间的评分。同时，我们可以区分不同阶的邻居节点，比如一阶邻居</a:t>
            </a:r>
            <a:r>
              <a:rPr lang="en-US" altLang="zh-CN" sz="2000" b="0" i="0" dirty="0">
                <a:solidFill>
                  <a:srgbClr val="000000"/>
                </a:solidFill>
                <a:effectLst/>
                <a:latin typeface="pingfang SC"/>
              </a:rPr>
              <a:t>(1-hop neighbors)</a:t>
            </a:r>
            <a:r>
              <a:rPr lang="zh-CN" altLang="en-US" sz="2000" b="0" i="0" dirty="0">
                <a:solidFill>
                  <a:srgbClr val="000000"/>
                </a:solidFill>
                <a:effectLst/>
                <a:latin typeface="pingfang SC"/>
              </a:rPr>
              <a:t>和二阶邻居</a:t>
            </a:r>
            <a:r>
              <a:rPr lang="en-US" altLang="zh-CN" sz="2000" b="0" i="0" dirty="0">
                <a:solidFill>
                  <a:srgbClr val="000000"/>
                </a:solidFill>
                <a:effectLst/>
                <a:latin typeface="pingfang SC"/>
              </a:rPr>
              <a:t>(2-hop neighbors)</a:t>
            </a:r>
            <a:r>
              <a:rPr lang="zh-CN" altLang="en-US" sz="2000" b="0" i="0" dirty="0">
                <a:solidFill>
                  <a:srgbClr val="000000"/>
                </a:solidFill>
                <a:effectLst/>
                <a:latin typeface="pingfang SC"/>
              </a:rPr>
              <a:t>对目标节点的贡献程度并不相同。</a:t>
            </a:r>
            <a:endParaRPr lang="en-US" altLang="zh-CN" sz="2000" b="0" i="0" dirty="0">
              <a:solidFill>
                <a:srgbClr val="000000"/>
              </a:solidFill>
              <a:effectLst/>
              <a:latin typeface="pingfang SC"/>
            </a:endParaRPr>
          </a:p>
          <a:p>
            <a:pPr algn="l"/>
            <a:endParaRPr lang="en-US" altLang="zh-CN" b="0" i="0" dirty="0">
              <a:solidFill>
                <a:srgbClr val="000000"/>
              </a:solidFill>
              <a:effectLst/>
              <a:latin typeface="pingfang SC"/>
            </a:endParaRPr>
          </a:p>
          <a:p>
            <a:pPr algn="l"/>
            <a:endParaRPr lang="en-US" altLang="zh-CN" dirty="0">
              <a:solidFill>
                <a:srgbClr val="000000"/>
              </a:solidFill>
              <a:latin typeface="pingfang SC"/>
            </a:endParaRPr>
          </a:p>
          <a:p>
            <a:pPr algn="l"/>
            <a:endParaRPr lang="zh-CN" altLang="en-US" b="0" i="0" dirty="0">
              <a:solidFill>
                <a:srgbClr val="000000"/>
              </a:solidFill>
              <a:effectLst/>
              <a:latin typeface="pingfang SC"/>
            </a:endParaRPr>
          </a:p>
          <a:p>
            <a:pPr algn="l"/>
            <a:r>
              <a:rPr lang="zh-CN" altLang="en-US" sz="2000" i="0" dirty="0">
                <a:solidFill>
                  <a:srgbClr val="000000"/>
                </a:solidFill>
                <a:effectLst/>
                <a:latin typeface="pingfang SC"/>
              </a:rPr>
              <a:t>这里采用了一个简单的做法：</a:t>
            </a:r>
            <a:endParaRPr lang="en-US" altLang="zh-CN" sz="2000" i="0" dirty="0">
              <a:solidFill>
                <a:srgbClr val="000000"/>
              </a:solidFill>
              <a:effectLst/>
              <a:latin typeface="pingfang SC"/>
            </a:endParaRPr>
          </a:p>
          <a:p>
            <a:pPr algn="l"/>
            <a:endParaRPr lang="en-US" altLang="zh-CN" sz="2000" i="0" dirty="0">
              <a:solidFill>
                <a:srgbClr val="000000"/>
              </a:solidFill>
              <a:effectLst/>
              <a:latin typeface="pingfang SC"/>
            </a:endParaRPr>
          </a:p>
          <a:p>
            <a:pPr algn="l">
              <a:lnSpc>
                <a:spcPct val="150000"/>
              </a:lnSpc>
            </a:pPr>
            <a:r>
              <a:rPr lang="zh-CN" altLang="en-US" sz="2000" i="0" dirty="0">
                <a:solidFill>
                  <a:srgbClr val="000000"/>
                </a:solidFill>
                <a:effectLst/>
                <a:latin typeface="pingfang SC"/>
              </a:rPr>
              <a:t>对目标用户</a:t>
            </a:r>
            <a:r>
              <a:rPr lang="en-US" altLang="zh-CN" sz="2000" i="0" dirty="0">
                <a:solidFill>
                  <a:srgbClr val="000000"/>
                </a:solidFill>
                <a:effectLst/>
                <a:latin typeface="pingfang SC"/>
              </a:rPr>
              <a:t>(target user)</a:t>
            </a:r>
            <a:r>
              <a:rPr lang="zh-CN" altLang="en-US" sz="2000" i="0" dirty="0">
                <a:solidFill>
                  <a:srgbClr val="000000"/>
                </a:solidFill>
                <a:effectLst/>
                <a:latin typeface="pingfang SC"/>
              </a:rPr>
              <a:t>和目标项目</a:t>
            </a:r>
            <a:r>
              <a:rPr lang="en-US" altLang="zh-CN" sz="2000" i="0" dirty="0">
                <a:solidFill>
                  <a:srgbClr val="000000"/>
                </a:solidFill>
                <a:effectLst/>
                <a:latin typeface="pingfang SC"/>
              </a:rPr>
              <a:t>(target item)</a:t>
            </a:r>
            <a:r>
              <a:rPr lang="zh-CN" altLang="en-US" sz="2000" i="0" dirty="0">
                <a:solidFill>
                  <a:srgbClr val="000000"/>
                </a:solidFill>
                <a:effectLst/>
                <a:latin typeface="pingfang SC"/>
              </a:rPr>
              <a:t>，我们分别标注为</a:t>
            </a:r>
            <a:r>
              <a:rPr lang="en-US" altLang="zh-CN" sz="2000" i="0" dirty="0">
                <a:solidFill>
                  <a:srgbClr val="000000"/>
                </a:solidFill>
                <a:effectLst/>
                <a:latin typeface="pingfang SC"/>
              </a:rPr>
              <a:t>0</a:t>
            </a:r>
            <a:r>
              <a:rPr lang="zh-CN" altLang="en-US" sz="2000" i="0" dirty="0">
                <a:solidFill>
                  <a:srgbClr val="000000"/>
                </a:solidFill>
                <a:effectLst/>
                <a:latin typeface="pingfang SC"/>
              </a:rPr>
              <a:t>，</a:t>
            </a:r>
            <a:r>
              <a:rPr lang="en-US" altLang="zh-CN" sz="2000" i="0" dirty="0">
                <a:solidFill>
                  <a:srgbClr val="000000"/>
                </a:solidFill>
                <a:effectLst/>
                <a:latin typeface="pingfang SC"/>
              </a:rPr>
              <a:t>1</a:t>
            </a:r>
            <a:r>
              <a:rPr lang="zh-CN" altLang="en-US" sz="2000" i="0" dirty="0">
                <a:solidFill>
                  <a:srgbClr val="000000"/>
                </a:solidFill>
                <a:effectLst/>
                <a:latin typeface="pingfang SC"/>
              </a:rPr>
              <a:t>；</a:t>
            </a:r>
            <a:endParaRPr lang="en-US" altLang="zh-CN" sz="2000" i="0" dirty="0">
              <a:solidFill>
                <a:srgbClr val="000000"/>
              </a:solidFill>
              <a:effectLst/>
              <a:latin typeface="pingfang SC"/>
            </a:endParaRPr>
          </a:p>
          <a:p>
            <a:pPr algn="l">
              <a:lnSpc>
                <a:spcPct val="150000"/>
              </a:lnSpc>
            </a:pPr>
            <a:r>
              <a:rPr lang="zh-CN" altLang="en-US" sz="2000" i="0" dirty="0">
                <a:solidFill>
                  <a:srgbClr val="000000"/>
                </a:solidFill>
                <a:effectLst/>
                <a:latin typeface="pingfang SC"/>
              </a:rPr>
              <a:t>对</a:t>
            </a:r>
            <a:r>
              <a:rPr lang="en-US" altLang="zh-CN" sz="2000" i="0" dirty="0" err="1">
                <a:solidFill>
                  <a:srgbClr val="000000"/>
                </a:solidFill>
                <a:effectLst/>
                <a:latin typeface="pingfang SC"/>
              </a:rPr>
              <a:t>i</a:t>
            </a:r>
            <a:r>
              <a:rPr lang="en-US" altLang="zh-CN" sz="2000" i="0" dirty="0">
                <a:solidFill>
                  <a:srgbClr val="000000"/>
                </a:solidFill>
                <a:effectLst/>
                <a:latin typeface="pingfang SC"/>
              </a:rPr>
              <a:t>-hop</a:t>
            </a:r>
            <a:r>
              <a:rPr lang="zh-CN" altLang="en-US" sz="2000" i="0" dirty="0">
                <a:solidFill>
                  <a:srgbClr val="000000"/>
                </a:solidFill>
                <a:effectLst/>
                <a:latin typeface="pingfang SC"/>
              </a:rPr>
              <a:t>的背景用户我们标注为</a:t>
            </a:r>
            <a:r>
              <a:rPr lang="en-US" altLang="zh-CN" sz="2000" i="0" dirty="0">
                <a:solidFill>
                  <a:srgbClr val="000000"/>
                </a:solidFill>
                <a:effectLst/>
                <a:latin typeface="pingfang SC"/>
              </a:rPr>
              <a:t>2i</a:t>
            </a:r>
            <a:r>
              <a:rPr lang="zh-CN" altLang="en-US" sz="2000" i="0" dirty="0">
                <a:solidFill>
                  <a:srgbClr val="000000"/>
                </a:solidFill>
                <a:effectLst/>
                <a:latin typeface="pingfang SC"/>
              </a:rPr>
              <a:t>，对</a:t>
            </a:r>
            <a:r>
              <a:rPr lang="en-US" altLang="zh-CN" sz="2000" i="0" dirty="0" err="1">
                <a:solidFill>
                  <a:srgbClr val="000000"/>
                </a:solidFill>
                <a:effectLst/>
                <a:latin typeface="pingfang SC"/>
              </a:rPr>
              <a:t>i</a:t>
            </a:r>
            <a:r>
              <a:rPr lang="en-US" altLang="zh-CN" sz="2000" i="0" dirty="0">
                <a:solidFill>
                  <a:srgbClr val="000000"/>
                </a:solidFill>
                <a:effectLst/>
                <a:latin typeface="pingfang SC"/>
              </a:rPr>
              <a:t>-hop</a:t>
            </a:r>
            <a:r>
              <a:rPr lang="zh-CN" altLang="en-US" sz="2000" i="0" dirty="0">
                <a:solidFill>
                  <a:srgbClr val="000000"/>
                </a:solidFill>
                <a:effectLst/>
                <a:latin typeface="pingfang SC"/>
              </a:rPr>
              <a:t>的背景项目我们标注为</a:t>
            </a:r>
            <a:r>
              <a:rPr lang="en-US" altLang="zh-CN" sz="2000" i="0" dirty="0">
                <a:solidFill>
                  <a:srgbClr val="000000"/>
                </a:solidFill>
                <a:effectLst/>
                <a:latin typeface="pingfang SC"/>
              </a:rPr>
              <a:t>2i+1</a:t>
            </a:r>
            <a:r>
              <a:rPr lang="zh-CN" altLang="en-US" sz="2000" i="0" dirty="0">
                <a:solidFill>
                  <a:srgbClr val="000000"/>
                </a:solidFill>
                <a:effectLst/>
                <a:latin typeface="pingfang SC"/>
              </a:rPr>
              <a:t>。</a:t>
            </a:r>
            <a:endParaRPr lang="en-US" altLang="zh-CN" sz="2000" i="0" dirty="0">
              <a:solidFill>
                <a:srgbClr val="000000"/>
              </a:solidFill>
              <a:effectLst/>
              <a:latin typeface="pingfang SC"/>
            </a:endParaRPr>
          </a:p>
          <a:p>
            <a:pPr algn="l">
              <a:lnSpc>
                <a:spcPct val="150000"/>
              </a:lnSpc>
            </a:pPr>
            <a:r>
              <a:rPr lang="zh-CN" altLang="en-US" sz="2000" i="0" dirty="0">
                <a:solidFill>
                  <a:srgbClr val="000000"/>
                </a:solidFill>
                <a:effectLst/>
                <a:latin typeface="pingfang SC"/>
              </a:rPr>
              <a:t>之后，我们将这些标注转化为</a:t>
            </a:r>
            <a:r>
              <a:rPr lang="en-US" altLang="zh-CN" sz="2000" i="0" dirty="0">
                <a:solidFill>
                  <a:srgbClr val="000000"/>
                </a:solidFill>
                <a:effectLst/>
                <a:latin typeface="pingfang SC"/>
              </a:rPr>
              <a:t>one-hot </a:t>
            </a:r>
            <a:r>
              <a:rPr lang="zh-CN" altLang="en-US" sz="2000" i="0" dirty="0">
                <a:solidFill>
                  <a:srgbClr val="000000"/>
                </a:solidFill>
                <a:effectLst/>
                <a:latin typeface="pingfang SC"/>
              </a:rPr>
              <a:t>编码，作为每个节点的初始特征输入给图神经网络。</a:t>
            </a:r>
          </a:p>
          <a:p>
            <a:endParaRPr lang="zh-CN" altLang="en-US" dirty="0"/>
          </a:p>
        </p:txBody>
      </p:sp>
    </p:spTree>
    <p:extLst>
      <p:ext uri="{BB962C8B-B14F-4D97-AF65-F5344CB8AC3E}">
        <p14:creationId xmlns:p14="http://schemas.microsoft.com/office/powerpoint/2010/main" val="77010395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0" name="文本框 9"/>
          <p:cNvSpPr txBox="1"/>
          <p:nvPr/>
        </p:nvSpPr>
        <p:spPr>
          <a:xfrm>
            <a:off x="981075" y="171927"/>
            <a:ext cx="5583382" cy="461665"/>
          </a:xfrm>
          <a:prstGeom prst="rect">
            <a:avLst/>
          </a:prstGeom>
          <a:noFill/>
        </p:spPr>
        <p:txBody>
          <a:bodyPr wrap="square" rtlCol="0">
            <a:spAutoFit/>
          </a:bodyPr>
          <a:lstStyle/>
          <a:p>
            <a:r>
              <a:rPr lang="zh-CN" altLang="en-US" sz="2400" dirty="0"/>
              <a:t>图神经网络结构</a:t>
            </a:r>
          </a:p>
        </p:txBody>
      </p:sp>
      <p:sp>
        <p:nvSpPr>
          <p:cNvPr id="2" name="文本框 1">
            <a:extLst>
              <a:ext uri="{FF2B5EF4-FFF2-40B4-BE49-F238E27FC236}">
                <a16:creationId xmlns:a16="http://schemas.microsoft.com/office/drawing/2014/main" id="{D573240D-4BDB-4C61-827D-FD8E8BF950E3}"/>
              </a:ext>
            </a:extLst>
          </p:cNvPr>
          <p:cNvSpPr txBox="1"/>
          <p:nvPr/>
        </p:nvSpPr>
        <p:spPr>
          <a:xfrm>
            <a:off x="981074" y="980568"/>
            <a:ext cx="9141871" cy="707886"/>
          </a:xfrm>
          <a:prstGeom prst="rect">
            <a:avLst/>
          </a:prstGeom>
          <a:noFill/>
        </p:spPr>
        <p:txBody>
          <a:bodyPr wrap="square" rtlCol="0">
            <a:spAutoFit/>
          </a:bodyPr>
          <a:lstStyle/>
          <a:p>
            <a:r>
              <a:rPr lang="zh-CN" altLang="en-US" sz="2000" dirty="0"/>
              <a:t>为了处理不同的边类型，采用关系图卷积（</a:t>
            </a:r>
            <a:r>
              <a:rPr lang="en-US" altLang="zh-CN" sz="2000" dirty="0"/>
              <a:t>R-GCN</a:t>
            </a:r>
            <a:r>
              <a:rPr lang="zh-CN" altLang="en-US" sz="2000" dirty="0"/>
              <a:t>）作为</a:t>
            </a:r>
            <a:r>
              <a:rPr lang="en-US" altLang="zh-CN" sz="2000" dirty="0"/>
              <a:t>GNN</a:t>
            </a:r>
            <a:r>
              <a:rPr lang="zh-CN" altLang="en-US" sz="2000" dirty="0"/>
              <a:t>的消息传递层，其形式如下：</a:t>
            </a:r>
          </a:p>
        </p:txBody>
      </p:sp>
      <p:pic>
        <p:nvPicPr>
          <p:cNvPr id="6" name="图片 5">
            <a:extLst>
              <a:ext uri="{FF2B5EF4-FFF2-40B4-BE49-F238E27FC236}">
                <a16:creationId xmlns:a16="http://schemas.microsoft.com/office/drawing/2014/main" id="{6A69CDC6-8110-42E8-8ABA-E71FDB51A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2454" y="1852176"/>
            <a:ext cx="7640116" cy="838317"/>
          </a:xfrm>
          <a:prstGeom prst="rect">
            <a:avLst/>
          </a:prstGeom>
        </p:spPr>
      </p:pic>
      <p:sp>
        <p:nvSpPr>
          <p:cNvPr id="7" name="文本框 6">
            <a:extLst>
              <a:ext uri="{FF2B5EF4-FFF2-40B4-BE49-F238E27FC236}">
                <a16:creationId xmlns:a16="http://schemas.microsoft.com/office/drawing/2014/main" id="{F3A5E442-1B5D-4EDC-A703-A97CD3548BF5}"/>
              </a:ext>
            </a:extLst>
          </p:cNvPr>
          <p:cNvSpPr txBox="1"/>
          <p:nvPr/>
        </p:nvSpPr>
        <p:spPr>
          <a:xfrm>
            <a:off x="981074" y="3119718"/>
            <a:ext cx="9443085" cy="1323439"/>
          </a:xfrm>
          <a:prstGeom prst="rect">
            <a:avLst/>
          </a:prstGeom>
          <a:noFill/>
        </p:spPr>
        <p:txBody>
          <a:bodyPr wrap="square" rtlCol="0">
            <a:spAutoFit/>
          </a:bodyPr>
          <a:lstStyle/>
          <a:p>
            <a:r>
              <a:rPr lang="zh-CN" altLang="en-US" sz="2000" dirty="0"/>
              <a:t>其中</a:t>
            </a:r>
            <a:r>
              <a:rPr lang="en-US" altLang="zh-CN" sz="2000" dirty="0"/>
              <a:t>x</a:t>
            </a:r>
            <a:r>
              <a:rPr lang="en-US" altLang="zh-CN" sz="2000" baseline="30000" dirty="0"/>
              <a:t>l</a:t>
            </a:r>
            <a:r>
              <a:rPr lang="en-US" altLang="zh-CN" sz="2000" baseline="-25000" dirty="0"/>
              <a:t>i</a:t>
            </a:r>
            <a:r>
              <a:rPr lang="zh-CN" altLang="en-US" sz="2000" dirty="0"/>
              <a:t>表示节点</a:t>
            </a:r>
            <a:r>
              <a:rPr lang="en-US" altLang="zh-CN" sz="2000" dirty="0" err="1"/>
              <a:t>i</a:t>
            </a:r>
            <a:r>
              <a:rPr lang="zh-CN" altLang="en-US" sz="2000" dirty="0"/>
              <a:t>在第</a:t>
            </a:r>
            <a:r>
              <a:rPr lang="en-US" altLang="zh-CN" sz="2000" dirty="0"/>
              <a:t>l</a:t>
            </a:r>
            <a:r>
              <a:rPr lang="zh-CN" altLang="en-US" sz="2000" dirty="0"/>
              <a:t>层的特征向量，</a:t>
            </a:r>
            <a:r>
              <a:rPr lang="en-US" altLang="zh-CN" sz="2000" dirty="0"/>
              <a:t>W</a:t>
            </a:r>
            <a:r>
              <a:rPr lang="en-US" altLang="zh-CN" sz="2000" baseline="30000" dirty="0"/>
              <a:t>l</a:t>
            </a:r>
            <a:r>
              <a:rPr lang="en-US" altLang="zh-CN" sz="2000" baseline="-25000" dirty="0"/>
              <a:t>0</a:t>
            </a:r>
            <a:r>
              <a:rPr lang="zh-CN" altLang="en-US" sz="2000" dirty="0"/>
              <a:t>和</a:t>
            </a:r>
            <a:r>
              <a:rPr lang="en-US" altLang="zh-CN" sz="2000" dirty="0"/>
              <a:t>{</a:t>
            </a:r>
            <a:r>
              <a:rPr lang="en-US" altLang="zh-CN" sz="2000" dirty="0" err="1"/>
              <a:t>W</a:t>
            </a:r>
            <a:r>
              <a:rPr lang="en-US" altLang="zh-CN" sz="2000" baseline="30000" dirty="0" err="1"/>
              <a:t>l</a:t>
            </a:r>
            <a:r>
              <a:rPr lang="en-US" altLang="zh-CN" sz="2000" baseline="-25000" dirty="0" err="1"/>
              <a:t>r</a:t>
            </a:r>
            <a:r>
              <a:rPr lang="en-US" altLang="zh-CN" sz="2000" dirty="0"/>
              <a:t> | </a:t>
            </a:r>
            <a:r>
              <a:rPr lang="en-US" altLang="zh-CN" sz="2000" dirty="0" err="1"/>
              <a:t>r∈R</a:t>
            </a:r>
            <a:r>
              <a:rPr lang="en-US" altLang="zh-CN" sz="2000" dirty="0"/>
              <a:t>}</a:t>
            </a:r>
            <a:r>
              <a:rPr lang="zh-CN" altLang="en-US" sz="2000" dirty="0"/>
              <a:t>是可学习的参数矩阵，</a:t>
            </a:r>
            <a:r>
              <a:rPr lang="en-US" altLang="zh-CN" sz="2000" dirty="0"/>
              <a:t>Nr</a:t>
            </a:r>
            <a:r>
              <a:rPr lang="zh-CN" altLang="en-US" sz="2000" dirty="0"/>
              <a:t>（</a:t>
            </a:r>
            <a:r>
              <a:rPr lang="en-US" altLang="zh-CN" sz="2000" dirty="0"/>
              <a:t>i</a:t>
            </a:r>
            <a:r>
              <a:rPr lang="zh-CN" altLang="en-US" sz="2000" dirty="0"/>
              <a:t>）表示连接边类型为</a:t>
            </a:r>
            <a:r>
              <a:rPr lang="en-US" altLang="zh-CN" sz="2000" dirty="0"/>
              <a:t>r</a:t>
            </a:r>
            <a:r>
              <a:rPr lang="zh-CN" altLang="en-US" sz="2000" dirty="0"/>
              <a:t>的</a:t>
            </a:r>
            <a:r>
              <a:rPr lang="en-US" altLang="zh-CN" sz="2000" dirty="0" err="1"/>
              <a:t>i</a:t>
            </a:r>
            <a:r>
              <a:rPr lang="zh-CN" altLang="en-US" sz="2000" dirty="0"/>
              <a:t>的邻居集合。 由于不同边类型</a:t>
            </a:r>
            <a:r>
              <a:rPr lang="en-US" altLang="zh-CN" sz="2000" dirty="0"/>
              <a:t>r</a:t>
            </a:r>
            <a:r>
              <a:rPr lang="zh-CN" altLang="en-US" sz="2000" dirty="0"/>
              <a:t>是由不同的参数矩阵</a:t>
            </a:r>
            <a:r>
              <a:rPr lang="en-US" altLang="zh-CN" sz="2000" dirty="0" err="1"/>
              <a:t>W</a:t>
            </a:r>
            <a:r>
              <a:rPr lang="en-US" altLang="zh-CN" sz="2000" baseline="30000" dirty="0" err="1"/>
              <a:t>l</a:t>
            </a:r>
            <a:r>
              <a:rPr lang="en-US" altLang="zh-CN" sz="2000" baseline="-25000" dirty="0" err="1"/>
              <a:t>r</a:t>
            </a:r>
            <a:r>
              <a:rPr lang="zh-CN" altLang="en-US" sz="2000" dirty="0"/>
              <a:t>处理的，因此我们能够从边类型内部的丰富图形模式中学习，例如目标用户对商品的平均评分以及两个目标节点通过哪条路径连接，等等。</a:t>
            </a:r>
          </a:p>
        </p:txBody>
      </p:sp>
      <p:sp>
        <p:nvSpPr>
          <p:cNvPr id="8" name="文本框 7">
            <a:extLst>
              <a:ext uri="{FF2B5EF4-FFF2-40B4-BE49-F238E27FC236}">
                <a16:creationId xmlns:a16="http://schemas.microsoft.com/office/drawing/2014/main" id="{9278887C-95D4-4BB4-A907-BC10A14D155B}"/>
              </a:ext>
            </a:extLst>
          </p:cNvPr>
          <p:cNvSpPr txBox="1"/>
          <p:nvPr/>
        </p:nvSpPr>
        <p:spPr>
          <a:xfrm>
            <a:off x="981074" y="4817336"/>
            <a:ext cx="9294606" cy="400110"/>
          </a:xfrm>
          <a:prstGeom prst="rect">
            <a:avLst/>
          </a:prstGeom>
          <a:noFill/>
        </p:spPr>
        <p:txBody>
          <a:bodyPr wrap="square" rtlCol="0">
            <a:spAutoFit/>
          </a:bodyPr>
          <a:lstStyle/>
          <a:p>
            <a:r>
              <a:rPr lang="zh-CN" altLang="en-US" sz="2000" b="0" i="0" dirty="0">
                <a:solidFill>
                  <a:srgbClr val="000000"/>
                </a:solidFill>
                <a:effectLst/>
                <a:latin typeface="pingfang SC"/>
              </a:rPr>
              <a:t>多层卷积后，我们将每一层结果相连得到每个节点的最终表示：</a:t>
            </a:r>
            <a:endParaRPr lang="zh-CN" altLang="en-US" sz="2000" dirty="0"/>
          </a:p>
        </p:txBody>
      </p:sp>
      <p:pic>
        <p:nvPicPr>
          <p:cNvPr id="11" name="图片 10">
            <a:extLst>
              <a:ext uri="{FF2B5EF4-FFF2-40B4-BE49-F238E27FC236}">
                <a16:creationId xmlns:a16="http://schemas.microsoft.com/office/drawing/2014/main" id="{21DB8228-07FE-4157-8348-0C4A2A78E7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6577" y="5421218"/>
            <a:ext cx="6916115" cy="676369"/>
          </a:xfrm>
          <a:prstGeom prst="rect">
            <a:avLst/>
          </a:prstGeom>
        </p:spPr>
      </p:pic>
    </p:spTree>
    <p:extLst>
      <p:ext uri="{BB962C8B-B14F-4D97-AF65-F5344CB8AC3E}">
        <p14:creationId xmlns:p14="http://schemas.microsoft.com/office/powerpoint/2010/main" val="117450708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0" name="文本框 9"/>
          <p:cNvSpPr txBox="1"/>
          <p:nvPr/>
        </p:nvSpPr>
        <p:spPr>
          <a:xfrm>
            <a:off x="981075" y="171927"/>
            <a:ext cx="5583382" cy="461665"/>
          </a:xfrm>
          <a:prstGeom prst="rect">
            <a:avLst/>
          </a:prstGeom>
          <a:noFill/>
        </p:spPr>
        <p:txBody>
          <a:bodyPr wrap="square" rtlCol="0">
            <a:spAutoFit/>
          </a:bodyPr>
          <a:lstStyle/>
          <a:p>
            <a:r>
              <a:rPr lang="zh-CN" altLang="en-US" sz="2400" dirty="0"/>
              <a:t>图神经网络结构</a:t>
            </a:r>
          </a:p>
        </p:txBody>
      </p:sp>
      <p:sp>
        <p:nvSpPr>
          <p:cNvPr id="3" name="文本框 2">
            <a:extLst>
              <a:ext uri="{FF2B5EF4-FFF2-40B4-BE49-F238E27FC236}">
                <a16:creationId xmlns:a16="http://schemas.microsoft.com/office/drawing/2014/main" id="{519D76BA-0A24-4D3E-8FAB-E189EEDBCAF9}"/>
              </a:ext>
            </a:extLst>
          </p:cNvPr>
          <p:cNvSpPr txBox="1"/>
          <p:nvPr/>
        </p:nvSpPr>
        <p:spPr>
          <a:xfrm>
            <a:off x="1538344" y="1172584"/>
            <a:ext cx="8337176" cy="707886"/>
          </a:xfrm>
          <a:prstGeom prst="rect">
            <a:avLst/>
          </a:prstGeom>
          <a:noFill/>
        </p:spPr>
        <p:txBody>
          <a:bodyPr wrap="square" rtlCol="0">
            <a:spAutoFit/>
          </a:bodyPr>
          <a:lstStyle/>
          <a:p>
            <a:r>
              <a:rPr lang="zh-CN" altLang="en-US" sz="2000" b="0" i="0" dirty="0">
                <a:solidFill>
                  <a:srgbClr val="000000"/>
                </a:solidFill>
                <a:effectLst/>
                <a:latin typeface="pingfang SC"/>
              </a:rPr>
              <a:t>最后，我们取目标用户和目标项目的特征相连作为这个封闭子图的最终表示：</a:t>
            </a:r>
            <a:endParaRPr lang="zh-CN" altLang="en-US" sz="2000" dirty="0"/>
          </a:p>
        </p:txBody>
      </p:sp>
      <p:pic>
        <p:nvPicPr>
          <p:cNvPr id="5" name="图片 4">
            <a:extLst>
              <a:ext uri="{FF2B5EF4-FFF2-40B4-BE49-F238E27FC236}">
                <a16:creationId xmlns:a16="http://schemas.microsoft.com/office/drawing/2014/main" id="{E63331B2-FE43-44E0-9A6C-BA6D1F5B92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6559" y="2092587"/>
            <a:ext cx="6420746" cy="400106"/>
          </a:xfrm>
          <a:prstGeom prst="rect">
            <a:avLst/>
          </a:prstGeom>
        </p:spPr>
      </p:pic>
      <p:sp>
        <p:nvSpPr>
          <p:cNvPr id="6" name="文本框 5">
            <a:extLst>
              <a:ext uri="{FF2B5EF4-FFF2-40B4-BE49-F238E27FC236}">
                <a16:creationId xmlns:a16="http://schemas.microsoft.com/office/drawing/2014/main" id="{0DCD7EA7-5AFD-48B4-A924-1462D24AA17A}"/>
              </a:ext>
            </a:extLst>
          </p:cNvPr>
          <p:cNvSpPr txBox="1"/>
          <p:nvPr/>
        </p:nvSpPr>
        <p:spPr>
          <a:xfrm>
            <a:off x="1538344" y="3582401"/>
            <a:ext cx="8078993" cy="400110"/>
          </a:xfrm>
          <a:prstGeom prst="rect">
            <a:avLst/>
          </a:prstGeom>
          <a:noFill/>
        </p:spPr>
        <p:txBody>
          <a:bodyPr wrap="square" rtlCol="0">
            <a:spAutoFit/>
          </a:bodyPr>
          <a:lstStyle/>
          <a:p>
            <a:r>
              <a:rPr lang="zh-CN" altLang="en-US" sz="2000" dirty="0"/>
              <a:t>得到最终的图形表示后，使用两层神经网络输出预测的打分：</a:t>
            </a:r>
          </a:p>
        </p:txBody>
      </p:sp>
      <p:pic>
        <p:nvPicPr>
          <p:cNvPr id="8" name="图片 7">
            <a:extLst>
              <a:ext uri="{FF2B5EF4-FFF2-40B4-BE49-F238E27FC236}">
                <a16:creationId xmlns:a16="http://schemas.microsoft.com/office/drawing/2014/main" id="{9CE9B4B6-A107-400D-9AF7-5E030DCAE0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1957" y="4348182"/>
            <a:ext cx="6344535" cy="533474"/>
          </a:xfrm>
          <a:prstGeom prst="rect">
            <a:avLst/>
          </a:prstGeom>
        </p:spPr>
      </p:pic>
    </p:spTree>
    <p:extLst>
      <p:ext uri="{BB962C8B-B14F-4D97-AF65-F5344CB8AC3E}">
        <p14:creationId xmlns:p14="http://schemas.microsoft.com/office/powerpoint/2010/main" val="306638597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0" name="文本框 9"/>
          <p:cNvSpPr txBox="1"/>
          <p:nvPr/>
        </p:nvSpPr>
        <p:spPr>
          <a:xfrm>
            <a:off x="981075" y="171927"/>
            <a:ext cx="5583382" cy="461665"/>
          </a:xfrm>
          <a:prstGeom prst="rect">
            <a:avLst/>
          </a:prstGeom>
          <a:noFill/>
        </p:spPr>
        <p:txBody>
          <a:bodyPr wrap="square" rtlCol="0">
            <a:spAutoFit/>
          </a:bodyPr>
          <a:lstStyle/>
          <a:p>
            <a:r>
              <a:rPr lang="zh-CN" altLang="en-US" sz="2400" dirty="0"/>
              <a:t>模型训练</a:t>
            </a:r>
          </a:p>
        </p:txBody>
      </p:sp>
      <p:sp>
        <p:nvSpPr>
          <p:cNvPr id="2" name="文本框 1">
            <a:extLst>
              <a:ext uri="{FF2B5EF4-FFF2-40B4-BE49-F238E27FC236}">
                <a16:creationId xmlns:a16="http://schemas.microsoft.com/office/drawing/2014/main" id="{28425166-C752-4D3D-9BDB-866AB2ADC385}"/>
              </a:ext>
            </a:extLst>
          </p:cNvPr>
          <p:cNvSpPr txBox="1"/>
          <p:nvPr/>
        </p:nvSpPr>
        <p:spPr>
          <a:xfrm>
            <a:off x="981075" y="871372"/>
            <a:ext cx="10099301" cy="369332"/>
          </a:xfrm>
          <a:prstGeom prst="rect">
            <a:avLst/>
          </a:prstGeom>
          <a:noFill/>
        </p:spPr>
        <p:txBody>
          <a:bodyPr wrap="square" rtlCol="0">
            <a:spAutoFit/>
          </a:bodyPr>
          <a:lstStyle/>
          <a:p>
            <a:r>
              <a:rPr lang="zh-CN" altLang="en-US" b="1" dirty="0"/>
              <a:t>损失函数</a:t>
            </a:r>
            <a:r>
              <a:rPr lang="zh-CN" altLang="en-US" dirty="0"/>
              <a:t>  将预测打分和真实打分之间的均方误差（</a:t>
            </a:r>
            <a:r>
              <a:rPr lang="en-US" altLang="zh-CN" dirty="0"/>
              <a:t>MSE</a:t>
            </a:r>
            <a:r>
              <a:rPr lang="zh-CN" altLang="en-US" dirty="0"/>
              <a:t>）最小化：</a:t>
            </a:r>
          </a:p>
        </p:txBody>
      </p:sp>
      <p:pic>
        <p:nvPicPr>
          <p:cNvPr id="4" name="图片 3">
            <a:extLst>
              <a:ext uri="{FF2B5EF4-FFF2-40B4-BE49-F238E27FC236}">
                <a16:creationId xmlns:a16="http://schemas.microsoft.com/office/drawing/2014/main" id="{77C60A38-590C-41AD-B45D-85AC4374E4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6543" y="1239038"/>
            <a:ext cx="8059275" cy="876422"/>
          </a:xfrm>
          <a:prstGeom prst="rect">
            <a:avLst/>
          </a:prstGeom>
        </p:spPr>
      </p:pic>
      <p:sp>
        <p:nvSpPr>
          <p:cNvPr id="5" name="文本框 4">
            <a:extLst>
              <a:ext uri="{FF2B5EF4-FFF2-40B4-BE49-F238E27FC236}">
                <a16:creationId xmlns:a16="http://schemas.microsoft.com/office/drawing/2014/main" id="{C66686EB-B3A1-4A9B-A78C-19DA5E7AD760}"/>
              </a:ext>
            </a:extLst>
          </p:cNvPr>
          <p:cNvSpPr txBox="1"/>
          <p:nvPr/>
        </p:nvSpPr>
        <p:spPr>
          <a:xfrm>
            <a:off x="981075" y="2256191"/>
            <a:ext cx="8733080" cy="646331"/>
          </a:xfrm>
          <a:prstGeom prst="rect">
            <a:avLst/>
          </a:prstGeom>
          <a:noFill/>
        </p:spPr>
        <p:txBody>
          <a:bodyPr wrap="square" rtlCol="0">
            <a:spAutoFit/>
          </a:bodyPr>
          <a:lstStyle/>
          <a:p>
            <a:r>
              <a:rPr lang="zh-CN" altLang="en-US" dirty="0"/>
              <a:t>这里我们用</a:t>
            </a:r>
            <a:r>
              <a:rPr lang="en-US" altLang="zh-CN" dirty="0" err="1"/>
              <a:t>r</a:t>
            </a:r>
            <a:r>
              <a:rPr lang="en-US" altLang="zh-CN" baseline="-25000" dirty="0" err="1"/>
              <a:t>u</a:t>
            </a:r>
            <a:r>
              <a:rPr lang="zh-CN" altLang="en-US" baseline="-25000" dirty="0"/>
              <a:t>，</a:t>
            </a:r>
            <a:r>
              <a:rPr lang="en-US" altLang="zh-CN" baseline="-25000" dirty="0"/>
              <a:t>v</a:t>
            </a:r>
            <a:r>
              <a:rPr lang="zh-CN" altLang="en-US" dirty="0"/>
              <a:t>和</a:t>
            </a:r>
            <a:r>
              <a:rPr lang="en-US" altLang="zh-CN" dirty="0" err="1"/>
              <a:t>rˆ</a:t>
            </a:r>
            <a:r>
              <a:rPr lang="en-US" altLang="zh-CN" baseline="-25000" dirty="0" err="1"/>
              <a:t>u</a:t>
            </a:r>
            <a:r>
              <a:rPr lang="zh-CN" altLang="en-US" baseline="-25000" dirty="0"/>
              <a:t>，</a:t>
            </a:r>
            <a:r>
              <a:rPr lang="en-US" altLang="zh-CN" baseline="-25000" dirty="0"/>
              <a:t>v</a:t>
            </a:r>
            <a:r>
              <a:rPr lang="zh-CN" altLang="en-US" dirty="0"/>
              <a:t>分别表示（</a:t>
            </a:r>
            <a:r>
              <a:rPr lang="en-US" altLang="zh-CN" dirty="0"/>
              <a:t>u</a:t>
            </a:r>
            <a:r>
              <a:rPr lang="zh-CN" altLang="en-US" dirty="0"/>
              <a:t>，</a:t>
            </a:r>
            <a:r>
              <a:rPr lang="en-US" altLang="zh-CN" dirty="0"/>
              <a:t>v</a:t>
            </a:r>
            <a:r>
              <a:rPr lang="zh-CN" altLang="en-US" dirty="0"/>
              <a:t>）的真实打分和预测打分，</a:t>
            </a:r>
            <a:r>
              <a:rPr lang="en-US" altLang="zh-CN" dirty="0"/>
              <a:t>Ω</a:t>
            </a:r>
            <a:r>
              <a:rPr lang="zh-CN" altLang="en-US" dirty="0"/>
              <a:t>是一个</a:t>
            </a:r>
            <a:r>
              <a:rPr lang="en-US" altLang="zh-CN" dirty="0"/>
              <a:t>0/1</a:t>
            </a:r>
            <a:r>
              <a:rPr lang="zh-CN" altLang="en-US" dirty="0"/>
              <a:t>矩阵，表示矩阵中观察到的打分。</a:t>
            </a:r>
          </a:p>
        </p:txBody>
      </p:sp>
      <p:sp>
        <p:nvSpPr>
          <p:cNvPr id="6" name="文本框 5">
            <a:extLst>
              <a:ext uri="{FF2B5EF4-FFF2-40B4-BE49-F238E27FC236}">
                <a16:creationId xmlns:a16="http://schemas.microsoft.com/office/drawing/2014/main" id="{B0AE569C-1C91-4698-BF6E-CA987DD07A62}"/>
              </a:ext>
            </a:extLst>
          </p:cNvPr>
          <p:cNvSpPr txBox="1"/>
          <p:nvPr/>
        </p:nvSpPr>
        <p:spPr>
          <a:xfrm>
            <a:off x="981075" y="3001282"/>
            <a:ext cx="9090212" cy="923330"/>
          </a:xfrm>
          <a:prstGeom prst="rect">
            <a:avLst/>
          </a:prstGeom>
          <a:noFill/>
        </p:spPr>
        <p:txBody>
          <a:bodyPr wrap="square" rtlCol="0">
            <a:spAutoFit/>
          </a:bodyPr>
          <a:lstStyle/>
          <a:p>
            <a:r>
              <a:rPr lang="zh-CN" altLang="en-US" b="1" dirty="0"/>
              <a:t>相邻打分正则化  </a:t>
            </a:r>
            <a:r>
              <a:rPr lang="zh-CN" altLang="en-US" dirty="0"/>
              <a:t>在</a:t>
            </a:r>
            <a:r>
              <a:rPr lang="en-US" altLang="zh-CN" dirty="0"/>
              <a:t>R-GCN</a:t>
            </a:r>
            <a:r>
              <a:rPr lang="zh-CN" altLang="en-US" dirty="0"/>
              <a:t>中，打分</a:t>
            </a:r>
            <a:r>
              <a:rPr lang="en-US" altLang="zh-CN" dirty="0"/>
              <a:t>1</a:t>
            </a:r>
            <a:r>
              <a:rPr lang="zh-CN" altLang="en-US" dirty="0"/>
              <a:t>、</a:t>
            </a:r>
            <a:r>
              <a:rPr lang="en-US" altLang="zh-CN" dirty="0"/>
              <a:t>4</a:t>
            </a:r>
            <a:r>
              <a:rPr lang="zh-CN" altLang="en-US" dirty="0"/>
              <a:t>和</a:t>
            </a:r>
            <a:r>
              <a:rPr lang="en-US" altLang="zh-CN" dirty="0"/>
              <a:t>5</a:t>
            </a:r>
            <a:r>
              <a:rPr lang="zh-CN" altLang="en-US" dirty="0"/>
              <a:t>仅被视为三种独立的边类型，打分的大小和顺序信息完全丢失。 为了解决这个问题，提出了一种相邻评级正则化（</a:t>
            </a:r>
            <a:r>
              <a:rPr lang="en-US" altLang="zh-CN" dirty="0"/>
              <a:t>ARR</a:t>
            </a:r>
            <a:r>
              <a:rPr lang="zh-CN" altLang="en-US" dirty="0"/>
              <a:t>）技术。假设矩阵中的打分有顺序</a:t>
            </a:r>
            <a:r>
              <a:rPr lang="en-US" altLang="zh-CN" dirty="0"/>
              <a:t>r</a:t>
            </a:r>
            <a:r>
              <a:rPr lang="en-US" altLang="zh-CN" baseline="-25000" dirty="0"/>
              <a:t>1</a:t>
            </a:r>
            <a:r>
              <a:rPr lang="zh-CN" altLang="en-US" dirty="0"/>
              <a:t>，</a:t>
            </a:r>
            <a:r>
              <a:rPr lang="en-US" altLang="zh-CN" dirty="0"/>
              <a:t>r</a:t>
            </a:r>
            <a:r>
              <a:rPr lang="en-US" altLang="zh-CN" baseline="-25000" dirty="0"/>
              <a:t>2</a:t>
            </a:r>
            <a:r>
              <a:rPr lang="zh-CN" altLang="en-US" dirty="0"/>
              <a:t>，</a:t>
            </a:r>
            <a:r>
              <a:rPr lang="en-US" altLang="zh-CN" dirty="0"/>
              <a:t>...</a:t>
            </a:r>
            <a:r>
              <a:rPr lang="zh-CN" altLang="en-US" dirty="0"/>
              <a:t> ，</a:t>
            </a:r>
            <a:r>
              <a:rPr lang="en-US" altLang="zh-CN" dirty="0"/>
              <a:t>r </a:t>
            </a:r>
            <a:r>
              <a:rPr lang="en-US" altLang="zh-CN" baseline="-25000" dirty="0"/>
              <a:t>| R |  </a:t>
            </a:r>
            <a:r>
              <a:rPr lang="en-US" altLang="zh-CN" dirty="0"/>
              <a:t>ARR</a:t>
            </a:r>
            <a:r>
              <a:rPr lang="zh-CN" altLang="en-US" dirty="0"/>
              <a:t>正则化为：</a:t>
            </a:r>
          </a:p>
        </p:txBody>
      </p:sp>
      <p:pic>
        <p:nvPicPr>
          <p:cNvPr id="9" name="图片 8">
            <a:extLst>
              <a:ext uri="{FF2B5EF4-FFF2-40B4-BE49-F238E27FC236}">
                <a16:creationId xmlns:a16="http://schemas.microsoft.com/office/drawing/2014/main" id="{34B17AC5-9C39-4F76-A7E7-1D341BFE4C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8679" y="3988273"/>
            <a:ext cx="7478169" cy="762106"/>
          </a:xfrm>
          <a:prstGeom prst="rect">
            <a:avLst/>
          </a:prstGeom>
        </p:spPr>
      </p:pic>
      <p:sp>
        <p:nvSpPr>
          <p:cNvPr id="12" name="文本框 11">
            <a:extLst>
              <a:ext uri="{FF2B5EF4-FFF2-40B4-BE49-F238E27FC236}">
                <a16:creationId xmlns:a16="http://schemas.microsoft.com/office/drawing/2014/main" id="{1A762527-41E3-4C24-876B-5CFF24E893E3}"/>
              </a:ext>
            </a:extLst>
          </p:cNvPr>
          <p:cNvSpPr txBox="1"/>
          <p:nvPr/>
        </p:nvSpPr>
        <p:spPr>
          <a:xfrm>
            <a:off x="962032" y="4990521"/>
            <a:ext cx="9002021" cy="369332"/>
          </a:xfrm>
          <a:prstGeom prst="rect">
            <a:avLst/>
          </a:prstGeom>
          <a:noFill/>
        </p:spPr>
        <p:txBody>
          <a:bodyPr wrap="square" rtlCol="0">
            <a:spAutoFit/>
          </a:bodyPr>
          <a:lstStyle/>
          <a:p>
            <a:r>
              <a:rPr lang="zh-CN" altLang="en-US" dirty="0"/>
              <a:t>其中</a:t>
            </a:r>
            <a:r>
              <a:rPr lang="en-US" altLang="zh-CN" dirty="0"/>
              <a:t>II II</a:t>
            </a:r>
            <a:r>
              <a:rPr lang="en-US" altLang="zh-CN" baseline="-25000" dirty="0"/>
              <a:t>F</a:t>
            </a:r>
            <a:r>
              <a:rPr lang="en-US" altLang="zh-CN" baseline="30000" dirty="0"/>
              <a:t>2</a:t>
            </a:r>
            <a:r>
              <a:rPr lang="zh-CN" altLang="en-US" dirty="0"/>
              <a:t>表示矩阵的</a:t>
            </a:r>
            <a:r>
              <a:rPr lang="en-US" altLang="zh-CN" dirty="0" err="1"/>
              <a:t>Frobenius</a:t>
            </a:r>
            <a:r>
              <a:rPr lang="zh-CN" altLang="en-US" dirty="0"/>
              <a:t>范数。</a:t>
            </a:r>
          </a:p>
        </p:txBody>
      </p:sp>
      <p:pic>
        <p:nvPicPr>
          <p:cNvPr id="2050" name="Picture 2">
            <a:extLst>
              <a:ext uri="{FF2B5EF4-FFF2-40B4-BE49-F238E27FC236}">
                <a16:creationId xmlns:a16="http://schemas.microsoft.com/office/drawing/2014/main" id="{63086923-451A-4F2F-A381-C736C3BC98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1065" y="4777974"/>
            <a:ext cx="1584960" cy="676049"/>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35A71E1B-955E-4E32-8121-195F2BD6299E}"/>
              </a:ext>
            </a:extLst>
          </p:cNvPr>
          <p:cNvSpPr txBox="1"/>
          <p:nvPr/>
        </p:nvSpPr>
        <p:spPr>
          <a:xfrm>
            <a:off x="6638756" y="4964580"/>
            <a:ext cx="542309" cy="369332"/>
          </a:xfrm>
          <a:prstGeom prst="rect">
            <a:avLst/>
          </a:prstGeom>
          <a:noFill/>
        </p:spPr>
        <p:txBody>
          <a:bodyPr wrap="square" rtlCol="0">
            <a:spAutoFit/>
          </a:bodyPr>
          <a:lstStyle/>
          <a:p>
            <a:r>
              <a:rPr lang="zh-CN" altLang="en-US" dirty="0"/>
              <a:t>注：</a:t>
            </a:r>
          </a:p>
        </p:txBody>
      </p:sp>
      <p:sp>
        <p:nvSpPr>
          <p:cNvPr id="14" name="文本框 13">
            <a:extLst>
              <a:ext uri="{FF2B5EF4-FFF2-40B4-BE49-F238E27FC236}">
                <a16:creationId xmlns:a16="http://schemas.microsoft.com/office/drawing/2014/main" id="{AEE83DE9-B07E-4C17-946D-BF5520332F79}"/>
              </a:ext>
            </a:extLst>
          </p:cNvPr>
          <p:cNvSpPr txBox="1"/>
          <p:nvPr/>
        </p:nvSpPr>
        <p:spPr>
          <a:xfrm>
            <a:off x="962032" y="5482663"/>
            <a:ext cx="6992470" cy="369332"/>
          </a:xfrm>
          <a:prstGeom prst="rect">
            <a:avLst/>
          </a:prstGeom>
          <a:noFill/>
        </p:spPr>
        <p:txBody>
          <a:bodyPr wrap="square" rtlCol="0">
            <a:spAutoFit/>
          </a:bodyPr>
          <a:lstStyle/>
          <a:p>
            <a:r>
              <a:rPr lang="zh-CN" altLang="en-US" dirty="0"/>
              <a:t>最终损失函数由下式给出：</a:t>
            </a:r>
          </a:p>
        </p:txBody>
      </p:sp>
      <p:pic>
        <p:nvPicPr>
          <p:cNvPr id="16" name="图片 15">
            <a:extLst>
              <a:ext uri="{FF2B5EF4-FFF2-40B4-BE49-F238E27FC236}">
                <a16:creationId xmlns:a16="http://schemas.microsoft.com/office/drawing/2014/main" id="{6C3AEA20-F656-450B-B9C2-B55F0C94E6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37268" y="5946165"/>
            <a:ext cx="6220693" cy="390580"/>
          </a:xfrm>
          <a:prstGeom prst="rect">
            <a:avLst/>
          </a:prstGeom>
        </p:spPr>
      </p:pic>
    </p:spTree>
    <p:extLst>
      <p:ext uri="{BB962C8B-B14F-4D97-AF65-F5344CB8AC3E}">
        <p14:creationId xmlns:p14="http://schemas.microsoft.com/office/powerpoint/2010/main" val="365860298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0" name="文本框 9"/>
          <p:cNvSpPr txBox="1"/>
          <p:nvPr/>
        </p:nvSpPr>
        <p:spPr>
          <a:xfrm>
            <a:off x="981075" y="171927"/>
            <a:ext cx="5583382" cy="461665"/>
          </a:xfrm>
          <a:prstGeom prst="rect">
            <a:avLst/>
          </a:prstGeom>
          <a:noFill/>
        </p:spPr>
        <p:txBody>
          <a:bodyPr wrap="square" rtlCol="0">
            <a:spAutoFit/>
          </a:bodyPr>
          <a:lstStyle/>
          <a:p>
            <a:r>
              <a:rPr lang="zh-CN" altLang="en-US" sz="2400" dirty="0"/>
              <a:t>实验结果</a:t>
            </a:r>
          </a:p>
        </p:txBody>
      </p:sp>
      <p:pic>
        <p:nvPicPr>
          <p:cNvPr id="4" name="图片 3">
            <a:extLst>
              <a:ext uri="{FF2B5EF4-FFF2-40B4-BE49-F238E27FC236}">
                <a16:creationId xmlns:a16="http://schemas.microsoft.com/office/drawing/2014/main" id="{13D6CB46-E621-40D4-9E9D-648FAB935D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6764" y="1187848"/>
            <a:ext cx="9831172" cy="3343742"/>
          </a:xfrm>
          <a:prstGeom prst="rect">
            <a:avLst/>
          </a:prstGeom>
        </p:spPr>
      </p:pic>
      <p:sp>
        <p:nvSpPr>
          <p:cNvPr id="5" name="文本框 4">
            <a:extLst>
              <a:ext uri="{FF2B5EF4-FFF2-40B4-BE49-F238E27FC236}">
                <a16:creationId xmlns:a16="http://schemas.microsoft.com/office/drawing/2014/main" id="{29D60232-8BD7-45CB-B1DD-078AFD19AC45}"/>
              </a:ext>
            </a:extLst>
          </p:cNvPr>
          <p:cNvSpPr txBox="1"/>
          <p:nvPr/>
        </p:nvSpPr>
        <p:spPr>
          <a:xfrm>
            <a:off x="1174064" y="5023821"/>
            <a:ext cx="9831172" cy="646331"/>
          </a:xfrm>
          <a:prstGeom prst="rect">
            <a:avLst/>
          </a:prstGeom>
          <a:noFill/>
        </p:spPr>
        <p:txBody>
          <a:bodyPr wrap="square" rtlCol="0">
            <a:spAutoFit/>
          </a:bodyPr>
          <a:lstStyle/>
          <a:p>
            <a:r>
              <a:rPr lang="zh-CN" altLang="en-US" b="0" i="0" dirty="0">
                <a:solidFill>
                  <a:srgbClr val="000000"/>
                </a:solidFill>
                <a:effectLst/>
                <a:latin typeface="pingfang SC"/>
              </a:rPr>
              <a:t>在</a:t>
            </a:r>
            <a:r>
              <a:rPr lang="en-US" altLang="zh-CN" b="0" i="0" dirty="0">
                <a:solidFill>
                  <a:srgbClr val="000000"/>
                </a:solidFill>
                <a:effectLst/>
                <a:latin typeface="pingfang SC"/>
              </a:rPr>
              <a:t>Table 2</a:t>
            </a:r>
            <a:r>
              <a:rPr lang="zh-CN" altLang="en-US" b="0" i="0" dirty="0">
                <a:solidFill>
                  <a:srgbClr val="000000"/>
                </a:solidFill>
                <a:effectLst/>
                <a:latin typeface="pingfang SC"/>
              </a:rPr>
              <a:t>中展示了在</a:t>
            </a:r>
            <a:r>
              <a:rPr lang="en-US" altLang="zh-CN" b="0" i="0" dirty="0" err="1">
                <a:solidFill>
                  <a:srgbClr val="000000"/>
                </a:solidFill>
                <a:effectLst/>
                <a:latin typeface="pingfang SC"/>
              </a:rPr>
              <a:t>Flixster</a:t>
            </a:r>
            <a:r>
              <a:rPr lang="en-US" altLang="zh-CN" b="0" i="0" dirty="0">
                <a:solidFill>
                  <a:srgbClr val="000000"/>
                </a:solidFill>
                <a:effectLst/>
                <a:latin typeface="pingfang SC"/>
              </a:rPr>
              <a:t>, </a:t>
            </a:r>
            <a:r>
              <a:rPr lang="en-US" altLang="zh-CN" b="0" i="0" dirty="0" err="1">
                <a:solidFill>
                  <a:srgbClr val="000000"/>
                </a:solidFill>
                <a:effectLst/>
                <a:latin typeface="pingfang SC"/>
              </a:rPr>
              <a:t>Douban</a:t>
            </a:r>
            <a:r>
              <a:rPr lang="zh-CN" altLang="en-US" b="0" i="0" dirty="0">
                <a:solidFill>
                  <a:srgbClr val="000000"/>
                </a:solidFill>
                <a:effectLst/>
                <a:latin typeface="pingfang SC"/>
              </a:rPr>
              <a:t>和</a:t>
            </a:r>
            <a:r>
              <a:rPr lang="en-US" altLang="zh-CN" b="0" i="0" dirty="0" err="1">
                <a:solidFill>
                  <a:srgbClr val="000000"/>
                </a:solidFill>
                <a:effectLst/>
                <a:latin typeface="pingfang SC"/>
              </a:rPr>
              <a:t>YahooMusic</a:t>
            </a:r>
            <a:r>
              <a:rPr lang="zh-CN" altLang="en-US" b="0" i="0" dirty="0">
                <a:solidFill>
                  <a:srgbClr val="000000"/>
                </a:solidFill>
                <a:effectLst/>
                <a:latin typeface="pingfang SC"/>
              </a:rPr>
              <a:t>上的</a:t>
            </a:r>
            <a:r>
              <a:rPr lang="en-US" altLang="zh-CN" b="0" i="0" dirty="0">
                <a:solidFill>
                  <a:srgbClr val="000000"/>
                </a:solidFill>
                <a:effectLst/>
                <a:latin typeface="pingfang SC"/>
              </a:rPr>
              <a:t>RMSE</a:t>
            </a:r>
            <a:r>
              <a:rPr lang="zh-CN" altLang="en-US" dirty="0">
                <a:solidFill>
                  <a:srgbClr val="000000"/>
                </a:solidFill>
                <a:latin typeface="pingfang SC"/>
              </a:rPr>
              <a:t>结果</a:t>
            </a:r>
            <a:r>
              <a:rPr lang="zh-CN" altLang="en-US" b="0" i="0" dirty="0">
                <a:solidFill>
                  <a:srgbClr val="000000"/>
                </a:solidFill>
                <a:effectLst/>
                <a:latin typeface="pingfang SC"/>
              </a:rPr>
              <a:t>。</a:t>
            </a:r>
            <a:r>
              <a:rPr lang="en-US" altLang="zh-CN" b="0" i="0" dirty="0">
                <a:solidFill>
                  <a:srgbClr val="000000"/>
                </a:solidFill>
                <a:effectLst/>
                <a:latin typeface="pingfang SC"/>
              </a:rPr>
              <a:t>IGMC</a:t>
            </a:r>
            <a:r>
              <a:rPr lang="zh-CN" altLang="en-US" b="0" i="0" dirty="0">
                <a:solidFill>
                  <a:srgbClr val="000000"/>
                </a:solidFill>
                <a:effectLst/>
                <a:latin typeface="pingfang SC"/>
              </a:rPr>
              <a:t>模型超过了近期的其他基于图神经网络的模型。</a:t>
            </a:r>
            <a:endParaRPr lang="zh-CN" altLang="en-US" dirty="0"/>
          </a:p>
        </p:txBody>
      </p:sp>
    </p:spTree>
    <p:extLst>
      <p:ext uri="{BB962C8B-B14F-4D97-AF65-F5344CB8AC3E}">
        <p14:creationId xmlns:p14="http://schemas.microsoft.com/office/powerpoint/2010/main" val="48580303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6287</TotalTime>
  <Words>1066</Words>
  <Application>Microsoft Office PowerPoint</Application>
  <PresentationFormat>宽屏</PresentationFormat>
  <Paragraphs>77</Paragraphs>
  <Slides>13</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Helvetica Neue</vt:lpstr>
      <vt:lpstr>NimbusRomNo9L-Medi</vt:lpstr>
      <vt:lpstr>NimbusRomNo9L-Regu</vt:lpstr>
      <vt:lpstr>pingfang SC</vt:lpstr>
      <vt:lpstr>Roboto</vt: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ZhangShuo</dc:creator>
  <cp:lastModifiedBy>ZhangShuo</cp:lastModifiedBy>
  <cp:revision>197</cp:revision>
  <dcterms:created xsi:type="dcterms:W3CDTF">2020-11-02T06:43:28Z</dcterms:created>
  <dcterms:modified xsi:type="dcterms:W3CDTF">2021-04-13T03:22:47Z</dcterms:modified>
</cp:coreProperties>
</file>