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66" r:id="rId4"/>
    <p:sldId id="268" r:id="rId5"/>
    <p:sldId id="270" r:id="rId6"/>
    <p:sldId id="269" r:id="rId7"/>
    <p:sldId id="257" r:id="rId8"/>
    <p:sldId id="264" r:id="rId9"/>
    <p:sldId id="265" r:id="rId10"/>
    <p:sldId id="26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2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77" autoAdjust="0"/>
  </p:normalViewPr>
  <p:slideViewPr>
    <p:cSldViewPr snapToGrid="0" showGuides="1">
      <p:cViewPr varScale="1">
        <p:scale>
          <a:sx n="64" d="100"/>
          <a:sy n="64" d="100"/>
        </p:scale>
        <p:origin x="9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C281F-006C-4248-934D-757527D96A1A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D2F44-9F07-49A9-80EF-BDFADE66C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5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>
                <a:effectLst/>
                <a:latin typeface="Roboto"/>
              </a:rPr>
              <a:t>从单细胞基因表达数据发现推定细胞类型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00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28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94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40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10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89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75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MYH11</a:t>
            </a:r>
            <a:r>
              <a:rPr lang="zh-CN" altLang="en-US"/>
              <a:t>和</a:t>
            </a:r>
            <a:r>
              <a:rPr lang="en-US" altLang="zh-CN"/>
              <a:t>MEF2C</a:t>
            </a:r>
            <a:r>
              <a:rPr lang="zh-CN" altLang="en-US"/>
              <a:t>是在原论文中</a:t>
            </a:r>
            <a:r>
              <a:rPr lang="en-US" altLang="zh-CN"/>
              <a:t>AF_C2</a:t>
            </a:r>
            <a:r>
              <a:rPr lang="zh-CN" altLang="en-US"/>
              <a:t>中的标志基因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3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23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57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maker gene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在独立数据集上的高表达群体和低表达群体的生存曲线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6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48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6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3'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端测序的方法，来自同一转录本不同分子的读取只能来自转录本的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3'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端，因此具有相同序列的可能性很高。然而，在建库过程中的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PCR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步骤也可能产生读取重复。为了确定一次读取是生物重复还是技术重复，这些方法使用了唯一的分子标识符（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UMIs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50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单细胞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RNA-seq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数据的分布是指某一基因转录出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RNA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的量在一组细胞中的分布。</a:t>
            </a:r>
            <a:endParaRPr lang="en-US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一个细胞中部分基因各自转录出若干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RNA</a:t>
            </a:r>
          </a:p>
          <a:p>
            <a:r>
              <a:rPr lang="zh-CN" altLang="en-US" sz="2800"/>
              <a:t>泊松分布适合于描述单位时间（或空间）内随机事件发生的次数（事件发生的次数只能是离散的整数）。如某一服务设施在一定时间内到达的人数，电话交换机接到呼叫的次数，汽车站台的候客人数，机器出现的故障数，自然灾害发生的次数，一块产品上的缺陷数，显微镜下单位分区内的细菌分布数等等</a:t>
            </a:r>
          </a:p>
          <a:p>
            <a:br>
              <a:rPr lang="zh-CN" altLang="en-US" sz="2800"/>
            </a:br>
            <a:endParaRPr lang="en-US" altLang="zh-CN" sz="2800"/>
          </a:p>
          <a:p>
            <a:endParaRPr lang="en-US" altLang="zh-CN" sz="28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Dropout :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单细胞中的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droupout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指的是由于测序技术本身的天然缺陷， 导致本应该表达的基因， 在测序技术中没有被测到， 且该比例极高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单细胞的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droupout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分为两部分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一部分是实际的细胞本身就不表达该基因，我们称之为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一部分是细胞实际上表达了，但是被没测到，或者说表达量极少由于测序和比对误差导致的没有，这种情况称为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6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单细胞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RNA-seq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数据的分布是指某一基因转录出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RNA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的量在一组细胞中的分布。</a:t>
            </a:r>
            <a:endParaRPr lang="en-US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一个细胞中部分基因各自转录出若干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RNA</a:t>
            </a:r>
          </a:p>
          <a:p>
            <a:r>
              <a:rPr lang="zh-CN" altLang="en-US" sz="2800"/>
              <a:t>泊松分布适合于描述单位时间（或空间）内随机事件发生的次数（事件发生的次数只能是离散的整数）。如某一服务设施在一定时间内到达的人数，电话交换机接到呼叫的次数，汽车站台的候客人数，机器出现的故障数，自然灾害发生的次数，一块产品上的缺陷数，显微镜下单位分区内的细菌分布数等等</a:t>
            </a:r>
          </a:p>
          <a:p>
            <a:br>
              <a:rPr lang="zh-CN" altLang="en-US" sz="2800"/>
            </a:br>
            <a:endParaRPr lang="en-US" altLang="zh-CN" sz="2800"/>
          </a:p>
          <a:p>
            <a:endParaRPr lang="en-US" altLang="zh-CN" sz="28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Dropout :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单细胞中的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droupout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指的是由于测序技术本身的天然缺陷， 导致本应该表达的基因， 在测序技术中没有被测到， 且该比例极高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单细胞的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droupout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分为两部分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一部分是实际的细胞本身就不表达该基因，我们称之为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一部分是细胞实际上表达了，但是被没测到，或者说表达量极少由于测序和比对误差导致的没有，这种情况称为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1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假设对于不同的细胞和基因形状参数</a:t>
            </a:r>
            <a:r>
              <a:rPr lang="en-US" altLang="zh-CN"/>
              <a:t>alpha</a:t>
            </a:r>
            <a:r>
              <a:rPr lang="zh-CN" altLang="en-US"/>
              <a:t>是常数。</a:t>
            </a:r>
            <a:r>
              <a:rPr lang="en-US" altLang="zh-CN"/>
              <a:t>Beta</a:t>
            </a:r>
            <a:r>
              <a:rPr lang="zh-CN" altLang="en-US"/>
              <a:t>对于不同的细胞也是常数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7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62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一个细胞群体对于所有的基因没有显著的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ROGUE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的值将为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，表明它是一个纯的群体。相反，当一个群体有较多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显著的基因时将会产生一个小的纯度分。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28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D2F44-9F07-49A9-80EF-BDFADE66C0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88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7092C-973C-4009-824E-837495A22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95D75E-A598-43B3-8388-D56070C4B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7785A-F612-4789-A084-FB6D4F6B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BCC-040E-4DFD-A4D4-913C42AA93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A036D-6A52-404A-A97E-B3387719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84846-242F-48CC-9C76-11DB2CAA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645-8B99-4C67-8F25-990D00085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5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E3F0A-FF4B-45E7-9E57-2055B675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89EE0-A20F-4454-B845-546F3A2A4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5CD5E-2663-494E-B967-8FE36B33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BCC-040E-4DFD-A4D4-913C42AA93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AE2B2-11D0-4A43-80FD-22A1A506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15970-A721-4370-A384-D1CC7775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645-8B99-4C67-8F25-990D00085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0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15FFE0-87EB-4F89-B20F-930013AE0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240F81-725C-465F-9135-75233BE39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FF9C7-4473-4ECF-A81C-DA51D30C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BCC-040E-4DFD-A4D4-913C42AA93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BAA4D-1C3D-4D19-A038-44EFA54E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51BC3-EEF9-4D34-9829-CEB4F8FC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645-8B99-4C67-8F25-990D00085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5BE15-BD03-43BE-B3BD-43F77058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E8751-5C46-45C8-92FA-8B77D4FB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36838-CF5A-4B46-816B-09AFDFEE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BCC-040E-4DFD-A4D4-913C42AA93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4F8E7-92BF-41FA-8DFD-04637638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8A765-8B32-48CE-97F5-A16C6089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645-8B99-4C67-8F25-990D00085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8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3AEB0-1742-4FEF-8475-80B35DBF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EFA00A-15AF-4616-9CA2-CD1E79EE9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B20BD-B98F-4504-A249-AAFBAFC0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BCC-040E-4DFD-A4D4-913C42AA93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70C51-CD27-41F9-9C4D-EC1C4013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5A6C9-448E-49DA-9180-E77F4D8E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645-8B99-4C67-8F25-990D00085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3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E2E38-7846-4054-89E6-D0F588C7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62DEB-0CC2-4D6D-8246-9CCA89836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B47EA0-BE9E-4F41-95B3-DA500C985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4A2735-2647-44A3-A547-0A87A208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BCC-040E-4DFD-A4D4-913C42AA93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F6450-E008-4067-9AA0-F5EF1714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F433E3-D282-4A40-93FA-DC24D583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645-8B99-4C67-8F25-990D00085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3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D2D2F-659D-41F5-BEA7-6F8F0C02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9A77B-9172-412B-8FF7-36DA4C25F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08AAA-AFA6-4D76-B9F8-8FA6AD5AA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04B045-01C2-4F4B-89B3-F38640699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5211F-5CC5-472B-8794-F969A447B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1C039E-DF15-49FD-8E9F-5AD9B117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BCC-040E-4DFD-A4D4-913C42AA93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4B888-5417-4C8A-9144-0670A3DD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8267B5-FC46-48A7-AA95-00021C01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645-8B99-4C67-8F25-990D00085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0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81488-FF3D-4C1D-BE10-B15757AC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65C785-E941-4349-97F6-21F32038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BCC-040E-4DFD-A4D4-913C42AA93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5CCEC-02D1-440D-8F6E-4633F192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A0048B-358B-4100-983A-001CC4E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645-8B99-4C67-8F25-990D00085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1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8DFE8-A8C2-4F09-8FE3-6CBC8115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BCC-040E-4DFD-A4D4-913C42AA93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B96653-EE46-4314-A5EB-898D09A6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5DB57-2941-4E53-8EA9-7487CB50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645-8B99-4C67-8F25-990D00085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3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C5C7D-F279-44C7-A704-E3DB407B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3526C-2E72-414C-92B4-755396BF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DCC7BF-4AA2-443F-9B3C-91063C0ED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708F44-53D1-482D-9234-6DF794B5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BCC-040E-4DFD-A4D4-913C42AA93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1C962-67C4-485C-AEE9-7888BFA2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99EC84-9023-4143-BA69-3DF9E588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645-8B99-4C67-8F25-990D00085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7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EC52-B678-4E80-923E-2B076E63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290BAA-FCE3-488D-93FD-6BDF28C12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B0B5C-DEE7-4609-9A62-CE942B154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1352F6-F606-4D73-A47D-2A26D378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2BCC-040E-4DFD-A4D4-913C42AA93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B46CE-71E8-49E0-9719-A781C510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97C3F-6ACC-4AE4-95D6-6879B54A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5645-8B99-4C67-8F25-990D00085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6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1E94B9-E12D-42C4-98E3-E460707E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F3156-0045-4F77-8A37-88DD66A7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231A2-DE78-4A0F-89F3-EDF474A7B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42BCC-040E-4DFD-A4D4-913C42AA93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50C8B-75D6-40BB-8ACB-70AFC09EA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55FA9-AD9B-4443-AE72-5242224F1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5645-8B99-4C67-8F25-990D00085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17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FD514-C03B-4CDC-93C9-E14FF6D02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7E6FA7-BD44-4193-9F86-FE4A0CE6B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1B3542-A6A5-43D4-A1ED-6D8D96D15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78" y="480400"/>
            <a:ext cx="9838095" cy="41714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A52845-4FDA-41DF-BF55-35ABF4DE2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85" y="5055420"/>
            <a:ext cx="10076190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4786A73-878A-4CA0-AB7E-343D62E22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38" y="1248641"/>
            <a:ext cx="3177751" cy="36098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8DA81A1-88AF-4AD8-9136-D8CF5DE82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177" y="1216603"/>
            <a:ext cx="3112286" cy="3602182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55C8711F-A2A2-4B16-88F2-6EE8614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37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变量选择结果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48C3D46-F064-4A8C-801A-872186E884A4}"/>
              </a:ext>
            </a:extLst>
          </p:cNvPr>
          <p:cNvSpPr txBox="1">
            <a:spLocks/>
          </p:cNvSpPr>
          <p:nvPr/>
        </p:nvSpPr>
        <p:spPr>
          <a:xfrm>
            <a:off x="985520" y="4876365"/>
            <a:ext cx="9183716" cy="234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1600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个评估数据集，亚型包含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的细胞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来评估特征选择方法的性能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在所有的评估数据集中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S-E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模型的平均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始终是最高的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31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55C8711F-A2A2-4B16-88F2-6EE8614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变量选择结果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真实数据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A57BEF-70C1-4373-97E6-B9963BD5C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73" y="3671456"/>
            <a:ext cx="6350118" cy="32973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8343B9-8BB2-44B1-A8C0-6683B7B31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943" y="876300"/>
            <a:ext cx="6067948" cy="3191993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F19E2765-359D-4AC3-9892-B0B545119CB7}"/>
              </a:ext>
            </a:extLst>
          </p:cNvPr>
          <p:cNvSpPr txBox="1">
            <a:spLocks/>
          </p:cNvSpPr>
          <p:nvPr/>
        </p:nvSpPr>
        <p:spPr>
          <a:xfrm>
            <a:off x="530320" y="993003"/>
            <a:ext cx="4651624" cy="5677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通过随机抽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70% 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的细胞作为参考选择重要基因，再对剩余的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的细胞进行分类验证。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S-E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模型选择出来的不同数量（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30-5000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）的基因都具有更强的分类能力。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S-E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模型在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更少的基因（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30-100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）时具有明显的优势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59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55C8711F-A2A2-4B16-88F2-6EE8614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变量选择结果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—Reproducibility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F19E2765-359D-4AC3-9892-B0B545119CB7}"/>
              </a:ext>
            </a:extLst>
          </p:cNvPr>
          <p:cNvSpPr txBox="1">
            <a:spLocks/>
          </p:cNvSpPr>
          <p:nvPr/>
        </p:nvSpPr>
        <p:spPr>
          <a:xfrm>
            <a:off x="569884" y="1412728"/>
            <a:ext cx="4306916" cy="4683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来自相同的生物系统的数据集有着可复制的基因信息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当使用前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500-2000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个基因时，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S-E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模型识别的基因具有更强的可重复性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5BED66-24F3-49B0-A1A5-12092C272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95" y="1506953"/>
            <a:ext cx="6619048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55C8711F-A2A2-4B16-88F2-6EE8614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变量选择结果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下游聚类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F19E2765-359D-4AC3-9892-B0B545119CB7}"/>
              </a:ext>
            </a:extLst>
          </p:cNvPr>
          <p:cNvSpPr txBox="1">
            <a:spLocks/>
          </p:cNvSpPr>
          <p:nvPr/>
        </p:nvSpPr>
        <p:spPr>
          <a:xfrm>
            <a:off x="611448" y="4378035"/>
            <a:ext cx="9751752" cy="1953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个金标准数据集上</a:t>
            </a:r>
            <a:endParaRPr lang="en-US" altLang="zh-CN"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首先使用特征选择方法选出前</a:t>
            </a:r>
            <a:r>
              <a:rPr lang="en-US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100,500,100</a:t>
            </a:r>
            <a:r>
              <a:rPr lang="zh-CN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个基因，再使用</a:t>
            </a:r>
            <a:r>
              <a:rPr lang="en-US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RaceID3</a:t>
            </a:r>
            <a:r>
              <a:rPr lang="zh-CN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SC3</a:t>
            </a:r>
            <a:r>
              <a:rPr lang="zh-CN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Seurat</a:t>
            </a:r>
            <a:r>
              <a:rPr lang="zh-CN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方法进行聚类</a:t>
            </a: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ARI</a:t>
            </a: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评估聚类结果</a:t>
            </a:r>
            <a:r>
              <a:rPr lang="zh-CN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S-E</a:t>
            </a:r>
            <a:r>
              <a:rPr lang="zh-CN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模型的</a:t>
            </a:r>
            <a:r>
              <a:rPr lang="en-US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ARI</a:t>
            </a:r>
            <a:r>
              <a:rPr lang="zh-CN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endParaRPr lang="en-US" altLang="zh-CN"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DC7588-4760-4AFF-AA50-A59DF265D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45" y="1270487"/>
            <a:ext cx="10295238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55C8711F-A2A2-4B16-88F2-6EE8614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ROGUE—robust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F19E2765-359D-4AC3-9892-B0B545119CB7}"/>
              </a:ext>
            </a:extLst>
          </p:cNvPr>
          <p:cNvSpPr txBox="1">
            <a:spLocks/>
          </p:cNvSpPr>
          <p:nvPr/>
        </p:nvSpPr>
        <p:spPr>
          <a:xfrm>
            <a:off x="611448" y="4378035"/>
            <a:ext cx="9751752" cy="1953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随着差异基因的增加，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ROGUE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的值减小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随着混合细胞的比例的增加，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ROGUE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的值减小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ROGUE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的计算不会受细胞数量、差异基因的数量的影响</a:t>
            </a:r>
            <a:r>
              <a:rPr lang="zh-CN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2FAAEA-68FC-4B6E-8059-AD5C2C5BB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8" y="1140172"/>
            <a:ext cx="10923809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9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55C8711F-A2A2-4B16-88F2-6EE8614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ROGUE—robust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2BB3DE-553D-46E8-A38E-B3EA6425C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94" y="1246908"/>
            <a:ext cx="11529291" cy="295361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4DC277E-1BB8-42C8-8348-2015EF6DB43E}"/>
              </a:ext>
            </a:extLst>
          </p:cNvPr>
          <p:cNvSpPr txBox="1">
            <a:spLocks/>
          </p:cNvSpPr>
          <p:nvPr/>
        </p:nvSpPr>
        <p:spPr>
          <a:xfrm>
            <a:off x="611448" y="4378035"/>
            <a:ext cx="9751752" cy="1953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测序深度（细胞总的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UMI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数）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ROGUE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的计算不会受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测序深度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的影响</a:t>
            </a:r>
            <a:r>
              <a:rPr lang="zh-CN" altLang="zh-CN" sz="25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91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55C8711F-A2A2-4B16-88F2-6EE8614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ROGUE—cluster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06EECF-6BB9-49F3-BF74-E949ECB9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93" y="1463252"/>
            <a:ext cx="9466667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36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55C8711F-A2A2-4B16-88F2-6EE8614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ROGUE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848D217-8D80-43DC-9153-83D959EE56D6}"/>
              </a:ext>
            </a:extLst>
          </p:cNvPr>
          <p:cNvSpPr/>
          <p:nvPr/>
        </p:nvSpPr>
        <p:spPr>
          <a:xfrm>
            <a:off x="2757055" y="1496291"/>
            <a:ext cx="1149927" cy="7204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0928B69-B099-4BF2-9C56-469CC1D119CF}"/>
              </a:ext>
            </a:extLst>
          </p:cNvPr>
          <p:cNvSpPr/>
          <p:nvPr/>
        </p:nvSpPr>
        <p:spPr>
          <a:xfrm>
            <a:off x="5237018" y="1260764"/>
            <a:ext cx="1219200" cy="1080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E9A94E-4D0F-4328-BD9B-01146E338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03" y="0"/>
            <a:ext cx="11390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5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667D66-9918-4E2E-88F7-55B710918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25" y="1325563"/>
            <a:ext cx="3628571" cy="4514286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55C8711F-A2A2-4B16-88F2-6EE8614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01" y="0"/>
            <a:ext cx="5097905" cy="1325563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Pure B-cell subtypes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ADCD13-2ADF-42F5-8E85-0D07335B0618}"/>
              </a:ext>
            </a:extLst>
          </p:cNvPr>
          <p:cNvSpPr txBox="1"/>
          <p:nvPr/>
        </p:nvSpPr>
        <p:spPr>
          <a:xfrm>
            <a:off x="7447151" y="6379657"/>
            <a:ext cx="3311403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ROGUE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重新聚类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E73734-0C20-4326-8030-63A965E43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459" y="0"/>
            <a:ext cx="4104762" cy="34190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F0B2D7-F31C-4107-A3A3-BD3C571E5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459" y="3360609"/>
            <a:ext cx="3838095" cy="301904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FA2E0FB-2513-41F3-8E36-94BB0CF7559C}"/>
              </a:ext>
            </a:extLst>
          </p:cNvPr>
          <p:cNvSpPr txBox="1"/>
          <p:nvPr/>
        </p:nvSpPr>
        <p:spPr>
          <a:xfrm>
            <a:off x="1353651" y="6129845"/>
            <a:ext cx="609350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根据真实标签计算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ROGUE</a:t>
            </a:r>
          </a:p>
        </p:txBody>
      </p:sp>
    </p:spTree>
    <p:extLst>
      <p:ext uri="{BB962C8B-B14F-4D97-AF65-F5344CB8AC3E}">
        <p14:creationId xmlns:p14="http://schemas.microsoft.com/office/powerpoint/2010/main" val="3792689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55C8711F-A2A2-4B16-88F2-6EE8614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01" y="0"/>
            <a:ext cx="5097905" cy="1325563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Pure B-cell subtypes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A2E0FB-2513-41F3-8E36-94BB0CF7559C}"/>
              </a:ext>
            </a:extLst>
          </p:cNvPr>
          <p:cNvSpPr txBox="1"/>
          <p:nvPr/>
        </p:nvSpPr>
        <p:spPr>
          <a:xfrm>
            <a:off x="651201" y="1951268"/>
            <a:ext cx="4845561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根据基因表达热图、差异表达分析验证簇类间的异质性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546502-6B8D-4948-A3D7-0F4D3A69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762" y="0"/>
            <a:ext cx="6695238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0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5ED6E-6181-4526-9B05-3C98EED1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909CE-69B6-4FD2-A60C-BD58C351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Figure 1">
            <a:extLst>
              <a:ext uri="{FF2B5EF4-FFF2-40B4-BE49-F238E27FC236}">
                <a16:creationId xmlns:a16="http://schemas.microsoft.com/office/drawing/2014/main" id="{AA71BAB7-3382-400B-882B-0E5597F28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0"/>
            <a:ext cx="10466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4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55C8711F-A2A2-4B16-88F2-6EE8614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Pure B-cell subtypes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A7BB7507-B7C6-4E86-B888-56CEF8BF9F3A}"/>
              </a:ext>
            </a:extLst>
          </p:cNvPr>
          <p:cNvSpPr txBox="1">
            <a:spLocks/>
          </p:cNvSpPr>
          <p:nvPr/>
        </p:nvSpPr>
        <p:spPr>
          <a:xfrm>
            <a:off x="681879" y="5075238"/>
            <a:ext cx="5414121" cy="1723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卡方检验（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RO/E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检验说明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中主要是肿瘤患者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BD5759-EA95-4411-994C-0CDE2E58D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3" y="1325563"/>
            <a:ext cx="2609524" cy="346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A8AC43-819A-40A5-BFE9-0508DF07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724" y="1325563"/>
            <a:ext cx="3304762" cy="3466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F2EAC98-C735-4BCB-BD39-5EFDF480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331" y="19817"/>
            <a:ext cx="3314286" cy="32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3E38EE-1155-4227-9857-3BCBCC8D1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614" y="3429000"/>
            <a:ext cx="3276190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14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72E4E89-9D4D-4E83-BCE6-2B48EFFE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AA25D4-8AAC-4D9E-8B6F-B5BBCD9E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56" y="0"/>
            <a:ext cx="11521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87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59B8B-7F47-423B-B339-FDD73305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DE444-5396-405B-98AB-680611993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89C3C5-899B-4EB6-B6BF-B7A3989C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2" y="357571"/>
            <a:ext cx="11790476" cy="6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4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2A48-0A37-4B93-9A42-4CB5C202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单细胞测序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0CCD977-0743-44BF-A731-C6BE4CE2CCD3}"/>
              </a:ext>
            </a:extLst>
          </p:cNvPr>
          <p:cNvSpPr txBox="1">
            <a:spLocks/>
          </p:cNvSpPr>
          <p:nvPr/>
        </p:nvSpPr>
        <p:spPr>
          <a:xfrm>
            <a:off x="825321" y="875764"/>
            <a:ext cx="10515600" cy="5982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100">
                <a:latin typeface="微软雅黑" panose="020B0503020204020204" pitchFamily="34" charset="-122"/>
                <a:ea typeface="微软雅黑" panose="020B0503020204020204" pitchFamily="34" charset="-122"/>
              </a:rPr>
              <a:t>Full-length based</a:t>
            </a:r>
            <a:r>
              <a:rPr lang="zh-CN" altLang="en-US" sz="3100"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en-US" altLang="zh-CN" sz="3100">
                <a:latin typeface="微软雅黑" panose="020B0503020204020204" pitchFamily="34" charset="-122"/>
                <a:ea typeface="微软雅黑" panose="020B0503020204020204" pitchFamily="34" charset="-122"/>
              </a:rPr>
              <a:t>Smart-seq2</a:t>
            </a:r>
            <a:r>
              <a:rPr lang="zh-CN" altLang="en-US" sz="31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100">
                <a:latin typeface="微软雅黑" panose="020B0503020204020204" pitchFamily="34" charset="-122"/>
                <a:ea typeface="微软雅黑" panose="020B0503020204020204" pitchFamily="34" charset="-122"/>
              </a:rPr>
              <a:t>MATQ-seq </a:t>
            </a:r>
            <a:r>
              <a:rPr lang="zh-CN" altLang="en-US" sz="31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100">
                <a:latin typeface="微软雅黑" panose="020B0503020204020204" pitchFamily="34" charset="-122"/>
                <a:ea typeface="微软雅黑" panose="020B0503020204020204" pitchFamily="34" charset="-122"/>
              </a:rPr>
              <a:t>SUPeR-seq</a:t>
            </a:r>
            <a:r>
              <a:rPr lang="zh-CN" altLang="en-US" sz="310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可测转录本的全长，检测基因表达更灵敏、更准确，可进行各种类型的转录组测序数据分析；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可以检测到亚型水平上的表达差异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可以进行等位基因（</a:t>
            </a:r>
            <a:r>
              <a:rPr lang="en-US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allele-specific</a:t>
            </a: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）表达差异的检测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可以给少量细胞进行更深度的测序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最适用于细胞量少的样本</a:t>
            </a:r>
            <a:endParaRPr lang="en-US" altLang="zh-CN" sz="2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100">
                <a:latin typeface="微软雅黑" panose="020B0503020204020204" pitchFamily="34" charset="-122"/>
                <a:ea typeface="微软雅黑" panose="020B0503020204020204" pitchFamily="34" charset="-122"/>
              </a:rPr>
              <a:t>Tag-based</a:t>
            </a:r>
            <a:r>
              <a:rPr lang="zh-CN" altLang="en-US" sz="3100">
                <a:latin typeface="微软雅黑" panose="020B0503020204020204" pitchFamily="34" charset="-122"/>
                <a:ea typeface="微软雅黑" panose="020B0503020204020204" pitchFamily="34" charset="-122"/>
              </a:rPr>
              <a:t> （如</a:t>
            </a:r>
            <a:r>
              <a:rPr lang="en-US" altLang="zh-CN" sz="3100">
                <a:latin typeface="微软雅黑" panose="020B0503020204020204" pitchFamily="34" charset="-122"/>
                <a:ea typeface="微软雅黑" panose="020B0503020204020204" pitchFamily="34" charset="-122"/>
              </a:rPr>
              <a:t>10X Genomics</a:t>
            </a:r>
            <a:r>
              <a:rPr lang="zh-CN" altLang="en-US" sz="31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100">
                <a:latin typeface="微软雅黑" panose="020B0503020204020204" pitchFamily="34" charset="-122"/>
                <a:ea typeface="微软雅黑" panose="020B0503020204020204" pitchFamily="34" charset="-122"/>
              </a:rPr>
              <a:t>CEL-seq2</a:t>
            </a:r>
            <a:r>
              <a:rPr lang="zh-CN" altLang="en-US" sz="31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100">
                <a:latin typeface="微软雅黑" panose="020B0503020204020204" pitchFamily="34" charset="-122"/>
                <a:ea typeface="微软雅黑" panose="020B0503020204020204" pitchFamily="34" charset="-122"/>
              </a:rPr>
              <a:t>Drop-seq</a:t>
            </a:r>
            <a:r>
              <a:rPr lang="zh-CN" altLang="en-US" sz="31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100">
                <a:latin typeface="微软雅黑" panose="020B0503020204020204" pitchFamily="34" charset="-122"/>
                <a:ea typeface="微软雅黑" panose="020B0503020204020204" pitchFamily="34" charset="-122"/>
              </a:rPr>
              <a:t>inDrops</a:t>
            </a:r>
            <a:r>
              <a:rPr lang="zh-CN" altLang="en-US" sz="310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3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只测转录本 </a:t>
            </a:r>
            <a:r>
              <a:rPr lang="en-US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3′ </a:t>
            </a: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5′ </a:t>
            </a: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端，</a:t>
            </a:r>
            <a:endParaRPr lang="en-US" altLang="zh-CN" sz="2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检测基因表达灵敏度较低，不适合进行可变剪接、等位基因表达等分析。</a:t>
            </a:r>
            <a:endParaRPr lang="en-US" altLang="zh-CN" sz="2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通过独特的分子标记物（</a:t>
            </a:r>
            <a:r>
              <a:rPr lang="en-US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unique molecular identifiers</a:t>
            </a: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）来更准确地定量鉴别生物复制品和扩增（</a:t>
            </a:r>
            <a:r>
              <a:rPr lang="en-US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PCR</a:t>
            </a: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）复制品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可以给更多的细胞测序，更好地识别细胞类群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每个细胞的平均测序成本更低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最适用于</a:t>
            </a:r>
            <a:r>
              <a:rPr lang="en-US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个以上的细胞</a:t>
            </a:r>
            <a:endParaRPr lang="en-US" altLang="zh-CN" sz="2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71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2A48-0A37-4B93-9A42-4CB5C202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3’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端测序（所有基于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droplet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的方法）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0CCD977-0743-44BF-A731-C6BE4CE2CCD3}"/>
              </a:ext>
            </a:extLst>
          </p:cNvPr>
          <p:cNvSpPr txBox="1">
            <a:spLocks/>
          </p:cNvSpPr>
          <p:nvPr/>
        </p:nvSpPr>
        <p:spPr>
          <a:xfrm>
            <a:off x="825321" y="875764"/>
            <a:ext cx="10515600" cy="5982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2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7C9D42-39A1-4E42-8BC8-25AD7DBB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016" y="1062441"/>
            <a:ext cx="68580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F64072B-C389-4C15-B065-6A00B959BF9F}"/>
              </a:ext>
            </a:extLst>
          </p:cNvPr>
          <p:cNvSpPr txBox="1">
            <a:spLocks/>
          </p:cNvSpPr>
          <p:nvPr/>
        </p:nvSpPr>
        <p:spPr>
          <a:xfrm>
            <a:off x="773806" y="1405108"/>
            <a:ext cx="4261833" cy="502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使用不同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UMI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映射到同一个转录本的读取来自不同的分子，是生物学上的复制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每个读取都应该被计数。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具有相同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UMI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的读取源于同一分子，是技术上的复制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这些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UMI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应该合并为一个读取的计数。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9E9C352-7B6B-49D1-8C19-6C15C2E3F563}"/>
              </a:ext>
            </a:extLst>
          </p:cNvPr>
          <p:cNvSpPr/>
          <p:nvPr/>
        </p:nvSpPr>
        <p:spPr>
          <a:xfrm>
            <a:off x="10073390" y="5771213"/>
            <a:ext cx="2118610" cy="5396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2A48-0A37-4B93-9A42-4CB5C202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41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常见离散分布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0CCD977-0743-44BF-A731-C6BE4CE2CCD3}"/>
              </a:ext>
            </a:extLst>
          </p:cNvPr>
          <p:cNvSpPr txBox="1">
            <a:spLocks/>
          </p:cNvSpPr>
          <p:nvPr/>
        </p:nvSpPr>
        <p:spPr>
          <a:xfrm>
            <a:off x="579842" y="997526"/>
            <a:ext cx="11016412" cy="5403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Bernoulli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一个事件只有发生或者不发生两种可能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zh-CN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zh-CN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zh-CN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二项分布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次独立的伯努利试验（事件发生概率为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）中，事件恰好发生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次的概率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泊松分布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实验次数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非常大，事件发生的概率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非常小，且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为常数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描述单位时间（或空间）内随机事件发生的次数（事件发生的次数只能是离散的整数）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方差等于均值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负二项分布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在伯努利试验序列中，成功事件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次出现时的试验次数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泊松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伽玛混合分布，即泊松分布的参数（先验分布）服从伽玛分布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均值是方差的二次函数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D43399-7598-4DF6-996F-83216FC4CE4A}"/>
              </a:ext>
            </a:extLst>
          </p:cNvPr>
          <p:cNvSpPr/>
          <p:nvPr/>
        </p:nvSpPr>
        <p:spPr>
          <a:xfrm>
            <a:off x="10723418" y="6303818"/>
            <a:ext cx="87283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3998C2-6063-4D6A-AA44-7DE36F9900CD}"/>
              </a:ext>
            </a:extLst>
          </p:cNvPr>
          <p:cNvSpPr/>
          <p:nvPr/>
        </p:nvSpPr>
        <p:spPr>
          <a:xfrm>
            <a:off x="11014364" y="6359237"/>
            <a:ext cx="886691" cy="249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9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2A48-0A37-4B93-9A42-4CB5C202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41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单细胞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RNA-Seq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数据分布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10CCD977-0743-44BF-A731-C6BE4CE2C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751" y="775855"/>
                <a:ext cx="11016412" cy="62484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假设每条</a:t>
                </a:r>
                <a:r>
                  <a:rPr lang="en-US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RNA</a:t>
                </a:r>
                <a:r>
                  <a:rPr lang="zh-CN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被测序工具捕捉到的概率为</a:t>
                </a:r>
                <a:r>
                  <a:rPr lang="en-US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 </a:t>
                </a:r>
                <a:r>
                  <a:rPr lang="zh-CN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，这一事件服从</a:t>
                </a:r>
                <a:r>
                  <a:rPr lang="en-US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Bernoulli</a:t>
                </a:r>
                <a:r>
                  <a:rPr lang="zh-CN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</a:t>
                </a:r>
                <a:endParaRPr lang="en-US" altLang="zh-CN" sz="2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总数为</a:t>
                </a:r>
                <a:r>
                  <a:rPr lang="en-US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的所有</a:t>
                </a:r>
                <a:r>
                  <a:rPr lang="en-US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RNA</a:t>
                </a:r>
                <a:r>
                  <a:rPr lang="zh-CN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中捕捉到</a:t>
                </a:r>
                <a:r>
                  <a:rPr lang="en-US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Gene1</a:t>
                </a:r>
                <a:r>
                  <a:rPr lang="zh-CN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对应的</a:t>
                </a:r>
                <a:r>
                  <a:rPr lang="en-US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RNA</a:t>
                </a:r>
                <a:r>
                  <a:rPr lang="zh-CN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就服从二项分布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𝐵𝑖𝑜𝑛𝑜𝑛𝑖𝑎𝑙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一个细胞中转录出的</a:t>
                </a:r>
                <a:r>
                  <a:rPr lang="en-US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RNA</a:t>
                </a:r>
                <a:r>
                  <a:rPr lang="zh-CN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数量</a:t>
                </a:r>
                <a:r>
                  <a:rPr lang="en-US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非常多，捕捉到某一条特定</a:t>
                </a:r>
                <a:r>
                  <a:rPr lang="en-US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RNA</a:t>
                </a:r>
                <a:r>
                  <a:rPr lang="zh-CN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</a:t>
                </a:r>
                <a:r>
                  <a:rPr lang="en-US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非常小，因此二项分布可以近似为泊松分布：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Over-dispersion</a:t>
                </a:r>
              </a:p>
              <a:p>
                <a:pPr marL="342900" indent="-3429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负二项分布（先验分布是伽玛分布的泊松分布）</a:t>
                </a:r>
                <a:endParaRPr lang="en-US" altLang="zh-CN" sz="2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4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  </m:t>
                    </m:r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𝐺𝑎𝑚𝑚𝑎</m:t>
                    </m:r>
                    <m:d>
                      <m:d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dropout</a:t>
                </a:r>
              </a:p>
              <a:p>
                <a:pPr marL="342900" indent="-342900" algn="just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𝑍𝐼𝑁𝐵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∣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)+(1−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)⋅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𝑁𝐵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∣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10CCD977-0743-44BF-A731-C6BE4CE2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1" y="775855"/>
                <a:ext cx="11016412" cy="6248401"/>
              </a:xfrm>
              <a:prstGeom prst="rect">
                <a:avLst/>
              </a:prstGeom>
              <a:blipFill>
                <a:blip r:embed="rId3"/>
                <a:stretch>
                  <a:fillRect l="-775" r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D263BC51-F77F-41EC-B7D5-15DE211A6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984" y="3038041"/>
            <a:ext cx="39909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0D43399-7598-4DF6-996F-83216FC4CE4A}"/>
              </a:ext>
            </a:extLst>
          </p:cNvPr>
          <p:cNvSpPr/>
          <p:nvPr/>
        </p:nvSpPr>
        <p:spPr>
          <a:xfrm>
            <a:off x="10723418" y="6303818"/>
            <a:ext cx="87283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3998C2-6063-4D6A-AA44-7DE36F9900CD}"/>
              </a:ext>
            </a:extLst>
          </p:cNvPr>
          <p:cNvSpPr/>
          <p:nvPr/>
        </p:nvSpPr>
        <p:spPr>
          <a:xfrm>
            <a:off x="11014364" y="6359237"/>
            <a:ext cx="886691" cy="249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8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2A48-0A37-4B93-9A42-4CB5C202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表达熵模型（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S-E model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10CCD977-0743-44BF-A731-C6BE4CE2C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806" y="1405108"/>
                <a:ext cx="10515600" cy="5716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Droplet datasets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细胞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的基因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观测的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UMI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服从负二项分布，也即泊松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伽玛分布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kern="10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𝐺𝑎𝑚𝑚𝑎</m:t>
                      </m:r>
                      <m:d>
                        <m:d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2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f>
                          <m:fPr>
                            <m:type m:val="li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zh-CN" altLang="zh-CN" sz="24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den>
                        </m:f>
                      </m:den>
                    </m:f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表示细胞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的大小归一化因子（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 normalization factor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进行归一化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求其熵，且根据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的极大似然估计可得：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3048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𝔼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i="1" kern="10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𝔼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zh-CN" altLang="zh-CN" sz="2400" i="1" kern="10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10CCD977-0743-44BF-A731-C6BE4CE2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06" y="1405108"/>
                <a:ext cx="10515600" cy="5716128"/>
              </a:xfrm>
              <a:prstGeom prst="rect">
                <a:avLst/>
              </a:prstGeom>
              <a:blipFill>
                <a:blip r:embed="rId3"/>
                <a:stretch>
                  <a:fillRect l="-812" t="-5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92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2A48-0A37-4B93-9A42-4CB5C202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表达熵模型（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S-E model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10CCD977-0743-44BF-A731-C6BE4CE2C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72" y="2165064"/>
                <a:ext cx="8674993" cy="387927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20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differential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entropy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under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average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actual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differential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entropy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mr>
                        <m:mr>
                          <m:e/>
                          <m:e>
                            <m:eqArr>
                              <m:eqArrPr>
                                <m:ctrlP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⁡</m:t>
                                </m:r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𝔼</m:t>
                                </m:r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20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)−</m:t>
                                </m:r>
                                <m:f>
                                  <m:fPr>
                                    <m:ctrlPr>
                                      <a:rPr lang="zh-CN" altLang="zh-CN" sz="20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zh-CN" altLang="zh-CN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US" altLang="zh-CN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ln</m:t>
                                        </m:r>
                                        <m:r>
                                          <a:rPr lang="en-US" altLang="zh-CN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⁡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0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zh-CN" sz="20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  <m:d>
                                  <m:dPr>
                                    <m:ctrlPr>
                                      <a:rPr lang="en-US" altLang="zh-CN" sz="2000" i="1" kern="100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zh-CN" sz="20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grow m:val="on"/>
                                            <m:ctrlPr>
                                              <a:rPr lang="zh-CN" altLang="zh-CN" sz="2000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2000" i="1" kern="10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sz="2000" i="1" kern="10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i="1" kern="10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r>
                                              <a:rPr lang="en-US" altLang="zh-CN" sz="2000" i="1" kern="10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⁡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000" b="0" i="1" kern="100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b="0" i="1" kern="100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b="0" i="1" kern="100" smtClean="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num>
                                      <m:den>
                                        <m:r>
                                          <a:rPr lang="en-US" altLang="zh-CN" sz="2000" i="1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0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20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zh-CN" altLang="zh-CN" sz="20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sz="2000" i="1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000" i="1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US" altLang="zh-CN" sz="2000" i="1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ln</m:t>
                                        </m:r>
                                        <m:r>
                                          <a:rPr lang="en-US" altLang="zh-CN" sz="2000" i="1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⁡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000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 kern="10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 kern="10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i="1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zh-CN" sz="20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altLang="zh-CN" sz="20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𝔼</m:t>
                        </m:r>
                        <m:d>
                          <m:d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和平均的真实微分熵进行局部多项式拟合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对应的残差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𝑑𝑠</m:t>
                    </m:r>
                  </m:oMath>
                </a14:m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的值越大，此基因包含的信息越多</a:t>
                </a:r>
                <a:endPara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𝑑𝑠</m:t>
                    </m:r>
                  </m:oMath>
                </a14:m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的显著性则基于正态分布近似得到，且使用了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Benjamini–Hochberg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方法进行调整。</a:t>
                </a:r>
              </a:p>
            </p:txBody>
          </p:sp>
        </mc:Choice>
        <mc:Fallback xmlns="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10CCD977-0743-44BF-A731-C6BE4CE2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2" y="2165064"/>
                <a:ext cx="8674993" cy="3879273"/>
              </a:xfrm>
              <a:prstGeom prst="rect">
                <a:avLst/>
              </a:prstGeom>
              <a:blipFill>
                <a:blip r:embed="rId3"/>
                <a:stretch>
                  <a:fillRect l="-632" b="-20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BAE80AF-E8AB-4800-BF04-3C0E197B1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060" y="1011384"/>
            <a:ext cx="3503940" cy="25118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73475D-B080-4C8F-9A9E-658CBC79C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697" y="3671454"/>
            <a:ext cx="3453303" cy="2372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8F8133E-2048-4236-B705-DD7C93971027}"/>
                  </a:ext>
                </a:extLst>
              </p:cNvPr>
              <p:cNvSpPr txBox="1"/>
              <p:nvPr/>
            </p:nvSpPr>
            <p:spPr>
              <a:xfrm>
                <a:off x="293267" y="970748"/>
                <a:ext cx="8445429" cy="1460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原假设：</a:t>
                </a:r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在一个给定的群体中对于每个基因都只有一个泊松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伽马分量</a:t>
                </a:r>
                <a:endPara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假设每个细胞都代表自己的簇，使用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作为该簇的平均表达的矩估计</a:t>
                </a:r>
                <a:endPara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个细胞中基因</a:t>
                </a:r>
                <a14:m>
                  <m:oMath xmlns:m="http://schemas.openxmlformats.org/officeDocument/2006/math"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的表达熵：</a:t>
                </a:r>
                <a:endPara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8F8133E-2048-4236-B705-DD7C93971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67" y="970748"/>
                <a:ext cx="8445429" cy="1460015"/>
              </a:xfrm>
              <a:prstGeom prst="rect">
                <a:avLst/>
              </a:prstGeom>
              <a:blipFill>
                <a:blip r:embed="rId6"/>
                <a:stretch>
                  <a:fillRect l="-649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13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2A48-0A37-4B93-9A42-4CB5C202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ROGUE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0CCD977-0743-44BF-A731-C6BE4CE2CCD3}"/>
              </a:ext>
            </a:extLst>
          </p:cNvPr>
          <p:cNvSpPr txBox="1">
            <a:spLocks/>
          </p:cNvSpPr>
          <p:nvPr/>
        </p:nvSpPr>
        <p:spPr>
          <a:xfrm>
            <a:off x="773806" y="1745672"/>
            <a:ext cx="10515600" cy="4680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B547B2C8-5D08-41AC-A04F-AC88003BCB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6824" y="1607127"/>
                <a:ext cx="10515600" cy="5486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𝑅𝑂𝐺𝑈𝐸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𝑠𝑖𝑔</m:t>
                            </m:r>
                          </m:sub>
                          <m:sup/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𝑠𝑖𝑔</m:t>
                            </m:r>
                          </m:sub>
                          <m:sup/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zh-CN" sz="240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zh-CN" altLang="en-US" sz="240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一个细胞群体对于所有的基因没有显著的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ds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ROGUE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的值将为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，表明它是一个纯的群体。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 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值的确定：使用高度异构数据集（包含有最大限度显著的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ds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值设为最大值的一半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默认值 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full-length-based 500, droplet-based 45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选取平均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ROGUE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最大的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zh-CN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B547B2C8-5D08-41AC-A04F-AC88003BC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24" y="1607127"/>
                <a:ext cx="10515600" cy="5486400"/>
              </a:xfrm>
              <a:prstGeom prst="rect">
                <a:avLst/>
              </a:prstGeom>
              <a:blipFill>
                <a:blip r:embed="rId3"/>
                <a:stretch>
                  <a:fillRect l="-754" t="-1778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81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1731</Words>
  <Application>Microsoft Office PowerPoint</Application>
  <PresentationFormat>宽屏</PresentationFormat>
  <Paragraphs>147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Roboto</vt:lpstr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单细胞测序</vt:lpstr>
      <vt:lpstr>3’端测序（所有基于droplet的方法）</vt:lpstr>
      <vt:lpstr>常见离散分布</vt:lpstr>
      <vt:lpstr>单细胞RNA-Seq数据分布</vt:lpstr>
      <vt:lpstr>表达熵模型（S-E model）</vt:lpstr>
      <vt:lpstr>表达熵模型（S-E model）</vt:lpstr>
      <vt:lpstr>ROGUE</vt:lpstr>
      <vt:lpstr>变量选择结果—模拟数据</vt:lpstr>
      <vt:lpstr>变量选择结果—真实数据</vt:lpstr>
      <vt:lpstr>变量选择结果—Reproducibility</vt:lpstr>
      <vt:lpstr>变量选择结果—下游聚类</vt:lpstr>
      <vt:lpstr>ROGUE—robust</vt:lpstr>
      <vt:lpstr>ROGUE—robust</vt:lpstr>
      <vt:lpstr>ROGUE—cluster</vt:lpstr>
      <vt:lpstr>ROGUE</vt:lpstr>
      <vt:lpstr>Pure B-cell subtypes</vt:lpstr>
      <vt:lpstr>Pure B-cell subtypes</vt:lpstr>
      <vt:lpstr>Pure B-cell subtypes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钊玉</dc:creator>
  <cp:lastModifiedBy>方 钊玉</cp:lastModifiedBy>
  <cp:revision>83</cp:revision>
  <dcterms:created xsi:type="dcterms:W3CDTF">2020-09-28T06:23:07Z</dcterms:created>
  <dcterms:modified xsi:type="dcterms:W3CDTF">2021-03-18T05:03:34Z</dcterms:modified>
</cp:coreProperties>
</file>