
<file path=[Content_Types].xml><?xml version="1.0" encoding="utf-8"?>
<Types xmlns="http://schemas.openxmlformats.org/package/2006/content-types">
  <Default Extension="jpeg" ContentType="image/jpe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7" r:id="rId2"/>
    <p:sldId id="258" r:id="rId3"/>
    <p:sldId id="259" r:id="rId4"/>
    <p:sldId id="260" r:id="rId5"/>
    <p:sldId id="261" r:id="rId6"/>
    <p:sldId id="262" r:id="rId7"/>
    <p:sldId id="263" r:id="rId8"/>
    <p:sldId id="264" r:id="rId9"/>
    <p:sldId id="265" r:id="rId10"/>
    <p:sldId id="266" r:id="rId11"/>
    <p:sldId id="267"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23D558-AFA6-48EB-B6C2-84AF80F60691}" type="datetimeFigureOut">
              <a:rPr lang="zh-CN" altLang="en-US" smtClean="0"/>
              <a:t>2021/11/19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65D98B-DC8C-4457-A9A6-35B94C08C987}" type="slidenum">
              <a:rPr lang="zh-CN" altLang="en-US" smtClean="0"/>
              <a:t>‹#›</a:t>
            </a:fld>
            <a:endParaRPr lang="zh-CN" altLang="en-US"/>
          </a:p>
        </p:txBody>
      </p:sp>
    </p:spTree>
    <p:extLst>
      <p:ext uri="{BB962C8B-B14F-4D97-AF65-F5344CB8AC3E}">
        <p14:creationId xmlns:p14="http://schemas.microsoft.com/office/powerpoint/2010/main" val="40191071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1</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3249881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fontAlgn="t"/>
            <a:endParaRPr lang="en-US" altLang="zh-CN" b="0" i="0" dirty="0">
              <a:solidFill>
                <a:srgbClr val="000000"/>
              </a:solidFill>
              <a:effectLst/>
              <a:latin typeface="Roboto"/>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10</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40363992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fontAlgn="t"/>
            <a:endParaRPr lang="en-US" altLang="zh-CN" b="0" i="0" dirty="0">
              <a:solidFill>
                <a:srgbClr val="000000"/>
              </a:solidFill>
              <a:effectLst/>
              <a:latin typeface="Roboto"/>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11</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29835096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2</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523722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fontAlgn="t"/>
            <a:endParaRPr lang="en-US" altLang="zh-CN" b="0" i="0" dirty="0">
              <a:solidFill>
                <a:srgbClr val="000000"/>
              </a:solidFill>
              <a:effectLst/>
              <a:latin typeface="Roboto"/>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3</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20768675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fontAlgn="t"/>
            <a:endParaRPr lang="en-US" altLang="zh-CN" b="0" i="0" dirty="0">
              <a:solidFill>
                <a:srgbClr val="000000"/>
              </a:solidFill>
              <a:effectLst/>
              <a:latin typeface="Roboto"/>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4</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33554255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fontAlgn="t"/>
            <a:endParaRPr lang="en-US" altLang="zh-CN" b="0" i="0" dirty="0">
              <a:solidFill>
                <a:srgbClr val="000000"/>
              </a:solidFill>
              <a:effectLst/>
              <a:latin typeface="Roboto"/>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5</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18630679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fontAlgn="t"/>
            <a:endParaRPr lang="en-US" altLang="zh-CN" b="0" i="0" dirty="0">
              <a:solidFill>
                <a:srgbClr val="000000"/>
              </a:solidFill>
              <a:effectLst/>
              <a:latin typeface="Roboto"/>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6</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20690432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fontAlgn="t"/>
            <a:endParaRPr lang="en-US" altLang="zh-CN" b="0" i="0" dirty="0">
              <a:solidFill>
                <a:srgbClr val="000000"/>
              </a:solidFill>
              <a:effectLst/>
              <a:latin typeface="Roboto"/>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7</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8174194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fontAlgn="t"/>
            <a:endParaRPr lang="en-US" altLang="zh-CN" b="0" i="0" dirty="0">
              <a:solidFill>
                <a:srgbClr val="000000"/>
              </a:solidFill>
              <a:effectLst/>
              <a:latin typeface="Roboto"/>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8</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17737843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fontAlgn="t"/>
            <a:endParaRPr lang="en-US" altLang="zh-CN" b="0" i="0" dirty="0">
              <a:solidFill>
                <a:srgbClr val="000000"/>
              </a:solidFill>
              <a:effectLst/>
              <a:latin typeface="Roboto"/>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9</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31967034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5DE5F6-834E-4201-8D34-273A2E9D0A2B}"/>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AD1B4508-F9E1-4BD6-A698-F8C6373D61C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CB51B84F-3BA4-4F38-9F26-9E2BE39EC1D3}"/>
              </a:ext>
            </a:extLst>
          </p:cNvPr>
          <p:cNvSpPr>
            <a:spLocks noGrp="1"/>
          </p:cNvSpPr>
          <p:nvPr>
            <p:ph type="dt" sz="half" idx="10"/>
          </p:nvPr>
        </p:nvSpPr>
        <p:spPr/>
        <p:txBody>
          <a:bodyPr/>
          <a:lstStyle/>
          <a:p>
            <a:fld id="{E437CA22-B6A4-4285-A067-D27496A37E68}" type="datetimeFigureOut">
              <a:rPr lang="zh-CN" altLang="en-US" smtClean="0"/>
              <a:t>2021/11/19</a:t>
            </a:fld>
            <a:endParaRPr lang="zh-CN" altLang="en-US"/>
          </a:p>
        </p:txBody>
      </p:sp>
      <p:sp>
        <p:nvSpPr>
          <p:cNvPr id="5" name="页脚占位符 4">
            <a:extLst>
              <a:ext uri="{FF2B5EF4-FFF2-40B4-BE49-F238E27FC236}">
                <a16:creationId xmlns:a16="http://schemas.microsoft.com/office/drawing/2014/main" id="{996E4F8D-3E19-4DB1-9D4A-2BE8D32D402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86B29B7-8F73-487F-A90A-6F08FDB5C040}"/>
              </a:ext>
            </a:extLst>
          </p:cNvPr>
          <p:cNvSpPr>
            <a:spLocks noGrp="1"/>
          </p:cNvSpPr>
          <p:nvPr>
            <p:ph type="sldNum" sz="quarter" idx="12"/>
          </p:nvPr>
        </p:nvSpPr>
        <p:spPr/>
        <p:txBody>
          <a:bodyPr/>
          <a:lstStyle/>
          <a:p>
            <a:fld id="{6426404A-F92F-4D96-A26B-963D6B04954A}" type="slidenum">
              <a:rPr lang="zh-CN" altLang="en-US" smtClean="0"/>
              <a:t>‹#›</a:t>
            </a:fld>
            <a:endParaRPr lang="zh-CN" altLang="en-US"/>
          </a:p>
        </p:txBody>
      </p:sp>
    </p:spTree>
    <p:extLst>
      <p:ext uri="{BB962C8B-B14F-4D97-AF65-F5344CB8AC3E}">
        <p14:creationId xmlns:p14="http://schemas.microsoft.com/office/powerpoint/2010/main" val="4732814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826395-6230-4F9A-A976-AF2CF63348B3}"/>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8F618D42-EE3B-4E2C-8ED4-A75B39F6439B}"/>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6BEFA98-B4C3-4BFC-9DF0-7B026C93E005}"/>
              </a:ext>
            </a:extLst>
          </p:cNvPr>
          <p:cNvSpPr>
            <a:spLocks noGrp="1"/>
          </p:cNvSpPr>
          <p:nvPr>
            <p:ph type="dt" sz="half" idx="10"/>
          </p:nvPr>
        </p:nvSpPr>
        <p:spPr/>
        <p:txBody>
          <a:bodyPr/>
          <a:lstStyle/>
          <a:p>
            <a:fld id="{E437CA22-B6A4-4285-A067-D27496A37E68}" type="datetimeFigureOut">
              <a:rPr lang="zh-CN" altLang="en-US" smtClean="0"/>
              <a:t>2021/11/19</a:t>
            </a:fld>
            <a:endParaRPr lang="zh-CN" altLang="en-US"/>
          </a:p>
        </p:txBody>
      </p:sp>
      <p:sp>
        <p:nvSpPr>
          <p:cNvPr id="5" name="页脚占位符 4">
            <a:extLst>
              <a:ext uri="{FF2B5EF4-FFF2-40B4-BE49-F238E27FC236}">
                <a16:creationId xmlns:a16="http://schemas.microsoft.com/office/drawing/2014/main" id="{57A10525-74BC-4E9E-8F77-A8CDB97E8CE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DF136A0-555F-475E-98D4-4841DFCC1EDD}"/>
              </a:ext>
            </a:extLst>
          </p:cNvPr>
          <p:cNvSpPr>
            <a:spLocks noGrp="1"/>
          </p:cNvSpPr>
          <p:nvPr>
            <p:ph type="sldNum" sz="quarter" idx="12"/>
          </p:nvPr>
        </p:nvSpPr>
        <p:spPr/>
        <p:txBody>
          <a:bodyPr/>
          <a:lstStyle/>
          <a:p>
            <a:fld id="{6426404A-F92F-4D96-A26B-963D6B04954A}" type="slidenum">
              <a:rPr lang="zh-CN" altLang="en-US" smtClean="0"/>
              <a:t>‹#›</a:t>
            </a:fld>
            <a:endParaRPr lang="zh-CN" altLang="en-US"/>
          </a:p>
        </p:txBody>
      </p:sp>
    </p:spTree>
    <p:extLst>
      <p:ext uri="{BB962C8B-B14F-4D97-AF65-F5344CB8AC3E}">
        <p14:creationId xmlns:p14="http://schemas.microsoft.com/office/powerpoint/2010/main" val="31656527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4BCF122-88AC-4355-BFEB-FDD3C6935ACF}"/>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95AB2060-7D80-4284-9BFC-71D7AC3302C3}"/>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8E55C24-9823-49DF-8A9C-2EB8C3BFCB89}"/>
              </a:ext>
            </a:extLst>
          </p:cNvPr>
          <p:cNvSpPr>
            <a:spLocks noGrp="1"/>
          </p:cNvSpPr>
          <p:nvPr>
            <p:ph type="dt" sz="half" idx="10"/>
          </p:nvPr>
        </p:nvSpPr>
        <p:spPr/>
        <p:txBody>
          <a:bodyPr/>
          <a:lstStyle/>
          <a:p>
            <a:fld id="{E437CA22-B6A4-4285-A067-D27496A37E68}" type="datetimeFigureOut">
              <a:rPr lang="zh-CN" altLang="en-US" smtClean="0"/>
              <a:t>2021/11/19</a:t>
            </a:fld>
            <a:endParaRPr lang="zh-CN" altLang="en-US"/>
          </a:p>
        </p:txBody>
      </p:sp>
      <p:sp>
        <p:nvSpPr>
          <p:cNvPr id="5" name="页脚占位符 4">
            <a:extLst>
              <a:ext uri="{FF2B5EF4-FFF2-40B4-BE49-F238E27FC236}">
                <a16:creationId xmlns:a16="http://schemas.microsoft.com/office/drawing/2014/main" id="{D2BB11FA-93F5-48DF-913F-0907E5672A1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E1CC0BC-F4D9-4628-AE63-320CDDA42382}"/>
              </a:ext>
            </a:extLst>
          </p:cNvPr>
          <p:cNvSpPr>
            <a:spLocks noGrp="1"/>
          </p:cNvSpPr>
          <p:nvPr>
            <p:ph type="sldNum" sz="quarter" idx="12"/>
          </p:nvPr>
        </p:nvSpPr>
        <p:spPr/>
        <p:txBody>
          <a:bodyPr/>
          <a:lstStyle/>
          <a:p>
            <a:fld id="{6426404A-F92F-4D96-A26B-963D6B04954A}" type="slidenum">
              <a:rPr lang="zh-CN" altLang="en-US" smtClean="0"/>
              <a:t>‹#›</a:t>
            </a:fld>
            <a:endParaRPr lang="zh-CN" altLang="en-US"/>
          </a:p>
        </p:txBody>
      </p:sp>
    </p:spTree>
    <p:extLst>
      <p:ext uri="{BB962C8B-B14F-4D97-AF65-F5344CB8AC3E}">
        <p14:creationId xmlns:p14="http://schemas.microsoft.com/office/powerpoint/2010/main" val="7964218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E5E446-9233-450D-BA39-F50640E551D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77E7B68-A49B-4070-96A2-5A71B5B8FAE0}"/>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543B692-0751-4CA2-A85C-54120D907E40}"/>
              </a:ext>
            </a:extLst>
          </p:cNvPr>
          <p:cNvSpPr>
            <a:spLocks noGrp="1"/>
          </p:cNvSpPr>
          <p:nvPr>
            <p:ph type="dt" sz="half" idx="10"/>
          </p:nvPr>
        </p:nvSpPr>
        <p:spPr/>
        <p:txBody>
          <a:bodyPr/>
          <a:lstStyle/>
          <a:p>
            <a:fld id="{E437CA22-B6A4-4285-A067-D27496A37E68}" type="datetimeFigureOut">
              <a:rPr lang="zh-CN" altLang="en-US" smtClean="0"/>
              <a:t>2021/11/19</a:t>
            </a:fld>
            <a:endParaRPr lang="zh-CN" altLang="en-US"/>
          </a:p>
        </p:txBody>
      </p:sp>
      <p:sp>
        <p:nvSpPr>
          <p:cNvPr id="5" name="页脚占位符 4">
            <a:extLst>
              <a:ext uri="{FF2B5EF4-FFF2-40B4-BE49-F238E27FC236}">
                <a16:creationId xmlns:a16="http://schemas.microsoft.com/office/drawing/2014/main" id="{FCA18251-DC4C-4248-9C26-73209621CAB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256444E-8E16-4355-BD14-691DA1CC17F7}"/>
              </a:ext>
            </a:extLst>
          </p:cNvPr>
          <p:cNvSpPr>
            <a:spLocks noGrp="1"/>
          </p:cNvSpPr>
          <p:nvPr>
            <p:ph type="sldNum" sz="quarter" idx="12"/>
          </p:nvPr>
        </p:nvSpPr>
        <p:spPr/>
        <p:txBody>
          <a:bodyPr/>
          <a:lstStyle/>
          <a:p>
            <a:fld id="{6426404A-F92F-4D96-A26B-963D6B04954A}" type="slidenum">
              <a:rPr lang="zh-CN" altLang="en-US" smtClean="0"/>
              <a:t>‹#›</a:t>
            </a:fld>
            <a:endParaRPr lang="zh-CN" altLang="en-US"/>
          </a:p>
        </p:txBody>
      </p:sp>
    </p:spTree>
    <p:extLst>
      <p:ext uri="{BB962C8B-B14F-4D97-AF65-F5344CB8AC3E}">
        <p14:creationId xmlns:p14="http://schemas.microsoft.com/office/powerpoint/2010/main" val="1193697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32B0BF-0760-4386-9ACF-47517E699371}"/>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4BD2DBFA-F794-4792-95C3-FDBCFE2820E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73760097-CDBC-4AEA-B2FD-2E63BCD55CCA}"/>
              </a:ext>
            </a:extLst>
          </p:cNvPr>
          <p:cNvSpPr>
            <a:spLocks noGrp="1"/>
          </p:cNvSpPr>
          <p:nvPr>
            <p:ph type="dt" sz="half" idx="10"/>
          </p:nvPr>
        </p:nvSpPr>
        <p:spPr/>
        <p:txBody>
          <a:bodyPr/>
          <a:lstStyle/>
          <a:p>
            <a:fld id="{E437CA22-B6A4-4285-A067-D27496A37E68}" type="datetimeFigureOut">
              <a:rPr lang="zh-CN" altLang="en-US" smtClean="0"/>
              <a:t>2021/11/19</a:t>
            </a:fld>
            <a:endParaRPr lang="zh-CN" altLang="en-US"/>
          </a:p>
        </p:txBody>
      </p:sp>
      <p:sp>
        <p:nvSpPr>
          <p:cNvPr id="5" name="页脚占位符 4">
            <a:extLst>
              <a:ext uri="{FF2B5EF4-FFF2-40B4-BE49-F238E27FC236}">
                <a16:creationId xmlns:a16="http://schemas.microsoft.com/office/drawing/2014/main" id="{F04AA32E-9325-4B47-9438-C2DF3D133D4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B71D244-0BB8-4640-80DE-44D1100B9D76}"/>
              </a:ext>
            </a:extLst>
          </p:cNvPr>
          <p:cNvSpPr>
            <a:spLocks noGrp="1"/>
          </p:cNvSpPr>
          <p:nvPr>
            <p:ph type="sldNum" sz="quarter" idx="12"/>
          </p:nvPr>
        </p:nvSpPr>
        <p:spPr/>
        <p:txBody>
          <a:bodyPr/>
          <a:lstStyle/>
          <a:p>
            <a:fld id="{6426404A-F92F-4D96-A26B-963D6B04954A}" type="slidenum">
              <a:rPr lang="zh-CN" altLang="en-US" smtClean="0"/>
              <a:t>‹#›</a:t>
            </a:fld>
            <a:endParaRPr lang="zh-CN" altLang="en-US"/>
          </a:p>
        </p:txBody>
      </p:sp>
    </p:spTree>
    <p:extLst>
      <p:ext uri="{BB962C8B-B14F-4D97-AF65-F5344CB8AC3E}">
        <p14:creationId xmlns:p14="http://schemas.microsoft.com/office/powerpoint/2010/main" val="42087384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05B293-41BF-45F9-A682-5B4AEDF2CD5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48B586D-BD41-4DFB-A7D2-A647FA09B948}"/>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BE5C691B-1AEA-4602-8EE4-80EFA723EAB5}"/>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E5845C93-E5CA-49F3-ACBC-7C3CE9DE94D9}"/>
              </a:ext>
            </a:extLst>
          </p:cNvPr>
          <p:cNvSpPr>
            <a:spLocks noGrp="1"/>
          </p:cNvSpPr>
          <p:nvPr>
            <p:ph type="dt" sz="half" idx="10"/>
          </p:nvPr>
        </p:nvSpPr>
        <p:spPr/>
        <p:txBody>
          <a:bodyPr/>
          <a:lstStyle/>
          <a:p>
            <a:fld id="{E437CA22-B6A4-4285-A067-D27496A37E68}" type="datetimeFigureOut">
              <a:rPr lang="zh-CN" altLang="en-US" smtClean="0"/>
              <a:t>2021/11/19</a:t>
            </a:fld>
            <a:endParaRPr lang="zh-CN" altLang="en-US"/>
          </a:p>
        </p:txBody>
      </p:sp>
      <p:sp>
        <p:nvSpPr>
          <p:cNvPr id="6" name="页脚占位符 5">
            <a:extLst>
              <a:ext uri="{FF2B5EF4-FFF2-40B4-BE49-F238E27FC236}">
                <a16:creationId xmlns:a16="http://schemas.microsoft.com/office/drawing/2014/main" id="{D3B38737-0DBB-4395-AE62-AC107D39D09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8B7E058-A0B6-4EA8-8F97-9A42ED2D0632}"/>
              </a:ext>
            </a:extLst>
          </p:cNvPr>
          <p:cNvSpPr>
            <a:spLocks noGrp="1"/>
          </p:cNvSpPr>
          <p:nvPr>
            <p:ph type="sldNum" sz="quarter" idx="12"/>
          </p:nvPr>
        </p:nvSpPr>
        <p:spPr/>
        <p:txBody>
          <a:bodyPr/>
          <a:lstStyle/>
          <a:p>
            <a:fld id="{6426404A-F92F-4D96-A26B-963D6B04954A}" type="slidenum">
              <a:rPr lang="zh-CN" altLang="en-US" smtClean="0"/>
              <a:t>‹#›</a:t>
            </a:fld>
            <a:endParaRPr lang="zh-CN" altLang="en-US"/>
          </a:p>
        </p:txBody>
      </p:sp>
    </p:spTree>
    <p:extLst>
      <p:ext uri="{BB962C8B-B14F-4D97-AF65-F5344CB8AC3E}">
        <p14:creationId xmlns:p14="http://schemas.microsoft.com/office/powerpoint/2010/main" val="17257681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6743E8-B9E0-4F10-AD47-B1048A893E8C}"/>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AC5A6102-47C6-4C6F-A43D-61C371EDEDA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4CC78A6F-ED91-429A-A05F-653F5189BC1E}"/>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1128D8F4-CC95-44F0-A091-A63DD595D22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B103E08E-C777-473E-A950-01906DC41046}"/>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AC5FA4F2-FB83-4680-899C-1E623016AD6E}"/>
              </a:ext>
            </a:extLst>
          </p:cNvPr>
          <p:cNvSpPr>
            <a:spLocks noGrp="1"/>
          </p:cNvSpPr>
          <p:nvPr>
            <p:ph type="dt" sz="half" idx="10"/>
          </p:nvPr>
        </p:nvSpPr>
        <p:spPr/>
        <p:txBody>
          <a:bodyPr/>
          <a:lstStyle/>
          <a:p>
            <a:fld id="{E437CA22-B6A4-4285-A067-D27496A37E68}" type="datetimeFigureOut">
              <a:rPr lang="zh-CN" altLang="en-US" smtClean="0"/>
              <a:t>2021/11/19</a:t>
            </a:fld>
            <a:endParaRPr lang="zh-CN" altLang="en-US"/>
          </a:p>
        </p:txBody>
      </p:sp>
      <p:sp>
        <p:nvSpPr>
          <p:cNvPr id="8" name="页脚占位符 7">
            <a:extLst>
              <a:ext uri="{FF2B5EF4-FFF2-40B4-BE49-F238E27FC236}">
                <a16:creationId xmlns:a16="http://schemas.microsoft.com/office/drawing/2014/main" id="{B7E2AC37-BD2E-449B-868C-1EED6E2CA40C}"/>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CA7DD288-E91C-4175-968E-C56F914493EA}"/>
              </a:ext>
            </a:extLst>
          </p:cNvPr>
          <p:cNvSpPr>
            <a:spLocks noGrp="1"/>
          </p:cNvSpPr>
          <p:nvPr>
            <p:ph type="sldNum" sz="quarter" idx="12"/>
          </p:nvPr>
        </p:nvSpPr>
        <p:spPr/>
        <p:txBody>
          <a:bodyPr/>
          <a:lstStyle/>
          <a:p>
            <a:fld id="{6426404A-F92F-4D96-A26B-963D6B04954A}" type="slidenum">
              <a:rPr lang="zh-CN" altLang="en-US" smtClean="0"/>
              <a:t>‹#›</a:t>
            </a:fld>
            <a:endParaRPr lang="zh-CN" altLang="en-US"/>
          </a:p>
        </p:txBody>
      </p:sp>
    </p:spTree>
    <p:extLst>
      <p:ext uri="{BB962C8B-B14F-4D97-AF65-F5344CB8AC3E}">
        <p14:creationId xmlns:p14="http://schemas.microsoft.com/office/powerpoint/2010/main" val="34762088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EF4742-323A-435B-8B96-0B0F9FB5866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3743F22A-CAC5-406F-BA89-98B98D97206E}"/>
              </a:ext>
            </a:extLst>
          </p:cNvPr>
          <p:cNvSpPr>
            <a:spLocks noGrp="1"/>
          </p:cNvSpPr>
          <p:nvPr>
            <p:ph type="dt" sz="half" idx="10"/>
          </p:nvPr>
        </p:nvSpPr>
        <p:spPr/>
        <p:txBody>
          <a:bodyPr/>
          <a:lstStyle/>
          <a:p>
            <a:fld id="{E437CA22-B6A4-4285-A067-D27496A37E68}" type="datetimeFigureOut">
              <a:rPr lang="zh-CN" altLang="en-US" smtClean="0"/>
              <a:t>2021/11/19</a:t>
            </a:fld>
            <a:endParaRPr lang="zh-CN" altLang="en-US"/>
          </a:p>
        </p:txBody>
      </p:sp>
      <p:sp>
        <p:nvSpPr>
          <p:cNvPr id="4" name="页脚占位符 3">
            <a:extLst>
              <a:ext uri="{FF2B5EF4-FFF2-40B4-BE49-F238E27FC236}">
                <a16:creationId xmlns:a16="http://schemas.microsoft.com/office/drawing/2014/main" id="{B807BFAC-ACC4-4F6D-A93D-805D8875E4B7}"/>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C5A7B3E0-241E-4427-B293-EF652FA30832}"/>
              </a:ext>
            </a:extLst>
          </p:cNvPr>
          <p:cNvSpPr>
            <a:spLocks noGrp="1"/>
          </p:cNvSpPr>
          <p:nvPr>
            <p:ph type="sldNum" sz="quarter" idx="12"/>
          </p:nvPr>
        </p:nvSpPr>
        <p:spPr/>
        <p:txBody>
          <a:bodyPr/>
          <a:lstStyle/>
          <a:p>
            <a:fld id="{6426404A-F92F-4D96-A26B-963D6B04954A}" type="slidenum">
              <a:rPr lang="zh-CN" altLang="en-US" smtClean="0"/>
              <a:t>‹#›</a:t>
            </a:fld>
            <a:endParaRPr lang="zh-CN" altLang="en-US"/>
          </a:p>
        </p:txBody>
      </p:sp>
    </p:spTree>
    <p:extLst>
      <p:ext uri="{BB962C8B-B14F-4D97-AF65-F5344CB8AC3E}">
        <p14:creationId xmlns:p14="http://schemas.microsoft.com/office/powerpoint/2010/main" val="34640852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661E97BB-67B3-4997-9F63-2DC049E9FF6B}"/>
              </a:ext>
            </a:extLst>
          </p:cNvPr>
          <p:cNvSpPr>
            <a:spLocks noGrp="1"/>
          </p:cNvSpPr>
          <p:nvPr>
            <p:ph type="dt" sz="half" idx="10"/>
          </p:nvPr>
        </p:nvSpPr>
        <p:spPr/>
        <p:txBody>
          <a:bodyPr/>
          <a:lstStyle/>
          <a:p>
            <a:fld id="{E437CA22-B6A4-4285-A067-D27496A37E68}" type="datetimeFigureOut">
              <a:rPr lang="zh-CN" altLang="en-US" smtClean="0"/>
              <a:t>2021/11/19</a:t>
            </a:fld>
            <a:endParaRPr lang="zh-CN" altLang="en-US"/>
          </a:p>
        </p:txBody>
      </p:sp>
      <p:sp>
        <p:nvSpPr>
          <p:cNvPr id="3" name="页脚占位符 2">
            <a:extLst>
              <a:ext uri="{FF2B5EF4-FFF2-40B4-BE49-F238E27FC236}">
                <a16:creationId xmlns:a16="http://schemas.microsoft.com/office/drawing/2014/main" id="{0741E9B6-90A4-458C-9F0D-FDBBB42B875C}"/>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100B880D-86E5-4814-BA95-84C5CF2B9278}"/>
              </a:ext>
            </a:extLst>
          </p:cNvPr>
          <p:cNvSpPr>
            <a:spLocks noGrp="1"/>
          </p:cNvSpPr>
          <p:nvPr>
            <p:ph type="sldNum" sz="quarter" idx="12"/>
          </p:nvPr>
        </p:nvSpPr>
        <p:spPr/>
        <p:txBody>
          <a:bodyPr/>
          <a:lstStyle/>
          <a:p>
            <a:fld id="{6426404A-F92F-4D96-A26B-963D6B04954A}" type="slidenum">
              <a:rPr lang="zh-CN" altLang="en-US" smtClean="0"/>
              <a:t>‹#›</a:t>
            </a:fld>
            <a:endParaRPr lang="zh-CN" altLang="en-US"/>
          </a:p>
        </p:txBody>
      </p:sp>
    </p:spTree>
    <p:extLst>
      <p:ext uri="{BB962C8B-B14F-4D97-AF65-F5344CB8AC3E}">
        <p14:creationId xmlns:p14="http://schemas.microsoft.com/office/powerpoint/2010/main" val="227739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39FAD0-D8E6-4297-9A17-5D4B6760008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DD9D7766-A4F6-4EFD-A7BA-EBDB0A8295B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CC75540D-E444-4155-B663-AF438F758D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5772564-42D4-46F1-B65E-D9B95F1FE005}"/>
              </a:ext>
            </a:extLst>
          </p:cNvPr>
          <p:cNvSpPr>
            <a:spLocks noGrp="1"/>
          </p:cNvSpPr>
          <p:nvPr>
            <p:ph type="dt" sz="half" idx="10"/>
          </p:nvPr>
        </p:nvSpPr>
        <p:spPr/>
        <p:txBody>
          <a:bodyPr/>
          <a:lstStyle/>
          <a:p>
            <a:fld id="{E437CA22-B6A4-4285-A067-D27496A37E68}" type="datetimeFigureOut">
              <a:rPr lang="zh-CN" altLang="en-US" smtClean="0"/>
              <a:t>2021/11/19</a:t>
            </a:fld>
            <a:endParaRPr lang="zh-CN" altLang="en-US"/>
          </a:p>
        </p:txBody>
      </p:sp>
      <p:sp>
        <p:nvSpPr>
          <p:cNvPr id="6" name="页脚占位符 5">
            <a:extLst>
              <a:ext uri="{FF2B5EF4-FFF2-40B4-BE49-F238E27FC236}">
                <a16:creationId xmlns:a16="http://schemas.microsoft.com/office/drawing/2014/main" id="{98131630-AFD5-4C91-9EAD-CC0D4A7352C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F8EEC9D-76D2-4718-9037-118C16205369}"/>
              </a:ext>
            </a:extLst>
          </p:cNvPr>
          <p:cNvSpPr>
            <a:spLocks noGrp="1"/>
          </p:cNvSpPr>
          <p:nvPr>
            <p:ph type="sldNum" sz="quarter" idx="12"/>
          </p:nvPr>
        </p:nvSpPr>
        <p:spPr/>
        <p:txBody>
          <a:bodyPr/>
          <a:lstStyle/>
          <a:p>
            <a:fld id="{6426404A-F92F-4D96-A26B-963D6B04954A}" type="slidenum">
              <a:rPr lang="zh-CN" altLang="en-US" smtClean="0"/>
              <a:t>‹#›</a:t>
            </a:fld>
            <a:endParaRPr lang="zh-CN" altLang="en-US"/>
          </a:p>
        </p:txBody>
      </p:sp>
    </p:spTree>
    <p:extLst>
      <p:ext uri="{BB962C8B-B14F-4D97-AF65-F5344CB8AC3E}">
        <p14:creationId xmlns:p14="http://schemas.microsoft.com/office/powerpoint/2010/main" val="10078939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6B1368-41D5-4B9A-8C9D-6BC7ADDD93C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BF1C56E8-F037-4109-8B49-F1CB5D12538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DF493E7-E135-4E3A-BFC5-9C9974B27E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707DADC-0D3F-43D2-8C5A-6065A5EDD991}"/>
              </a:ext>
            </a:extLst>
          </p:cNvPr>
          <p:cNvSpPr>
            <a:spLocks noGrp="1"/>
          </p:cNvSpPr>
          <p:nvPr>
            <p:ph type="dt" sz="half" idx="10"/>
          </p:nvPr>
        </p:nvSpPr>
        <p:spPr/>
        <p:txBody>
          <a:bodyPr/>
          <a:lstStyle/>
          <a:p>
            <a:fld id="{E437CA22-B6A4-4285-A067-D27496A37E68}" type="datetimeFigureOut">
              <a:rPr lang="zh-CN" altLang="en-US" smtClean="0"/>
              <a:t>2021/11/19</a:t>
            </a:fld>
            <a:endParaRPr lang="zh-CN" altLang="en-US"/>
          </a:p>
        </p:txBody>
      </p:sp>
      <p:sp>
        <p:nvSpPr>
          <p:cNvPr id="6" name="页脚占位符 5">
            <a:extLst>
              <a:ext uri="{FF2B5EF4-FFF2-40B4-BE49-F238E27FC236}">
                <a16:creationId xmlns:a16="http://schemas.microsoft.com/office/drawing/2014/main" id="{78F39D23-878A-4022-B047-D11AE328C7A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3B9E533-133C-4883-B2B4-EBFF7E23E88D}"/>
              </a:ext>
            </a:extLst>
          </p:cNvPr>
          <p:cNvSpPr>
            <a:spLocks noGrp="1"/>
          </p:cNvSpPr>
          <p:nvPr>
            <p:ph type="sldNum" sz="quarter" idx="12"/>
          </p:nvPr>
        </p:nvSpPr>
        <p:spPr/>
        <p:txBody>
          <a:bodyPr/>
          <a:lstStyle/>
          <a:p>
            <a:fld id="{6426404A-F92F-4D96-A26B-963D6B04954A}" type="slidenum">
              <a:rPr lang="zh-CN" altLang="en-US" smtClean="0"/>
              <a:t>‹#›</a:t>
            </a:fld>
            <a:endParaRPr lang="zh-CN" altLang="en-US"/>
          </a:p>
        </p:txBody>
      </p:sp>
    </p:spTree>
    <p:extLst>
      <p:ext uri="{BB962C8B-B14F-4D97-AF65-F5344CB8AC3E}">
        <p14:creationId xmlns:p14="http://schemas.microsoft.com/office/powerpoint/2010/main" val="12387136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9A5D5C00-4EA7-416E-B727-FF4FDC8128B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380DB9B9-E9A4-4454-BE02-A4F2F2C1BF0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3CE3CC0-9FFF-4FC8-A008-9AD127E0D32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37CA22-B6A4-4285-A067-D27496A37E68}" type="datetimeFigureOut">
              <a:rPr lang="zh-CN" altLang="en-US" smtClean="0"/>
              <a:t>2021/11/19</a:t>
            </a:fld>
            <a:endParaRPr lang="zh-CN" altLang="en-US"/>
          </a:p>
        </p:txBody>
      </p:sp>
      <p:sp>
        <p:nvSpPr>
          <p:cNvPr id="5" name="页脚占位符 4">
            <a:extLst>
              <a:ext uri="{FF2B5EF4-FFF2-40B4-BE49-F238E27FC236}">
                <a16:creationId xmlns:a16="http://schemas.microsoft.com/office/drawing/2014/main" id="{C1295917-1DA3-49FD-9339-F13D86A8CEB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C71EA4E1-DE78-48C8-9348-E804E7703D2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26404A-F92F-4D96-A26B-963D6B04954A}" type="slidenum">
              <a:rPr lang="zh-CN" altLang="en-US" smtClean="0"/>
              <a:t>‹#›</a:t>
            </a:fld>
            <a:endParaRPr lang="zh-CN" altLang="en-US"/>
          </a:p>
        </p:txBody>
      </p:sp>
    </p:spTree>
    <p:extLst>
      <p:ext uri="{BB962C8B-B14F-4D97-AF65-F5344CB8AC3E}">
        <p14:creationId xmlns:p14="http://schemas.microsoft.com/office/powerpoint/2010/main" val="34207528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3.tmp"/><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tmp"/><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tmp"/><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3.tmp"/></Relationships>
</file>

<file path=ppt/slides/_rels/slide6.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6.tmp"/><Relationship Id="rId4" Type="http://schemas.openxmlformats.org/officeDocument/2006/relationships/image" Target="../media/image5.tmp"/></Relationships>
</file>

<file path=ppt/slides/_rels/slide7.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9.tmp"/><Relationship Id="rId4" Type="http://schemas.openxmlformats.org/officeDocument/2006/relationships/image" Target="../media/image8.tmp"/></Relationships>
</file>

<file path=ppt/slides/_rels/slide8.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2" name="文本框 1"/>
          <p:cNvSpPr txBox="1"/>
          <p:nvPr/>
        </p:nvSpPr>
        <p:spPr>
          <a:xfrm>
            <a:off x="417250" y="1810762"/>
            <a:ext cx="11620870" cy="1569660"/>
          </a:xfrm>
          <a:prstGeom prst="rect">
            <a:avLst/>
          </a:prstGeom>
          <a:noFill/>
        </p:spPr>
        <p:txBody>
          <a:bodyPr wrap="square" rtlCol="0">
            <a:spAutoFit/>
          </a:bodyPr>
          <a:lstStyle/>
          <a:p>
            <a:pPr algn="ctr"/>
            <a:r>
              <a:rPr lang="en-US" altLang="zh-CN" sz="3200" b="1" dirty="0"/>
              <a:t>MOGONET integrates multi-omics data using graph convolutional networks allowing patient classification and biomarker identification</a:t>
            </a:r>
          </a:p>
        </p:txBody>
      </p:sp>
      <p:sp>
        <p:nvSpPr>
          <p:cNvPr id="4" name="文本框 3"/>
          <p:cNvSpPr txBox="1"/>
          <p:nvPr/>
        </p:nvSpPr>
        <p:spPr>
          <a:xfrm>
            <a:off x="1760104" y="3846910"/>
            <a:ext cx="8659091" cy="1508105"/>
          </a:xfrm>
          <a:prstGeom prst="rect">
            <a:avLst/>
          </a:prstGeom>
          <a:noFill/>
        </p:spPr>
        <p:txBody>
          <a:bodyPr wrap="square" rtlCol="0">
            <a:spAutoFit/>
          </a:bodyPr>
          <a:lstStyle/>
          <a:p>
            <a:pPr algn="ctr"/>
            <a:r>
              <a:rPr lang="en-US" altLang="zh-CN" sz="2400" dirty="0" err="1"/>
              <a:t>Tongxin</a:t>
            </a:r>
            <a:r>
              <a:rPr lang="en-US" altLang="zh-CN" sz="2400" dirty="0"/>
              <a:t> Wang, Wei Shao, </a:t>
            </a:r>
            <a:r>
              <a:rPr lang="en-US" altLang="zh-CN" sz="2400" dirty="0" err="1"/>
              <a:t>Zhi</a:t>
            </a:r>
            <a:r>
              <a:rPr lang="en-US" altLang="zh-CN" sz="2400" dirty="0"/>
              <a:t> Huang, </a:t>
            </a:r>
            <a:r>
              <a:rPr lang="en-US" altLang="zh-CN" sz="2400" dirty="0" err="1"/>
              <a:t>Haixu</a:t>
            </a:r>
            <a:r>
              <a:rPr lang="en-US" altLang="zh-CN" sz="2400" dirty="0"/>
              <a:t> Tang, </a:t>
            </a:r>
            <a:r>
              <a:rPr lang="en-US" altLang="zh-CN" sz="2400" dirty="0" err="1"/>
              <a:t>Jie</a:t>
            </a:r>
            <a:r>
              <a:rPr lang="en-US" altLang="zh-CN" sz="2400" dirty="0"/>
              <a:t> Zhang,</a:t>
            </a:r>
            <a:r>
              <a:rPr lang="zh-CN" altLang="en-US" sz="2400" dirty="0"/>
              <a:t> </a:t>
            </a:r>
            <a:r>
              <a:rPr lang="en-US" altLang="zh-CN" sz="2400" dirty="0" err="1"/>
              <a:t>Zhengming</a:t>
            </a:r>
            <a:r>
              <a:rPr lang="en-US" altLang="zh-CN" sz="2400" dirty="0"/>
              <a:t> Ding &amp; </a:t>
            </a:r>
            <a:r>
              <a:rPr lang="en-US" altLang="zh-CN" sz="2400" dirty="0" err="1"/>
              <a:t>Kun</a:t>
            </a:r>
            <a:r>
              <a:rPr lang="en-US" altLang="zh-CN" sz="2400" dirty="0"/>
              <a:t> Huang</a:t>
            </a:r>
          </a:p>
          <a:p>
            <a:pPr algn="ctr"/>
            <a:endParaRPr lang="en-US" altLang="zh-CN" sz="2400" dirty="0"/>
          </a:p>
          <a:p>
            <a:pPr algn="ctr"/>
            <a:r>
              <a:rPr lang="en-US" altLang="zh-CN" sz="2000" dirty="0"/>
              <a:t>NATURE COMMUNICATIONS      (2021)12:3445</a:t>
            </a:r>
          </a:p>
        </p:txBody>
      </p:sp>
      <p:cxnSp>
        <p:nvCxnSpPr>
          <p:cNvPr id="6" name="直接连接符 5"/>
          <p:cNvCxnSpPr/>
          <p:nvPr/>
        </p:nvCxnSpPr>
        <p:spPr>
          <a:xfrm>
            <a:off x="660400" y="400189"/>
            <a:ext cx="10858500" cy="0"/>
          </a:xfrm>
          <a:prstGeom prst="line">
            <a:avLst/>
          </a:prstGeom>
          <a:noFill/>
          <a:ln w="22225" cap="flat" cmpd="sng" algn="ctr">
            <a:solidFill>
              <a:srgbClr val="1C6299"/>
            </a:solidFill>
            <a:prstDash val="solid"/>
            <a:miter lim="800000"/>
          </a:ln>
          <a:effectLst/>
        </p:spPr>
      </p:cxnSp>
    </p:spTree>
    <p:extLst>
      <p:ext uri="{BB962C8B-B14F-4D97-AF65-F5344CB8AC3E}">
        <p14:creationId xmlns:p14="http://schemas.microsoft.com/office/powerpoint/2010/main" val="730221094"/>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endParaRPr kumimoji="0" lang="zh-CN" altLang="en-US" sz="2600" b="1"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j-cs"/>
            </a:endParaRPr>
          </a:p>
        </p:txBody>
      </p:sp>
      <p:grpSp>
        <p:nvGrpSpPr>
          <p:cNvPr id="54" name="组合 53"/>
          <p:cNvGrpSpPr/>
          <p:nvPr/>
        </p:nvGrpSpPr>
        <p:grpSpPr>
          <a:xfrm>
            <a:off x="203760" y="159728"/>
            <a:ext cx="647578" cy="619478"/>
            <a:chOff x="178632" y="159728"/>
            <a:chExt cx="647578"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10" name="文本框 9"/>
          <p:cNvSpPr txBox="1"/>
          <p:nvPr/>
        </p:nvSpPr>
        <p:spPr>
          <a:xfrm>
            <a:off x="981075" y="171927"/>
            <a:ext cx="5583382" cy="461665"/>
          </a:xfrm>
          <a:prstGeom prst="rect">
            <a:avLst/>
          </a:prstGeom>
          <a:noFill/>
        </p:spPr>
        <p:txBody>
          <a:bodyPr wrap="square" rtlCol="0">
            <a:spAutoFit/>
          </a:bodyPr>
          <a:lstStyle/>
          <a:p>
            <a:r>
              <a:rPr lang="zh-CN" altLang="en-US" sz="2400" dirty="0"/>
              <a:t>结果比较</a:t>
            </a:r>
          </a:p>
        </p:txBody>
      </p:sp>
      <p:pic>
        <p:nvPicPr>
          <p:cNvPr id="3" name="图片 2">
            <a:extLst>
              <a:ext uri="{FF2B5EF4-FFF2-40B4-BE49-F238E27FC236}">
                <a16:creationId xmlns:a16="http://schemas.microsoft.com/office/drawing/2014/main" id="{C73ABF46-1E8F-4078-9830-E10DA937E5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9417" y="1470245"/>
            <a:ext cx="11733166" cy="4109242"/>
          </a:xfrm>
          <a:prstGeom prst="rect">
            <a:avLst/>
          </a:prstGeom>
        </p:spPr>
      </p:pic>
    </p:spTree>
    <p:extLst>
      <p:ext uri="{BB962C8B-B14F-4D97-AF65-F5344CB8AC3E}">
        <p14:creationId xmlns:p14="http://schemas.microsoft.com/office/powerpoint/2010/main" val="2811015481"/>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endParaRPr kumimoji="0" lang="zh-CN" altLang="en-US" sz="2600" b="1"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j-cs"/>
            </a:endParaRPr>
          </a:p>
        </p:txBody>
      </p:sp>
      <p:grpSp>
        <p:nvGrpSpPr>
          <p:cNvPr id="54" name="组合 53"/>
          <p:cNvGrpSpPr/>
          <p:nvPr/>
        </p:nvGrpSpPr>
        <p:grpSpPr>
          <a:xfrm>
            <a:off x="203760" y="159728"/>
            <a:ext cx="647578" cy="619478"/>
            <a:chOff x="178632" y="159728"/>
            <a:chExt cx="647578"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10" name="文本框 9"/>
          <p:cNvSpPr txBox="1"/>
          <p:nvPr/>
        </p:nvSpPr>
        <p:spPr>
          <a:xfrm>
            <a:off x="981075" y="171927"/>
            <a:ext cx="5583382" cy="461665"/>
          </a:xfrm>
          <a:prstGeom prst="rect">
            <a:avLst/>
          </a:prstGeom>
          <a:noFill/>
        </p:spPr>
        <p:txBody>
          <a:bodyPr wrap="square" rtlCol="0">
            <a:spAutoFit/>
          </a:bodyPr>
          <a:lstStyle/>
          <a:p>
            <a:r>
              <a:rPr lang="zh-CN" altLang="en-US" sz="2400" dirty="0"/>
              <a:t>结果比较</a:t>
            </a:r>
          </a:p>
        </p:txBody>
      </p:sp>
      <p:pic>
        <p:nvPicPr>
          <p:cNvPr id="4" name="图片 3">
            <a:extLst>
              <a:ext uri="{FF2B5EF4-FFF2-40B4-BE49-F238E27FC236}">
                <a16:creationId xmlns:a16="http://schemas.microsoft.com/office/drawing/2014/main" id="{A1D43144-AAD4-427C-A31D-EC76F452BB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5461" y="1516944"/>
            <a:ext cx="11321077" cy="3880678"/>
          </a:xfrm>
          <a:prstGeom prst="rect">
            <a:avLst/>
          </a:prstGeom>
        </p:spPr>
      </p:pic>
    </p:spTree>
    <p:extLst>
      <p:ext uri="{BB962C8B-B14F-4D97-AF65-F5344CB8AC3E}">
        <p14:creationId xmlns:p14="http://schemas.microsoft.com/office/powerpoint/2010/main" val="1192662907"/>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endParaRPr kumimoji="0" lang="zh-CN" altLang="en-US" sz="2600" b="1"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j-cs"/>
            </a:endParaRPr>
          </a:p>
        </p:txBody>
      </p:sp>
      <p:grpSp>
        <p:nvGrpSpPr>
          <p:cNvPr id="54" name="组合 53"/>
          <p:cNvGrpSpPr/>
          <p:nvPr/>
        </p:nvGrpSpPr>
        <p:grpSpPr>
          <a:xfrm>
            <a:off x="203760" y="159728"/>
            <a:ext cx="647578" cy="619478"/>
            <a:chOff x="178632" y="159728"/>
            <a:chExt cx="647578"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2" name="AutoShape 2" descr="https://upload.wikimedia.org/wikipedia/commons/thumb/0/0a/DNA_alternative_splicing.gif/450px-DNA_alternative_splicing.gif"/>
          <p:cNvSpPr>
            <a:spLocks noChangeAspect="1" noChangeArrowheads="1"/>
          </p:cNvSpPr>
          <p:nvPr/>
        </p:nvSpPr>
        <p:spPr bwMode="auto">
          <a:xfrm>
            <a:off x="155575" y="-982663"/>
            <a:ext cx="4286250" cy="20574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AutoShape 4" descr="https://upload.wikimedia.org/wikipedia/commons/thumb/0/0a/DNA_alternative_splicing.gif/450px-DNA_alternative_splicing.gif"/>
          <p:cNvSpPr>
            <a:spLocks noChangeAspect="1" noChangeArrowheads="1"/>
          </p:cNvSpPr>
          <p:nvPr/>
        </p:nvSpPr>
        <p:spPr bwMode="auto">
          <a:xfrm>
            <a:off x="307975" y="-830263"/>
            <a:ext cx="4286250" cy="20574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文本框 6"/>
          <p:cNvSpPr txBox="1"/>
          <p:nvPr/>
        </p:nvSpPr>
        <p:spPr>
          <a:xfrm>
            <a:off x="981075" y="171927"/>
            <a:ext cx="5583382" cy="461665"/>
          </a:xfrm>
          <a:prstGeom prst="rect">
            <a:avLst/>
          </a:prstGeom>
          <a:noFill/>
        </p:spPr>
        <p:txBody>
          <a:bodyPr wrap="square" rtlCol="0">
            <a:spAutoFit/>
          </a:bodyPr>
          <a:lstStyle/>
          <a:p>
            <a:r>
              <a:rPr lang="zh-CN" altLang="en-US" sz="2400" dirty="0"/>
              <a:t>多组学数据分析</a:t>
            </a:r>
          </a:p>
        </p:txBody>
      </p:sp>
      <p:sp>
        <p:nvSpPr>
          <p:cNvPr id="5" name="文本框 4">
            <a:extLst>
              <a:ext uri="{FF2B5EF4-FFF2-40B4-BE49-F238E27FC236}">
                <a16:creationId xmlns:a16="http://schemas.microsoft.com/office/drawing/2014/main" id="{F0775E18-7124-4975-9812-626B7C007196}"/>
              </a:ext>
            </a:extLst>
          </p:cNvPr>
          <p:cNvSpPr txBox="1"/>
          <p:nvPr/>
        </p:nvSpPr>
        <p:spPr>
          <a:xfrm>
            <a:off x="1189608" y="2237445"/>
            <a:ext cx="10005134" cy="2308324"/>
          </a:xfrm>
          <a:prstGeom prst="rect">
            <a:avLst/>
          </a:prstGeom>
          <a:noFill/>
        </p:spPr>
        <p:txBody>
          <a:bodyPr wrap="square" rtlCol="0">
            <a:spAutoFit/>
          </a:bodyPr>
          <a:lstStyle/>
          <a:p>
            <a:r>
              <a:rPr lang="zh-CN" altLang="en-US" dirty="0"/>
              <a:t>高通量生物医学技术的快速进步使得人们能够以前所未有的细节收集各种类型的“组学”数据。可以为同一组样本获取不同分子过程的全基因组数据，例如</a:t>
            </a:r>
            <a:r>
              <a:rPr lang="en-US" altLang="zh-CN" dirty="0"/>
              <a:t>mRNA</a:t>
            </a:r>
            <a:r>
              <a:rPr lang="zh-CN" altLang="en-US" dirty="0"/>
              <a:t>表达、</a:t>
            </a:r>
            <a:r>
              <a:rPr lang="en-US" altLang="zh-CN" dirty="0"/>
              <a:t>DNA</a:t>
            </a:r>
            <a:r>
              <a:rPr lang="zh-CN" altLang="en-US" dirty="0"/>
              <a:t>甲基化和</a:t>
            </a:r>
            <a:r>
              <a:rPr lang="en-US" altLang="zh-CN" dirty="0"/>
              <a:t>microRNA</a:t>
            </a:r>
            <a:r>
              <a:rPr lang="zh-CN" altLang="en-US" dirty="0"/>
              <a:t>（</a:t>
            </a:r>
            <a:r>
              <a:rPr lang="en-US" altLang="zh-CN" dirty="0"/>
              <a:t>miRNA</a:t>
            </a:r>
            <a:r>
              <a:rPr lang="zh-CN" altLang="en-US" dirty="0"/>
              <a:t>）表达，从而产生用于各种疾病研究的多个组学（</a:t>
            </a:r>
            <a:r>
              <a:rPr lang="en-US" altLang="zh-CN" dirty="0"/>
              <a:t>multi-omics</a:t>
            </a:r>
            <a:r>
              <a:rPr lang="zh-CN" altLang="en-US" dirty="0"/>
              <a:t>）数据。</a:t>
            </a:r>
            <a:endParaRPr lang="en-US" altLang="zh-CN" dirty="0"/>
          </a:p>
          <a:p>
            <a:endParaRPr lang="en-US" altLang="zh-CN" dirty="0"/>
          </a:p>
          <a:p>
            <a:endParaRPr lang="en-US" altLang="zh-CN" dirty="0"/>
          </a:p>
          <a:p>
            <a:r>
              <a:rPr lang="zh-CN" altLang="en-US" dirty="0"/>
              <a:t>对于人类疾病，现有研究表明，与仅使用单一类型的组学数据相比，整合来自多种组学技术的数据可以提高患者临床结果预测的准确性。因此，需要新的综合分析方法来有效利用多组学数据中的相互作用和互补信息。</a:t>
            </a:r>
            <a:endParaRPr lang="en-US" altLang="zh-CN" dirty="0"/>
          </a:p>
        </p:txBody>
      </p:sp>
    </p:spTree>
    <p:extLst>
      <p:ext uri="{BB962C8B-B14F-4D97-AF65-F5344CB8AC3E}">
        <p14:creationId xmlns:p14="http://schemas.microsoft.com/office/powerpoint/2010/main" val="3580416371"/>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endParaRPr kumimoji="0" lang="zh-CN" altLang="en-US" sz="2600" b="1"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j-cs"/>
            </a:endParaRPr>
          </a:p>
        </p:txBody>
      </p:sp>
      <p:grpSp>
        <p:nvGrpSpPr>
          <p:cNvPr id="54" name="组合 53"/>
          <p:cNvGrpSpPr/>
          <p:nvPr/>
        </p:nvGrpSpPr>
        <p:grpSpPr>
          <a:xfrm>
            <a:off x="203760" y="159728"/>
            <a:ext cx="647578" cy="619478"/>
            <a:chOff x="178632" y="159728"/>
            <a:chExt cx="647578"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10" name="文本框 9"/>
          <p:cNvSpPr txBox="1"/>
          <p:nvPr/>
        </p:nvSpPr>
        <p:spPr>
          <a:xfrm>
            <a:off x="981075" y="171927"/>
            <a:ext cx="5583382" cy="461665"/>
          </a:xfrm>
          <a:prstGeom prst="rect">
            <a:avLst/>
          </a:prstGeom>
          <a:noFill/>
        </p:spPr>
        <p:txBody>
          <a:bodyPr wrap="square" rtlCol="0">
            <a:spAutoFit/>
          </a:bodyPr>
          <a:lstStyle/>
          <a:p>
            <a:r>
              <a:rPr lang="en-US" altLang="zh-CN" sz="2400" dirty="0"/>
              <a:t>MOGONET</a:t>
            </a:r>
            <a:endParaRPr lang="zh-CN" altLang="en-US" sz="2400" dirty="0"/>
          </a:p>
        </p:txBody>
      </p:sp>
      <p:sp>
        <p:nvSpPr>
          <p:cNvPr id="2" name="文本框 1">
            <a:extLst>
              <a:ext uri="{FF2B5EF4-FFF2-40B4-BE49-F238E27FC236}">
                <a16:creationId xmlns:a16="http://schemas.microsoft.com/office/drawing/2014/main" id="{7EC0333E-8BB2-4D96-8FD0-23C0BEF7C8CE}"/>
              </a:ext>
            </a:extLst>
          </p:cNvPr>
          <p:cNvSpPr txBox="1"/>
          <p:nvPr/>
        </p:nvSpPr>
        <p:spPr>
          <a:xfrm>
            <a:off x="1020500" y="4702873"/>
            <a:ext cx="10138299" cy="2031325"/>
          </a:xfrm>
          <a:prstGeom prst="rect">
            <a:avLst/>
          </a:prstGeom>
          <a:noFill/>
        </p:spPr>
        <p:txBody>
          <a:bodyPr wrap="square" rtlCol="0">
            <a:spAutoFit/>
          </a:bodyPr>
          <a:lstStyle/>
          <a:p>
            <a:r>
              <a:rPr lang="zh-CN" altLang="en-US" dirty="0"/>
              <a:t>为此，本文提出了 </a:t>
            </a:r>
            <a:r>
              <a:rPr lang="en-US" altLang="zh-CN" dirty="0"/>
              <a:t>MOGONET</a:t>
            </a:r>
            <a:r>
              <a:rPr lang="zh-CN" altLang="en-US" dirty="0"/>
              <a:t>，这是一种用于生物医学应用中分类任务的多组学数据分析框架。</a:t>
            </a:r>
            <a:endParaRPr lang="en-US" altLang="zh-CN" dirty="0"/>
          </a:p>
          <a:p>
            <a:endParaRPr lang="en-US" altLang="zh-CN" dirty="0"/>
          </a:p>
          <a:p>
            <a:pPr marL="285750" indent="-285750">
              <a:buFont typeface="Arial" panose="020B0604020202020204" pitchFamily="34" charset="0"/>
              <a:buChar char="•"/>
            </a:pPr>
            <a:r>
              <a:rPr lang="zh-CN" altLang="en-US" dirty="0"/>
              <a:t>首先进行数据预处理。</a:t>
            </a:r>
            <a:endParaRPr lang="en-US" altLang="zh-CN" dirty="0"/>
          </a:p>
          <a:p>
            <a:pPr marL="285750" indent="-285750">
              <a:buFont typeface="Arial" panose="020B0604020202020204" pitchFamily="34" charset="0"/>
              <a:buChar char="•"/>
            </a:pPr>
            <a:r>
              <a:rPr lang="zh-CN" altLang="en-US" dirty="0"/>
              <a:t>根据不同组学特征，分别构建样本相似性网络。然后采用</a:t>
            </a:r>
            <a:r>
              <a:rPr lang="en-US" altLang="zh-CN" dirty="0"/>
              <a:t>GCN</a:t>
            </a:r>
            <a:r>
              <a:rPr lang="zh-CN" altLang="en-US" dirty="0"/>
              <a:t>模型来预测样本标签。</a:t>
            </a:r>
            <a:endParaRPr lang="en-US" altLang="zh-CN" dirty="0"/>
          </a:p>
          <a:p>
            <a:pPr marL="285750" indent="-285750">
              <a:buFont typeface="Arial" panose="020B0604020202020204" pitchFamily="34" charset="0"/>
              <a:buChar char="•"/>
            </a:pPr>
            <a:r>
              <a:rPr lang="zh-CN" altLang="en-US" dirty="0"/>
              <a:t>根据不同组学特征预测的结果，构建交叉组学发现张量，然后采用</a:t>
            </a:r>
            <a:r>
              <a:rPr lang="en-US" altLang="zh-CN" dirty="0"/>
              <a:t>VCDN</a:t>
            </a:r>
            <a:r>
              <a:rPr lang="zh-CN" altLang="en-US" dirty="0"/>
              <a:t>来进行学习预测，得到最终的预测结果。</a:t>
            </a:r>
            <a:endParaRPr lang="en-US" altLang="zh-CN" dirty="0"/>
          </a:p>
          <a:p>
            <a:endParaRPr lang="en-US" altLang="zh-CN" dirty="0"/>
          </a:p>
        </p:txBody>
      </p:sp>
      <p:pic>
        <p:nvPicPr>
          <p:cNvPr id="6" name="图片 5">
            <a:extLst>
              <a:ext uri="{FF2B5EF4-FFF2-40B4-BE49-F238E27FC236}">
                <a16:creationId xmlns:a16="http://schemas.microsoft.com/office/drawing/2014/main" id="{C1B2FA28-F5FA-40F0-A000-877EB11FFF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0174" y="803277"/>
            <a:ext cx="8951651" cy="3856733"/>
          </a:xfrm>
          <a:prstGeom prst="rect">
            <a:avLst/>
          </a:prstGeom>
        </p:spPr>
      </p:pic>
    </p:spTree>
    <p:extLst>
      <p:ext uri="{BB962C8B-B14F-4D97-AF65-F5344CB8AC3E}">
        <p14:creationId xmlns:p14="http://schemas.microsoft.com/office/powerpoint/2010/main" val="2113707981"/>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endParaRPr kumimoji="0" lang="zh-CN" altLang="en-US" sz="2600" b="1"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j-cs"/>
            </a:endParaRPr>
          </a:p>
        </p:txBody>
      </p:sp>
      <p:grpSp>
        <p:nvGrpSpPr>
          <p:cNvPr id="54" name="组合 53"/>
          <p:cNvGrpSpPr/>
          <p:nvPr/>
        </p:nvGrpSpPr>
        <p:grpSpPr>
          <a:xfrm>
            <a:off x="203760" y="159728"/>
            <a:ext cx="647578" cy="619478"/>
            <a:chOff x="178632" y="159728"/>
            <a:chExt cx="647578"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10" name="文本框 9"/>
          <p:cNvSpPr txBox="1"/>
          <p:nvPr/>
        </p:nvSpPr>
        <p:spPr>
          <a:xfrm>
            <a:off x="981075" y="171927"/>
            <a:ext cx="5583382" cy="461665"/>
          </a:xfrm>
          <a:prstGeom prst="rect">
            <a:avLst/>
          </a:prstGeom>
          <a:noFill/>
        </p:spPr>
        <p:txBody>
          <a:bodyPr wrap="square" rtlCol="0">
            <a:spAutoFit/>
          </a:bodyPr>
          <a:lstStyle/>
          <a:p>
            <a:r>
              <a:rPr lang="zh-CN" altLang="en-US" sz="2400" dirty="0"/>
              <a:t>数据预处理</a:t>
            </a:r>
          </a:p>
        </p:txBody>
      </p:sp>
      <p:sp>
        <p:nvSpPr>
          <p:cNvPr id="2" name="文本框 1">
            <a:extLst>
              <a:ext uri="{FF2B5EF4-FFF2-40B4-BE49-F238E27FC236}">
                <a16:creationId xmlns:a16="http://schemas.microsoft.com/office/drawing/2014/main" id="{7EC0333E-8BB2-4D96-8FD0-23C0BEF7C8CE}"/>
              </a:ext>
            </a:extLst>
          </p:cNvPr>
          <p:cNvSpPr txBox="1"/>
          <p:nvPr/>
        </p:nvSpPr>
        <p:spPr>
          <a:xfrm>
            <a:off x="1026850" y="1968724"/>
            <a:ext cx="10138299" cy="3139321"/>
          </a:xfrm>
          <a:prstGeom prst="rect">
            <a:avLst/>
          </a:prstGeom>
          <a:noFill/>
        </p:spPr>
        <p:txBody>
          <a:bodyPr wrap="square" rtlCol="0">
            <a:spAutoFit/>
          </a:bodyPr>
          <a:lstStyle/>
          <a:p>
            <a:pPr rtl="0"/>
            <a:r>
              <a:rPr lang="zh-CN" altLang="en-US" b="1" dirty="0">
                <a:solidFill>
                  <a:srgbClr val="000000"/>
                </a:solidFill>
                <a:effectLst/>
              </a:rPr>
              <a:t>为了消除数据中的噪声并更好地解释结果，对组学数据进行适当的预处理是必不可少的。 </a:t>
            </a:r>
            <a:r>
              <a:rPr lang="zh-CN" altLang="en-US" dirty="0">
                <a:solidFill>
                  <a:srgbClr val="000000"/>
                </a:solidFill>
                <a:effectLst/>
              </a:rPr>
              <a:t>首先，对于 </a:t>
            </a:r>
            <a:r>
              <a:rPr lang="en-US" altLang="zh-CN" dirty="0">
                <a:solidFill>
                  <a:srgbClr val="000000"/>
                </a:solidFill>
                <a:effectLst/>
              </a:rPr>
              <a:t>DNA </a:t>
            </a:r>
            <a:r>
              <a:rPr lang="zh-CN" altLang="en-US" dirty="0">
                <a:solidFill>
                  <a:srgbClr val="000000"/>
                </a:solidFill>
                <a:effectLst/>
              </a:rPr>
              <a:t>甲基化数据，仅保留与 </a:t>
            </a:r>
            <a:r>
              <a:rPr lang="en-US" altLang="zh-CN" dirty="0">
                <a:solidFill>
                  <a:srgbClr val="000000"/>
                </a:solidFill>
                <a:effectLst/>
              </a:rPr>
              <a:t>Illumina Infinium HumanMethylation27 </a:t>
            </a:r>
            <a:r>
              <a:rPr lang="en-US" altLang="zh-CN" dirty="0" err="1">
                <a:solidFill>
                  <a:srgbClr val="000000"/>
                </a:solidFill>
                <a:effectLst/>
              </a:rPr>
              <a:t>BeadChip</a:t>
            </a:r>
            <a:r>
              <a:rPr lang="en-US" altLang="zh-CN" dirty="0">
                <a:solidFill>
                  <a:srgbClr val="000000"/>
                </a:solidFill>
                <a:effectLst/>
              </a:rPr>
              <a:t> </a:t>
            </a:r>
            <a:r>
              <a:rPr lang="zh-CN" altLang="en-US" dirty="0">
                <a:solidFill>
                  <a:srgbClr val="000000"/>
                </a:solidFill>
                <a:effectLst/>
              </a:rPr>
              <a:t>中探针相对应的探针，以便更好地解释结果。然后，进一步过滤掉没有信号（零平均值）或低方差的特征。</a:t>
            </a:r>
            <a:endParaRPr lang="en-US" altLang="zh-CN" dirty="0">
              <a:solidFill>
                <a:srgbClr val="000000"/>
              </a:solidFill>
            </a:endParaRPr>
          </a:p>
          <a:p>
            <a:pPr rtl="0"/>
            <a:endParaRPr lang="en-US" altLang="zh-CN" dirty="0">
              <a:solidFill>
                <a:srgbClr val="000000"/>
              </a:solidFill>
              <a:effectLst/>
            </a:endParaRPr>
          </a:p>
          <a:p>
            <a:pPr rtl="0"/>
            <a:endParaRPr lang="zh-CN" altLang="en-US" dirty="0">
              <a:solidFill>
                <a:srgbClr val="000000"/>
              </a:solidFill>
              <a:effectLst/>
            </a:endParaRPr>
          </a:p>
          <a:p>
            <a:r>
              <a:rPr lang="zh-CN" altLang="en-US" b="1" dirty="0"/>
              <a:t>由于组学数据可能包含可能对分类性能产生负面影响的冗余特征，通过统计测试进一步预选了组学特征。</a:t>
            </a:r>
            <a:r>
              <a:rPr lang="zh-CN" altLang="en-US" dirty="0"/>
              <a:t>对于每个分类任务，使用训练数据依次计算方差分析 </a:t>
            </a:r>
            <a:r>
              <a:rPr lang="en-US" altLang="zh-CN" dirty="0"/>
              <a:t>F </a:t>
            </a:r>
            <a:r>
              <a:rPr lang="zh-CN" altLang="en-US" dirty="0"/>
              <a:t>值，以评估不同类别的特征是否显着不同，其中 </a:t>
            </a:r>
            <a:r>
              <a:rPr lang="en-US" altLang="zh-CN" dirty="0"/>
              <a:t>FDR </a:t>
            </a:r>
            <a:r>
              <a:rPr lang="zh-CN" altLang="en-US" dirty="0"/>
              <a:t>控制程序应用于多重测试补偿。</a:t>
            </a:r>
            <a:endParaRPr lang="en-US" altLang="zh-CN" dirty="0"/>
          </a:p>
          <a:p>
            <a:endParaRPr lang="en-US" altLang="zh-CN" dirty="0"/>
          </a:p>
          <a:p>
            <a:endParaRPr lang="en-US" altLang="zh-CN" dirty="0"/>
          </a:p>
          <a:p>
            <a:r>
              <a:rPr lang="zh-CN" altLang="en-US" b="1" dirty="0"/>
              <a:t>最后，通过线性变换将每种类型的组学数据单独缩放到 </a:t>
            </a:r>
            <a:r>
              <a:rPr lang="en-US" altLang="zh-CN" b="1" dirty="0"/>
              <a:t>[0, 1] </a:t>
            </a:r>
            <a:r>
              <a:rPr lang="zh-CN" altLang="en-US" b="1" dirty="0"/>
              <a:t>以训练 </a:t>
            </a:r>
            <a:r>
              <a:rPr lang="en-US" altLang="zh-CN" b="1" dirty="0"/>
              <a:t>MOGONET</a:t>
            </a:r>
            <a:r>
              <a:rPr lang="zh-CN" altLang="en-US" b="1" dirty="0"/>
              <a:t>。</a:t>
            </a:r>
            <a:endParaRPr lang="en-US" altLang="zh-CN" b="1" dirty="0"/>
          </a:p>
        </p:txBody>
      </p:sp>
    </p:spTree>
    <p:extLst>
      <p:ext uri="{BB962C8B-B14F-4D97-AF65-F5344CB8AC3E}">
        <p14:creationId xmlns:p14="http://schemas.microsoft.com/office/powerpoint/2010/main" val="421644161"/>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endParaRPr kumimoji="0" lang="zh-CN" altLang="en-US" sz="2600" b="1"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j-cs"/>
            </a:endParaRPr>
          </a:p>
        </p:txBody>
      </p:sp>
      <p:grpSp>
        <p:nvGrpSpPr>
          <p:cNvPr id="54" name="组合 53"/>
          <p:cNvGrpSpPr/>
          <p:nvPr/>
        </p:nvGrpSpPr>
        <p:grpSpPr>
          <a:xfrm>
            <a:off x="203760" y="159728"/>
            <a:ext cx="647578" cy="619478"/>
            <a:chOff x="178632" y="159728"/>
            <a:chExt cx="647578"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10" name="文本框 9"/>
          <p:cNvSpPr txBox="1"/>
          <p:nvPr/>
        </p:nvSpPr>
        <p:spPr>
          <a:xfrm>
            <a:off x="981075" y="171927"/>
            <a:ext cx="5583382" cy="461665"/>
          </a:xfrm>
          <a:prstGeom prst="rect">
            <a:avLst/>
          </a:prstGeom>
          <a:noFill/>
        </p:spPr>
        <p:txBody>
          <a:bodyPr wrap="square" rtlCol="0">
            <a:spAutoFit/>
          </a:bodyPr>
          <a:lstStyle/>
          <a:p>
            <a:r>
              <a:rPr lang="zh-CN" altLang="en-US" sz="2400" dirty="0"/>
              <a:t>通过 </a:t>
            </a:r>
            <a:r>
              <a:rPr lang="en-US" altLang="zh-CN" sz="2400" dirty="0"/>
              <a:t>GCN </a:t>
            </a:r>
            <a:r>
              <a:rPr lang="zh-CN" altLang="en-US" sz="2400" dirty="0"/>
              <a:t>进行特定组学学习</a:t>
            </a:r>
          </a:p>
        </p:txBody>
      </p:sp>
      <p:sp>
        <p:nvSpPr>
          <p:cNvPr id="2" name="文本框 1">
            <a:extLst>
              <a:ext uri="{FF2B5EF4-FFF2-40B4-BE49-F238E27FC236}">
                <a16:creationId xmlns:a16="http://schemas.microsoft.com/office/drawing/2014/main" id="{7EC0333E-8BB2-4D96-8FD0-23C0BEF7C8CE}"/>
              </a:ext>
            </a:extLst>
          </p:cNvPr>
          <p:cNvSpPr txBox="1"/>
          <p:nvPr/>
        </p:nvSpPr>
        <p:spPr>
          <a:xfrm>
            <a:off x="1097871" y="1322393"/>
            <a:ext cx="10138299" cy="1477328"/>
          </a:xfrm>
          <a:prstGeom prst="rect">
            <a:avLst/>
          </a:prstGeom>
          <a:noFill/>
        </p:spPr>
        <p:txBody>
          <a:bodyPr wrap="square" rtlCol="0">
            <a:spAutoFit/>
          </a:bodyPr>
          <a:lstStyle/>
          <a:p>
            <a:pPr rtl="0"/>
            <a:endParaRPr lang="en-US" altLang="zh-CN" dirty="0">
              <a:solidFill>
                <a:srgbClr val="000000"/>
              </a:solidFill>
              <a:effectLst/>
            </a:endParaRPr>
          </a:p>
          <a:p>
            <a:pPr rtl="0"/>
            <a:endParaRPr lang="zh-CN" altLang="en-US" dirty="0">
              <a:solidFill>
                <a:srgbClr val="000000"/>
              </a:solidFill>
              <a:effectLst/>
            </a:endParaRPr>
          </a:p>
          <a:p>
            <a:r>
              <a:rPr lang="zh-CN" altLang="en-US" dirty="0"/>
              <a:t>在 </a:t>
            </a:r>
            <a:r>
              <a:rPr lang="en-US" altLang="zh-CN" dirty="0"/>
              <a:t>MOGONET </a:t>
            </a:r>
            <a:r>
              <a:rPr lang="zh-CN" altLang="en-US" dirty="0"/>
              <a:t>中，原始邻接矩阵 </a:t>
            </a:r>
            <a:r>
              <a:rPr lang="en-US" altLang="zh-CN" dirty="0"/>
              <a:t>A </a:t>
            </a:r>
            <a:r>
              <a:rPr lang="zh-CN" altLang="en-US" dirty="0"/>
              <a:t>是通过计算节点对之间的余弦相似度构建的，并且保留余弦相似度大于阈值 </a:t>
            </a:r>
            <a:r>
              <a:rPr lang="en-US" altLang="zh-CN" dirty="0"/>
              <a:t>ϵ </a:t>
            </a:r>
            <a:r>
              <a:rPr lang="zh-CN" altLang="en-US" dirty="0"/>
              <a:t>的边。 计算如下：</a:t>
            </a:r>
            <a:endParaRPr lang="en-US" altLang="zh-CN" dirty="0"/>
          </a:p>
          <a:p>
            <a:endParaRPr lang="en-US" altLang="zh-CN" dirty="0"/>
          </a:p>
        </p:txBody>
      </p:sp>
      <p:pic>
        <p:nvPicPr>
          <p:cNvPr id="4" name="图片 3">
            <a:extLst>
              <a:ext uri="{FF2B5EF4-FFF2-40B4-BE49-F238E27FC236}">
                <a16:creationId xmlns:a16="http://schemas.microsoft.com/office/drawing/2014/main" id="{6A39E2C7-B4BF-4935-862A-C51BED1625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90707" y="2776279"/>
            <a:ext cx="4010585" cy="762106"/>
          </a:xfrm>
          <a:prstGeom prst="rect">
            <a:avLst/>
          </a:prstGeom>
        </p:spPr>
      </p:pic>
      <p:sp>
        <p:nvSpPr>
          <p:cNvPr id="5" name="文本框 4">
            <a:extLst>
              <a:ext uri="{FF2B5EF4-FFF2-40B4-BE49-F238E27FC236}">
                <a16:creationId xmlns:a16="http://schemas.microsoft.com/office/drawing/2014/main" id="{3AC4C831-07B0-48F3-9C2C-9DD7CF6B3FC9}"/>
              </a:ext>
            </a:extLst>
          </p:cNvPr>
          <p:cNvSpPr txBox="1"/>
          <p:nvPr/>
        </p:nvSpPr>
        <p:spPr>
          <a:xfrm>
            <a:off x="1171852" y="3888419"/>
            <a:ext cx="10064318" cy="369332"/>
          </a:xfrm>
          <a:prstGeom prst="rect">
            <a:avLst/>
          </a:prstGeom>
          <a:noFill/>
        </p:spPr>
        <p:txBody>
          <a:bodyPr wrap="square" rtlCol="0">
            <a:spAutoFit/>
          </a:bodyPr>
          <a:lstStyle/>
          <a:p>
            <a:r>
              <a:rPr lang="zh-CN" altLang="en-US" dirty="0"/>
              <a:t>阈值 </a:t>
            </a:r>
            <a:r>
              <a:rPr lang="en-US" altLang="zh-CN" dirty="0"/>
              <a:t>ϵ </a:t>
            </a:r>
            <a:r>
              <a:rPr lang="zh-CN" altLang="en-US" dirty="0"/>
              <a:t>由给定参数 </a:t>
            </a:r>
            <a:r>
              <a:rPr lang="en-US" altLang="zh-CN" dirty="0"/>
              <a:t>k </a:t>
            </a:r>
            <a:r>
              <a:rPr lang="zh-CN" altLang="en-US" dirty="0"/>
              <a:t>确定，该参数表示每个节点保留的平均边数，包括自连接：</a:t>
            </a:r>
          </a:p>
        </p:txBody>
      </p:sp>
      <p:pic>
        <p:nvPicPr>
          <p:cNvPr id="7" name="图片 6">
            <a:extLst>
              <a:ext uri="{FF2B5EF4-FFF2-40B4-BE49-F238E27FC236}">
                <a16:creationId xmlns:a16="http://schemas.microsoft.com/office/drawing/2014/main" id="{86C97453-737E-4F28-AC63-FD39B86523C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48876" y="4530693"/>
            <a:ext cx="2410161" cy="619211"/>
          </a:xfrm>
          <a:prstGeom prst="rect">
            <a:avLst/>
          </a:prstGeom>
        </p:spPr>
      </p:pic>
    </p:spTree>
    <p:extLst>
      <p:ext uri="{BB962C8B-B14F-4D97-AF65-F5344CB8AC3E}">
        <p14:creationId xmlns:p14="http://schemas.microsoft.com/office/powerpoint/2010/main" val="578226931"/>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endParaRPr kumimoji="0" lang="zh-CN" altLang="en-US" sz="2600" b="1"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j-cs"/>
            </a:endParaRPr>
          </a:p>
        </p:txBody>
      </p:sp>
      <p:grpSp>
        <p:nvGrpSpPr>
          <p:cNvPr id="54" name="组合 53"/>
          <p:cNvGrpSpPr/>
          <p:nvPr/>
        </p:nvGrpSpPr>
        <p:grpSpPr>
          <a:xfrm>
            <a:off x="203760" y="159728"/>
            <a:ext cx="647578" cy="619478"/>
            <a:chOff x="178632" y="159728"/>
            <a:chExt cx="647578"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10" name="文本框 9"/>
          <p:cNvSpPr txBox="1"/>
          <p:nvPr/>
        </p:nvSpPr>
        <p:spPr>
          <a:xfrm>
            <a:off x="981075" y="171927"/>
            <a:ext cx="5583382" cy="461665"/>
          </a:xfrm>
          <a:prstGeom prst="rect">
            <a:avLst/>
          </a:prstGeom>
          <a:noFill/>
        </p:spPr>
        <p:txBody>
          <a:bodyPr wrap="square" rtlCol="0">
            <a:spAutoFit/>
          </a:bodyPr>
          <a:lstStyle/>
          <a:p>
            <a:r>
              <a:rPr lang="zh-CN" altLang="en-US" sz="2400" dirty="0"/>
              <a:t>通过 </a:t>
            </a:r>
            <a:r>
              <a:rPr lang="en-US" altLang="zh-CN" sz="2400" dirty="0"/>
              <a:t>GCN </a:t>
            </a:r>
            <a:r>
              <a:rPr lang="zh-CN" altLang="en-US" sz="2400" dirty="0"/>
              <a:t>进行特定组学学习</a:t>
            </a:r>
          </a:p>
        </p:txBody>
      </p:sp>
      <p:sp>
        <p:nvSpPr>
          <p:cNvPr id="2" name="文本框 1">
            <a:extLst>
              <a:ext uri="{FF2B5EF4-FFF2-40B4-BE49-F238E27FC236}">
                <a16:creationId xmlns:a16="http://schemas.microsoft.com/office/drawing/2014/main" id="{7EC0333E-8BB2-4D96-8FD0-23C0BEF7C8CE}"/>
              </a:ext>
            </a:extLst>
          </p:cNvPr>
          <p:cNvSpPr txBox="1"/>
          <p:nvPr/>
        </p:nvSpPr>
        <p:spPr>
          <a:xfrm>
            <a:off x="1097871" y="1322393"/>
            <a:ext cx="10138299" cy="369332"/>
          </a:xfrm>
          <a:prstGeom prst="rect">
            <a:avLst/>
          </a:prstGeom>
          <a:noFill/>
        </p:spPr>
        <p:txBody>
          <a:bodyPr wrap="square" rtlCol="0">
            <a:spAutoFit/>
          </a:bodyPr>
          <a:lstStyle/>
          <a:p>
            <a:r>
              <a:rPr lang="zh-CN" altLang="en-US" dirty="0"/>
              <a:t>为了有效训练 </a:t>
            </a:r>
            <a:r>
              <a:rPr lang="en-US" altLang="zh-CN" dirty="0"/>
              <a:t>GCN</a:t>
            </a:r>
            <a:r>
              <a:rPr lang="zh-CN" altLang="en-US" dirty="0"/>
              <a:t>，</a:t>
            </a:r>
            <a:r>
              <a:rPr lang="en-US" altLang="zh-CN" dirty="0" err="1"/>
              <a:t>Kipf</a:t>
            </a:r>
            <a:r>
              <a:rPr lang="en-US" altLang="zh-CN" dirty="0"/>
              <a:t> </a:t>
            </a:r>
            <a:r>
              <a:rPr lang="zh-CN" altLang="en-US" dirty="0"/>
              <a:t>和 </a:t>
            </a:r>
            <a:r>
              <a:rPr lang="en-US" altLang="zh-CN" dirty="0"/>
              <a:t>Welling </a:t>
            </a:r>
            <a:r>
              <a:rPr lang="zh-CN" altLang="en-US" dirty="0"/>
              <a:t>进一步将邻接矩阵 </a:t>
            </a:r>
            <a:r>
              <a:rPr lang="en-US" altLang="zh-CN" dirty="0"/>
              <a:t>A </a:t>
            </a:r>
            <a:r>
              <a:rPr lang="zh-CN" altLang="en-US" dirty="0"/>
              <a:t>修改为：</a:t>
            </a:r>
            <a:endParaRPr lang="en-US" altLang="zh-CN" dirty="0"/>
          </a:p>
        </p:txBody>
      </p:sp>
      <p:pic>
        <p:nvPicPr>
          <p:cNvPr id="6" name="图片 5">
            <a:extLst>
              <a:ext uri="{FF2B5EF4-FFF2-40B4-BE49-F238E27FC236}">
                <a16:creationId xmlns:a16="http://schemas.microsoft.com/office/drawing/2014/main" id="{091A85CB-EC8E-4BC8-B807-1DB40928CF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38392" y="1991730"/>
            <a:ext cx="3515216" cy="523948"/>
          </a:xfrm>
          <a:prstGeom prst="rect">
            <a:avLst/>
          </a:prstGeom>
        </p:spPr>
      </p:pic>
      <p:sp>
        <p:nvSpPr>
          <p:cNvPr id="8" name="文本框 7">
            <a:extLst>
              <a:ext uri="{FF2B5EF4-FFF2-40B4-BE49-F238E27FC236}">
                <a16:creationId xmlns:a16="http://schemas.microsoft.com/office/drawing/2014/main" id="{96960A49-A0E5-4D6E-B7F9-01952A6BC04A}"/>
              </a:ext>
            </a:extLst>
          </p:cNvPr>
          <p:cNvSpPr txBox="1"/>
          <p:nvPr/>
        </p:nvSpPr>
        <p:spPr>
          <a:xfrm>
            <a:off x="1097871" y="2974016"/>
            <a:ext cx="9750642" cy="369332"/>
          </a:xfrm>
          <a:prstGeom prst="rect">
            <a:avLst/>
          </a:prstGeom>
          <a:noFill/>
        </p:spPr>
        <p:txBody>
          <a:bodyPr wrap="square" rtlCol="0">
            <a:spAutoFit/>
          </a:bodyPr>
          <a:lstStyle/>
          <a:p>
            <a:r>
              <a:rPr lang="zh-CN" altLang="en-US" dirty="0"/>
              <a:t>训练图卷积网络 </a:t>
            </a:r>
            <a:r>
              <a:rPr lang="en-US" altLang="zh-CN" dirty="0"/>
              <a:t>GCN(⋅)</a:t>
            </a:r>
            <a:r>
              <a:rPr lang="zh-CN" altLang="en-US" dirty="0"/>
              <a:t>，对训练数据的预测可以写为：</a:t>
            </a:r>
          </a:p>
        </p:txBody>
      </p:sp>
      <p:pic>
        <p:nvPicPr>
          <p:cNvPr id="11" name="图片 10">
            <a:extLst>
              <a:ext uri="{FF2B5EF4-FFF2-40B4-BE49-F238E27FC236}">
                <a16:creationId xmlns:a16="http://schemas.microsoft.com/office/drawing/2014/main" id="{75200F57-263A-400F-92FC-5DDEBF94EF8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70332" y="3630675"/>
            <a:ext cx="2038635" cy="428685"/>
          </a:xfrm>
          <a:prstGeom prst="rect">
            <a:avLst/>
          </a:prstGeom>
        </p:spPr>
      </p:pic>
      <p:sp>
        <p:nvSpPr>
          <p:cNvPr id="12" name="文本框 11">
            <a:extLst>
              <a:ext uri="{FF2B5EF4-FFF2-40B4-BE49-F238E27FC236}">
                <a16:creationId xmlns:a16="http://schemas.microsoft.com/office/drawing/2014/main" id="{7EB2BDD6-C8EE-4937-B6F4-CC027DF14615}"/>
              </a:ext>
            </a:extLst>
          </p:cNvPr>
          <p:cNvSpPr txBox="1"/>
          <p:nvPr/>
        </p:nvSpPr>
        <p:spPr>
          <a:xfrm>
            <a:off x="1216241" y="4190260"/>
            <a:ext cx="9135122" cy="646331"/>
          </a:xfrm>
          <a:prstGeom prst="rect">
            <a:avLst/>
          </a:prstGeom>
          <a:noFill/>
        </p:spPr>
        <p:txBody>
          <a:bodyPr wrap="square" rtlCol="0">
            <a:spAutoFit/>
          </a:bodyPr>
          <a:lstStyle/>
          <a:p>
            <a:r>
              <a:rPr lang="en-US" altLang="zh-CN" dirty="0"/>
              <a:t>GCN </a:t>
            </a:r>
            <a:r>
              <a:rPr lang="zh-CN" altLang="en-US" dirty="0"/>
              <a:t>已广泛用于无监督和半监督学习，在本文中，进一步将 </a:t>
            </a:r>
            <a:r>
              <a:rPr lang="en-US" altLang="zh-CN" dirty="0"/>
              <a:t>GCN </a:t>
            </a:r>
            <a:r>
              <a:rPr lang="zh-CN" altLang="en-US" dirty="0"/>
              <a:t>的使用扩展到监督分类任务。对于一个新的样本，扩展特征矩阵</a:t>
            </a:r>
          </a:p>
        </p:txBody>
      </p:sp>
      <p:pic>
        <p:nvPicPr>
          <p:cNvPr id="14" name="图片 13">
            <a:extLst>
              <a:ext uri="{FF2B5EF4-FFF2-40B4-BE49-F238E27FC236}">
                <a16:creationId xmlns:a16="http://schemas.microsoft.com/office/drawing/2014/main" id="{33CFA6A6-1555-4234-86E9-B1916B596E7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16959" y="4922136"/>
            <a:ext cx="1333686" cy="781159"/>
          </a:xfrm>
          <a:prstGeom prst="rect">
            <a:avLst/>
          </a:prstGeom>
        </p:spPr>
      </p:pic>
      <p:sp>
        <p:nvSpPr>
          <p:cNvPr id="15" name="文本框 14">
            <a:extLst>
              <a:ext uri="{FF2B5EF4-FFF2-40B4-BE49-F238E27FC236}">
                <a16:creationId xmlns:a16="http://schemas.microsoft.com/office/drawing/2014/main" id="{7F7983A7-D083-49D8-80D0-1B0A7D90993B}"/>
              </a:ext>
            </a:extLst>
          </p:cNvPr>
          <p:cNvSpPr txBox="1"/>
          <p:nvPr/>
        </p:nvSpPr>
        <p:spPr>
          <a:xfrm>
            <a:off x="1216241" y="5912528"/>
            <a:ext cx="9303798" cy="369332"/>
          </a:xfrm>
          <a:prstGeom prst="rect">
            <a:avLst/>
          </a:prstGeom>
          <a:noFill/>
        </p:spPr>
        <p:txBody>
          <a:bodyPr wrap="square" rtlCol="0">
            <a:spAutoFit/>
          </a:bodyPr>
          <a:lstStyle/>
          <a:p>
            <a:r>
              <a:rPr lang="zh-CN" altLang="en-US" dirty="0"/>
              <a:t>然后计算新的邻接矩阵，其后使用之前训练好的</a:t>
            </a:r>
            <a:r>
              <a:rPr lang="en-US" altLang="zh-CN" dirty="0"/>
              <a:t>GCN</a:t>
            </a:r>
            <a:r>
              <a:rPr lang="zh-CN" altLang="en-US" dirty="0"/>
              <a:t>模型去预测。</a:t>
            </a:r>
          </a:p>
        </p:txBody>
      </p:sp>
    </p:spTree>
    <p:extLst>
      <p:ext uri="{BB962C8B-B14F-4D97-AF65-F5344CB8AC3E}">
        <p14:creationId xmlns:p14="http://schemas.microsoft.com/office/powerpoint/2010/main" val="2763010769"/>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endParaRPr kumimoji="0" lang="zh-CN" altLang="en-US" sz="2600" b="1"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j-cs"/>
            </a:endParaRPr>
          </a:p>
        </p:txBody>
      </p:sp>
      <p:grpSp>
        <p:nvGrpSpPr>
          <p:cNvPr id="54" name="组合 53"/>
          <p:cNvGrpSpPr/>
          <p:nvPr/>
        </p:nvGrpSpPr>
        <p:grpSpPr>
          <a:xfrm>
            <a:off x="203760" y="159728"/>
            <a:ext cx="647578" cy="619478"/>
            <a:chOff x="178632" y="159728"/>
            <a:chExt cx="647578"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10" name="文本框 9"/>
          <p:cNvSpPr txBox="1"/>
          <p:nvPr/>
        </p:nvSpPr>
        <p:spPr>
          <a:xfrm>
            <a:off x="981075" y="171927"/>
            <a:ext cx="5583382" cy="461665"/>
          </a:xfrm>
          <a:prstGeom prst="rect">
            <a:avLst/>
          </a:prstGeom>
          <a:noFill/>
        </p:spPr>
        <p:txBody>
          <a:bodyPr wrap="square" rtlCol="0">
            <a:spAutoFit/>
          </a:bodyPr>
          <a:lstStyle/>
          <a:p>
            <a:r>
              <a:rPr lang="en-US" altLang="zh-CN" sz="2400" dirty="0"/>
              <a:t>VCDN</a:t>
            </a:r>
            <a:r>
              <a:rPr lang="zh-CN" altLang="en-US" sz="2400" dirty="0"/>
              <a:t>用于多组学集成</a:t>
            </a:r>
          </a:p>
        </p:txBody>
      </p:sp>
      <p:sp>
        <p:nvSpPr>
          <p:cNvPr id="3" name="文本框 2">
            <a:extLst>
              <a:ext uri="{FF2B5EF4-FFF2-40B4-BE49-F238E27FC236}">
                <a16:creationId xmlns:a16="http://schemas.microsoft.com/office/drawing/2014/main" id="{8B46A933-C937-4821-BD3F-2B28116E3B6C}"/>
              </a:ext>
            </a:extLst>
          </p:cNvPr>
          <p:cNvSpPr txBox="1"/>
          <p:nvPr/>
        </p:nvSpPr>
        <p:spPr>
          <a:xfrm>
            <a:off x="981075" y="1198485"/>
            <a:ext cx="9130591" cy="2308324"/>
          </a:xfrm>
          <a:prstGeom prst="rect">
            <a:avLst/>
          </a:prstGeom>
          <a:noFill/>
        </p:spPr>
        <p:txBody>
          <a:bodyPr wrap="square" rtlCol="0">
            <a:spAutoFit/>
          </a:bodyPr>
          <a:lstStyle/>
          <a:p>
            <a:r>
              <a:rPr lang="en-US" altLang="zh-CN" dirty="0"/>
              <a:t>Lichen Wang</a:t>
            </a:r>
            <a:r>
              <a:rPr lang="zh-CN" altLang="en-US" dirty="0"/>
              <a:t>等人提出了</a:t>
            </a:r>
            <a:r>
              <a:rPr lang="en-US" altLang="zh-CN" dirty="0"/>
              <a:t>VCDN</a:t>
            </a:r>
            <a:r>
              <a:rPr lang="zh-CN" altLang="en-US" dirty="0"/>
              <a:t>。在 </a:t>
            </a:r>
            <a:r>
              <a:rPr lang="en-US" altLang="zh-CN" dirty="0"/>
              <a:t>MOGONET </a:t>
            </a:r>
            <a:r>
              <a:rPr lang="zh-CN" altLang="en-US" dirty="0"/>
              <a:t>中，我们利用 </a:t>
            </a:r>
            <a:r>
              <a:rPr lang="en-US" altLang="zh-CN" dirty="0"/>
              <a:t>VCDN </a:t>
            </a:r>
            <a:r>
              <a:rPr lang="zh-CN" altLang="en-US" dirty="0"/>
              <a:t>整合不同的组学数据类型进行分类。 此外， </a:t>
            </a:r>
            <a:r>
              <a:rPr lang="en-US" altLang="zh-CN" dirty="0"/>
              <a:t>VCDN </a:t>
            </a:r>
            <a:r>
              <a:rPr lang="zh-CN" altLang="en-US" dirty="0"/>
              <a:t>的原始形式是为具有两个视图的样本设计的，但我们进一步将其扩展为适应任意数量的数据类型，并用三种类型的组学数据进行了证明：</a:t>
            </a:r>
            <a:r>
              <a:rPr lang="en-US" altLang="zh-CN" dirty="0"/>
              <a:t>mRNA </a:t>
            </a:r>
            <a:r>
              <a:rPr lang="zh-CN" altLang="en-US" dirty="0"/>
              <a:t>表达、</a:t>
            </a:r>
            <a:r>
              <a:rPr lang="en-US" altLang="zh-CN" dirty="0"/>
              <a:t>DNA </a:t>
            </a:r>
            <a:r>
              <a:rPr lang="zh-CN" altLang="en-US" dirty="0"/>
              <a:t>甲基化和 </a:t>
            </a:r>
            <a:r>
              <a:rPr lang="en-US" altLang="zh-CN" dirty="0"/>
              <a:t>miRNA </a:t>
            </a:r>
            <a:r>
              <a:rPr lang="zh-CN" altLang="en-US" dirty="0"/>
              <a:t>表达。</a:t>
            </a:r>
            <a:endParaRPr lang="en-US" altLang="zh-CN" dirty="0"/>
          </a:p>
          <a:p>
            <a:endParaRPr lang="en-US" altLang="zh-CN" dirty="0"/>
          </a:p>
          <a:p>
            <a:endParaRPr lang="en-US" altLang="zh-CN" dirty="0"/>
          </a:p>
          <a:p>
            <a:r>
              <a:rPr lang="zh-CN" altLang="en-US" dirty="0"/>
              <a:t>对于来自不同组学数据类型的第 </a:t>
            </a:r>
            <a:r>
              <a:rPr lang="en-US" altLang="zh-CN" dirty="0"/>
              <a:t>j </a:t>
            </a:r>
            <a:r>
              <a:rPr lang="zh-CN" altLang="en-US" dirty="0"/>
              <a:t>个样本的预测标签分布                       我们构建了一个跨组学发现张量 ：</a:t>
            </a:r>
            <a:endParaRPr lang="en-US" altLang="zh-CN" dirty="0"/>
          </a:p>
        </p:txBody>
      </p:sp>
      <p:pic>
        <p:nvPicPr>
          <p:cNvPr id="9" name="图片 8">
            <a:extLst>
              <a:ext uri="{FF2B5EF4-FFF2-40B4-BE49-F238E27FC236}">
                <a16:creationId xmlns:a16="http://schemas.microsoft.com/office/drawing/2014/main" id="{2A59AC04-9776-4859-A76C-DF7AAD895B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0703" y="2844049"/>
            <a:ext cx="1286054" cy="314369"/>
          </a:xfrm>
          <a:prstGeom prst="rect">
            <a:avLst/>
          </a:prstGeom>
        </p:spPr>
      </p:pic>
      <p:pic>
        <p:nvPicPr>
          <p:cNvPr id="16" name="图片 15">
            <a:extLst>
              <a:ext uri="{FF2B5EF4-FFF2-40B4-BE49-F238E27FC236}">
                <a16:creationId xmlns:a16="http://schemas.microsoft.com/office/drawing/2014/main" id="{C4494EFE-733B-4DE3-A5BA-59CBAB5DDD6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07973" y="3823605"/>
            <a:ext cx="2276793" cy="514422"/>
          </a:xfrm>
          <a:prstGeom prst="rect">
            <a:avLst/>
          </a:prstGeom>
        </p:spPr>
      </p:pic>
      <p:sp>
        <p:nvSpPr>
          <p:cNvPr id="17" name="文本框 16">
            <a:extLst>
              <a:ext uri="{FF2B5EF4-FFF2-40B4-BE49-F238E27FC236}">
                <a16:creationId xmlns:a16="http://schemas.microsoft.com/office/drawing/2014/main" id="{D47F1F0E-D57A-4AA9-9EEC-1C3B5A7BF90E}"/>
              </a:ext>
            </a:extLst>
          </p:cNvPr>
          <p:cNvSpPr txBox="1"/>
          <p:nvPr/>
        </p:nvSpPr>
        <p:spPr>
          <a:xfrm>
            <a:off x="1162975" y="4580878"/>
            <a:ext cx="9046345" cy="646331"/>
          </a:xfrm>
          <a:prstGeom prst="rect">
            <a:avLst/>
          </a:prstGeom>
          <a:noFill/>
        </p:spPr>
        <p:txBody>
          <a:bodyPr wrap="square" rtlCol="0">
            <a:spAutoFit/>
          </a:bodyPr>
          <a:lstStyle/>
          <a:p>
            <a:r>
              <a:rPr lang="zh-CN" altLang="en-US" dirty="0"/>
              <a:t>然后，将获得的张量 </a:t>
            </a:r>
            <a:r>
              <a:rPr lang="en-US" altLang="zh-CN" dirty="0" err="1"/>
              <a:t>Cj</a:t>
            </a:r>
            <a:r>
              <a:rPr lang="en-US" altLang="zh-CN" dirty="0"/>
              <a:t> </a:t>
            </a:r>
            <a:r>
              <a:rPr lang="zh-CN" altLang="en-US" dirty="0"/>
              <a:t>变成 </a:t>
            </a:r>
            <a:r>
              <a:rPr lang="en-US" altLang="zh-CN" dirty="0"/>
              <a:t>c</a:t>
            </a:r>
            <a:r>
              <a:rPr lang="en-US" altLang="zh-CN" baseline="30000" dirty="0"/>
              <a:t>3 </a:t>
            </a:r>
            <a:r>
              <a:rPr lang="zh-CN" altLang="en-US" dirty="0"/>
              <a:t>维向量 </a:t>
            </a:r>
            <a:r>
              <a:rPr lang="en-US" altLang="zh-CN" dirty="0" err="1"/>
              <a:t>cj</a:t>
            </a:r>
            <a:r>
              <a:rPr lang="en-US" altLang="zh-CN" dirty="0"/>
              <a:t> </a:t>
            </a:r>
            <a:r>
              <a:rPr lang="zh-CN" altLang="en-US" dirty="0"/>
              <a:t>并转发到 </a:t>
            </a:r>
            <a:r>
              <a:rPr lang="en-US" altLang="zh-CN" dirty="0"/>
              <a:t>VCDN(⋅) </a:t>
            </a:r>
            <a:r>
              <a:rPr lang="zh-CN" altLang="en-US" dirty="0"/>
              <a:t>进行最终预测。 </a:t>
            </a:r>
            <a:r>
              <a:rPr lang="en-US" altLang="zh-CN" dirty="0"/>
              <a:t>VCDN(⋅) </a:t>
            </a:r>
            <a:r>
              <a:rPr lang="zh-CN" altLang="en-US" dirty="0"/>
              <a:t>被设计为一个输出维度为 </a:t>
            </a:r>
            <a:r>
              <a:rPr lang="en-US" altLang="zh-CN" dirty="0"/>
              <a:t>c </a:t>
            </a:r>
            <a:r>
              <a:rPr lang="zh-CN" altLang="en-US" dirty="0"/>
              <a:t>的全连接网络。 </a:t>
            </a:r>
            <a:r>
              <a:rPr lang="en-US" altLang="zh-CN" dirty="0"/>
              <a:t>VCDN(⋅) </a:t>
            </a:r>
            <a:r>
              <a:rPr lang="zh-CN" altLang="en-US" dirty="0"/>
              <a:t>的损失函数可以写成：</a:t>
            </a:r>
          </a:p>
        </p:txBody>
      </p:sp>
      <p:pic>
        <p:nvPicPr>
          <p:cNvPr id="19" name="图片 18">
            <a:extLst>
              <a:ext uri="{FF2B5EF4-FFF2-40B4-BE49-F238E27FC236}">
                <a16:creationId xmlns:a16="http://schemas.microsoft.com/office/drawing/2014/main" id="{692A0D83-14FA-4B8F-96F4-CB86DEDAFF9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74551" y="5412096"/>
            <a:ext cx="2943636" cy="581106"/>
          </a:xfrm>
          <a:prstGeom prst="rect">
            <a:avLst/>
          </a:prstGeom>
        </p:spPr>
      </p:pic>
    </p:spTree>
    <p:extLst>
      <p:ext uri="{BB962C8B-B14F-4D97-AF65-F5344CB8AC3E}">
        <p14:creationId xmlns:p14="http://schemas.microsoft.com/office/powerpoint/2010/main" val="2000268562"/>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endParaRPr kumimoji="0" lang="zh-CN" altLang="en-US" sz="2600" b="1"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j-cs"/>
            </a:endParaRPr>
          </a:p>
        </p:txBody>
      </p:sp>
      <p:grpSp>
        <p:nvGrpSpPr>
          <p:cNvPr id="54" name="组合 53"/>
          <p:cNvGrpSpPr/>
          <p:nvPr/>
        </p:nvGrpSpPr>
        <p:grpSpPr>
          <a:xfrm>
            <a:off x="203760" y="159728"/>
            <a:ext cx="647578" cy="619478"/>
            <a:chOff x="178632" y="159728"/>
            <a:chExt cx="647578"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10" name="文本框 9"/>
          <p:cNvSpPr txBox="1"/>
          <p:nvPr/>
        </p:nvSpPr>
        <p:spPr>
          <a:xfrm>
            <a:off x="981075" y="171927"/>
            <a:ext cx="5583382" cy="461665"/>
          </a:xfrm>
          <a:prstGeom prst="rect">
            <a:avLst/>
          </a:prstGeom>
          <a:noFill/>
        </p:spPr>
        <p:txBody>
          <a:bodyPr wrap="square" rtlCol="0">
            <a:spAutoFit/>
          </a:bodyPr>
          <a:lstStyle/>
          <a:p>
            <a:r>
              <a:rPr lang="en-US" altLang="zh-CN" sz="2400" dirty="0"/>
              <a:t>VCDN</a:t>
            </a:r>
            <a:r>
              <a:rPr lang="zh-CN" altLang="en-US" sz="2400" dirty="0"/>
              <a:t>用于多组学集成</a:t>
            </a:r>
          </a:p>
        </p:txBody>
      </p:sp>
      <p:sp>
        <p:nvSpPr>
          <p:cNvPr id="2" name="文本框 1">
            <a:extLst>
              <a:ext uri="{FF2B5EF4-FFF2-40B4-BE49-F238E27FC236}">
                <a16:creationId xmlns:a16="http://schemas.microsoft.com/office/drawing/2014/main" id="{8B64971C-D37F-44C0-86B4-7E3F5D47E01D}"/>
              </a:ext>
            </a:extLst>
          </p:cNvPr>
          <p:cNvSpPr txBox="1"/>
          <p:nvPr/>
        </p:nvSpPr>
        <p:spPr>
          <a:xfrm>
            <a:off x="1109709" y="1296142"/>
            <a:ext cx="9747681" cy="369332"/>
          </a:xfrm>
          <a:prstGeom prst="rect">
            <a:avLst/>
          </a:prstGeom>
          <a:noFill/>
        </p:spPr>
        <p:txBody>
          <a:bodyPr wrap="square" rtlCol="0">
            <a:spAutoFit/>
          </a:bodyPr>
          <a:lstStyle/>
          <a:p>
            <a:r>
              <a:rPr lang="zh-CN" altLang="en-US" dirty="0"/>
              <a:t>在我们使用三种组学数据类型的实验中，</a:t>
            </a:r>
            <a:r>
              <a:rPr lang="en-US" altLang="zh-CN" dirty="0"/>
              <a:t>MOGONET </a:t>
            </a:r>
            <a:r>
              <a:rPr lang="zh-CN" altLang="en-US" dirty="0"/>
              <a:t>的总损失函数可以写为：</a:t>
            </a:r>
            <a:endParaRPr lang="en-US" altLang="zh-CN" dirty="0"/>
          </a:p>
        </p:txBody>
      </p:sp>
      <p:pic>
        <p:nvPicPr>
          <p:cNvPr id="5" name="图片 4">
            <a:extLst>
              <a:ext uri="{FF2B5EF4-FFF2-40B4-BE49-F238E27FC236}">
                <a16:creationId xmlns:a16="http://schemas.microsoft.com/office/drawing/2014/main" id="{F8D20A1F-C6AB-4920-A616-1D3495271A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2840" y="2272081"/>
            <a:ext cx="2286319" cy="638264"/>
          </a:xfrm>
          <a:prstGeom prst="rect">
            <a:avLst/>
          </a:prstGeom>
        </p:spPr>
      </p:pic>
      <p:sp>
        <p:nvSpPr>
          <p:cNvPr id="6" name="文本框 5">
            <a:extLst>
              <a:ext uri="{FF2B5EF4-FFF2-40B4-BE49-F238E27FC236}">
                <a16:creationId xmlns:a16="http://schemas.microsoft.com/office/drawing/2014/main" id="{806D7239-AC6B-4132-9FBF-15C711374A2E}"/>
              </a:ext>
            </a:extLst>
          </p:cNvPr>
          <p:cNvSpPr txBox="1"/>
          <p:nvPr/>
        </p:nvSpPr>
        <p:spPr>
          <a:xfrm>
            <a:off x="1109709" y="3630968"/>
            <a:ext cx="9401452" cy="1200329"/>
          </a:xfrm>
          <a:prstGeom prst="rect">
            <a:avLst/>
          </a:prstGeom>
          <a:noFill/>
        </p:spPr>
        <p:txBody>
          <a:bodyPr wrap="square" rtlCol="0">
            <a:spAutoFit/>
          </a:bodyPr>
          <a:lstStyle/>
          <a:p>
            <a:r>
              <a:rPr lang="zh-CN" altLang="en-US" dirty="0"/>
              <a:t>为了训练 </a:t>
            </a:r>
            <a:r>
              <a:rPr lang="en-US" altLang="zh-CN" dirty="0"/>
              <a:t>MOGONET</a:t>
            </a:r>
            <a:r>
              <a:rPr lang="zh-CN" altLang="en-US" dirty="0"/>
              <a:t>，我们首先单独预训练每个特定于组学的 </a:t>
            </a:r>
            <a:r>
              <a:rPr lang="en-US" altLang="zh-CN" dirty="0"/>
              <a:t>GCN</a:t>
            </a:r>
            <a:r>
              <a:rPr lang="zh-CN" altLang="en-US" dirty="0"/>
              <a:t>，以获得 </a:t>
            </a:r>
            <a:r>
              <a:rPr lang="en-US" altLang="zh-CN" dirty="0"/>
              <a:t>GCN </a:t>
            </a:r>
            <a:r>
              <a:rPr lang="zh-CN" altLang="en-US" dirty="0"/>
              <a:t>的良好初始化。 然后，在训练过程的一个 </a:t>
            </a:r>
            <a:r>
              <a:rPr lang="en-US" altLang="zh-CN" dirty="0"/>
              <a:t>epoch </a:t>
            </a:r>
            <a:r>
              <a:rPr lang="zh-CN" altLang="en-US" dirty="0"/>
              <a:t>中，我们首先固定 </a:t>
            </a:r>
            <a:r>
              <a:rPr lang="en-US" altLang="zh-CN" dirty="0"/>
              <a:t>VCDN(⋅) </a:t>
            </a:r>
            <a:r>
              <a:rPr lang="zh-CN" altLang="en-US" dirty="0"/>
              <a:t>并更新 </a:t>
            </a:r>
            <a:r>
              <a:rPr lang="en-US" altLang="zh-CN" dirty="0" err="1"/>
              <a:t>GCNi</a:t>
            </a:r>
            <a:r>
              <a:rPr lang="en-US" altLang="zh-CN" dirty="0"/>
              <a:t>(⋅)</a:t>
            </a:r>
            <a:r>
              <a:rPr lang="zh-CN" altLang="en-US" dirty="0"/>
              <a:t>以最小化损失函数 </a:t>
            </a:r>
            <a:r>
              <a:rPr lang="en-US" altLang="zh-CN" dirty="0"/>
              <a:t>L</a:t>
            </a:r>
            <a:r>
              <a:rPr lang="zh-CN" altLang="en-US" dirty="0"/>
              <a:t>。然后我们固定特定于组学的 </a:t>
            </a:r>
            <a:r>
              <a:rPr lang="en-US" altLang="zh-CN" dirty="0"/>
              <a:t>GCNs </a:t>
            </a:r>
            <a:r>
              <a:rPr lang="zh-CN" altLang="en-US" dirty="0"/>
              <a:t>并更新 </a:t>
            </a:r>
            <a:r>
              <a:rPr lang="en-US" altLang="zh-CN" dirty="0"/>
              <a:t>VCDN(⋅) </a:t>
            </a:r>
            <a:r>
              <a:rPr lang="zh-CN" altLang="en-US" dirty="0"/>
              <a:t>以最小化 </a:t>
            </a:r>
            <a:r>
              <a:rPr lang="en-US" altLang="zh-CN" dirty="0"/>
              <a:t>L</a:t>
            </a:r>
            <a:r>
              <a:rPr lang="zh-CN" altLang="en-US" dirty="0"/>
              <a:t>。特定于组学的</a:t>
            </a:r>
            <a:r>
              <a:rPr lang="en-US" altLang="zh-CN" dirty="0"/>
              <a:t>GCNs </a:t>
            </a:r>
            <a:r>
              <a:rPr lang="zh-CN" altLang="en-US" dirty="0"/>
              <a:t>和 </a:t>
            </a:r>
            <a:r>
              <a:rPr lang="en-US" altLang="zh-CN" dirty="0"/>
              <a:t>VCDN </a:t>
            </a:r>
            <a:r>
              <a:rPr lang="zh-CN" altLang="en-US" dirty="0"/>
              <a:t>交替更新直到收敛。</a:t>
            </a:r>
          </a:p>
        </p:txBody>
      </p:sp>
    </p:spTree>
    <p:extLst>
      <p:ext uri="{BB962C8B-B14F-4D97-AF65-F5344CB8AC3E}">
        <p14:creationId xmlns:p14="http://schemas.microsoft.com/office/powerpoint/2010/main" val="1682389830"/>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endParaRPr kumimoji="0" lang="zh-CN" altLang="en-US" sz="2600" b="1"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j-cs"/>
            </a:endParaRPr>
          </a:p>
        </p:txBody>
      </p:sp>
      <p:grpSp>
        <p:nvGrpSpPr>
          <p:cNvPr id="54" name="组合 53"/>
          <p:cNvGrpSpPr/>
          <p:nvPr/>
        </p:nvGrpSpPr>
        <p:grpSpPr>
          <a:xfrm>
            <a:off x="203760" y="159728"/>
            <a:ext cx="647578" cy="619478"/>
            <a:chOff x="178632" y="159728"/>
            <a:chExt cx="647578"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10" name="文本框 9"/>
          <p:cNvSpPr txBox="1"/>
          <p:nvPr/>
        </p:nvSpPr>
        <p:spPr>
          <a:xfrm>
            <a:off x="981075" y="171927"/>
            <a:ext cx="5583382" cy="461665"/>
          </a:xfrm>
          <a:prstGeom prst="rect">
            <a:avLst/>
          </a:prstGeom>
          <a:noFill/>
        </p:spPr>
        <p:txBody>
          <a:bodyPr wrap="square" rtlCol="0">
            <a:spAutoFit/>
          </a:bodyPr>
          <a:lstStyle/>
          <a:p>
            <a:r>
              <a:rPr lang="zh-CN" altLang="en-US" sz="2400" dirty="0"/>
              <a:t>结果比较</a:t>
            </a:r>
          </a:p>
        </p:txBody>
      </p:sp>
      <p:pic>
        <p:nvPicPr>
          <p:cNvPr id="8" name="图片 7">
            <a:extLst>
              <a:ext uri="{FF2B5EF4-FFF2-40B4-BE49-F238E27FC236}">
                <a16:creationId xmlns:a16="http://schemas.microsoft.com/office/drawing/2014/main" id="{6226F829-F97F-4272-BD26-FDE86F8073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8679" y="1482221"/>
            <a:ext cx="11274641" cy="3893557"/>
          </a:xfrm>
          <a:prstGeom prst="rect">
            <a:avLst/>
          </a:prstGeom>
        </p:spPr>
      </p:pic>
    </p:spTree>
    <p:extLst>
      <p:ext uri="{BB962C8B-B14F-4D97-AF65-F5344CB8AC3E}">
        <p14:creationId xmlns:p14="http://schemas.microsoft.com/office/powerpoint/2010/main" val="1802782989"/>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2662</TotalTime>
  <Words>894</Words>
  <Application>Microsoft Office PowerPoint</Application>
  <PresentationFormat>宽屏</PresentationFormat>
  <Paragraphs>67</Paragraphs>
  <Slides>11</Slides>
  <Notes>11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11</vt:i4>
      </vt:variant>
    </vt:vector>
  </HeadingPairs>
  <TitlesOfParts>
    <vt:vector size="17" baseType="lpstr">
      <vt:lpstr>Roboto</vt:lpstr>
      <vt:lpstr>等线</vt:lpstr>
      <vt:lpstr>等线 Light</vt:lpstr>
      <vt:lpstr>微软雅黑</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ZhangShuo</dc:creator>
  <cp:lastModifiedBy>ZhangShuo</cp:lastModifiedBy>
  <cp:revision>86</cp:revision>
  <dcterms:created xsi:type="dcterms:W3CDTF">2021-11-16T07:13:49Z</dcterms:created>
  <dcterms:modified xsi:type="dcterms:W3CDTF">2021-11-19T03:23:41Z</dcterms:modified>
</cp:coreProperties>
</file>